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89" r:id="rId3"/>
    <p:sldId id="300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4" autoAdjust="0"/>
    <p:restoredTop sz="95173" autoAdjust="0"/>
  </p:normalViewPr>
  <p:slideViewPr>
    <p:cSldViewPr snapToGrid="0">
      <p:cViewPr varScale="1">
        <p:scale>
          <a:sx n="55" d="100"/>
          <a:sy n="55" d="100"/>
        </p:scale>
        <p:origin x="8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90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BF483-335D-488F-8F49-B8E654E14167}" type="datetimeFigureOut">
              <a:rPr lang="es-CO" smtClean="0"/>
              <a:t>18/09/2020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0D452-35CC-4EAD-A907-3A84BE2845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7136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0D452-35CC-4EAD-A907-3A84BE284548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3660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394359" y="1823346"/>
            <a:ext cx="9403281" cy="127315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224059" y="3761498"/>
            <a:ext cx="7743879" cy="151788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3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9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26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39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45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52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5248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8201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397950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37512" y="1853984"/>
            <a:ext cx="4886019" cy="3919840"/>
          </a:xfrm>
          <a:prstGeom prst="rect">
            <a:avLst/>
          </a:prstGeom>
        </p:spPr>
        <p:txBody>
          <a:bodyPr/>
          <a:lstStyle>
            <a:lvl1pPr>
              <a:defRPr sz="2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309331" y="1853984"/>
            <a:ext cx="4886019" cy="3919840"/>
          </a:xfrm>
          <a:prstGeom prst="rect">
            <a:avLst/>
          </a:prstGeom>
        </p:spPr>
        <p:txBody>
          <a:bodyPr/>
          <a:lstStyle>
            <a:lvl1pPr>
              <a:defRPr sz="2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5505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00506" y="317807"/>
            <a:ext cx="3639547" cy="1006427"/>
          </a:xfrm>
          <a:prstGeom prst="rect">
            <a:avLst/>
          </a:prstGeom>
        </p:spPr>
        <p:txBody>
          <a:bodyPr anchor="b"/>
          <a:lstStyle>
            <a:lvl1pPr algn="ctr">
              <a:defRPr sz="1800" b="1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07146" y="486855"/>
            <a:ext cx="6184348" cy="506925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5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00506" y="1497999"/>
            <a:ext cx="3639547" cy="40628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542" indent="0">
              <a:buNone/>
              <a:defRPr sz="1100"/>
            </a:lvl2pPr>
            <a:lvl3pPr marL="813084" indent="0">
              <a:buNone/>
              <a:defRPr sz="900"/>
            </a:lvl3pPr>
            <a:lvl4pPr marL="1219627" indent="0">
              <a:buNone/>
              <a:defRPr sz="800"/>
            </a:lvl4pPr>
            <a:lvl5pPr marL="1626169" indent="0">
              <a:buNone/>
              <a:defRPr sz="800"/>
            </a:lvl5pPr>
            <a:lvl6pPr marL="2032711" indent="0">
              <a:buNone/>
              <a:defRPr sz="800"/>
            </a:lvl6pPr>
            <a:lvl7pPr marL="2439253" indent="0">
              <a:buNone/>
              <a:defRPr sz="800"/>
            </a:lvl7pPr>
            <a:lvl8pPr marL="2845796" indent="0">
              <a:buNone/>
              <a:defRPr sz="800"/>
            </a:lvl8pPr>
            <a:lvl9pPr marL="3252338" indent="0">
              <a:buNone/>
              <a:defRPr sz="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0970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77193" y="4099129"/>
            <a:ext cx="6637611" cy="490840"/>
          </a:xfrm>
          <a:prstGeom prst="rect">
            <a:avLst/>
          </a:prstGeom>
        </p:spPr>
        <p:txBody>
          <a:bodyPr anchor="b"/>
          <a:lstStyle>
            <a:lvl1pPr algn="ctr">
              <a:defRPr sz="1800" b="1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777192" y="535389"/>
            <a:ext cx="6637611" cy="3563740"/>
          </a:xfrm>
          <a:prstGeom prst="rect">
            <a:avLst/>
          </a:prstGeom>
        </p:spPr>
        <p:txBody>
          <a:bodyPr lIns="81308" tIns="40654" rIns="81308" bIns="40654" rtlCol="0">
            <a:normAutofit/>
          </a:bodyPr>
          <a:lstStyle>
            <a:lvl1pPr marL="0" indent="0">
              <a:buNone/>
              <a:defRPr sz="2800"/>
            </a:lvl1pPr>
            <a:lvl2pPr marL="406542" indent="0">
              <a:buNone/>
              <a:defRPr sz="2500"/>
            </a:lvl2pPr>
            <a:lvl3pPr marL="813084" indent="0">
              <a:buNone/>
              <a:defRPr sz="2100"/>
            </a:lvl3pPr>
            <a:lvl4pPr marL="1219627" indent="0">
              <a:buNone/>
              <a:defRPr sz="1800"/>
            </a:lvl4pPr>
            <a:lvl5pPr marL="1626169" indent="0">
              <a:buNone/>
              <a:defRPr sz="1800"/>
            </a:lvl5pPr>
            <a:lvl6pPr marL="2032711" indent="0">
              <a:buNone/>
              <a:defRPr sz="1800"/>
            </a:lvl6pPr>
            <a:lvl7pPr marL="2439253" indent="0">
              <a:buNone/>
              <a:defRPr sz="1800"/>
            </a:lvl7pPr>
            <a:lvl8pPr marL="2845796" indent="0">
              <a:buNone/>
              <a:defRPr sz="1800"/>
            </a:lvl8pPr>
            <a:lvl9pPr marL="3252338" indent="0">
              <a:buNone/>
              <a:defRPr sz="1800"/>
            </a:lvl9pPr>
          </a:lstStyle>
          <a:p>
            <a:pPr lvl="0"/>
            <a:endParaRPr lang="es-CO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777194" y="4711783"/>
            <a:ext cx="6637611" cy="6970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542" indent="0">
              <a:buNone/>
              <a:defRPr sz="1100"/>
            </a:lvl2pPr>
            <a:lvl3pPr marL="813084" indent="0">
              <a:buNone/>
              <a:defRPr sz="900"/>
            </a:lvl3pPr>
            <a:lvl4pPr marL="1219627" indent="0">
              <a:buNone/>
              <a:defRPr sz="800"/>
            </a:lvl4pPr>
            <a:lvl5pPr marL="1626169" indent="0">
              <a:buNone/>
              <a:defRPr sz="800"/>
            </a:lvl5pPr>
            <a:lvl6pPr marL="2032711" indent="0">
              <a:buNone/>
              <a:defRPr sz="800"/>
            </a:lvl6pPr>
            <a:lvl7pPr marL="2439253" indent="0">
              <a:buNone/>
              <a:defRPr sz="800"/>
            </a:lvl7pPr>
            <a:lvl8pPr marL="2845796" indent="0">
              <a:buNone/>
              <a:defRPr sz="800"/>
            </a:lvl8pPr>
            <a:lvl9pPr marL="3252338" indent="0">
              <a:buNone/>
              <a:defRPr sz="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6220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9054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782447" y="662402"/>
            <a:ext cx="2489104" cy="5067881"/>
          </a:xfrm>
          <a:prstGeom prst="rect">
            <a:avLst/>
          </a:prstGeom>
        </p:spPr>
        <p:txBody>
          <a:bodyPr vert="eaVert"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042993" y="760373"/>
            <a:ext cx="7282933" cy="5067881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6291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84C0A12-E5F6-234F-AEE8-8DBA5CEB67D7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226" y="295389"/>
            <a:ext cx="1358899" cy="87357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0A7839D-00C6-994F-804F-E5788D9EE47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418" y="5914068"/>
            <a:ext cx="2324100" cy="8636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BB87399-4F82-6845-A811-51A0603E295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83" y="5787068"/>
            <a:ext cx="11938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8" r:id="rId4"/>
    <p:sldLayoutId id="2147483669" r:id="rId5"/>
    <p:sldLayoutId id="2147483670" r:id="rId6"/>
    <p:sldLayoutId id="2147483671" r:id="rId7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charset="0"/>
        </a:defRPr>
      </a:lvl5pPr>
      <a:lvl6pPr marL="406542" algn="ctr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6pPr>
      <a:lvl7pPr marL="813084" algn="ctr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7pPr>
      <a:lvl8pPr marL="1219627" algn="ctr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8pPr>
      <a:lvl9pPr marL="1626169" algn="ctr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235982" indent="-203271" algn="l" defTabSz="81308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42525" indent="-203271" algn="l" defTabSz="81308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49067" indent="-203271" algn="l" defTabSz="81308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609" indent="-203271" algn="l" defTabSz="81308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542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3084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627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6169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2711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9253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5796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2338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E10C5-C472-4BAE-96CF-AE5185FE5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51823"/>
            <a:ext cx="12192000" cy="2543328"/>
          </a:xfrm>
        </p:spPr>
        <p:txBody>
          <a:bodyPr>
            <a:normAutofit/>
          </a:bodyPr>
          <a:lstStyle/>
          <a:p>
            <a:r>
              <a:rPr lang="es-CO" dirty="0">
                <a:latin typeface="Arial Rounded MT Bold" panose="020F0704030504030204" pitchFamily="34" charset="0"/>
              </a:rPr>
              <a:t>Clase 2 </a:t>
            </a:r>
            <a:br>
              <a:rPr lang="es-CO" dirty="0">
                <a:latin typeface="Arial Rounded MT Bold" panose="020F0704030504030204" pitchFamily="34" charset="0"/>
              </a:rPr>
            </a:br>
            <a:r>
              <a:rPr lang="es-CO" dirty="0">
                <a:latin typeface="Arial Rounded MT Bold" panose="020F0704030504030204" pitchFamily="34" charset="0"/>
              </a:rPr>
              <a:t>Programa </a:t>
            </a:r>
            <a:br>
              <a:rPr lang="es-CO" dirty="0">
                <a:latin typeface="Arial Rounded MT Bold" panose="020F0704030504030204" pitchFamily="34" charset="0"/>
              </a:rPr>
            </a:br>
            <a:r>
              <a:rPr lang="es-ES" b="1" dirty="0"/>
              <a:t>"Desarrollo de Talento Digital”</a:t>
            </a:r>
            <a:endParaRPr lang="es-CO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511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B07C54B-63EC-D545-97FE-11FF390E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180243"/>
            <a:ext cx="10972800" cy="2242038"/>
          </a:xfrm>
        </p:spPr>
        <p:txBody>
          <a:bodyPr/>
          <a:lstStyle/>
          <a:p>
            <a:r>
              <a:rPr lang="es-ES" b="1" dirty="0"/>
              <a:t>Programemos en DFD o SCRATCH</a:t>
            </a:r>
            <a:endParaRPr lang="es-CO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BBEF77B-0BA8-4D34-8D44-2E023C0806AE}"/>
              </a:ext>
            </a:extLst>
          </p:cNvPr>
          <p:cNvSpPr/>
          <p:nvPr/>
        </p:nvSpPr>
        <p:spPr>
          <a:xfrm>
            <a:off x="609600" y="1018603"/>
            <a:ext cx="3643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200" b="1" dirty="0"/>
              <a:t>4. GUIAR UN ROBOT</a:t>
            </a:r>
            <a:endParaRPr lang="es-MX" sz="3200" dirty="0"/>
          </a:p>
        </p:txBody>
      </p:sp>
      <p:sp>
        <p:nvSpPr>
          <p:cNvPr id="4" name="Flecha: a la derecha con muesca 3">
            <a:extLst>
              <a:ext uri="{FF2B5EF4-FFF2-40B4-BE49-F238E27FC236}">
                <a16:creationId xmlns:a16="http://schemas.microsoft.com/office/drawing/2014/main" id="{42EA779C-894F-448D-9D11-3FE3FE826D84}"/>
              </a:ext>
            </a:extLst>
          </p:cNvPr>
          <p:cNvSpPr/>
          <p:nvPr/>
        </p:nvSpPr>
        <p:spPr>
          <a:xfrm>
            <a:off x="4343399" y="1018603"/>
            <a:ext cx="773723" cy="70627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1128C8C-6DFD-4FE5-AB7A-606251AA7E82}"/>
              </a:ext>
            </a:extLst>
          </p:cNvPr>
          <p:cNvSpPr/>
          <p:nvPr/>
        </p:nvSpPr>
        <p:spPr>
          <a:xfrm>
            <a:off x="609600" y="1672606"/>
            <a:ext cx="10972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3200" dirty="0">
                <a:solidFill>
                  <a:srgbClr val="000000"/>
                </a:solidFill>
                <a:cs typeface="Arial" panose="020B0604020202020204" pitchFamily="34" charset="0"/>
              </a:rPr>
              <a:t>Diseñe una rutina para dibujar un cuadrado (lados de 100 pasos). Recuerde que el robot debe terminar en el mismo punto y dirección de partida.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CO" altLang="es-CO" sz="4400" dirty="0">
              <a:latin typeface="Arial" panose="020B0604020202020204" pitchFamily="34" charset="0"/>
            </a:endParaRPr>
          </a:p>
        </p:txBody>
      </p:sp>
      <p:sp>
        <p:nvSpPr>
          <p:cNvPr id="8" name="Flecha: a la derecha con muesca 7">
            <a:extLst>
              <a:ext uri="{FF2B5EF4-FFF2-40B4-BE49-F238E27FC236}">
                <a16:creationId xmlns:a16="http://schemas.microsoft.com/office/drawing/2014/main" id="{B15EB4E2-4C63-4CE9-A8A4-8EE950229816}"/>
              </a:ext>
            </a:extLst>
          </p:cNvPr>
          <p:cNvSpPr/>
          <p:nvPr/>
        </p:nvSpPr>
        <p:spPr>
          <a:xfrm>
            <a:off x="3192354" y="3429000"/>
            <a:ext cx="773723" cy="70627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DB10AA8-5CC1-427C-9CEC-683BD7777EAB}"/>
              </a:ext>
            </a:extLst>
          </p:cNvPr>
          <p:cNvSpPr/>
          <p:nvPr/>
        </p:nvSpPr>
        <p:spPr>
          <a:xfrm>
            <a:off x="3966077" y="3782139"/>
            <a:ext cx="1959938" cy="2057258"/>
          </a:xfrm>
          <a:prstGeom prst="rect">
            <a:avLst/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944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B07C54B-63EC-D545-97FE-11FF390E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180243"/>
            <a:ext cx="10972800" cy="2242038"/>
          </a:xfrm>
        </p:spPr>
        <p:txBody>
          <a:bodyPr/>
          <a:lstStyle/>
          <a:p>
            <a:r>
              <a:rPr lang="es-ES" b="1" dirty="0"/>
              <a:t>Programemos en DFD o SCRATCH</a:t>
            </a:r>
            <a:endParaRPr lang="es-CO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BBEF77B-0BA8-4D34-8D44-2E023C0806AE}"/>
              </a:ext>
            </a:extLst>
          </p:cNvPr>
          <p:cNvSpPr/>
          <p:nvPr/>
        </p:nvSpPr>
        <p:spPr>
          <a:xfrm>
            <a:off x="609600" y="1018603"/>
            <a:ext cx="3643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200" b="1" dirty="0"/>
              <a:t>5. GUIAR UN ROBOT</a:t>
            </a:r>
            <a:endParaRPr lang="es-MX" sz="3200" dirty="0"/>
          </a:p>
        </p:txBody>
      </p:sp>
      <p:sp>
        <p:nvSpPr>
          <p:cNvPr id="4" name="Flecha: a la derecha con muesca 3">
            <a:extLst>
              <a:ext uri="{FF2B5EF4-FFF2-40B4-BE49-F238E27FC236}">
                <a16:creationId xmlns:a16="http://schemas.microsoft.com/office/drawing/2014/main" id="{42EA779C-894F-448D-9D11-3FE3FE826D84}"/>
              </a:ext>
            </a:extLst>
          </p:cNvPr>
          <p:cNvSpPr/>
          <p:nvPr/>
        </p:nvSpPr>
        <p:spPr>
          <a:xfrm>
            <a:off x="4343399" y="1018603"/>
            <a:ext cx="773723" cy="70627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1128C8C-6DFD-4FE5-AB7A-606251AA7E82}"/>
              </a:ext>
            </a:extLst>
          </p:cNvPr>
          <p:cNvSpPr/>
          <p:nvPr/>
        </p:nvSpPr>
        <p:spPr>
          <a:xfrm>
            <a:off x="609600" y="1672606"/>
            <a:ext cx="10972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3200" dirty="0">
                <a:solidFill>
                  <a:srgbClr val="000000"/>
                </a:solidFill>
                <a:cs typeface="Arial" panose="020B0604020202020204" pitchFamily="34" charset="0"/>
              </a:rPr>
              <a:t>Diseñe una rutina para dibujar un pentágono (lados de 100 pasos). Recuerde que el robot debe terminar en el mismo punto y dirección de partida.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CO" altLang="es-CO" sz="4400" dirty="0">
              <a:latin typeface="Arial" panose="020B0604020202020204" pitchFamily="34" charset="0"/>
            </a:endParaRPr>
          </a:p>
        </p:txBody>
      </p:sp>
      <p:sp>
        <p:nvSpPr>
          <p:cNvPr id="8" name="Flecha: a la derecha con muesca 7">
            <a:extLst>
              <a:ext uri="{FF2B5EF4-FFF2-40B4-BE49-F238E27FC236}">
                <a16:creationId xmlns:a16="http://schemas.microsoft.com/office/drawing/2014/main" id="{B15EB4E2-4C63-4CE9-A8A4-8EE950229816}"/>
              </a:ext>
            </a:extLst>
          </p:cNvPr>
          <p:cNvSpPr/>
          <p:nvPr/>
        </p:nvSpPr>
        <p:spPr>
          <a:xfrm>
            <a:off x="3192354" y="3429000"/>
            <a:ext cx="773723" cy="70627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Pentágono 1">
            <a:extLst>
              <a:ext uri="{FF2B5EF4-FFF2-40B4-BE49-F238E27FC236}">
                <a16:creationId xmlns:a16="http://schemas.microsoft.com/office/drawing/2014/main" id="{D7BE07C2-81D1-4B2C-9730-643693127404}"/>
              </a:ext>
            </a:extLst>
          </p:cNvPr>
          <p:cNvSpPr/>
          <p:nvPr/>
        </p:nvSpPr>
        <p:spPr>
          <a:xfrm rot="10800000">
            <a:off x="3548067" y="3763108"/>
            <a:ext cx="2364385" cy="2076289"/>
          </a:xfrm>
          <a:prstGeom prst="pent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8537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B07C54B-63EC-D545-97FE-11FF390E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180243"/>
            <a:ext cx="10972800" cy="2242038"/>
          </a:xfrm>
        </p:spPr>
        <p:txBody>
          <a:bodyPr/>
          <a:lstStyle/>
          <a:p>
            <a:r>
              <a:rPr lang="es-ES" b="1" dirty="0"/>
              <a:t>Programemos en DFD o SCRATCH</a:t>
            </a:r>
            <a:endParaRPr lang="es-CO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BBEF77B-0BA8-4D34-8D44-2E023C0806AE}"/>
              </a:ext>
            </a:extLst>
          </p:cNvPr>
          <p:cNvSpPr/>
          <p:nvPr/>
        </p:nvSpPr>
        <p:spPr>
          <a:xfrm>
            <a:off x="609600" y="1018603"/>
            <a:ext cx="3643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200" b="1" dirty="0"/>
              <a:t>6. GUIAR UN ROBOT</a:t>
            </a:r>
            <a:endParaRPr lang="es-MX" sz="3200" dirty="0"/>
          </a:p>
        </p:txBody>
      </p:sp>
      <p:sp>
        <p:nvSpPr>
          <p:cNvPr id="4" name="Flecha: a la derecha con muesca 3">
            <a:extLst>
              <a:ext uri="{FF2B5EF4-FFF2-40B4-BE49-F238E27FC236}">
                <a16:creationId xmlns:a16="http://schemas.microsoft.com/office/drawing/2014/main" id="{42EA779C-894F-448D-9D11-3FE3FE826D84}"/>
              </a:ext>
            </a:extLst>
          </p:cNvPr>
          <p:cNvSpPr/>
          <p:nvPr/>
        </p:nvSpPr>
        <p:spPr>
          <a:xfrm>
            <a:off x="4343399" y="1018603"/>
            <a:ext cx="773723" cy="70627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1128C8C-6DFD-4FE5-AB7A-606251AA7E82}"/>
              </a:ext>
            </a:extLst>
          </p:cNvPr>
          <p:cNvSpPr/>
          <p:nvPr/>
        </p:nvSpPr>
        <p:spPr>
          <a:xfrm>
            <a:off x="609600" y="1672606"/>
            <a:ext cx="10972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3200" dirty="0">
                <a:solidFill>
                  <a:srgbClr val="000000"/>
                </a:solidFill>
                <a:cs typeface="Arial" panose="020B0604020202020204" pitchFamily="34" charset="0"/>
              </a:rPr>
              <a:t>Diseñe una rutina para dibujar un estrella de cinco puntas (lados de 100 pasos). Recuerde que el robot debe terminar en el mismo punto y dirección de partida.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CO" altLang="es-CO" sz="4400" dirty="0">
              <a:latin typeface="Arial" panose="020B0604020202020204" pitchFamily="34" charset="0"/>
            </a:endParaRPr>
          </a:p>
        </p:txBody>
      </p:sp>
      <p:sp>
        <p:nvSpPr>
          <p:cNvPr id="8" name="Flecha: a la derecha con muesca 7">
            <a:extLst>
              <a:ext uri="{FF2B5EF4-FFF2-40B4-BE49-F238E27FC236}">
                <a16:creationId xmlns:a16="http://schemas.microsoft.com/office/drawing/2014/main" id="{B15EB4E2-4C63-4CE9-A8A4-8EE950229816}"/>
              </a:ext>
            </a:extLst>
          </p:cNvPr>
          <p:cNvSpPr/>
          <p:nvPr/>
        </p:nvSpPr>
        <p:spPr>
          <a:xfrm>
            <a:off x="3122832" y="4133270"/>
            <a:ext cx="773723" cy="70627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strella: 5 puntas 4">
            <a:extLst>
              <a:ext uri="{FF2B5EF4-FFF2-40B4-BE49-F238E27FC236}">
                <a16:creationId xmlns:a16="http://schemas.microsoft.com/office/drawing/2014/main" id="{E9BD78A0-ABF9-4C24-A7E2-F2B4203DB058}"/>
              </a:ext>
            </a:extLst>
          </p:cNvPr>
          <p:cNvSpPr/>
          <p:nvPr/>
        </p:nvSpPr>
        <p:spPr>
          <a:xfrm rot="4131855">
            <a:off x="4040071" y="3745926"/>
            <a:ext cx="2276461" cy="2058705"/>
          </a:xfrm>
          <a:prstGeom prst="star5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27DE243-DEF8-4864-9DA9-BE67740CDCB6}"/>
              </a:ext>
            </a:extLst>
          </p:cNvPr>
          <p:cNvCxnSpPr>
            <a:cxnSpLocks/>
            <a:endCxn id="5" idx="4"/>
          </p:cNvCxnSpPr>
          <p:nvPr/>
        </p:nvCxnSpPr>
        <p:spPr>
          <a:xfrm>
            <a:off x="5006793" y="3660544"/>
            <a:ext cx="808582" cy="2088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EB7091B-0298-40DE-B1B7-BF34A4101714}"/>
              </a:ext>
            </a:extLst>
          </p:cNvPr>
          <p:cNvCxnSpPr>
            <a:cxnSpLocks/>
            <a:stCxn id="5" idx="0"/>
            <a:endCxn id="5" idx="2"/>
          </p:cNvCxnSpPr>
          <p:nvPr/>
        </p:nvCxnSpPr>
        <p:spPr>
          <a:xfrm flipH="1">
            <a:off x="3964545" y="4404116"/>
            <a:ext cx="2173863" cy="86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E49E20E-0852-4886-B4C7-BE5BA480334D}"/>
              </a:ext>
            </a:extLst>
          </p:cNvPr>
          <p:cNvCxnSpPr>
            <a:cxnSpLocks/>
            <a:stCxn id="5" idx="2"/>
            <a:endCxn id="5" idx="4"/>
          </p:cNvCxnSpPr>
          <p:nvPr/>
        </p:nvCxnSpPr>
        <p:spPr>
          <a:xfrm>
            <a:off x="3964545" y="4490299"/>
            <a:ext cx="1850830" cy="1259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FA18A723-FEFA-4A51-8023-2318675A285B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 flipH="1">
            <a:off x="4471854" y="3626000"/>
            <a:ext cx="522679" cy="21765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6CB1494-5F2F-461C-9F0C-C43734FA7060}"/>
              </a:ext>
            </a:extLst>
          </p:cNvPr>
          <p:cNvCxnSpPr>
            <a:cxnSpLocks/>
            <a:stCxn id="5" idx="3"/>
            <a:endCxn id="5" idx="0"/>
          </p:cNvCxnSpPr>
          <p:nvPr/>
        </p:nvCxnSpPr>
        <p:spPr>
          <a:xfrm flipV="1">
            <a:off x="4471854" y="4404116"/>
            <a:ext cx="1666554" cy="13984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039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B07C54B-63EC-D545-97FE-11FF390E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180243"/>
            <a:ext cx="10972800" cy="2242038"/>
          </a:xfrm>
        </p:spPr>
        <p:txBody>
          <a:bodyPr/>
          <a:lstStyle/>
          <a:p>
            <a:r>
              <a:rPr lang="es-ES" b="1" dirty="0"/>
              <a:t>Programemos en DFD o SCRATCH</a:t>
            </a:r>
            <a:endParaRPr lang="es-CO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BBEF77B-0BA8-4D34-8D44-2E023C0806AE}"/>
              </a:ext>
            </a:extLst>
          </p:cNvPr>
          <p:cNvSpPr/>
          <p:nvPr/>
        </p:nvSpPr>
        <p:spPr>
          <a:xfrm>
            <a:off x="609600" y="1018603"/>
            <a:ext cx="3643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200" b="1" dirty="0"/>
              <a:t>7. GUIAR UN ROBOT</a:t>
            </a:r>
            <a:endParaRPr lang="es-MX" sz="3200" dirty="0"/>
          </a:p>
        </p:txBody>
      </p:sp>
      <p:sp>
        <p:nvSpPr>
          <p:cNvPr id="4" name="Flecha: a la derecha con muesca 3">
            <a:extLst>
              <a:ext uri="{FF2B5EF4-FFF2-40B4-BE49-F238E27FC236}">
                <a16:creationId xmlns:a16="http://schemas.microsoft.com/office/drawing/2014/main" id="{42EA779C-894F-448D-9D11-3FE3FE826D84}"/>
              </a:ext>
            </a:extLst>
          </p:cNvPr>
          <p:cNvSpPr/>
          <p:nvPr/>
        </p:nvSpPr>
        <p:spPr>
          <a:xfrm>
            <a:off x="4343399" y="1018603"/>
            <a:ext cx="773723" cy="70627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1128C8C-6DFD-4FE5-AB7A-606251AA7E82}"/>
              </a:ext>
            </a:extLst>
          </p:cNvPr>
          <p:cNvSpPr/>
          <p:nvPr/>
        </p:nvSpPr>
        <p:spPr>
          <a:xfrm>
            <a:off x="609600" y="1672606"/>
            <a:ext cx="10972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3200" dirty="0">
                <a:solidFill>
                  <a:srgbClr val="000000"/>
                </a:solidFill>
                <a:cs typeface="Arial" panose="020B0604020202020204" pitchFamily="34" charset="0"/>
              </a:rPr>
              <a:t>Diseñe una rutina para dibujar dos cuadrados (lados de 100 pasos) uno separado del otro 100 pasos. Recuerde que el robot debe terminar en el mismo punto y dirección de partida.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CO" altLang="es-CO" sz="4400" dirty="0">
              <a:latin typeface="Arial" panose="020B0604020202020204" pitchFamily="34" charset="0"/>
            </a:endParaRPr>
          </a:p>
        </p:txBody>
      </p:sp>
      <p:sp>
        <p:nvSpPr>
          <p:cNvPr id="8" name="Flecha: a la derecha con muesca 7">
            <a:extLst>
              <a:ext uri="{FF2B5EF4-FFF2-40B4-BE49-F238E27FC236}">
                <a16:creationId xmlns:a16="http://schemas.microsoft.com/office/drawing/2014/main" id="{B15EB4E2-4C63-4CE9-A8A4-8EE950229816}"/>
              </a:ext>
            </a:extLst>
          </p:cNvPr>
          <p:cNvSpPr/>
          <p:nvPr/>
        </p:nvSpPr>
        <p:spPr>
          <a:xfrm>
            <a:off x="3192354" y="3429000"/>
            <a:ext cx="773723" cy="70627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DB10AA8-5CC1-427C-9CEC-683BD7777EAB}"/>
              </a:ext>
            </a:extLst>
          </p:cNvPr>
          <p:cNvSpPr/>
          <p:nvPr/>
        </p:nvSpPr>
        <p:spPr>
          <a:xfrm>
            <a:off x="3966077" y="3782139"/>
            <a:ext cx="1959938" cy="2057258"/>
          </a:xfrm>
          <a:prstGeom prst="rect">
            <a:avLst/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B42CA15-3D3D-4CA9-9642-FC2233D9CB17}"/>
              </a:ext>
            </a:extLst>
          </p:cNvPr>
          <p:cNvSpPr/>
          <p:nvPr/>
        </p:nvSpPr>
        <p:spPr>
          <a:xfrm>
            <a:off x="7951923" y="3782139"/>
            <a:ext cx="1959938" cy="2057258"/>
          </a:xfrm>
          <a:prstGeom prst="rect">
            <a:avLst/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1549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1B21855-AB7A-4E13-81A7-549AF7FC983A}"/>
              </a:ext>
            </a:extLst>
          </p:cNvPr>
          <p:cNvSpPr/>
          <p:nvPr/>
        </p:nvSpPr>
        <p:spPr>
          <a:xfrm>
            <a:off x="3059723" y="5644662"/>
            <a:ext cx="5380892" cy="1213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6B07C54B-63EC-D545-97FE-11FF390E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180243"/>
            <a:ext cx="10972800" cy="2242038"/>
          </a:xfrm>
        </p:spPr>
        <p:txBody>
          <a:bodyPr/>
          <a:lstStyle/>
          <a:p>
            <a:r>
              <a:rPr lang="es-ES" b="1" dirty="0"/>
              <a:t>Programemos en DFD o SCRATCH</a:t>
            </a:r>
            <a:endParaRPr lang="es-CO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BBEF77B-0BA8-4D34-8D44-2E023C0806AE}"/>
              </a:ext>
            </a:extLst>
          </p:cNvPr>
          <p:cNvSpPr/>
          <p:nvPr/>
        </p:nvSpPr>
        <p:spPr>
          <a:xfrm>
            <a:off x="609600" y="1018603"/>
            <a:ext cx="3643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200" b="1" dirty="0"/>
              <a:t>8. GUIAR UN ROBOT</a:t>
            </a:r>
            <a:endParaRPr lang="es-MX" sz="3200" dirty="0"/>
          </a:p>
        </p:txBody>
      </p:sp>
      <p:sp>
        <p:nvSpPr>
          <p:cNvPr id="4" name="Flecha: a la derecha con muesca 3">
            <a:extLst>
              <a:ext uri="{FF2B5EF4-FFF2-40B4-BE49-F238E27FC236}">
                <a16:creationId xmlns:a16="http://schemas.microsoft.com/office/drawing/2014/main" id="{42EA779C-894F-448D-9D11-3FE3FE826D84}"/>
              </a:ext>
            </a:extLst>
          </p:cNvPr>
          <p:cNvSpPr/>
          <p:nvPr/>
        </p:nvSpPr>
        <p:spPr>
          <a:xfrm>
            <a:off x="4343399" y="1018603"/>
            <a:ext cx="773723" cy="70627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1128C8C-6DFD-4FE5-AB7A-606251AA7E82}"/>
              </a:ext>
            </a:extLst>
          </p:cNvPr>
          <p:cNvSpPr/>
          <p:nvPr/>
        </p:nvSpPr>
        <p:spPr>
          <a:xfrm>
            <a:off x="609600" y="1672606"/>
            <a:ext cx="1097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3200" dirty="0">
                <a:solidFill>
                  <a:srgbClr val="000000"/>
                </a:solidFill>
                <a:cs typeface="Arial" panose="020B0604020202020204" pitchFamily="34" charset="0"/>
              </a:rPr>
              <a:t>Diseñe una rutina para dibujar una “flor”. Recuerde que el robot debe terminar en el mismo punto y dirección de partida.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CO" altLang="es-CO" sz="4400" dirty="0">
              <a:latin typeface="Arial" panose="020B0604020202020204" pitchFamily="34" charset="0"/>
            </a:endParaRPr>
          </a:p>
        </p:txBody>
      </p:sp>
      <p:sp>
        <p:nvSpPr>
          <p:cNvPr id="8" name="Flecha: a la derecha con muesca 7">
            <a:extLst>
              <a:ext uri="{FF2B5EF4-FFF2-40B4-BE49-F238E27FC236}">
                <a16:creationId xmlns:a16="http://schemas.microsoft.com/office/drawing/2014/main" id="{B15EB4E2-4C63-4CE9-A8A4-8EE950229816}"/>
              </a:ext>
            </a:extLst>
          </p:cNvPr>
          <p:cNvSpPr/>
          <p:nvPr/>
        </p:nvSpPr>
        <p:spPr>
          <a:xfrm>
            <a:off x="5379053" y="4408856"/>
            <a:ext cx="773723" cy="70627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187E893-B1A0-4E40-B8B3-DE04C3F051FA}"/>
              </a:ext>
            </a:extLst>
          </p:cNvPr>
          <p:cNvSpPr/>
          <p:nvPr/>
        </p:nvSpPr>
        <p:spPr>
          <a:xfrm>
            <a:off x="5125916" y="4773982"/>
            <a:ext cx="2071309" cy="20632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588EAE0-71C2-4709-B1FA-4CE2648FB4DE}"/>
              </a:ext>
            </a:extLst>
          </p:cNvPr>
          <p:cNvSpPr/>
          <p:nvPr/>
        </p:nvSpPr>
        <p:spPr>
          <a:xfrm>
            <a:off x="4090261" y="3769331"/>
            <a:ext cx="2071309" cy="20632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1C646A3-51F7-4C55-8C9C-25FE384D9BAD}"/>
              </a:ext>
            </a:extLst>
          </p:cNvPr>
          <p:cNvSpPr/>
          <p:nvPr/>
        </p:nvSpPr>
        <p:spPr>
          <a:xfrm>
            <a:off x="6161570" y="3799469"/>
            <a:ext cx="2071309" cy="20632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118D39A-69EA-46BE-B465-F4AB2A64BC62}"/>
              </a:ext>
            </a:extLst>
          </p:cNvPr>
          <p:cNvSpPr/>
          <p:nvPr/>
        </p:nvSpPr>
        <p:spPr>
          <a:xfrm>
            <a:off x="5117122" y="2695657"/>
            <a:ext cx="2071309" cy="20632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9135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B07C54B-63EC-D545-97FE-11FF390E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17" y="180243"/>
            <a:ext cx="10972800" cy="2242038"/>
          </a:xfrm>
        </p:spPr>
        <p:txBody>
          <a:bodyPr/>
          <a:lstStyle/>
          <a:p>
            <a:r>
              <a:rPr lang="es-ES" b="1" dirty="0"/>
              <a:t>Programemos en DFD o SCRATCH</a:t>
            </a:r>
            <a:endParaRPr lang="es-CO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A64136-0FB2-4602-8337-8B8411955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77" y="2481383"/>
            <a:ext cx="10515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usuario deberá ingresar el número de horas trabajadas y el valor por cada hora. Considere en los cálculos el descuento de seguridad social 8% sobre el total de ingresos y una bonificación del 2% del sueldo inicial a percibir si es menor que medio Salario Mínimo Mensual Legal Vigente ($877,803.00).</a:t>
            </a:r>
            <a:endParaRPr kumimoji="0" lang="es-CO" altLang="es-CO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BBEF77B-0BA8-4D34-8D44-2E023C0806AE}"/>
              </a:ext>
            </a:extLst>
          </p:cNvPr>
          <p:cNvSpPr/>
          <p:nvPr/>
        </p:nvSpPr>
        <p:spPr>
          <a:xfrm>
            <a:off x="521677" y="1897834"/>
            <a:ext cx="66267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200" b="1" dirty="0"/>
              <a:t>CALCULAR SUELDO DE UN EMPLEADO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22328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72957F8-E70A-BD47-AB98-522F4AEDF9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7"/>
          <a:stretch/>
        </p:blipFill>
        <p:spPr>
          <a:xfrm>
            <a:off x="609600" y="1951838"/>
            <a:ext cx="3995111" cy="309494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6">
            <a:extLst>
              <a:ext uri="{FF2B5EF4-FFF2-40B4-BE49-F238E27FC236}">
                <a16:creationId xmlns:a16="http://schemas.microsoft.com/office/drawing/2014/main" id="{19E79EDB-03AA-6E48-959A-200FE730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9119"/>
            <a:ext cx="10972800" cy="1214490"/>
          </a:xfrm>
        </p:spPr>
        <p:txBody>
          <a:bodyPr/>
          <a:lstStyle/>
          <a:p>
            <a:r>
              <a:rPr lang="es-CO" b="1" dirty="0">
                <a:solidFill>
                  <a:srgbClr val="222222"/>
                </a:solidFill>
              </a:rPr>
              <a:t>David Álvarez-Martínez</a:t>
            </a:r>
            <a:br>
              <a:rPr lang="es-CO" dirty="0">
                <a:solidFill>
                  <a:srgbClr val="222222"/>
                </a:solidFill>
              </a:rPr>
            </a:br>
            <a:r>
              <a:rPr lang="es-ES" sz="3200" dirty="0"/>
              <a:t>Facilitador Nivel I</a:t>
            </a:r>
            <a:endParaRPr lang="es-CO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425B7D7-9E84-7F49-9467-595C39ED0DCF}"/>
              </a:ext>
            </a:extLst>
          </p:cNvPr>
          <p:cNvSpPr/>
          <p:nvPr/>
        </p:nvSpPr>
        <p:spPr>
          <a:xfrm>
            <a:off x="4220309" y="1612880"/>
            <a:ext cx="7666892" cy="4416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500" dirty="0"/>
              <a:t>Programador de computadores desde los 10 años. Desde 2008 docente universitario. </a:t>
            </a:r>
          </a:p>
          <a:p>
            <a:pPr algn="just"/>
            <a:endParaRPr lang="es-CO" sz="1500" dirty="0"/>
          </a:p>
          <a:p>
            <a:pPr algn="just"/>
            <a:r>
              <a:rPr lang="es-CO" sz="1500" dirty="0"/>
              <a:t>Ingeniero de Sistemas de la UTP</a:t>
            </a:r>
          </a:p>
          <a:p>
            <a:pPr algn="just"/>
            <a:r>
              <a:rPr lang="es-CO" sz="1500" dirty="0"/>
              <a:t>M. Sc. En Ingeniería Eléctrica de la UTP</a:t>
            </a:r>
          </a:p>
          <a:p>
            <a:pPr algn="just"/>
            <a:r>
              <a:rPr lang="es-CO" sz="1500" dirty="0"/>
              <a:t>Ph. D. en Ingeniería Eléctrica de la Universidad Estatal de Sao Paulo</a:t>
            </a:r>
          </a:p>
          <a:p>
            <a:pPr algn="just"/>
            <a:r>
              <a:rPr lang="es-CO" sz="1500" dirty="0"/>
              <a:t>Becario Posdoctoral en Optimización de Sistemas Aplicado de la U. Politécnico de Valencia</a:t>
            </a:r>
          </a:p>
          <a:p>
            <a:pPr algn="just"/>
            <a:endParaRPr lang="es-CO" sz="1500" dirty="0"/>
          </a:p>
          <a:p>
            <a:pPr algn="just"/>
            <a:r>
              <a:rPr lang="es-CO" sz="1600" dirty="0"/>
              <a:t>Su área principal de actividad científica es la Investigación de Operaciones y Ciencias Computacionales. Dentro de la Investigación de Operaciones se enfoca en el modelamiento, solución y aplicación de problemas relacionados con la gestión de la cadena de suministros, la manufactura y producción, la logística y el transporte. </a:t>
            </a:r>
            <a:r>
              <a:rPr lang="es-MX" sz="1600" dirty="0"/>
              <a:t>Desde un punto de vista técnico, su investigación se centra en el desarrollo de software especializado, a través de combinar métodos de optimización exactos y aproximados y la aplicación de técnicas de inteligencia artificial, para el control de mecanismos físicos que permitan resolver problemas reales de la industria. También apoya organizaciones públicas en la definición de instrumentos y herramientas de optimización e inteligencia artificial, para el análisis prospectivo y la planeación estratégica de cadenas agropecuarias priorizadas del país.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43565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B07C54B-63EC-D545-97FE-11FF390E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180243"/>
            <a:ext cx="10972800" cy="2242038"/>
          </a:xfrm>
        </p:spPr>
        <p:txBody>
          <a:bodyPr/>
          <a:lstStyle/>
          <a:p>
            <a:r>
              <a:rPr lang="es-ES" b="1" dirty="0"/>
              <a:t>Hablemos de </a:t>
            </a:r>
            <a:br>
              <a:rPr lang="es-ES" b="1" dirty="0"/>
            </a:br>
            <a:r>
              <a:rPr lang="es-ES" b="1" dirty="0"/>
              <a:t>Programación de Computadores!</a:t>
            </a:r>
            <a:endParaRPr lang="es-CO" b="1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FE47722-4D06-4F1B-880D-D43EE1419DED}"/>
              </a:ext>
            </a:extLst>
          </p:cNvPr>
          <p:cNvSpPr/>
          <p:nvPr/>
        </p:nvSpPr>
        <p:spPr>
          <a:xfrm>
            <a:off x="477718" y="1692377"/>
            <a:ext cx="115325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000" dirty="0"/>
              <a:t>La programación es una actividad orientada a la solución de problemas. </a:t>
            </a:r>
          </a:p>
          <a:p>
            <a:pPr algn="just"/>
            <a:endParaRPr lang="es-MX" sz="3000" dirty="0"/>
          </a:p>
          <a:p>
            <a:pPr algn="just"/>
            <a:r>
              <a:rPr lang="es-MX" sz="3000" dirty="0"/>
              <a:t>De allí surgen interrogantes que serán resueltos a lo largo del Ciclo 1.</a:t>
            </a:r>
          </a:p>
          <a:p>
            <a:pPr algn="just"/>
            <a:endParaRPr lang="es-MX" sz="3000" dirty="0"/>
          </a:p>
          <a:p>
            <a:r>
              <a:rPr lang="es-MX" sz="3000" dirty="0"/>
              <a:t>¿Cómo se define un problema? </a:t>
            </a:r>
          </a:p>
          <a:p>
            <a:r>
              <a:rPr lang="es-MX" sz="3000" dirty="0"/>
              <a:t>¿Cómo, a partir del problema, se construye un programa para resolverlo? </a:t>
            </a:r>
          </a:p>
          <a:p>
            <a:r>
              <a:rPr lang="es-MX" sz="3000" dirty="0"/>
              <a:t>¿De qué está conformado un programa? </a:t>
            </a:r>
          </a:p>
          <a:p>
            <a:r>
              <a:rPr lang="es-MX" sz="3000" dirty="0"/>
              <a:t>¿Cómo se construyen sus partes? </a:t>
            </a:r>
          </a:p>
          <a:p>
            <a:r>
              <a:rPr lang="es-MX" sz="3000" dirty="0"/>
              <a:t>¿Cómo se hace para que el computador entienda la solución? </a:t>
            </a:r>
            <a:endParaRPr lang="es-CO" sz="3000" dirty="0"/>
          </a:p>
        </p:txBody>
      </p:sp>
    </p:spTree>
    <p:extLst>
      <p:ext uri="{BB962C8B-B14F-4D97-AF65-F5344CB8AC3E}">
        <p14:creationId xmlns:p14="http://schemas.microsoft.com/office/powerpoint/2010/main" val="302103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B07C54B-63EC-D545-97FE-11FF390E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180243"/>
            <a:ext cx="10972800" cy="2242038"/>
          </a:xfrm>
        </p:spPr>
        <p:txBody>
          <a:bodyPr/>
          <a:lstStyle/>
          <a:p>
            <a:r>
              <a:rPr lang="es-ES" b="1" dirty="0"/>
              <a:t>Hablemos de </a:t>
            </a:r>
            <a:br>
              <a:rPr lang="es-ES" b="1" dirty="0"/>
            </a:br>
            <a:r>
              <a:rPr lang="es-ES" b="1" dirty="0"/>
              <a:t>Computadores!</a:t>
            </a:r>
            <a:endParaRPr lang="es-CO" b="1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FE47722-4D06-4F1B-880D-D43EE1419DED}"/>
              </a:ext>
            </a:extLst>
          </p:cNvPr>
          <p:cNvSpPr/>
          <p:nvPr/>
        </p:nvSpPr>
        <p:spPr>
          <a:xfrm>
            <a:off x="477718" y="1692377"/>
            <a:ext cx="115325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000" dirty="0"/>
              <a:t>Primera generación (mecánica/electromecánica)</a:t>
            </a:r>
          </a:p>
          <a:p>
            <a:pPr algn="just"/>
            <a:endParaRPr lang="es-CO" sz="3000" dirty="0"/>
          </a:p>
          <a:p>
            <a:pPr algn="just"/>
            <a:r>
              <a:rPr lang="es-CO" sz="3000" dirty="0"/>
              <a:t>Segunda generación (tubos de vacío)</a:t>
            </a:r>
          </a:p>
          <a:p>
            <a:pPr algn="just"/>
            <a:endParaRPr lang="es-CO" sz="3000" dirty="0"/>
          </a:p>
          <a:p>
            <a:pPr algn="just"/>
            <a:r>
              <a:rPr lang="es-CO" sz="3000" dirty="0"/>
              <a:t>Tercera generación (transistores discretos y circuitos integrados)</a:t>
            </a:r>
          </a:p>
          <a:p>
            <a:pPr algn="just"/>
            <a:endParaRPr lang="es-CO" sz="3000" dirty="0"/>
          </a:p>
          <a:p>
            <a:pPr algn="just"/>
            <a:r>
              <a:rPr lang="es-CO" sz="3000" dirty="0"/>
              <a:t>Cuarta generación (circuitos integrados VLSI) -&gt; Computadores Móviles</a:t>
            </a:r>
          </a:p>
          <a:p>
            <a:pPr algn="just"/>
            <a:endParaRPr lang="es-CO" sz="3000" dirty="0"/>
          </a:p>
          <a:p>
            <a:pPr algn="just"/>
            <a:r>
              <a:rPr lang="es-CO" sz="3000" dirty="0"/>
              <a:t>Teórico/experimental (cuánticos, químicos, ADN, ópticos)</a:t>
            </a:r>
          </a:p>
        </p:txBody>
      </p:sp>
    </p:spTree>
    <p:extLst>
      <p:ext uri="{BB962C8B-B14F-4D97-AF65-F5344CB8AC3E}">
        <p14:creationId xmlns:p14="http://schemas.microsoft.com/office/powerpoint/2010/main" val="411490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B07C54B-63EC-D545-97FE-11FF390E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0"/>
            <a:ext cx="10972800" cy="2242038"/>
          </a:xfrm>
        </p:spPr>
        <p:txBody>
          <a:bodyPr/>
          <a:lstStyle/>
          <a:p>
            <a:r>
              <a:rPr lang="es-ES" b="1" dirty="0"/>
              <a:t>Hablemos de Lenguajes de Programación</a:t>
            </a:r>
            <a:endParaRPr lang="es-CO" b="1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FE47722-4D06-4F1B-880D-D43EE1419DED}"/>
              </a:ext>
            </a:extLst>
          </p:cNvPr>
          <p:cNvSpPr/>
          <p:nvPr/>
        </p:nvSpPr>
        <p:spPr>
          <a:xfrm>
            <a:off x="521677" y="1701125"/>
            <a:ext cx="561828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4000" dirty="0"/>
              <a:t>Imperativo</a:t>
            </a:r>
          </a:p>
          <a:p>
            <a:pPr algn="just"/>
            <a:endParaRPr lang="es-CO" sz="4000" dirty="0"/>
          </a:p>
          <a:p>
            <a:pPr algn="just"/>
            <a:r>
              <a:rPr lang="es-CO" sz="4000" dirty="0"/>
              <a:t>Orientado a Objetos</a:t>
            </a:r>
          </a:p>
          <a:p>
            <a:pPr algn="just"/>
            <a:endParaRPr lang="es-CO" sz="4000" dirty="0"/>
          </a:p>
          <a:p>
            <a:pPr algn="just"/>
            <a:r>
              <a:rPr lang="es-CO" sz="4000" dirty="0"/>
              <a:t>Funcional</a:t>
            </a:r>
          </a:p>
          <a:p>
            <a:pPr algn="just"/>
            <a:endParaRPr lang="es-CO" sz="4000" dirty="0"/>
          </a:p>
          <a:p>
            <a:pPr algn="just"/>
            <a:r>
              <a:rPr lang="es-CO" sz="4000" dirty="0"/>
              <a:t>Restricciones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DE3FC02-3206-41A6-A54B-895CB6691619}"/>
              </a:ext>
            </a:extLst>
          </p:cNvPr>
          <p:cNvSpPr/>
          <p:nvPr/>
        </p:nvSpPr>
        <p:spPr>
          <a:xfrm>
            <a:off x="5574323" y="1701125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CO" sz="4000" dirty="0"/>
              <a:t>Lógico</a:t>
            </a:r>
          </a:p>
          <a:p>
            <a:pPr algn="just"/>
            <a:endParaRPr lang="es-CO" sz="4000" dirty="0"/>
          </a:p>
          <a:p>
            <a:pPr algn="just"/>
            <a:r>
              <a:rPr lang="es-CO" sz="4000" dirty="0"/>
              <a:t>Concurrente</a:t>
            </a:r>
          </a:p>
          <a:p>
            <a:pPr algn="just"/>
            <a:endParaRPr lang="es-CO" sz="4000" dirty="0"/>
          </a:p>
          <a:p>
            <a:pPr algn="just"/>
            <a:r>
              <a:rPr lang="es-CO" sz="4000" dirty="0"/>
              <a:t>Eventos</a:t>
            </a:r>
          </a:p>
          <a:p>
            <a:pPr algn="just"/>
            <a:endParaRPr lang="es-CO" sz="4000" dirty="0"/>
          </a:p>
          <a:p>
            <a:pPr algn="just"/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3640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B07C54B-63EC-D545-97FE-11FF390E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17" y="180243"/>
            <a:ext cx="10972800" cy="2242038"/>
          </a:xfrm>
        </p:spPr>
        <p:txBody>
          <a:bodyPr/>
          <a:lstStyle/>
          <a:p>
            <a:r>
              <a:rPr lang="es-ES" b="1" dirty="0"/>
              <a:t>Programemos en DFD o SCRATCH</a:t>
            </a:r>
            <a:endParaRPr lang="es-CO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A64136-0FB2-4602-8337-8B8411955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77" y="2481383"/>
            <a:ext cx="10515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usuario deberá ingresar el número de horas trabajadas y el valor por cada hora. Considere en los cálculos el descuento de seguridad social 8% sobre el total de ingresos y una bonificación del 2% del sueldo inicial a percibir si es menor que medio Salario Mínimo Mensual Legal Vigente ($877,803.00).</a:t>
            </a:r>
            <a:endParaRPr kumimoji="0" lang="es-CO" altLang="es-CO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BBEF77B-0BA8-4D34-8D44-2E023C0806AE}"/>
              </a:ext>
            </a:extLst>
          </p:cNvPr>
          <p:cNvSpPr/>
          <p:nvPr/>
        </p:nvSpPr>
        <p:spPr>
          <a:xfrm>
            <a:off x="521677" y="1897834"/>
            <a:ext cx="66267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200" b="1" dirty="0"/>
              <a:t>CALCULAR SUELDO DE UN EMPLEADO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3681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B07C54B-63EC-D545-97FE-11FF390E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180243"/>
            <a:ext cx="10972800" cy="2242038"/>
          </a:xfrm>
        </p:spPr>
        <p:txBody>
          <a:bodyPr/>
          <a:lstStyle/>
          <a:p>
            <a:r>
              <a:rPr lang="es-ES" b="1" dirty="0"/>
              <a:t>Programemos en DFD o SCRATCH</a:t>
            </a:r>
            <a:endParaRPr lang="es-CO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BBEF77B-0BA8-4D34-8D44-2E023C0806AE}"/>
              </a:ext>
            </a:extLst>
          </p:cNvPr>
          <p:cNvSpPr/>
          <p:nvPr/>
        </p:nvSpPr>
        <p:spPr>
          <a:xfrm>
            <a:off x="609600" y="1018603"/>
            <a:ext cx="3643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200" b="1" dirty="0"/>
              <a:t>1. GUIAR UN ROBOT</a:t>
            </a:r>
            <a:endParaRPr lang="es-MX" sz="3200" dirty="0"/>
          </a:p>
        </p:txBody>
      </p:sp>
      <p:sp>
        <p:nvSpPr>
          <p:cNvPr id="4" name="Flecha: a la derecha con muesca 3">
            <a:extLst>
              <a:ext uri="{FF2B5EF4-FFF2-40B4-BE49-F238E27FC236}">
                <a16:creationId xmlns:a16="http://schemas.microsoft.com/office/drawing/2014/main" id="{42EA779C-894F-448D-9D11-3FE3FE826D84}"/>
              </a:ext>
            </a:extLst>
          </p:cNvPr>
          <p:cNvSpPr/>
          <p:nvPr/>
        </p:nvSpPr>
        <p:spPr>
          <a:xfrm>
            <a:off x="4343399" y="1018603"/>
            <a:ext cx="773723" cy="70627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1128C8C-6DFD-4FE5-AB7A-606251AA7E82}"/>
              </a:ext>
            </a:extLst>
          </p:cNvPr>
          <p:cNvSpPr/>
          <p:nvPr/>
        </p:nvSpPr>
        <p:spPr>
          <a:xfrm>
            <a:off x="609600" y="1672606"/>
            <a:ext cx="10972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3200" dirty="0">
                <a:solidFill>
                  <a:srgbClr val="000000"/>
                </a:solidFill>
                <a:cs typeface="Arial" panose="020B0604020202020204" pitchFamily="34" charset="0"/>
              </a:rPr>
              <a:t>Diseñe una rutina para girar a la manzana (calles de 100 pasos). Recuerde que el robot debe terminar en el mismo punto y dirección de partida.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CO" altLang="es-CO" sz="4400" dirty="0">
              <a:latin typeface="Arial" panose="020B0604020202020204" pitchFamily="34" charset="0"/>
            </a:endParaRPr>
          </a:p>
        </p:txBody>
      </p:sp>
      <p:sp>
        <p:nvSpPr>
          <p:cNvPr id="8" name="Flecha: a la derecha con muesca 7">
            <a:extLst>
              <a:ext uri="{FF2B5EF4-FFF2-40B4-BE49-F238E27FC236}">
                <a16:creationId xmlns:a16="http://schemas.microsoft.com/office/drawing/2014/main" id="{B15EB4E2-4C63-4CE9-A8A4-8EE950229816}"/>
              </a:ext>
            </a:extLst>
          </p:cNvPr>
          <p:cNvSpPr/>
          <p:nvPr/>
        </p:nvSpPr>
        <p:spPr>
          <a:xfrm>
            <a:off x="3192354" y="3429000"/>
            <a:ext cx="773723" cy="70627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81011C9-AB12-4469-BC11-7618747CD450}"/>
              </a:ext>
            </a:extLst>
          </p:cNvPr>
          <p:cNvSpPr/>
          <p:nvPr/>
        </p:nvSpPr>
        <p:spPr>
          <a:xfrm>
            <a:off x="4115546" y="3992086"/>
            <a:ext cx="1661000" cy="1637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DB10AA8-5CC1-427C-9CEC-683BD7777EAB}"/>
              </a:ext>
            </a:extLst>
          </p:cNvPr>
          <p:cNvSpPr/>
          <p:nvPr/>
        </p:nvSpPr>
        <p:spPr>
          <a:xfrm>
            <a:off x="3966077" y="3782139"/>
            <a:ext cx="1959938" cy="205725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8182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B07C54B-63EC-D545-97FE-11FF390E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180243"/>
            <a:ext cx="10972800" cy="2242038"/>
          </a:xfrm>
        </p:spPr>
        <p:txBody>
          <a:bodyPr/>
          <a:lstStyle/>
          <a:p>
            <a:r>
              <a:rPr lang="es-ES" b="1" dirty="0"/>
              <a:t>Programemos en DFD o SCRATCH</a:t>
            </a:r>
            <a:endParaRPr lang="es-CO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BBEF77B-0BA8-4D34-8D44-2E023C0806AE}"/>
              </a:ext>
            </a:extLst>
          </p:cNvPr>
          <p:cNvSpPr/>
          <p:nvPr/>
        </p:nvSpPr>
        <p:spPr>
          <a:xfrm>
            <a:off x="521677" y="1124114"/>
            <a:ext cx="3643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200" b="1" dirty="0"/>
              <a:t>2. GUIAR UN ROBOT</a:t>
            </a:r>
            <a:endParaRPr lang="es-MX" sz="3200" dirty="0"/>
          </a:p>
        </p:txBody>
      </p:sp>
      <p:sp>
        <p:nvSpPr>
          <p:cNvPr id="4" name="Flecha: a la derecha con muesca 3">
            <a:extLst>
              <a:ext uri="{FF2B5EF4-FFF2-40B4-BE49-F238E27FC236}">
                <a16:creationId xmlns:a16="http://schemas.microsoft.com/office/drawing/2014/main" id="{42EA779C-894F-448D-9D11-3FE3FE826D84}"/>
              </a:ext>
            </a:extLst>
          </p:cNvPr>
          <p:cNvSpPr/>
          <p:nvPr/>
        </p:nvSpPr>
        <p:spPr>
          <a:xfrm>
            <a:off x="4255476" y="1124114"/>
            <a:ext cx="773723" cy="70627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1128C8C-6DFD-4FE5-AB7A-606251AA7E82}"/>
              </a:ext>
            </a:extLst>
          </p:cNvPr>
          <p:cNvSpPr/>
          <p:nvPr/>
        </p:nvSpPr>
        <p:spPr>
          <a:xfrm>
            <a:off x="521677" y="1742945"/>
            <a:ext cx="10972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3200" dirty="0">
                <a:solidFill>
                  <a:srgbClr val="000000"/>
                </a:solidFill>
                <a:cs typeface="Arial" panose="020B0604020202020204" pitchFamily="34" charset="0"/>
              </a:rPr>
              <a:t>Diseñe una rutina para girar a la manzana en forma de rombo (calles de 100 pasos). Recuerde que el robot debe terminar en el mismo punto y dirección de partida.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CO" altLang="es-CO" sz="4400" dirty="0">
              <a:latin typeface="Arial" panose="020B0604020202020204" pitchFamily="34" charset="0"/>
            </a:endParaRPr>
          </a:p>
        </p:txBody>
      </p:sp>
      <p:sp>
        <p:nvSpPr>
          <p:cNvPr id="8" name="Flecha: a la derecha con muesca 7">
            <a:extLst>
              <a:ext uri="{FF2B5EF4-FFF2-40B4-BE49-F238E27FC236}">
                <a16:creationId xmlns:a16="http://schemas.microsoft.com/office/drawing/2014/main" id="{4C70E024-D6E5-489F-8A61-C6BCF4FCD0A8}"/>
              </a:ext>
            </a:extLst>
          </p:cNvPr>
          <p:cNvSpPr/>
          <p:nvPr/>
        </p:nvSpPr>
        <p:spPr>
          <a:xfrm>
            <a:off x="3174770" y="4315574"/>
            <a:ext cx="773723" cy="70627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ombo 1">
            <a:extLst>
              <a:ext uri="{FF2B5EF4-FFF2-40B4-BE49-F238E27FC236}">
                <a16:creationId xmlns:a16="http://schemas.microsoft.com/office/drawing/2014/main" id="{A0F64F04-E4BF-44C3-AC85-42FC6E80C4D1}"/>
              </a:ext>
            </a:extLst>
          </p:cNvPr>
          <p:cNvSpPr/>
          <p:nvPr/>
        </p:nvSpPr>
        <p:spPr>
          <a:xfrm>
            <a:off x="4235707" y="3763108"/>
            <a:ext cx="1930633" cy="178930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C4EFDED2-762F-4311-BA5F-03AEB5BDA168}"/>
              </a:ext>
            </a:extLst>
          </p:cNvPr>
          <p:cNvSpPr/>
          <p:nvPr/>
        </p:nvSpPr>
        <p:spPr>
          <a:xfrm>
            <a:off x="3950676" y="3428999"/>
            <a:ext cx="2502878" cy="2479431"/>
          </a:xfrm>
          <a:prstGeom prst="diamond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030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B07C54B-63EC-D545-97FE-11FF390E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180243"/>
            <a:ext cx="10972800" cy="2242038"/>
          </a:xfrm>
        </p:spPr>
        <p:txBody>
          <a:bodyPr/>
          <a:lstStyle/>
          <a:p>
            <a:r>
              <a:rPr lang="es-ES" b="1" dirty="0"/>
              <a:t>Programemos en DFD o SCRATCH</a:t>
            </a:r>
            <a:endParaRPr lang="es-CO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BBEF77B-0BA8-4D34-8D44-2E023C0806AE}"/>
              </a:ext>
            </a:extLst>
          </p:cNvPr>
          <p:cNvSpPr/>
          <p:nvPr/>
        </p:nvSpPr>
        <p:spPr>
          <a:xfrm>
            <a:off x="521677" y="1124114"/>
            <a:ext cx="3643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200" b="1" dirty="0"/>
              <a:t>3. GUIAR UN ROBOT</a:t>
            </a:r>
            <a:endParaRPr lang="es-MX" sz="3200" dirty="0"/>
          </a:p>
        </p:txBody>
      </p:sp>
      <p:sp>
        <p:nvSpPr>
          <p:cNvPr id="4" name="Flecha: a la derecha con muesca 3">
            <a:extLst>
              <a:ext uri="{FF2B5EF4-FFF2-40B4-BE49-F238E27FC236}">
                <a16:creationId xmlns:a16="http://schemas.microsoft.com/office/drawing/2014/main" id="{42EA779C-894F-448D-9D11-3FE3FE826D84}"/>
              </a:ext>
            </a:extLst>
          </p:cNvPr>
          <p:cNvSpPr/>
          <p:nvPr/>
        </p:nvSpPr>
        <p:spPr>
          <a:xfrm>
            <a:off x="4255476" y="1124114"/>
            <a:ext cx="773723" cy="70627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1128C8C-6DFD-4FE5-AB7A-606251AA7E82}"/>
              </a:ext>
            </a:extLst>
          </p:cNvPr>
          <p:cNvSpPr/>
          <p:nvPr/>
        </p:nvSpPr>
        <p:spPr>
          <a:xfrm>
            <a:off x="521677" y="1742945"/>
            <a:ext cx="10972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3200" dirty="0">
                <a:solidFill>
                  <a:srgbClr val="000000"/>
                </a:solidFill>
                <a:cs typeface="Arial" panose="020B0604020202020204" pitchFamily="34" charset="0"/>
              </a:rPr>
              <a:t>Diseñe una rutina para girar a la manzana en forma de rombo (calles de 100 pasos). Recuerde que el robot debe terminar en el mismo punto y dirección de partida.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CO" altLang="es-CO" sz="4400" dirty="0">
              <a:latin typeface="Arial" panose="020B0604020202020204" pitchFamily="34" charset="0"/>
            </a:endParaRPr>
          </a:p>
        </p:txBody>
      </p:sp>
      <p:sp>
        <p:nvSpPr>
          <p:cNvPr id="8" name="Flecha: a la derecha con muesca 7">
            <a:extLst>
              <a:ext uri="{FF2B5EF4-FFF2-40B4-BE49-F238E27FC236}">
                <a16:creationId xmlns:a16="http://schemas.microsoft.com/office/drawing/2014/main" id="{4C70E024-D6E5-489F-8A61-C6BCF4FCD0A8}"/>
              </a:ext>
            </a:extLst>
          </p:cNvPr>
          <p:cNvSpPr/>
          <p:nvPr/>
        </p:nvSpPr>
        <p:spPr>
          <a:xfrm>
            <a:off x="4898062" y="3317491"/>
            <a:ext cx="773723" cy="70627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B1917F1-E178-4755-B874-944E37F3081F}"/>
              </a:ext>
            </a:extLst>
          </p:cNvPr>
          <p:cNvSpPr/>
          <p:nvPr/>
        </p:nvSpPr>
        <p:spPr>
          <a:xfrm>
            <a:off x="4448908" y="3676726"/>
            <a:ext cx="2444261" cy="241639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0678B22-C7C5-4A3A-B6C6-8E7C7D41D8A6}"/>
              </a:ext>
            </a:extLst>
          </p:cNvPr>
          <p:cNvSpPr/>
          <p:nvPr/>
        </p:nvSpPr>
        <p:spPr>
          <a:xfrm>
            <a:off x="4635383" y="3850248"/>
            <a:ext cx="2071309" cy="20632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1427292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5893</TotalTime>
  <Words>811</Words>
  <Application>Microsoft Office PowerPoint</Application>
  <PresentationFormat>Panorámica</PresentationFormat>
  <Paragraphs>74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Arial Rounded MT Bold</vt:lpstr>
      <vt:lpstr>Calibri</vt:lpstr>
      <vt:lpstr>1_Tema de Office</vt:lpstr>
      <vt:lpstr>Clase 2  Programa  "Desarrollo de Talento Digital”</vt:lpstr>
      <vt:lpstr>David Álvarez-Martínez Facilitador Nivel I</vt:lpstr>
      <vt:lpstr>Hablemos de  Programación de Computadores!</vt:lpstr>
      <vt:lpstr>Hablemos de  Computadores!</vt:lpstr>
      <vt:lpstr>Hablemos de Lenguajes de Programación</vt:lpstr>
      <vt:lpstr>Programemos en DFD o SCRATCH</vt:lpstr>
      <vt:lpstr>Programemos en DFD o SCRATCH</vt:lpstr>
      <vt:lpstr>Programemos en DFD o SCRATCH</vt:lpstr>
      <vt:lpstr>Programemos en DFD o SCRATCH</vt:lpstr>
      <vt:lpstr>Programemos en DFD o SCRATCH</vt:lpstr>
      <vt:lpstr>Programemos en DFD o SCRATCH</vt:lpstr>
      <vt:lpstr>Programemos en DFD o SCRATCH</vt:lpstr>
      <vt:lpstr>Programemos en DFD o SCRATCH</vt:lpstr>
      <vt:lpstr>Programemos en DFD o SCRATCH</vt:lpstr>
      <vt:lpstr>Programemos en DFD o SCRATCH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TECNOLÓGICA DE PEREIRA FACULTAD DE CIENCIAS AMBIENTALES ESCUELA DE POSGRADOS</dc:title>
  <dc:creator>Eduardo Arias-Pineda</dc:creator>
  <cp:lastModifiedBy>Usurio</cp:lastModifiedBy>
  <cp:revision>107</cp:revision>
  <dcterms:created xsi:type="dcterms:W3CDTF">2020-03-09T22:04:39Z</dcterms:created>
  <dcterms:modified xsi:type="dcterms:W3CDTF">2020-09-18T11:58:41Z</dcterms:modified>
</cp:coreProperties>
</file>