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00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2230F33-5CFA-4AB2-AFAE-DBC40BC5EE35}" type="datetimeFigureOut">
              <a:rPr lang="es-ES" smtClean="0"/>
              <a:t>13/12/2024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E401782-CA99-4F70-8C92-BC008912695C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771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F33-5CFA-4AB2-AFAE-DBC40BC5EE35}" type="datetimeFigureOut">
              <a:rPr lang="es-ES" smtClean="0"/>
              <a:t>13/12/2024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1782-CA99-4F70-8C92-BC00891269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961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F33-5CFA-4AB2-AFAE-DBC40BC5EE35}" type="datetimeFigureOut">
              <a:rPr lang="es-ES" smtClean="0"/>
              <a:t>13/12/2024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1782-CA99-4F70-8C92-BC00891269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488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F33-5CFA-4AB2-AFAE-DBC40BC5EE35}" type="datetimeFigureOut">
              <a:rPr lang="es-ES" smtClean="0"/>
              <a:t>13/12/2024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1782-CA99-4F70-8C92-BC00891269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550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F33-5CFA-4AB2-AFAE-DBC40BC5EE35}" type="datetimeFigureOut">
              <a:rPr lang="es-ES" smtClean="0"/>
              <a:t>13/12/2024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1782-CA99-4F70-8C92-BC008912695C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91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F33-5CFA-4AB2-AFAE-DBC40BC5EE35}" type="datetimeFigureOut">
              <a:rPr lang="es-ES" smtClean="0"/>
              <a:t>13/12/2024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1782-CA99-4F70-8C92-BC00891269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5012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F33-5CFA-4AB2-AFAE-DBC40BC5EE35}" type="datetimeFigureOut">
              <a:rPr lang="es-ES" smtClean="0"/>
              <a:t>13/12/2024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1782-CA99-4F70-8C92-BC00891269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501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F33-5CFA-4AB2-AFAE-DBC40BC5EE35}" type="datetimeFigureOut">
              <a:rPr lang="es-ES" smtClean="0"/>
              <a:t>13/12/2024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1782-CA99-4F70-8C92-BC00891269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059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F33-5CFA-4AB2-AFAE-DBC40BC5EE35}" type="datetimeFigureOut">
              <a:rPr lang="es-ES" smtClean="0"/>
              <a:t>13/12/2024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1782-CA99-4F70-8C92-BC00891269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2672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F33-5CFA-4AB2-AFAE-DBC40BC5EE35}" type="datetimeFigureOut">
              <a:rPr lang="es-ES" smtClean="0"/>
              <a:t>13/12/2024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1782-CA99-4F70-8C92-BC00891269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397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F33-5CFA-4AB2-AFAE-DBC40BC5EE35}" type="datetimeFigureOut">
              <a:rPr lang="es-ES" smtClean="0"/>
              <a:t>13/12/2024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1782-CA99-4F70-8C92-BC00891269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172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2230F33-5CFA-4AB2-AFAE-DBC40BC5EE35}" type="datetimeFigureOut">
              <a:rPr lang="es-ES" smtClean="0"/>
              <a:t>13/12/2024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E401782-CA99-4F70-8C92-BC00891269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943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s/photo/696029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uskaditecnologia.com/ibermatica-desarrollara-la-plataforma-web-del-museo-del-prado/servidores/" TargetMode="Externa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51146E8-9B06-297B-4F49-2319156AA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8418"/>
            <a:ext cx="9144000" cy="1369381"/>
          </a:xfrm>
        </p:spPr>
        <p:txBody>
          <a:bodyPr/>
          <a:lstStyle/>
          <a:p>
            <a:r>
              <a:rPr lang="es-ES" dirty="0">
                <a:latin typeface="+mj-lt"/>
                <a:ea typeface="KaiTi" panose="02010609060101010101" pitchFamily="49" charset="-122"/>
                <a:cs typeface="David CLM" panose="02000603000000000000" pitchFamily="50" charset="-79"/>
              </a:rPr>
              <a:t>Miguel Ángel Fuentes Valenzuela | 2ºDAM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E4E462B-207D-9A1C-6FEF-B4D62C467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399" y="1320132"/>
            <a:ext cx="6349201" cy="257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6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CFCC1-4D5A-5424-60E9-DE1221068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5000FD"/>
                </a:solidFill>
              </a:rPr>
              <a:t>Análisis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875234-206D-BF00-32C4-08D91D898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1945640"/>
          </a:xfrm>
        </p:spPr>
        <p:txBody>
          <a:bodyPr/>
          <a:lstStyle/>
          <a:p>
            <a:r>
              <a:rPr lang="es-ES" dirty="0"/>
              <a:t>Se necesita un servidor que pueda ofrecer un listado de Películas en emisión, proveniente de una cartelera de cine. </a:t>
            </a:r>
          </a:p>
          <a:p>
            <a:r>
              <a:rPr lang="es-ES" dirty="0"/>
              <a:t>También se requiere una aplicación de escritorio, y una móvil para permitir la gestión y consumo (respectivamente) de los estrenos, clientes y los tickets sacados por los clientes en sí.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E52DBFE-5CC0-FDE8-C299-5E234E500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377" y="3880960"/>
            <a:ext cx="4001058" cy="228631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B9A3AD2-94C7-7608-953F-6F6F3771F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370" y="3681094"/>
            <a:ext cx="36195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92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1FC421-E058-E61A-506E-F3A458D26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1762760"/>
          </a:xfrm>
        </p:spPr>
        <p:txBody>
          <a:bodyPr/>
          <a:lstStyle/>
          <a:p>
            <a:pPr marL="45720" indent="0">
              <a:buNone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Tres aplicaciones con diferentes finalidades:</a:t>
            </a:r>
          </a:p>
          <a:p>
            <a:pPr marL="274320" lvl="1" indent="0">
              <a:spcAft>
                <a:spcPts val="800"/>
              </a:spcAft>
              <a:buNone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1. Aplicación de servidor con SPRING (SERVIDOR)</a:t>
            </a:r>
          </a:p>
          <a:p>
            <a:pPr marL="274320" lvl="1" indent="0">
              <a:spcAft>
                <a:spcPts val="800"/>
              </a:spcAft>
              <a:buNone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2. App Escritorio con Java Swing (CLIENTE 1 - ADMINISTRACIÓN)</a:t>
            </a:r>
          </a:p>
          <a:p>
            <a:pPr marL="274320" lvl="1" indent="0">
              <a:spcAft>
                <a:spcPts val="800"/>
              </a:spcAft>
              <a:buNone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3. App para Android con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Retrofit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(CLIENTE 2 – USUARIO FINAL)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DB404C3-4AA3-2B00-9BAC-0A9E323B7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es-ES" dirty="0">
                <a:solidFill>
                  <a:srgbClr val="5000FD"/>
                </a:solidFill>
              </a:rPr>
              <a:t>Solución propuesta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6B44DFC-016C-DF12-B634-2758B650C0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42" t="3108" r="1483"/>
          <a:stretch/>
        </p:blipFill>
        <p:spPr>
          <a:xfrm>
            <a:off x="8282320" y="1770380"/>
            <a:ext cx="2766680" cy="331724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A28DCAD-F7A9-D6AD-2B9B-ABD3D3C90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813" y="3969792"/>
            <a:ext cx="1592173" cy="159217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BB01849-6B9F-33B2-D447-EF055CFC2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690" y="3695281"/>
            <a:ext cx="2953630" cy="245996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CCC3E0D-BB69-369B-B776-F60E609101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3934" y1="31000" x2="53153" y2="31500"/>
                        <a14:foregroundMark x1="53153" y1="31500" x2="63363" y2="50500"/>
                        <a14:foregroundMark x1="63363" y1="50500" x2="51952" y2="73000"/>
                        <a14:foregroundMark x1="51952" y1="73000" x2="35135" y2="73000"/>
                        <a14:foregroundMark x1="35135" y1="73000" x2="39039" y2="37500"/>
                        <a14:foregroundMark x1="39039" y1="37500" x2="38138" y2="32000"/>
                        <a14:foregroundMark x1="66066" y1="74500" x2="32733" y2="75000"/>
                        <a14:foregroundMark x1="32132" y1="74000" x2="48649" y2="75000"/>
                        <a14:foregroundMark x1="48649" y1="75000" x2="64264" y2="74500"/>
                        <a14:foregroundMark x1="64264" y1="74500" x2="68468" y2="75500"/>
                        <a14:foregroundMark x1="69069" y1="77000" x2="70270" y2="77000"/>
                        <a14:foregroundMark x1="31532" y1="75500" x2="31231" y2="76000"/>
                        <a14:foregroundMark x1="30631" y1="75500" x2="52853" y2="74000"/>
                        <a14:foregroundMark x1="52853" y1="74000" x2="69670" y2="75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5936" y="4768850"/>
            <a:ext cx="3171825" cy="190500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674F9040-0DBD-6CC4-F937-CA01A7BE8AF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441" r="1441" b="29295"/>
          <a:stretch/>
        </p:blipFill>
        <p:spPr>
          <a:xfrm>
            <a:off x="4520251" y="4118122"/>
            <a:ext cx="3526585" cy="1938996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3E586A54-F47E-7019-A348-55EBBF77A0B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6" r="68875" b="19996"/>
          <a:stretch/>
        </p:blipFill>
        <p:spPr>
          <a:xfrm>
            <a:off x="6474799" y="4918637"/>
            <a:ext cx="1742037" cy="15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2CBF8-358C-C23F-3A29-B87E822DD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548640"/>
            <a:ext cx="9875520" cy="1356360"/>
          </a:xfrm>
        </p:spPr>
        <p:txBody>
          <a:bodyPr/>
          <a:lstStyle/>
          <a:p>
            <a:r>
              <a:rPr lang="es-ES" dirty="0">
                <a:solidFill>
                  <a:srgbClr val="5000FD"/>
                </a:solidFill>
              </a:rPr>
              <a:t>Lenguajes y tecnologías usadas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1A9597-461D-DF17-3D4E-3CA34A390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351" y="3982565"/>
            <a:ext cx="9872871" cy="2438400"/>
          </a:xfrm>
        </p:spPr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s-ES" b="1" dirty="0"/>
              <a:t>Lenguajes:</a:t>
            </a:r>
            <a:r>
              <a:rPr lang="es-ES" dirty="0"/>
              <a:t> JAVA (SpringBoot ; Maven ; Spring Security ; </a:t>
            </a:r>
            <a:r>
              <a:rPr lang="es-ES" dirty="0" err="1"/>
              <a:t>Gradle</a:t>
            </a:r>
            <a:r>
              <a:rPr lang="es-ES" dirty="0"/>
              <a:t> ; SQL (Motor: 		 MySQL)</a:t>
            </a:r>
          </a:p>
          <a:p>
            <a:pPr marL="502920" indent="-457200">
              <a:buFont typeface="+mj-lt"/>
              <a:buAutoNum type="arabicPeriod"/>
            </a:pPr>
            <a:r>
              <a:rPr lang="es-ES" b="1" dirty="0"/>
              <a:t>Entornos de desarrollo:</a:t>
            </a:r>
            <a:r>
              <a:rPr lang="es-ES" dirty="0"/>
              <a:t> IntelliJ IDEA, Apache NetBeans, Android Studio, 				           Notepad++</a:t>
            </a:r>
          </a:p>
          <a:p>
            <a:pPr marL="502920" indent="-457200">
              <a:buFont typeface="+mj-lt"/>
              <a:buAutoNum type="arabicPeriod"/>
            </a:pPr>
            <a:r>
              <a:rPr lang="es-ES" b="1" dirty="0"/>
              <a:t>Modo de despliegue:</a:t>
            </a:r>
            <a:r>
              <a:rPr lang="es-ES" dirty="0"/>
              <a:t> Servidor local SpringBoot ; Docker + MySQL / XAMPP</a:t>
            </a:r>
            <a:endParaRPr lang="es-ES" b="1" dirty="0"/>
          </a:p>
          <a:p>
            <a:pPr marL="502920" indent="-457200">
              <a:buFont typeface="+mj-lt"/>
              <a:buAutoNum type="arabicPeriod"/>
            </a:pPr>
            <a:endParaRPr lang="es-ES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7E86C67-194B-806F-E380-3149BAAAC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9" b="45148"/>
          <a:stretch/>
        </p:blipFill>
        <p:spPr>
          <a:xfrm>
            <a:off x="2654538" y="1771982"/>
            <a:ext cx="6844496" cy="200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8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6F36F8-F5F2-E90C-23C6-DDB084C33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5071368" cy="4038600"/>
          </a:xfrm>
        </p:spPr>
        <p:txBody>
          <a:bodyPr/>
          <a:lstStyle/>
          <a:p>
            <a:r>
              <a:rPr lang="es-ES" dirty="0"/>
              <a:t>Se estima un precio de </a:t>
            </a:r>
            <a:r>
              <a:rPr lang="es-ES" b="1" dirty="0"/>
              <a:t>2000€</a:t>
            </a:r>
            <a:endParaRPr lang="es-ES" dirty="0"/>
          </a:p>
          <a:p>
            <a:pPr lvl="1">
              <a:lnSpc>
                <a:spcPct val="150000"/>
              </a:lnSpc>
            </a:pPr>
            <a:r>
              <a:rPr lang="es-ES" sz="1600" dirty="0"/>
              <a:t>Discos SSD</a:t>
            </a:r>
          </a:p>
          <a:p>
            <a:pPr lvl="1">
              <a:lnSpc>
                <a:spcPct val="150000"/>
              </a:lnSpc>
            </a:pPr>
            <a:r>
              <a:rPr lang="es-ES" sz="1600" dirty="0"/>
              <a:t>Servidor NAS (aumentar en futuro si aumenta el número de usuarios)</a:t>
            </a:r>
          </a:p>
          <a:p>
            <a:pPr lvl="1">
              <a:lnSpc>
                <a:spcPct val="150000"/>
              </a:lnSpc>
            </a:pPr>
            <a:r>
              <a:rPr lang="es-ES" sz="1600" dirty="0"/>
              <a:t>Posible despliegue en una nube IaaS (Infraestructura como servicio </a:t>
            </a:r>
            <a:r>
              <a:rPr lang="es-ES" sz="1600" b="1" dirty="0"/>
              <a:t>--&gt;</a:t>
            </a:r>
            <a:r>
              <a:rPr lang="es-ES" sz="1600" dirty="0"/>
              <a:t> AWS </a:t>
            </a:r>
            <a:r>
              <a:rPr lang="es-ES" sz="1600" dirty="0" err="1"/>
              <a:t>ó</a:t>
            </a:r>
            <a:r>
              <a:rPr lang="es-ES" sz="1600" dirty="0"/>
              <a:t> bien Azure)</a:t>
            </a:r>
          </a:p>
          <a:p>
            <a:pPr lvl="1">
              <a:lnSpc>
                <a:spcPct val="150000"/>
              </a:lnSpc>
            </a:pPr>
            <a:r>
              <a:rPr lang="es-ES" sz="1600" dirty="0"/>
              <a:t>Equipos de Red (1 para servidor vale, de aquí gran parte del presupuesto)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E58D013-2861-89E6-C31F-BEFB9BA7F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548640"/>
            <a:ext cx="9875520" cy="1356360"/>
          </a:xfrm>
        </p:spPr>
        <p:txBody>
          <a:bodyPr/>
          <a:lstStyle/>
          <a:p>
            <a:r>
              <a:rPr lang="es-ES" dirty="0">
                <a:solidFill>
                  <a:srgbClr val="5000FD"/>
                </a:solidFill>
              </a:rPr>
              <a:t>Presupuesto estimado para el desarrollo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3EBB203-7DB2-9AE3-3D38-02365A9DE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06827" y="3014216"/>
            <a:ext cx="4109044" cy="308178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FA5EED7-00B9-0A86-22DA-684603B9FD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064761" y="2057400"/>
            <a:ext cx="3087007" cy="16978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73843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00522-72A0-4597-3AD2-65E4F35DF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5000FD"/>
                </a:solidFill>
              </a:rPr>
              <a:t>¡Veamos el proyecto en acción!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DDCACFF-DE57-B86E-132F-79B41A414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26102"/>
            <a:ext cx="9170368" cy="481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80769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317</TotalTime>
  <Words>235</Words>
  <Application>Microsoft Office PowerPoint</Application>
  <PresentationFormat>Panorámica</PresentationFormat>
  <Paragraphs>20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Calibri</vt:lpstr>
      <vt:lpstr>Corbel</vt:lpstr>
      <vt:lpstr>Base</vt:lpstr>
      <vt:lpstr>Presentación de PowerPoint</vt:lpstr>
      <vt:lpstr>Análisis del problema</vt:lpstr>
      <vt:lpstr>Solución propuesta</vt:lpstr>
      <vt:lpstr>Lenguajes y tecnologías usadas</vt:lpstr>
      <vt:lpstr>Presupuesto estimado para el desarrollo</vt:lpstr>
      <vt:lpstr>¡Veamos el proyecto en acción!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Miguelañez-PC</dc:creator>
  <cp:lastModifiedBy>Miguelañez-PC</cp:lastModifiedBy>
  <cp:revision>21</cp:revision>
  <dcterms:created xsi:type="dcterms:W3CDTF">2024-06-17T10:50:23Z</dcterms:created>
  <dcterms:modified xsi:type="dcterms:W3CDTF">2024-12-12T23:42:45Z</dcterms:modified>
</cp:coreProperties>
</file>