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6" r:id="rId2"/>
    <p:sldMasterId id="2147483698" r:id="rId3"/>
  </p:sldMasterIdLst>
  <p:notesMasterIdLst>
    <p:notesMasterId r:id="rId32"/>
  </p:notesMasterIdLst>
  <p:sldIdLst>
    <p:sldId id="256" r:id="rId4"/>
    <p:sldId id="257" r:id="rId5"/>
    <p:sldId id="258" r:id="rId6"/>
    <p:sldId id="260" r:id="rId7"/>
    <p:sldId id="261" r:id="rId8"/>
    <p:sldId id="262" r:id="rId9"/>
    <p:sldId id="259"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65"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27145-FF2B-477A-B401-40F6290395FE}" type="datetimeFigureOut">
              <a:rPr lang="es-ES" smtClean="0"/>
              <a:t>17/06/2024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DDF1B-4707-4F10-BA35-52ED6B057820}" type="slidenum">
              <a:rPr lang="es-ES" smtClean="0"/>
              <a:t>‹Nº›</a:t>
            </a:fld>
            <a:endParaRPr lang="es-ES"/>
          </a:p>
        </p:txBody>
      </p:sp>
    </p:spTree>
    <p:extLst>
      <p:ext uri="{BB962C8B-B14F-4D97-AF65-F5344CB8AC3E}">
        <p14:creationId xmlns:p14="http://schemas.microsoft.com/office/powerpoint/2010/main" val="302469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bca0d540aa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g2bca0d540aa_0_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bca0d540aa_0_1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2bca0d540aa_0_1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f2f1a2a09b_0_2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1f2f1a2a09b_0_2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f2f1a2a09b_0_2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f2f1a2a09b_0_2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f2f1a2a09b_0_3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g1f2f1a2a09b_0_3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f2f1a2a09b_0_4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g1f2f1a2a09b_0_4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f2f1a2a09b_0_5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g1f2f1a2a09b_0_58: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f2f1a2a09b_0_6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6" name="Google Shape;356;g1f2f1a2a09b_0_6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f2f1a2a09b_0_7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g1f2f1a2a09b_0_7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2f1a2a09b_0_8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g1f2f1a2a09b_0_8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8: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bbe07fb4a2_0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bbe07fb4a2_0_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bbe07fb4a2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2bbe07fb4a2_0_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rtada 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parata 01 | Título + Subtítulo 1 3 1 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lstStyle/>
          <a:p>
            <a:r>
              <a:t>Footer</a:t>
            </a:r>
          </a:p>
        </p:txBody>
      </p:sp>
      <p:sp>
        <p:nvSpPr>
          <p:cNvPr id="3" name="PlaceHolder 2"/>
          <p:cNvSpPr>
            <a:spLocks noGrp="1"/>
          </p:cNvSpPr>
          <p:nvPr>
            <p:ph type="sldNum" idx="10"/>
          </p:nvPr>
        </p:nvSpPr>
        <p:spPr/>
        <p:txBody>
          <a:bodyPr/>
          <a:lstStyle/>
          <a:p>
            <a:fld id="{22615987-BDAE-4ADB-B666-AA9DE4AEE56D}" type="slidenum">
              <a:t>‹Nº›</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pic>
        <p:nvPicPr>
          <p:cNvPr id="3" name="Google Shape;14;p22"/>
          <p:cNvPicPr/>
          <p:nvPr/>
        </p:nvPicPr>
        <p:blipFill>
          <a:blip r:embed="rId4"/>
          <a:stretch/>
        </p:blipFill>
        <p:spPr>
          <a:xfrm>
            <a:off x="9734040" y="2502720"/>
            <a:ext cx="1496160" cy="185076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s-ES" sz="1800" b="0" strike="noStrike" spc="-1">
                <a:solidFill>
                  <a:schemeClr val="dk1"/>
                </a:solidFill>
                <a:latin typeface="Arial"/>
              </a:rPr>
              <a:t>Pulse para editar el formato del texto de título</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s-ES" sz="2800" b="0" strike="noStrike" spc="-1">
                <a:solidFill>
                  <a:schemeClr val="dk1"/>
                </a:solidFill>
                <a:latin typeface="Arial"/>
              </a:rPr>
              <a:t>Pulse para editar el formato de texto del esquema</a:t>
            </a:r>
          </a:p>
          <a:p>
            <a:pPr marL="864000" lvl="1" indent="-324000">
              <a:lnSpc>
                <a:spcPct val="90000"/>
              </a:lnSpc>
              <a:spcBef>
                <a:spcPts val="1134"/>
              </a:spcBef>
              <a:buClr>
                <a:srgbClr val="FFFFFF"/>
              </a:buClr>
              <a:buSzPct val="75000"/>
              <a:buFont typeface="Symbol" charset="2"/>
              <a:buChar char=""/>
            </a:pPr>
            <a:r>
              <a:rPr lang="es-ES" sz="2000" b="0" strike="noStrike" spc="-1">
                <a:solidFill>
                  <a:schemeClr val="dk1"/>
                </a:solidFill>
                <a:latin typeface="Arial"/>
              </a:rPr>
              <a:t>Segundo nivel del esquema</a:t>
            </a:r>
          </a:p>
          <a:p>
            <a:pPr marL="1296000" lvl="2" indent="-288000">
              <a:lnSpc>
                <a:spcPct val="90000"/>
              </a:lnSpc>
              <a:spcBef>
                <a:spcPts val="850"/>
              </a:spcBef>
              <a:buClr>
                <a:srgbClr val="FFFFFF"/>
              </a:buClr>
              <a:buSzPct val="45000"/>
              <a:buFont typeface="Wingdings" charset="2"/>
              <a:buChar char=""/>
            </a:pPr>
            <a:r>
              <a:rPr lang="es-ES" sz="1800" b="0" strike="noStrike" spc="-1">
                <a:solidFill>
                  <a:schemeClr val="dk1"/>
                </a:solidFill>
                <a:latin typeface="Arial"/>
              </a:rPr>
              <a:t>Tercer nivel del esquema</a:t>
            </a:r>
          </a:p>
          <a:p>
            <a:pPr marL="1728000" lvl="3" indent="-216000">
              <a:lnSpc>
                <a:spcPct val="90000"/>
              </a:lnSpc>
              <a:spcBef>
                <a:spcPts val="567"/>
              </a:spcBef>
              <a:buClr>
                <a:srgbClr val="FFFFFF"/>
              </a:buClr>
              <a:buSzPct val="75000"/>
              <a:buFont typeface="Symbol" charset="2"/>
              <a:buChar char=""/>
            </a:pPr>
            <a:r>
              <a:rPr lang="es-ES" sz="1800" b="0" strike="noStrike" spc="-1">
                <a:solidFill>
                  <a:schemeClr val="dk1"/>
                </a:solidFill>
                <a:latin typeface="Arial"/>
              </a:rPr>
              <a:t>Cuarto nivel del esquema</a:t>
            </a:r>
          </a:p>
          <a:p>
            <a:pPr marL="2160000" lvl="4" indent="-216000">
              <a:lnSpc>
                <a:spcPct val="90000"/>
              </a:lnSpc>
              <a:spcBef>
                <a:spcPts val="283"/>
              </a:spcBef>
              <a:buClr>
                <a:srgbClr val="FFFFFF"/>
              </a:buClr>
              <a:buSzPct val="45000"/>
              <a:buFont typeface="Wingdings" charset="2"/>
              <a:buChar char=""/>
            </a:pPr>
            <a:r>
              <a:rPr lang="es-ES" sz="2000" b="0" strike="noStrike" spc="-1">
                <a:solidFill>
                  <a:schemeClr val="dk1"/>
                </a:solidFill>
                <a:latin typeface="Arial"/>
              </a:rPr>
              <a:t>Quinto nivel del esquema</a:t>
            </a:r>
          </a:p>
          <a:p>
            <a:pPr marL="2592000" lvl="5" indent="-216000">
              <a:lnSpc>
                <a:spcPct val="90000"/>
              </a:lnSpc>
              <a:spcBef>
                <a:spcPts val="283"/>
              </a:spcBef>
              <a:buClr>
                <a:srgbClr val="FFFFFF"/>
              </a:buClr>
              <a:buSzPct val="45000"/>
              <a:buFont typeface="Wingdings" charset="2"/>
              <a:buChar char=""/>
            </a:pPr>
            <a:r>
              <a:rPr lang="es-ES" sz="2000" b="0" strike="noStrike" spc="-1">
                <a:solidFill>
                  <a:schemeClr val="dk1"/>
                </a:solidFill>
                <a:latin typeface="Arial"/>
              </a:rPr>
              <a:t>Sexto nivel del esquema</a:t>
            </a:r>
          </a:p>
          <a:p>
            <a:pPr marL="3024000" lvl="6" indent="-216000">
              <a:lnSpc>
                <a:spcPct val="90000"/>
              </a:lnSpc>
              <a:spcBef>
                <a:spcPts val="283"/>
              </a:spcBef>
              <a:buClr>
                <a:srgbClr val="FFFFFF"/>
              </a:buClr>
              <a:buSzPct val="45000"/>
              <a:buFont typeface="Wingdings" charset="2"/>
              <a:buChar char=""/>
            </a:pPr>
            <a:r>
              <a:rPr lang="es-ES" sz="2000" b="0" strike="noStrike" spc="-1">
                <a:solidFill>
                  <a:schemeClr val="dk1"/>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8" name="Google Shape;16;p23"/>
          <p:cNvPicPr/>
          <p:nvPr/>
        </p:nvPicPr>
        <p:blipFill>
          <a:blip r:embed="rId3">
            <a:alphaModFix amt="17000"/>
          </a:blip>
          <a:stretch/>
        </p:blipFill>
        <p:spPr>
          <a:xfrm rot="5400000">
            <a:off x="8137080" y="1628280"/>
            <a:ext cx="6087960" cy="4383360"/>
          </a:xfrm>
          <a:prstGeom prst="rect">
            <a:avLst/>
          </a:prstGeom>
          <a:ln w="0">
            <a:noFill/>
          </a:ln>
        </p:spPr>
      </p:pic>
      <p:sp>
        <p:nvSpPr>
          <p:cNvPr id="59" name="Google Shape;18;p23"/>
          <p:cNvSpPr/>
          <p:nvPr/>
        </p:nvSpPr>
        <p:spPr>
          <a:xfrm>
            <a:off x="-950760" y="2008440"/>
            <a:ext cx="4079880" cy="4024800"/>
          </a:xfrm>
          <a:prstGeom prst="ellipse">
            <a:avLst/>
          </a:prstGeom>
          <a:solidFill>
            <a:schemeClr val="accent3"/>
          </a:solidFill>
          <a:ln w="9525">
            <a:solidFill>
              <a:srgbClr val="3B3B3B"/>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s-ES" sz="1400" b="0" strike="noStrike" spc="-1">
              <a:solidFill>
                <a:srgbClr val="FFFFFF"/>
              </a:solidFill>
              <a:latin typeface="Arial"/>
            </a:endParaRPr>
          </a:p>
        </p:txBody>
      </p:sp>
      <p:pic>
        <p:nvPicPr>
          <p:cNvPr id="60" name="Google Shape;20;p23"/>
          <p:cNvPicPr/>
          <p:nvPr/>
        </p:nvPicPr>
        <p:blipFill>
          <a:blip r:embed="rId4"/>
          <a:stretch/>
        </p:blipFill>
        <p:spPr>
          <a:xfrm>
            <a:off x="960120" y="960120"/>
            <a:ext cx="538200" cy="666000"/>
          </a:xfrm>
          <a:prstGeom prst="rect">
            <a:avLst/>
          </a:prstGeom>
          <a:ln w="0">
            <a:noFill/>
          </a:ln>
        </p:spPr>
      </p:pic>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s-ES" sz="1800" b="0" strike="noStrike" spc="-1">
                <a:solidFill>
                  <a:schemeClr val="dk1"/>
                </a:solidFill>
                <a:latin typeface="Arial"/>
              </a:rPr>
              <a:t>Pulse para editar el formato del texto de título</a:t>
            </a:r>
          </a:p>
        </p:txBody>
      </p:sp>
      <p:sp>
        <p:nvSpPr>
          <p:cNvPr id="6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s-ES" sz="2800" b="0" strike="noStrike" spc="-1">
                <a:solidFill>
                  <a:schemeClr val="dk1"/>
                </a:solidFill>
                <a:latin typeface="Arial"/>
              </a:rPr>
              <a:t>Pulse para editar el formato de texto del esquema</a:t>
            </a:r>
          </a:p>
          <a:p>
            <a:pPr marL="864000" lvl="1" indent="-324000">
              <a:lnSpc>
                <a:spcPct val="90000"/>
              </a:lnSpc>
              <a:spcBef>
                <a:spcPts val="1134"/>
              </a:spcBef>
              <a:buClr>
                <a:srgbClr val="FFFFFF"/>
              </a:buClr>
              <a:buSzPct val="75000"/>
              <a:buFont typeface="Symbol" charset="2"/>
              <a:buChar char=""/>
            </a:pPr>
            <a:r>
              <a:rPr lang="es-ES" sz="2000" b="0" strike="noStrike" spc="-1">
                <a:solidFill>
                  <a:schemeClr val="dk1"/>
                </a:solidFill>
                <a:latin typeface="Arial"/>
              </a:rPr>
              <a:t>Segundo nivel del esquema</a:t>
            </a:r>
          </a:p>
          <a:p>
            <a:pPr marL="1296000" lvl="2" indent="-288000">
              <a:lnSpc>
                <a:spcPct val="90000"/>
              </a:lnSpc>
              <a:spcBef>
                <a:spcPts val="850"/>
              </a:spcBef>
              <a:buClr>
                <a:srgbClr val="FFFFFF"/>
              </a:buClr>
              <a:buSzPct val="45000"/>
              <a:buFont typeface="Wingdings" charset="2"/>
              <a:buChar char=""/>
            </a:pPr>
            <a:r>
              <a:rPr lang="es-ES" sz="1800" b="0" strike="noStrike" spc="-1">
                <a:solidFill>
                  <a:schemeClr val="dk1"/>
                </a:solidFill>
                <a:latin typeface="Arial"/>
              </a:rPr>
              <a:t>Tercer nivel del esquema</a:t>
            </a:r>
          </a:p>
          <a:p>
            <a:pPr marL="1728000" lvl="3" indent="-216000">
              <a:lnSpc>
                <a:spcPct val="90000"/>
              </a:lnSpc>
              <a:spcBef>
                <a:spcPts val="567"/>
              </a:spcBef>
              <a:buClr>
                <a:srgbClr val="FFFFFF"/>
              </a:buClr>
              <a:buSzPct val="75000"/>
              <a:buFont typeface="Symbol" charset="2"/>
              <a:buChar char=""/>
            </a:pPr>
            <a:r>
              <a:rPr lang="es-ES" sz="1800" b="0" strike="noStrike" spc="-1">
                <a:solidFill>
                  <a:schemeClr val="dk1"/>
                </a:solidFill>
                <a:latin typeface="Arial"/>
              </a:rPr>
              <a:t>Cuarto nivel del esquema</a:t>
            </a:r>
          </a:p>
          <a:p>
            <a:pPr marL="2160000" lvl="4" indent="-216000">
              <a:lnSpc>
                <a:spcPct val="90000"/>
              </a:lnSpc>
              <a:spcBef>
                <a:spcPts val="283"/>
              </a:spcBef>
              <a:buClr>
                <a:srgbClr val="FFFFFF"/>
              </a:buClr>
              <a:buSzPct val="45000"/>
              <a:buFont typeface="Wingdings" charset="2"/>
              <a:buChar char=""/>
            </a:pPr>
            <a:r>
              <a:rPr lang="es-ES" sz="2000" b="0" strike="noStrike" spc="-1">
                <a:solidFill>
                  <a:schemeClr val="dk1"/>
                </a:solidFill>
                <a:latin typeface="Arial"/>
              </a:rPr>
              <a:t>Quinto nivel del esquema</a:t>
            </a:r>
          </a:p>
          <a:p>
            <a:pPr marL="2592000" lvl="5" indent="-216000">
              <a:lnSpc>
                <a:spcPct val="90000"/>
              </a:lnSpc>
              <a:spcBef>
                <a:spcPts val="283"/>
              </a:spcBef>
              <a:buClr>
                <a:srgbClr val="FFFFFF"/>
              </a:buClr>
              <a:buSzPct val="45000"/>
              <a:buFont typeface="Wingdings" charset="2"/>
              <a:buChar char=""/>
            </a:pPr>
            <a:r>
              <a:rPr lang="es-ES" sz="2000" b="0" strike="noStrike" spc="-1">
                <a:solidFill>
                  <a:schemeClr val="dk1"/>
                </a:solidFill>
                <a:latin typeface="Arial"/>
              </a:rPr>
              <a:t>Sexto nivel del esquema</a:t>
            </a:r>
          </a:p>
          <a:p>
            <a:pPr marL="3024000" lvl="6" indent="-216000">
              <a:lnSpc>
                <a:spcPct val="90000"/>
              </a:lnSpc>
              <a:spcBef>
                <a:spcPts val="283"/>
              </a:spcBef>
              <a:buClr>
                <a:srgbClr val="FFFFFF"/>
              </a:buClr>
              <a:buSzPct val="45000"/>
              <a:buFont typeface="Wingdings" charset="2"/>
              <a:buChar char=""/>
            </a:pPr>
            <a:r>
              <a:rPr lang="es-ES" sz="2000" b="0" strike="noStrike" spc="-1">
                <a:solidFill>
                  <a:schemeClr val="dk1"/>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PlaceHolder 1"/>
          <p:cNvSpPr>
            <a:spLocks noGrp="1"/>
          </p:cNvSpPr>
          <p:nvPr>
            <p:ph type="ftr" idx="9"/>
          </p:nvPr>
        </p:nvSpPr>
        <p:spPr>
          <a:xfrm>
            <a:off x="4038480" y="6356520"/>
            <a:ext cx="4114080" cy="363600"/>
          </a:xfrm>
          <a:prstGeom prst="rect">
            <a:avLst/>
          </a:prstGeom>
          <a:noFill/>
          <a:ln w="0">
            <a:noFill/>
          </a:ln>
        </p:spPr>
        <p:txBody>
          <a:bodyPr lIns="67680" tIns="33840" rIns="67680" bIns="33840"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64" name="PlaceHolder 2"/>
          <p:cNvSpPr>
            <a:spLocks noGrp="1"/>
          </p:cNvSpPr>
          <p:nvPr>
            <p:ph type="sldNum" idx="10"/>
          </p:nvPr>
        </p:nvSpPr>
        <p:spPr>
          <a:xfrm>
            <a:off x="8610480" y="6356520"/>
            <a:ext cx="2742480" cy="363600"/>
          </a:xfrm>
          <a:prstGeom prst="rect">
            <a:avLst/>
          </a:prstGeom>
          <a:noFill/>
          <a:ln w="0">
            <a:noFill/>
          </a:ln>
        </p:spPr>
        <p:txBody>
          <a:bodyPr lIns="67680" tIns="33840" rIns="67680" bIns="33840" anchor="ctr">
            <a:noAutofit/>
          </a:bodyPr>
          <a:lstStyle>
            <a:lvl1pPr indent="0" algn="r" defTabSz="914400">
              <a:lnSpc>
                <a:spcPct val="100000"/>
              </a:lnSpc>
              <a:buNone/>
              <a:tabLst>
                <a:tab pos="0" algn="l"/>
              </a:tabLst>
              <a:defRPr lang="es-ES" sz="1200" b="0" strike="noStrike" spc="-1">
                <a:solidFill>
                  <a:srgbClr val="8B8B8B"/>
                </a:solidFill>
                <a:latin typeface="Calibri"/>
                <a:ea typeface="Calibri"/>
              </a:defRPr>
            </a:lvl1pPr>
          </a:lstStyle>
          <a:p>
            <a:pPr indent="0" algn="r" defTabSz="914400">
              <a:lnSpc>
                <a:spcPct val="100000"/>
              </a:lnSpc>
              <a:buNone/>
              <a:tabLst>
                <a:tab pos="0" algn="l"/>
              </a:tabLst>
            </a:pPr>
            <a:fld id="{2E586014-3620-4634-9678-57A59259429F}" type="slidenum">
              <a:rPr lang="es-ES" sz="1200" b="0" strike="noStrike" spc="-1">
                <a:solidFill>
                  <a:srgbClr val="8B8B8B"/>
                </a:solidFill>
                <a:latin typeface="Calibri"/>
                <a:ea typeface="Calibri"/>
              </a:rPr>
              <a:t>‹Nº›</a:t>
            </a:fld>
            <a:endParaRPr lang="es-ES" sz="1200" b="0" strike="noStrike" spc="-1">
              <a:solidFill>
                <a:srgbClr val="000000"/>
              </a:solidFill>
              <a:latin typeface="Times New Roman"/>
            </a:endParaRPr>
          </a:p>
        </p:txBody>
      </p:sp>
      <p:sp>
        <p:nvSpPr>
          <p:cNvPr id="65" name="PlaceHolder 3"/>
          <p:cNvSpPr>
            <a:spLocks noGrp="1"/>
          </p:cNvSpPr>
          <p:nvPr>
            <p:ph type="dt" idx="11"/>
          </p:nvPr>
        </p:nvSpPr>
        <p:spPr>
          <a:xfrm>
            <a:off x="838080" y="6356520"/>
            <a:ext cx="2742480" cy="363600"/>
          </a:xfrm>
          <a:prstGeom prst="rect">
            <a:avLst/>
          </a:prstGeom>
          <a:noFill/>
          <a:ln w="0">
            <a:noFill/>
          </a:ln>
        </p:spPr>
        <p:txBody>
          <a:bodyPr lIns="67680" tIns="33840" rIns="67680" bIns="33840" anchor="ctr">
            <a:noAutofit/>
          </a:bodyPr>
          <a:lstStyle>
            <a:lvl1pPr indent="0">
              <a:buNone/>
              <a:defRPr lang="es-ES" sz="1400" b="0" strike="noStrike" spc="-1">
                <a:solidFill>
                  <a:srgbClr val="000000"/>
                </a:solidFill>
                <a:latin typeface="Times New Roman"/>
              </a:defRPr>
            </a:lvl1pPr>
          </a:lstStyle>
          <a:p>
            <a:pPr indent="0">
              <a:buNone/>
            </a:pPr>
            <a:r>
              <a:rPr lang="es-ES" sz="1400" b="0" strike="noStrike" spc="-1">
                <a:solidFill>
                  <a:srgbClr val="000000"/>
                </a:solidFill>
                <a:latin typeface="Times New Roman"/>
              </a:rPr>
              <a:t>&lt;fecha/hora&gt;</a:t>
            </a:r>
          </a:p>
        </p:txBody>
      </p:sp>
      <p:sp>
        <p:nvSpPr>
          <p:cNvPr id="6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s-ES" sz="1800" b="0" strike="noStrike" spc="-1">
                <a:solidFill>
                  <a:schemeClr val="dk1"/>
                </a:solidFill>
                <a:latin typeface="Arial"/>
              </a:rPr>
              <a:t>Pulse para editar el formato del texto de título</a:t>
            </a:r>
          </a:p>
        </p:txBody>
      </p:sp>
      <p:sp>
        <p:nvSpPr>
          <p:cNvPr id="6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187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187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187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187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functions.html#slic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ocs.python.org/3/library/collections.html#collections.Counter" TargetMode="External"/><Relationship Id="rId4" Type="http://schemas.openxmlformats.org/officeDocument/2006/relationships/image" Target="../media/image4.gif"/></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docs.python.org/3/library/collections.html#collections.Count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ocs.python.org/3/library/itertools.html#module-iter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97480" y="2683080"/>
            <a:ext cx="8144640" cy="1761840"/>
          </a:xfrm>
          <a:prstGeom prst="rect">
            <a:avLst/>
          </a:prstGeom>
          <a:noFill/>
          <a:ln w="0">
            <a:noFill/>
          </a:ln>
        </p:spPr>
        <p:txBody>
          <a:bodyPr lIns="0" tIns="0" rIns="0" bIns="0" anchor="ctr">
            <a:noAutofit/>
          </a:bodyPr>
          <a:lstStyle/>
          <a:p>
            <a:pPr indent="0" defTabSz="914400">
              <a:lnSpc>
                <a:spcPct val="90000"/>
              </a:lnSpc>
              <a:buNone/>
              <a:tabLst>
                <a:tab pos="0" algn="l"/>
              </a:tabLst>
            </a:pPr>
            <a:r>
              <a:rPr lang="es-ES" sz="5600" b="1" spc="-1" dirty="0">
                <a:solidFill>
                  <a:srgbClr val="FFFFFF"/>
                </a:solidFill>
                <a:latin typeface="Ubuntu Medium"/>
              </a:rPr>
              <a:t>Formación</a:t>
            </a:r>
            <a:br>
              <a:rPr lang="es-ES" sz="5600" b="1" spc="-1" dirty="0">
                <a:solidFill>
                  <a:srgbClr val="FFFFFF"/>
                </a:solidFill>
                <a:latin typeface="Ubuntu Medium"/>
              </a:rPr>
            </a:br>
            <a:r>
              <a:rPr lang="es-ES" sz="5600" b="1" spc="-1" dirty="0">
                <a:solidFill>
                  <a:srgbClr val="FFFFFF"/>
                </a:solidFill>
                <a:latin typeface="Ubuntu Medium"/>
              </a:rPr>
              <a:t>Python</a:t>
            </a:r>
            <a:endParaRPr lang="es-ES" sz="5600" b="0" strike="noStrike" spc="-1" dirty="0">
              <a:solidFill>
                <a:schemeClr val="dk1"/>
              </a:solidFill>
              <a:latin typeface="Arial"/>
            </a:endParaRPr>
          </a:p>
        </p:txBody>
      </p:sp>
      <p:sp>
        <p:nvSpPr>
          <p:cNvPr id="164" name="Google Shape;145;p1"/>
          <p:cNvSpPr/>
          <p:nvPr/>
        </p:nvSpPr>
        <p:spPr>
          <a:xfrm>
            <a:off x="9215936" y="4511217"/>
            <a:ext cx="2543040" cy="27699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457200" indent="457200" defTabSz="914400">
              <a:lnSpc>
                <a:spcPct val="100000"/>
              </a:lnSpc>
              <a:tabLst>
                <a:tab pos="0" algn="l"/>
              </a:tabLst>
            </a:pPr>
            <a:r>
              <a:rPr lang="es-ES" sz="1800" b="1" strike="noStrike" spc="-1" dirty="0">
                <a:solidFill>
                  <a:srgbClr val="FFFFFF"/>
                </a:solidFill>
                <a:latin typeface="Ubuntu"/>
                <a:ea typeface="Ubuntu"/>
              </a:rPr>
              <a:t>2024</a:t>
            </a:r>
            <a:endParaRPr lang="es-ES" sz="1800" b="0" strike="noStrike" spc="-1" dirty="0">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4"/>
          <p:cNvPicPr preferRelativeResize="0"/>
          <p:nvPr/>
        </p:nvPicPr>
        <p:blipFill rotWithShape="1">
          <a:blip r:embed="rId3">
            <a:alphaModFix/>
          </a:blip>
          <a:srcRect/>
          <a:stretch/>
        </p:blipFill>
        <p:spPr>
          <a:xfrm>
            <a:off x="-15840" y="-18000"/>
            <a:ext cx="12191400" cy="6875280"/>
          </a:xfrm>
          <a:prstGeom prst="rect">
            <a:avLst/>
          </a:prstGeom>
          <a:noFill/>
          <a:ln>
            <a:noFill/>
          </a:ln>
        </p:spPr>
      </p:pic>
      <p:sp>
        <p:nvSpPr>
          <p:cNvPr id="233" name="Google Shape;233;p4"/>
          <p:cNvSpPr/>
          <p:nvPr/>
        </p:nvSpPr>
        <p:spPr>
          <a:xfrm>
            <a:off x="1135080" y="506880"/>
            <a:ext cx="6942960" cy="993960"/>
          </a:xfrm>
          <a:prstGeom prst="rect">
            <a:avLst/>
          </a:prstGeom>
          <a:noFill/>
          <a:ln>
            <a:noFill/>
          </a:ln>
        </p:spPr>
        <p:txBody>
          <a:bodyPr spcFirstLastPara="1" wrap="square" lIns="162350" tIns="162350" rIns="162350" bIns="162350" anchor="t" anchorCtr="0">
            <a:norm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 </a:t>
            </a:r>
            <a:r>
              <a:rPr lang="es-ES" sz="3432" b="1" i="1">
                <a:solidFill>
                  <a:srgbClr val="FFFFFF"/>
                </a:solidFill>
                <a:latin typeface="Ubuntu"/>
                <a:ea typeface="Ubuntu"/>
                <a:cs typeface="Ubuntu"/>
                <a:sym typeface="Ubuntu"/>
              </a:rPr>
              <a:t>Count</a:t>
            </a:r>
            <a:endParaRPr sz="3432" b="0" i="1" u="none" strike="noStrike" cap="none">
              <a:solidFill>
                <a:srgbClr val="000000"/>
              </a:solidFill>
              <a:latin typeface="Arial"/>
              <a:ea typeface="Arial"/>
              <a:cs typeface="Arial"/>
              <a:sym typeface="Arial"/>
            </a:endParaRPr>
          </a:p>
        </p:txBody>
      </p:sp>
      <p:cxnSp>
        <p:nvCxnSpPr>
          <p:cNvPr id="234" name="Google Shape;234;p4"/>
          <p:cNvCxnSpPr/>
          <p:nvPr/>
        </p:nvCxnSpPr>
        <p:spPr>
          <a:xfrm rot="10800000" flipH="1">
            <a:off x="432000" y="1279800"/>
            <a:ext cx="10489320" cy="648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
          <p:cNvSpPr/>
          <p:nvPr/>
        </p:nvSpPr>
        <p:spPr>
          <a:xfrm>
            <a:off x="9666720" y="-1014480"/>
            <a:ext cx="3263760" cy="3245400"/>
          </a:xfrm>
          <a:prstGeom prst="ellipse">
            <a:avLst/>
          </a:prstGeom>
          <a:solidFill>
            <a:srgbClr val="C00000">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0" name="Google Shape;240;p5"/>
          <p:cNvCxnSpPr/>
          <p:nvPr/>
        </p:nvCxnSpPr>
        <p:spPr>
          <a:xfrm rot="10800000" flipH="1">
            <a:off x="449280" y="851760"/>
            <a:ext cx="11106000" cy="8640"/>
          </a:xfrm>
          <a:prstGeom prst="straightConnector1">
            <a:avLst/>
          </a:prstGeom>
          <a:noFill/>
          <a:ln w="9525" cap="flat" cmpd="sng">
            <a:solidFill>
              <a:srgbClr val="C00000"/>
            </a:solidFill>
            <a:prstDash val="solid"/>
            <a:round/>
            <a:headEnd type="none" w="sm" len="sm"/>
            <a:tailEnd type="none" w="sm" len="sm"/>
          </a:ln>
        </p:spPr>
      </p:cxnSp>
      <p:sp>
        <p:nvSpPr>
          <p:cNvPr id="241" name="Google Shape;241;p5"/>
          <p:cNvSpPr/>
          <p:nvPr/>
        </p:nvSpPr>
        <p:spPr>
          <a:xfrm>
            <a:off x="370800" y="-3"/>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 </a:t>
            </a:r>
            <a:r>
              <a:rPr lang="es-ES" sz="2660" b="1" i="1">
                <a:solidFill>
                  <a:srgbClr val="110741"/>
                </a:solidFill>
                <a:latin typeface="Ubuntu"/>
                <a:ea typeface="Ubuntu"/>
                <a:cs typeface="Ubuntu"/>
                <a:sym typeface="Ubuntu"/>
              </a:rPr>
              <a:t>Count</a:t>
            </a:r>
            <a:endParaRPr sz="2660" b="0" i="0" u="none" strike="noStrike" cap="none">
              <a:solidFill>
                <a:srgbClr val="000000"/>
              </a:solidFill>
              <a:latin typeface="Arial"/>
              <a:ea typeface="Arial"/>
              <a:cs typeface="Arial"/>
              <a:sym typeface="Arial"/>
            </a:endParaRPr>
          </a:p>
        </p:txBody>
      </p:sp>
      <p:sp>
        <p:nvSpPr>
          <p:cNvPr id="242" name="Google Shape;242;p5"/>
          <p:cNvSpPr/>
          <p:nvPr/>
        </p:nvSpPr>
        <p:spPr>
          <a:xfrm>
            <a:off x="452150" y="958325"/>
            <a:ext cx="10165200" cy="11664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count(start, step)</a:t>
            </a:r>
            <a:r>
              <a:rPr lang="es-ES" sz="1600">
                <a:latin typeface="Calibri"/>
                <a:ea typeface="Calibri"/>
                <a:cs typeface="Calibri"/>
                <a:sym typeface="Calibri"/>
              </a:rPr>
              <a:t> genera una secuencia infinita de números, comenzando desde </a:t>
            </a:r>
            <a:r>
              <a:rPr lang="es-ES" sz="1600" i="1">
                <a:latin typeface="Calibri"/>
                <a:ea typeface="Calibri"/>
                <a:cs typeface="Calibri"/>
                <a:sym typeface="Calibri"/>
              </a:rPr>
              <a:t>start</a:t>
            </a:r>
            <a:r>
              <a:rPr lang="es-ES" sz="1600">
                <a:latin typeface="Calibri"/>
                <a:ea typeface="Calibri"/>
                <a:cs typeface="Calibri"/>
                <a:sym typeface="Calibri"/>
              </a:rPr>
              <a:t> y avanzando con un paso </a:t>
            </a:r>
            <a:r>
              <a:rPr lang="es-ES" sz="1600" i="1">
                <a:latin typeface="Calibri"/>
                <a:ea typeface="Calibri"/>
                <a:cs typeface="Calibri"/>
                <a:sym typeface="Calibri"/>
              </a:rPr>
              <a:t>step </a:t>
            </a:r>
            <a:r>
              <a:rPr lang="es-ES" sz="1600">
                <a:latin typeface="Calibri"/>
                <a:ea typeface="Calibri"/>
                <a:cs typeface="Calibri"/>
                <a:sym typeface="Calibri"/>
              </a:rPr>
              <a:t>definido.</a:t>
            </a:r>
            <a:endParaRPr sz="160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r>
              <a:rPr lang="es-ES" sz="1600">
                <a:latin typeface="Calibri"/>
                <a:ea typeface="Calibri"/>
                <a:cs typeface="Calibri"/>
                <a:sym typeface="Calibri"/>
              </a:rPr>
              <a:t>Ejemplo:</a:t>
            </a:r>
            <a:endParaRPr sz="1600">
              <a:latin typeface="Calibri"/>
              <a:ea typeface="Calibri"/>
              <a:cs typeface="Calibri"/>
              <a:sym typeface="Calibri"/>
            </a:endParaRPr>
          </a:p>
        </p:txBody>
      </p:sp>
      <p:pic>
        <p:nvPicPr>
          <p:cNvPr id="243" name="Google Shape;243;p5"/>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244" name="Google Shape;244;p5"/>
          <p:cNvSpPr txBox="1"/>
          <p:nvPr/>
        </p:nvSpPr>
        <p:spPr>
          <a:xfrm>
            <a:off x="716150" y="2222650"/>
            <a:ext cx="5852700" cy="31548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000000"/>
                </a:highlight>
                <a:latin typeface="Courier New"/>
                <a:ea typeface="Courier New"/>
                <a:cs typeface="Courier New"/>
                <a:sym typeface="Courier New"/>
              </a:rPr>
              <a:t>from</a:t>
            </a:r>
            <a:r>
              <a:rPr lang="es-ES" sz="1050">
                <a:solidFill>
                  <a:srgbClr val="CCCCCC"/>
                </a:solidFill>
                <a:highlight>
                  <a:srgbClr val="000000"/>
                </a:highlight>
                <a:latin typeface="Courier New"/>
                <a:ea typeface="Courier New"/>
                <a:cs typeface="Courier New"/>
                <a:sym typeface="Courier New"/>
              </a:rPr>
              <a:t> </a:t>
            </a:r>
            <a:r>
              <a:rPr lang="es-ES" sz="1050">
                <a:solidFill>
                  <a:srgbClr val="4EC9B0"/>
                </a:solidFill>
                <a:highlight>
                  <a:srgbClr val="000000"/>
                </a:highlight>
                <a:latin typeface="Courier New"/>
                <a:ea typeface="Courier New"/>
                <a:cs typeface="Courier New"/>
                <a:sym typeface="Courier New"/>
              </a:rPr>
              <a:t>itertools</a:t>
            </a:r>
            <a:r>
              <a:rPr lang="es-ES" sz="1050">
                <a:solidFill>
                  <a:srgbClr val="CCCCCC"/>
                </a:solidFill>
                <a:highlight>
                  <a:srgbClr val="000000"/>
                </a:highlight>
                <a:latin typeface="Courier New"/>
                <a:ea typeface="Courier New"/>
                <a:cs typeface="Courier New"/>
                <a:sym typeface="Courier New"/>
              </a:rPr>
              <a:t> </a:t>
            </a:r>
            <a:r>
              <a:rPr lang="es-ES" sz="1050">
                <a:solidFill>
                  <a:srgbClr val="C586C0"/>
                </a:solidFill>
                <a:highlight>
                  <a:srgbClr val="000000"/>
                </a:highlight>
                <a:latin typeface="Courier New"/>
                <a:ea typeface="Courier New"/>
                <a:cs typeface="Courier New"/>
                <a:sym typeface="Courier New"/>
              </a:rPr>
              <a:t>import</a:t>
            </a:r>
            <a:r>
              <a:rPr lang="es-ES" sz="1050">
                <a:solidFill>
                  <a:srgbClr val="CCCCCC"/>
                </a:solidFill>
                <a:highlight>
                  <a:srgbClr val="000000"/>
                </a:highlight>
                <a:latin typeface="Courier New"/>
                <a:ea typeface="Courier New"/>
                <a:cs typeface="Courier New"/>
                <a:sym typeface="Courier New"/>
              </a:rPr>
              <a:t> </a:t>
            </a:r>
            <a:r>
              <a:rPr lang="es-ES" sz="1050">
                <a:solidFill>
                  <a:srgbClr val="4EC9B0"/>
                </a:solidFill>
                <a:highlight>
                  <a:srgbClr val="000000"/>
                </a:highlight>
                <a:latin typeface="Courier New"/>
                <a:ea typeface="Courier New"/>
                <a:cs typeface="Courier New"/>
                <a:sym typeface="Courier New"/>
              </a:rPr>
              <a:t>count</a:t>
            </a:r>
            <a:endParaRPr sz="1050">
              <a:solidFill>
                <a:srgbClr val="4EC9B0"/>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000000"/>
                </a:highlight>
                <a:latin typeface="Courier New"/>
                <a:ea typeface="Courier New"/>
                <a:cs typeface="Courier New"/>
                <a:sym typeface="Courier New"/>
              </a:rPr>
              <a:t># Generar una secuencia de números pares</a:t>
            </a:r>
            <a:endParaRPr sz="1050">
              <a:solidFill>
                <a:srgbClr val="6A9955"/>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000000"/>
                </a:highlight>
                <a:latin typeface="Courier New"/>
                <a:ea typeface="Courier New"/>
                <a:cs typeface="Courier New"/>
                <a:sym typeface="Courier New"/>
              </a:rPr>
              <a:t>pares</a:t>
            </a:r>
            <a:r>
              <a:rPr lang="es-ES" sz="1050">
                <a:solidFill>
                  <a:srgbClr val="CCCCCC"/>
                </a:solidFill>
                <a:highlight>
                  <a:srgbClr val="000000"/>
                </a:highlight>
                <a:latin typeface="Courier New"/>
                <a:ea typeface="Courier New"/>
                <a:cs typeface="Courier New"/>
                <a:sym typeface="Courier New"/>
              </a:rPr>
              <a:t> </a:t>
            </a:r>
            <a:r>
              <a:rPr lang="es-ES" sz="1050">
                <a:solidFill>
                  <a:srgbClr val="D4D4D4"/>
                </a:solidFill>
                <a:highlight>
                  <a:srgbClr val="000000"/>
                </a:highlight>
                <a:latin typeface="Courier New"/>
                <a:ea typeface="Courier New"/>
                <a:cs typeface="Courier New"/>
                <a:sym typeface="Courier New"/>
              </a:rPr>
              <a:t>=</a:t>
            </a:r>
            <a:r>
              <a:rPr lang="es-ES" sz="1050">
                <a:solidFill>
                  <a:srgbClr val="CCCCCC"/>
                </a:solidFill>
                <a:highlight>
                  <a:srgbClr val="000000"/>
                </a:highlight>
                <a:latin typeface="Courier New"/>
                <a:ea typeface="Courier New"/>
                <a:cs typeface="Courier New"/>
                <a:sym typeface="Courier New"/>
              </a:rPr>
              <a:t> </a:t>
            </a:r>
            <a:r>
              <a:rPr lang="es-ES" sz="1050">
                <a:solidFill>
                  <a:srgbClr val="4EC9B0"/>
                </a:solidFill>
                <a:highlight>
                  <a:srgbClr val="000000"/>
                </a:highlight>
                <a:latin typeface="Courier New"/>
                <a:ea typeface="Courier New"/>
                <a:cs typeface="Courier New"/>
                <a:sym typeface="Courier New"/>
              </a:rPr>
              <a:t>count</a:t>
            </a:r>
            <a:r>
              <a:rPr lang="es-ES" sz="1050">
                <a:solidFill>
                  <a:srgbClr val="CCCCCC"/>
                </a:solidFill>
                <a:highlight>
                  <a:srgbClr val="000000"/>
                </a:highlight>
                <a:latin typeface="Courier New"/>
                <a:ea typeface="Courier New"/>
                <a:cs typeface="Courier New"/>
                <a:sym typeface="Courier New"/>
              </a:rPr>
              <a:t>(</a:t>
            </a:r>
            <a:r>
              <a:rPr lang="es-ES" sz="1050">
                <a:solidFill>
                  <a:srgbClr val="9CDCFE"/>
                </a:solidFill>
                <a:highlight>
                  <a:srgbClr val="000000"/>
                </a:highlight>
                <a:latin typeface="Courier New"/>
                <a:ea typeface="Courier New"/>
                <a:cs typeface="Courier New"/>
                <a:sym typeface="Courier New"/>
              </a:rPr>
              <a:t>start</a:t>
            </a:r>
            <a:r>
              <a:rPr lang="es-ES" sz="1050">
                <a:solidFill>
                  <a:srgbClr val="D4D4D4"/>
                </a:solidFill>
                <a:highlight>
                  <a:srgbClr val="000000"/>
                </a:highlight>
                <a:latin typeface="Courier New"/>
                <a:ea typeface="Courier New"/>
                <a:cs typeface="Courier New"/>
                <a:sym typeface="Courier New"/>
              </a:rPr>
              <a:t>=</a:t>
            </a:r>
            <a:r>
              <a:rPr lang="es-ES" sz="1050">
                <a:solidFill>
                  <a:srgbClr val="B5CEA8"/>
                </a:solidFill>
                <a:highlight>
                  <a:srgbClr val="000000"/>
                </a:highlight>
                <a:latin typeface="Courier New"/>
                <a:ea typeface="Courier New"/>
                <a:cs typeface="Courier New"/>
                <a:sym typeface="Courier New"/>
              </a:rPr>
              <a:t>0</a:t>
            </a:r>
            <a:r>
              <a:rPr lang="es-ES" sz="1050">
                <a:solidFill>
                  <a:srgbClr val="CCCCCC"/>
                </a:solidFill>
                <a:highlight>
                  <a:srgbClr val="000000"/>
                </a:highlight>
                <a:latin typeface="Courier New"/>
                <a:ea typeface="Courier New"/>
                <a:cs typeface="Courier New"/>
                <a:sym typeface="Courier New"/>
              </a:rPr>
              <a:t>, </a:t>
            </a:r>
            <a:r>
              <a:rPr lang="es-ES" sz="1050">
                <a:solidFill>
                  <a:srgbClr val="9CDCFE"/>
                </a:solidFill>
                <a:highlight>
                  <a:srgbClr val="000000"/>
                </a:highlight>
                <a:latin typeface="Courier New"/>
                <a:ea typeface="Courier New"/>
                <a:cs typeface="Courier New"/>
                <a:sym typeface="Courier New"/>
              </a:rPr>
              <a:t>step</a:t>
            </a:r>
            <a:r>
              <a:rPr lang="es-ES" sz="1050">
                <a:solidFill>
                  <a:srgbClr val="D4D4D4"/>
                </a:solidFill>
                <a:highlight>
                  <a:srgbClr val="000000"/>
                </a:highlight>
                <a:latin typeface="Courier New"/>
                <a:ea typeface="Courier New"/>
                <a:cs typeface="Courier New"/>
                <a:sym typeface="Courier New"/>
              </a:rPr>
              <a:t>=</a:t>
            </a:r>
            <a:r>
              <a:rPr lang="es-ES" sz="1050">
                <a:solidFill>
                  <a:srgbClr val="B5CEA8"/>
                </a:solidFill>
                <a:highlight>
                  <a:srgbClr val="000000"/>
                </a:highlight>
                <a:latin typeface="Courier New"/>
                <a:ea typeface="Courier New"/>
                <a:cs typeface="Courier New"/>
                <a:sym typeface="Courier New"/>
              </a:rPr>
              <a:t>2</a:t>
            </a:r>
            <a:r>
              <a:rPr lang="es-ES" sz="1050">
                <a:solidFill>
                  <a:srgbClr val="CCCCCC"/>
                </a:solidFill>
                <a:highlight>
                  <a:srgbClr val="000000"/>
                </a:highlight>
                <a:latin typeface="Courier New"/>
                <a:ea typeface="Courier New"/>
                <a:cs typeface="Courier New"/>
                <a:sym typeface="Courier New"/>
              </a:rPr>
              <a:t>)</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000000"/>
                </a:highlight>
                <a:latin typeface="Courier New"/>
                <a:ea typeface="Courier New"/>
                <a:cs typeface="Courier New"/>
                <a:sym typeface="Courier New"/>
              </a:rPr>
              <a:t>for</a:t>
            </a:r>
            <a:r>
              <a:rPr lang="es-ES" sz="1050">
                <a:solidFill>
                  <a:srgbClr val="CCCCCC"/>
                </a:solidFill>
                <a:highlight>
                  <a:srgbClr val="000000"/>
                </a:highlight>
                <a:latin typeface="Courier New"/>
                <a:ea typeface="Courier New"/>
                <a:cs typeface="Courier New"/>
                <a:sym typeface="Courier New"/>
              </a:rPr>
              <a:t> </a:t>
            </a:r>
            <a:r>
              <a:rPr lang="es-ES" sz="1050">
                <a:solidFill>
                  <a:srgbClr val="9CDCFE"/>
                </a:solidFill>
                <a:highlight>
                  <a:srgbClr val="000000"/>
                </a:highlight>
                <a:latin typeface="Courier New"/>
                <a:ea typeface="Courier New"/>
                <a:cs typeface="Courier New"/>
                <a:sym typeface="Courier New"/>
              </a:rPr>
              <a:t>_</a:t>
            </a:r>
            <a:r>
              <a:rPr lang="es-ES" sz="1050">
                <a:solidFill>
                  <a:srgbClr val="CCCCCC"/>
                </a:solidFill>
                <a:highlight>
                  <a:srgbClr val="000000"/>
                </a:highlight>
                <a:latin typeface="Courier New"/>
                <a:ea typeface="Courier New"/>
                <a:cs typeface="Courier New"/>
                <a:sym typeface="Courier New"/>
              </a:rPr>
              <a:t> </a:t>
            </a:r>
            <a:r>
              <a:rPr lang="es-ES" sz="1050">
                <a:solidFill>
                  <a:srgbClr val="C586C0"/>
                </a:solidFill>
                <a:highlight>
                  <a:srgbClr val="000000"/>
                </a:highlight>
                <a:latin typeface="Courier New"/>
                <a:ea typeface="Courier New"/>
                <a:cs typeface="Courier New"/>
                <a:sym typeface="Courier New"/>
              </a:rPr>
              <a:t>in</a:t>
            </a:r>
            <a:r>
              <a:rPr lang="es-ES" sz="1050">
                <a:solidFill>
                  <a:srgbClr val="CCCCCC"/>
                </a:solidFill>
                <a:highlight>
                  <a:srgbClr val="000000"/>
                </a:highlight>
                <a:latin typeface="Courier New"/>
                <a:ea typeface="Courier New"/>
                <a:cs typeface="Courier New"/>
                <a:sym typeface="Courier New"/>
              </a:rPr>
              <a:t> </a:t>
            </a:r>
            <a:r>
              <a:rPr lang="es-ES" sz="1050">
                <a:solidFill>
                  <a:srgbClr val="4EC9B0"/>
                </a:solidFill>
                <a:highlight>
                  <a:srgbClr val="000000"/>
                </a:highlight>
                <a:latin typeface="Courier New"/>
                <a:ea typeface="Courier New"/>
                <a:cs typeface="Courier New"/>
                <a:sym typeface="Courier New"/>
              </a:rPr>
              <a:t>range</a:t>
            </a:r>
            <a:r>
              <a:rPr lang="es-ES" sz="1050">
                <a:solidFill>
                  <a:srgbClr val="CCCCCC"/>
                </a:solidFill>
                <a:highlight>
                  <a:srgbClr val="000000"/>
                </a:highlight>
                <a:latin typeface="Courier New"/>
                <a:ea typeface="Courier New"/>
                <a:cs typeface="Courier New"/>
                <a:sym typeface="Courier New"/>
              </a:rPr>
              <a:t>(</a:t>
            </a:r>
            <a:r>
              <a:rPr lang="es-ES" sz="1050">
                <a:solidFill>
                  <a:srgbClr val="B5CEA8"/>
                </a:solidFill>
                <a:highlight>
                  <a:srgbClr val="000000"/>
                </a:highlight>
                <a:latin typeface="Courier New"/>
                <a:ea typeface="Courier New"/>
                <a:cs typeface="Courier New"/>
                <a:sym typeface="Courier New"/>
              </a:rPr>
              <a:t>5</a:t>
            </a:r>
            <a:r>
              <a:rPr lang="es-ES" sz="1050">
                <a:solidFill>
                  <a:srgbClr val="CCCCCC"/>
                </a:solidFill>
                <a:highlight>
                  <a:srgbClr val="000000"/>
                </a:highlight>
                <a:latin typeface="Courier New"/>
                <a:ea typeface="Courier New"/>
                <a:cs typeface="Courier New"/>
                <a:sym typeface="Courier New"/>
              </a:rPr>
              <a:t>):</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    </a:t>
            </a:r>
            <a:r>
              <a:rPr lang="es-ES" sz="1050">
                <a:solidFill>
                  <a:srgbClr val="DCDCAA"/>
                </a:solidFill>
                <a:highlight>
                  <a:srgbClr val="000000"/>
                </a:highlight>
                <a:latin typeface="Courier New"/>
                <a:ea typeface="Courier New"/>
                <a:cs typeface="Courier New"/>
                <a:sym typeface="Courier New"/>
              </a:rPr>
              <a:t>print</a:t>
            </a:r>
            <a:r>
              <a:rPr lang="es-ES" sz="1050">
                <a:solidFill>
                  <a:srgbClr val="CCCCCC"/>
                </a:solidFill>
                <a:highlight>
                  <a:srgbClr val="000000"/>
                </a:highlight>
                <a:latin typeface="Courier New"/>
                <a:ea typeface="Courier New"/>
                <a:cs typeface="Courier New"/>
                <a:sym typeface="Courier New"/>
              </a:rPr>
              <a:t>(</a:t>
            </a:r>
            <a:r>
              <a:rPr lang="es-ES" sz="1050">
                <a:solidFill>
                  <a:srgbClr val="DCDCAA"/>
                </a:solidFill>
                <a:highlight>
                  <a:srgbClr val="000000"/>
                </a:highlight>
                <a:latin typeface="Courier New"/>
                <a:ea typeface="Courier New"/>
                <a:cs typeface="Courier New"/>
                <a:sym typeface="Courier New"/>
              </a:rPr>
              <a:t>next</a:t>
            </a:r>
            <a:r>
              <a:rPr lang="es-ES" sz="1050">
                <a:solidFill>
                  <a:srgbClr val="CCCCCC"/>
                </a:solidFill>
                <a:highlight>
                  <a:srgbClr val="000000"/>
                </a:highlight>
                <a:latin typeface="Courier New"/>
                <a:ea typeface="Courier New"/>
                <a:cs typeface="Courier New"/>
                <a:sym typeface="Courier New"/>
              </a:rPr>
              <a:t>(</a:t>
            </a:r>
            <a:r>
              <a:rPr lang="es-ES" sz="1050">
                <a:solidFill>
                  <a:srgbClr val="9CDCFE"/>
                </a:solidFill>
                <a:highlight>
                  <a:srgbClr val="000000"/>
                </a:highlight>
                <a:latin typeface="Courier New"/>
                <a:ea typeface="Courier New"/>
                <a:cs typeface="Courier New"/>
                <a:sym typeface="Courier New"/>
              </a:rPr>
              <a:t>pares</a:t>
            </a:r>
            <a:r>
              <a:rPr lang="es-ES" sz="1050">
                <a:solidFill>
                  <a:srgbClr val="CCCCCC"/>
                </a:solidFill>
                <a:highlight>
                  <a:srgbClr val="000000"/>
                </a:highlight>
                <a:latin typeface="Courier New"/>
                <a:ea typeface="Courier New"/>
                <a:cs typeface="Courier New"/>
                <a:sym typeface="Courier New"/>
              </a:rPr>
              <a:t>))</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Output:</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0</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2</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4</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6</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00000"/>
                </a:highlight>
                <a:latin typeface="Courier New"/>
                <a:ea typeface="Courier New"/>
                <a:cs typeface="Courier New"/>
                <a:sym typeface="Courier New"/>
              </a:rPr>
              <a:t>8</a:t>
            </a:r>
            <a:endParaRPr sz="1050">
              <a:solidFill>
                <a:srgbClr val="CCCCCC"/>
              </a:solidFill>
              <a:highlight>
                <a:srgbClr val="000000"/>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a:solidFill>
                <a:srgbClr val="2E95D3"/>
              </a:solidFill>
              <a:highlight>
                <a:srgbClr val="0D0D0D"/>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6"/>
          <p:cNvPicPr preferRelativeResize="0"/>
          <p:nvPr/>
        </p:nvPicPr>
        <p:blipFill rotWithShape="1">
          <a:blip r:embed="rId3">
            <a:alphaModFix/>
          </a:blip>
          <a:srcRect/>
          <a:stretch/>
        </p:blipFill>
        <p:spPr>
          <a:xfrm>
            <a:off x="-15840" y="-18000"/>
            <a:ext cx="12191400" cy="6875280"/>
          </a:xfrm>
          <a:prstGeom prst="rect">
            <a:avLst/>
          </a:prstGeom>
          <a:noFill/>
          <a:ln>
            <a:noFill/>
          </a:ln>
        </p:spPr>
      </p:pic>
      <p:sp>
        <p:nvSpPr>
          <p:cNvPr id="250" name="Google Shape;250;p6"/>
          <p:cNvSpPr/>
          <p:nvPr/>
        </p:nvSpPr>
        <p:spPr>
          <a:xfrm>
            <a:off x="1135080" y="506880"/>
            <a:ext cx="6942960" cy="993960"/>
          </a:xfrm>
          <a:prstGeom prst="rect">
            <a:avLst/>
          </a:prstGeom>
          <a:noFill/>
          <a:ln>
            <a:noFill/>
          </a:ln>
        </p:spPr>
        <p:txBody>
          <a:bodyPr spcFirstLastPara="1" wrap="square" lIns="162350" tIns="162350" rIns="162350" bIns="162350" anchor="t" anchorCtr="0">
            <a:norm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 </a:t>
            </a:r>
            <a:r>
              <a:rPr lang="es-ES" sz="3432" b="1" i="1">
                <a:solidFill>
                  <a:srgbClr val="FFFFFF"/>
                </a:solidFill>
                <a:latin typeface="Ubuntu"/>
                <a:ea typeface="Ubuntu"/>
                <a:cs typeface="Ubuntu"/>
                <a:sym typeface="Ubuntu"/>
              </a:rPr>
              <a:t>cycle</a:t>
            </a:r>
            <a:endParaRPr sz="3432" b="0" i="1" u="none" strike="noStrike" cap="none">
              <a:solidFill>
                <a:srgbClr val="000000"/>
              </a:solidFill>
              <a:latin typeface="Arial"/>
              <a:ea typeface="Arial"/>
              <a:cs typeface="Arial"/>
              <a:sym typeface="Arial"/>
            </a:endParaRPr>
          </a:p>
        </p:txBody>
      </p:sp>
      <p:cxnSp>
        <p:nvCxnSpPr>
          <p:cNvPr id="251" name="Google Shape;251;p6"/>
          <p:cNvCxnSpPr/>
          <p:nvPr/>
        </p:nvCxnSpPr>
        <p:spPr>
          <a:xfrm rot="10800000" flipH="1">
            <a:off x="432000" y="1279800"/>
            <a:ext cx="10489320" cy="648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7"/>
          <p:cNvSpPr/>
          <p:nvPr/>
        </p:nvSpPr>
        <p:spPr>
          <a:xfrm>
            <a:off x="9666720" y="-1014480"/>
            <a:ext cx="3263760" cy="3245400"/>
          </a:xfrm>
          <a:prstGeom prst="ellipse">
            <a:avLst/>
          </a:prstGeom>
          <a:solidFill>
            <a:srgbClr val="C00000">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7" name="Google Shape;257;p7"/>
          <p:cNvCxnSpPr/>
          <p:nvPr/>
        </p:nvCxnSpPr>
        <p:spPr>
          <a:xfrm rot="10800000" flipH="1">
            <a:off x="449280" y="851760"/>
            <a:ext cx="11106000" cy="8640"/>
          </a:xfrm>
          <a:prstGeom prst="straightConnector1">
            <a:avLst/>
          </a:prstGeom>
          <a:noFill/>
          <a:ln w="9525" cap="flat" cmpd="sng">
            <a:solidFill>
              <a:srgbClr val="C00000"/>
            </a:solidFill>
            <a:prstDash val="solid"/>
            <a:round/>
            <a:headEnd type="none" w="sm" len="sm"/>
            <a:tailEnd type="none" w="sm" len="sm"/>
          </a:ln>
        </p:spPr>
      </p:cxnSp>
      <p:sp>
        <p:nvSpPr>
          <p:cNvPr id="258" name="Google Shape;258;p7"/>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cycle</a:t>
            </a:r>
            <a:endParaRPr sz="2660" b="0" i="1" u="none" strike="noStrike" cap="none">
              <a:solidFill>
                <a:srgbClr val="000000"/>
              </a:solidFill>
              <a:latin typeface="Arial"/>
              <a:ea typeface="Arial"/>
              <a:cs typeface="Arial"/>
              <a:sym typeface="Arial"/>
            </a:endParaRPr>
          </a:p>
        </p:txBody>
      </p:sp>
      <p:sp>
        <p:nvSpPr>
          <p:cNvPr id="259" name="Google Shape;259;p7"/>
          <p:cNvSpPr/>
          <p:nvPr/>
        </p:nvSpPr>
        <p:spPr>
          <a:xfrm>
            <a:off x="457200" y="1038250"/>
            <a:ext cx="10721100" cy="923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cycle(iterable)</a:t>
            </a:r>
            <a:r>
              <a:rPr lang="es-ES" sz="1600">
                <a:latin typeface="Calibri"/>
                <a:ea typeface="Calibri"/>
                <a:cs typeface="Calibri"/>
                <a:sym typeface="Calibri"/>
              </a:rPr>
              <a:t> se utiliza para repetir de manera indefinida indefinidamente los elementos de un iterable  de entrada.</a:t>
            </a:r>
            <a:endParaRPr sz="160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00"/>
                </a:solidFill>
                <a:latin typeface="Calibri"/>
                <a:ea typeface="Calibri"/>
                <a:cs typeface="Calibri"/>
                <a:sym typeface="Calibri"/>
              </a:rPr>
              <a:t>Ejemplo:</a:t>
            </a:r>
            <a:endParaRPr sz="1600" b="0" i="0" u="none" strike="noStrike" cap="none">
              <a:solidFill>
                <a:srgbClr val="000000"/>
              </a:solidFill>
              <a:latin typeface="Arial"/>
              <a:ea typeface="Arial"/>
              <a:cs typeface="Arial"/>
              <a:sym typeface="Arial"/>
            </a:endParaRPr>
          </a:p>
        </p:txBody>
      </p:sp>
      <p:pic>
        <p:nvPicPr>
          <p:cNvPr id="260" name="Google Shape;260;p7"/>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261" name="Google Shape;261;p7"/>
          <p:cNvSpPr txBox="1"/>
          <p:nvPr/>
        </p:nvSpPr>
        <p:spPr>
          <a:xfrm>
            <a:off x="854400" y="1961950"/>
            <a:ext cx="5852700" cy="4007100"/>
          </a:xfrm>
          <a:prstGeom prst="rect">
            <a:avLst/>
          </a:prstGeom>
          <a:solidFill>
            <a:srgbClr val="0D0D0D"/>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0D0D0D"/>
                </a:highlight>
                <a:latin typeface="Courier New"/>
                <a:ea typeface="Courier New"/>
                <a:cs typeface="Courier New"/>
                <a:sym typeface="Courier New"/>
              </a:rPr>
              <a:t>from</a:t>
            </a:r>
            <a:r>
              <a:rPr lang="es-ES" sz="1050">
                <a:solidFill>
                  <a:srgbClr val="CCCCCC"/>
                </a:solidFill>
                <a:highlight>
                  <a:srgbClr val="0D0D0D"/>
                </a:highlight>
                <a:latin typeface="Courier New"/>
                <a:ea typeface="Courier New"/>
                <a:cs typeface="Courier New"/>
                <a:sym typeface="Courier New"/>
              </a:rPr>
              <a:t> </a:t>
            </a:r>
            <a:r>
              <a:rPr lang="es-ES" sz="1050">
                <a:solidFill>
                  <a:srgbClr val="4EC9B0"/>
                </a:solidFill>
                <a:highlight>
                  <a:srgbClr val="0D0D0D"/>
                </a:highlight>
                <a:latin typeface="Courier New"/>
                <a:ea typeface="Courier New"/>
                <a:cs typeface="Courier New"/>
                <a:sym typeface="Courier New"/>
              </a:rPr>
              <a:t>itertools</a:t>
            </a:r>
            <a:r>
              <a:rPr lang="es-ES" sz="1050">
                <a:solidFill>
                  <a:srgbClr val="CCCCCC"/>
                </a:solidFill>
                <a:highlight>
                  <a:srgbClr val="0D0D0D"/>
                </a:highlight>
                <a:latin typeface="Courier New"/>
                <a:ea typeface="Courier New"/>
                <a:cs typeface="Courier New"/>
                <a:sym typeface="Courier New"/>
              </a:rPr>
              <a:t> </a:t>
            </a:r>
            <a:r>
              <a:rPr lang="es-ES" sz="1050">
                <a:solidFill>
                  <a:srgbClr val="C586C0"/>
                </a:solidFill>
                <a:highlight>
                  <a:srgbClr val="0D0D0D"/>
                </a:highlight>
                <a:latin typeface="Courier New"/>
                <a:ea typeface="Courier New"/>
                <a:cs typeface="Courier New"/>
                <a:sym typeface="Courier New"/>
              </a:rPr>
              <a:t>import</a:t>
            </a:r>
            <a:r>
              <a:rPr lang="es-ES" sz="1050">
                <a:solidFill>
                  <a:srgbClr val="CCCCCC"/>
                </a:solidFill>
                <a:highlight>
                  <a:srgbClr val="0D0D0D"/>
                </a:highlight>
                <a:latin typeface="Courier New"/>
                <a:ea typeface="Courier New"/>
                <a:cs typeface="Courier New"/>
                <a:sym typeface="Courier New"/>
              </a:rPr>
              <a:t> </a:t>
            </a:r>
            <a:r>
              <a:rPr lang="es-ES" sz="1050">
                <a:solidFill>
                  <a:srgbClr val="4EC9B0"/>
                </a:solidFill>
                <a:highlight>
                  <a:srgbClr val="0D0D0D"/>
                </a:highlight>
                <a:latin typeface="Courier New"/>
                <a:ea typeface="Courier New"/>
                <a:cs typeface="Courier New"/>
                <a:sym typeface="Courier New"/>
              </a:rPr>
              <a:t>cycle</a:t>
            </a:r>
            <a:endParaRPr sz="1050">
              <a:solidFill>
                <a:srgbClr val="4EC9B0"/>
              </a:solidFill>
              <a:highlight>
                <a:srgbClr val="0D0D0D"/>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0D0D0D"/>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0D0D0D"/>
                </a:highlight>
                <a:latin typeface="Courier New"/>
                <a:ea typeface="Courier New"/>
                <a:cs typeface="Courier New"/>
                <a:sym typeface="Courier New"/>
              </a:rPr>
              <a:t># Repetir letras de una palabra indefinidamente</a:t>
            </a:r>
            <a:endParaRPr sz="1050">
              <a:solidFill>
                <a:srgbClr val="6A9955"/>
              </a:solidFill>
              <a:highlight>
                <a:srgbClr val="0D0D0D"/>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0D0D0D"/>
                </a:highlight>
                <a:latin typeface="Courier New"/>
                <a:ea typeface="Courier New"/>
                <a:cs typeface="Courier New"/>
                <a:sym typeface="Courier New"/>
              </a:rPr>
              <a:t>palabra</a:t>
            </a:r>
            <a:r>
              <a:rPr lang="es-ES" sz="1050">
                <a:solidFill>
                  <a:srgbClr val="CCCCCC"/>
                </a:solidFill>
                <a:highlight>
                  <a:srgbClr val="0D0D0D"/>
                </a:highlight>
                <a:latin typeface="Courier New"/>
                <a:ea typeface="Courier New"/>
                <a:cs typeface="Courier New"/>
                <a:sym typeface="Courier New"/>
              </a:rPr>
              <a:t> </a:t>
            </a:r>
            <a:r>
              <a:rPr lang="es-ES" sz="1050">
                <a:solidFill>
                  <a:srgbClr val="D4D4D4"/>
                </a:solidFill>
                <a:highlight>
                  <a:srgbClr val="0D0D0D"/>
                </a:highlight>
                <a:latin typeface="Courier New"/>
                <a:ea typeface="Courier New"/>
                <a:cs typeface="Courier New"/>
                <a:sym typeface="Courier New"/>
              </a:rPr>
              <a:t>=</a:t>
            </a:r>
            <a:r>
              <a:rPr lang="es-ES" sz="1050">
                <a:solidFill>
                  <a:srgbClr val="CCCCCC"/>
                </a:solidFill>
                <a:highlight>
                  <a:srgbClr val="0D0D0D"/>
                </a:highlight>
                <a:latin typeface="Courier New"/>
                <a:ea typeface="Courier New"/>
                <a:cs typeface="Courier New"/>
                <a:sym typeface="Courier New"/>
              </a:rPr>
              <a:t> </a:t>
            </a:r>
            <a:r>
              <a:rPr lang="es-ES" sz="1050">
                <a:solidFill>
                  <a:srgbClr val="CE9178"/>
                </a:solidFill>
                <a:highlight>
                  <a:srgbClr val="0D0D0D"/>
                </a:highlight>
                <a:latin typeface="Courier New"/>
                <a:ea typeface="Courier New"/>
                <a:cs typeface="Courier New"/>
                <a:sym typeface="Courier New"/>
              </a:rPr>
              <a:t>'PYTHON'</a:t>
            </a:r>
            <a:endParaRPr sz="1050">
              <a:solidFill>
                <a:srgbClr val="CE9178"/>
              </a:solidFill>
              <a:highlight>
                <a:srgbClr val="0D0D0D"/>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0D0D0D"/>
                </a:highlight>
                <a:latin typeface="Courier New"/>
                <a:ea typeface="Courier New"/>
                <a:cs typeface="Courier New"/>
                <a:sym typeface="Courier New"/>
              </a:rPr>
              <a:t>iterador</a:t>
            </a:r>
            <a:r>
              <a:rPr lang="es-ES" sz="1050">
                <a:solidFill>
                  <a:srgbClr val="CCCCCC"/>
                </a:solidFill>
                <a:highlight>
                  <a:srgbClr val="0D0D0D"/>
                </a:highlight>
                <a:latin typeface="Courier New"/>
                <a:ea typeface="Courier New"/>
                <a:cs typeface="Courier New"/>
                <a:sym typeface="Courier New"/>
              </a:rPr>
              <a:t> </a:t>
            </a:r>
            <a:r>
              <a:rPr lang="es-ES" sz="1050">
                <a:solidFill>
                  <a:srgbClr val="D4D4D4"/>
                </a:solidFill>
                <a:highlight>
                  <a:srgbClr val="0D0D0D"/>
                </a:highlight>
                <a:latin typeface="Courier New"/>
                <a:ea typeface="Courier New"/>
                <a:cs typeface="Courier New"/>
                <a:sym typeface="Courier New"/>
              </a:rPr>
              <a:t>=</a:t>
            </a:r>
            <a:r>
              <a:rPr lang="es-ES" sz="1050">
                <a:solidFill>
                  <a:srgbClr val="CCCCCC"/>
                </a:solidFill>
                <a:highlight>
                  <a:srgbClr val="0D0D0D"/>
                </a:highlight>
                <a:latin typeface="Courier New"/>
                <a:ea typeface="Courier New"/>
                <a:cs typeface="Courier New"/>
                <a:sym typeface="Courier New"/>
              </a:rPr>
              <a:t> </a:t>
            </a:r>
            <a:r>
              <a:rPr lang="es-ES" sz="1050">
                <a:solidFill>
                  <a:srgbClr val="4EC9B0"/>
                </a:solidFill>
                <a:highlight>
                  <a:srgbClr val="0D0D0D"/>
                </a:highlight>
                <a:latin typeface="Courier New"/>
                <a:ea typeface="Courier New"/>
                <a:cs typeface="Courier New"/>
                <a:sym typeface="Courier New"/>
              </a:rPr>
              <a:t>cycle</a:t>
            </a:r>
            <a:r>
              <a:rPr lang="es-ES" sz="1050">
                <a:solidFill>
                  <a:srgbClr val="CCCCCC"/>
                </a:solidFill>
                <a:highlight>
                  <a:srgbClr val="0D0D0D"/>
                </a:highlight>
                <a:latin typeface="Courier New"/>
                <a:ea typeface="Courier New"/>
                <a:cs typeface="Courier New"/>
                <a:sym typeface="Courier New"/>
              </a:rPr>
              <a:t>(</a:t>
            </a:r>
            <a:r>
              <a:rPr lang="es-ES" sz="1050">
                <a:solidFill>
                  <a:srgbClr val="9CDCFE"/>
                </a:solidFill>
                <a:highlight>
                  <a:srgbClr val="0D0D0D"/>
                </a:highlight>
                <a:latin typeface="Courier New"/>
                <a:ea typeface="Courier New"/>
                <a:cs typeface="Courier New"/>
                <a:sym typeface="Courier New"/>
              </a:rPr>
              <a:t>palabra</a:t>
            </a:r>
            <a:r>
              <a:rPr lang="es-ES" sz="1050">
                <a:solidFill>
                  <a:srgbClr val="CCCCCC"/>
                </a:solidFill>
                <a:highlight>
                  <a:srgbClr val="0D0D0D"/>
                </a:highlight>
                <a:latin typeface="Courier New"/>
                <a:ea typeface="Courier New"/>
                <a:cs typeface="Courier New"/>
                <a:sym typeface="Courier New"/>
              </a:rPr>
              <a:t>)</a:t>
            </a:r>
            <a:endParaRPr sz="1050">
              <a:solidFill>
                <a:srgbClr val="CCCCCC"/>
              </a:solidFill>
              <a:highlight>
                <a:srgbClr val="0D0D0D"/>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0D0D0D"/>
                </a:highlight>
                <a:latin typeface="Courier New"/>
                <a:ea typeface="Courier New"/>
                <a:cs typeface="Courier New"/>
                <a:sym typeface="Courier New"/>
              </a:rPr>
              <a:t>for</a:t>
            </a:r>
            <a:r>
              <a:rPr lang="es-ES" sz="1050">
                <a:solidFill>
                  <a:srgbClr val="CCCCCC"/>
                </a:solidFill>
                <a:highlight>
                  <a:srgbClr val="0D0D0D"/>
                </a:highlight>
                <a:latin typeface="Courier New"/>
                <a:ea typeface="Courier New"/>
                <a:cs typeface="Courier New"/>
                <a:sym typeface="Courier New"/>
              </a:rPr>
              <a:t> </a:t>
            </a:r>
            <a:r>
              <a:rPr lang="es-ES" sz="1050">
                <a:solidFill>
                  <a:srgbClr val="9CDCFE"/>
                </a:solidFill>
                <a:highlight>
                  <a:srgbClr val="0D0D0D"/>
                </a:highlight>
                <a:latin typeface="Courier New"/>
                <a:ea typeface="Courier New"/>
                <a:cs typeface="Courier New"/>
                <a:sym typeface="Courier New"/>
              </a:rPr>
              <a:t>_</a:t>
            </a:r>
            <a:r>
              <a:rPr lang="es-ES" sz="1050">
                <a:solidFill>
                  <a:srgbClr val="CCCCCC"/>
                </a:solidFill>
                <a:highlight>
                  <a:srgbClr val="0D0D0D"/>
                </a:highlight>
                <a:latin typeface="Courier New"/>
                <a:ea typeface="Courier New"/>
                <a:cs typeface="Courier New"/>
                <a:sym typeface="Courier New"/>
              </a:rPr>
              <a:t> </a:t>
            </a:r>
            <a:r>
              <a:rPr lang="es-ES" sz="1050">
                <a:solidFill>
                  <a:srgbClr val="C586C0"/>
                </a:solidFill>
                <a:highlight>
                  <a:srgbClr val="0D0D0D"/>
                </a:highlight>
                <a:latin typeface="Courier New"/>
                <a:ea typeface="Courier New"/>
                <a:cs typeface="Courier New"/>
                <a:sym typeface="Courier New"/>
              </a:rPr>
              <a:t>in</a:t>
            </a:r>
            <a:r>
              <a:rPr lang="es-ES" sz="1050">
                <a:solidFill>
                  <a:srgbClr val="CCCCCC"/>
                </a:solidFill>
                <a:highlight>
                  <a:srgbClr val="0D0D0D"/>
                </a:highlight>
                <a:latin typeface="Courier New"/>
                <a:ea typeface="Courier New"/>
                <a:cs typeface="Courier New"/>
                <a:sym typeface="Courier New"/>
              </a:rPr>
              <a:t> </a:t>
            </a:r>
            <a:r>
              <a:rPr lang="es-ES" sz="1050">
                <a:solidFill>
                  <a:srgbClr val="4EC9B0"/>
                </a:solidFill>
                <a:highlight>
                  <a:srgbClr val="0D0D0D"/>
                </a:highlight>
                <a:latin typeface="Courier New"/>
                <a:ea typeface="Courier New"/>
                <a:cs typeface="Courier New"/>
                <a:sym typeface="Courier New"/>
              </a:rPr>
              <a:t>range</a:t>
            </a:r>
            <a:r>
              <a:rPr lang="es-ES" sz="1050">
                <a:solidFill>
                  <a:srgbClr val="CCCCCC"/>
                </a:solidFill>
                <a:highlight>
                  <a:srgbClr val="0D0D0D"/>
                </a:highlight>
                <a:latin typeface="Courier New"/>
                <a:ea typeface="Courier New"/>
                <a:cs typeface="Courier New"/>
                <a:sym typeface="Courier New"/>
              </a:rPr>
              <a:t>(</a:t>
            </a:r>
            <a:r>
              <a:rPr lang="es-ES" sz="1050">
                <a:solidFill>
                  <a:srgbClr val="B5CEA8"/>
                </a:solidFill>
                <a:highlight>
                  <a:srgbClr val="0D0D0D"/>
                </a:highlight>
                <a:latin typeface="Courier New"/>
                <a:ea typeface="Courier New"/>
                <a:cs typeface="Courier New"/>
                <a:sym typeface="Courier New"/>
              </a:rPr>
              <a:t>10</a:t>
            </a:r>
            <a:r>
              <a:rPr lang="es-ES" sz="1050">
                <a:solidFill>
                  <a:srgbClr val="CCCCCC"/>
                </a:solidFill>
                <a:highlight>
                  <a:srgbClr val="0D0D0D"/>
                </a:highlight>
                <a:latin typeface="Courier New"/>
                <a:ea typeface="Courier New"/>
                <a:cs typeface="Courier New"/>
                <a:sym typeface="Courier New"/>
              </a:rPr>
              <a:t>):</a:t>
            </a:r>
            <a:endParaRPr sz="1050">
              <a:solidFill>
                <a:srgbClr val="CCCCCC"/>
              </a:solidFill>
              <a:highlight>
                <a:srgbClr val="0D0D0D"/>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0D0D0D"/>
                </a:highlight>
                <a:latin typeface="Courier New"/>
                <a:ea typeface="Courier New"/>
                <a:cs typeface="Courier New"/>
                <a:sym typeface="Courier New"/>
              </a:rPr>
              <a:t>    </a:t>
            </a:r>
            <a:r>
              <a:rPr lang="es-ES" sz="1050">
                <a:solidFill>
                  <a:srgbClr val="DCDCAA"/>
                </a:solidFill>
                <a:highlight>
                  <a:srgbClr val="0D0D0D"/>
                </a:highlight>
                <a:latin typeface="Courier New"/>
                <a:ea typeface="Courier New"/>
                <a:cs typeface="Courier New"/>
                <a:sym typeface="Courier New"/>
              </a:rPr>
              <a:t>print</a:t>
            </a:r>
            <a:r>
              <a:rPr lang="es-ES" sz="1050">
                <a:solidFill>
                  <a:srgbClr val="CCCCCC"/>
                </a:solidFill>
                <a:highlight>
                  <a:srgbClr val="0D0D0D"/>
                </a:highlight>
                <a:latin typeface="Courier New"/>
                <a:ea typeface="Courier New"/>
                <a:cs typeface="Courier New"/>
                <a:sym typeface="Courier New"/>
              </a:rPr>
              <a:t>(</a:t>
            </a:r>
            <a:r>
              <a:rPr lang="es-ES" sz="1050">
                <a:solidFill>
                  <a:srgbClr val="DCDCAA"/>
                </a:solidFill>
                <a:highlight>
                  <a:srgbClr val="0D0D0D"/>
                </a:highlight>
                <a:latin typeface="Courier New"/>
                <a:ea typeface="Courier New"/>
                <a:cs typeface="Courier New"/>
                <a:sym typeface="Courier New"/>
              </a:rPr>
              <a:t>next</a:t>
            </a:r>
            <a:r>
              <a:rPr lang="es-ES" sz="1050">
                <a:solidFill>
                  <a:srgbClr val="CCCCCC"/>
                </a:solidFill>
                <a:highlight>
                  <a:srgbClr val="0D0D0D"/>
                </a:highlight>
                <a:latin typeface="Courier New"/>
                <a:ea typeface="Courier New"/>
                <a:cs typeface="Courier New"/>
                <a:sym typeface="Courier New"/>
              </a:rPr>
              <a:t>(</a:t>
            </a:r>
            <a:r>
              <a:rPr lang="es-ES" sz="1050">
                <a:solidFill>
                  <a:srgbClr val="9CDCFE"/>
                </a:solidFill>
                <a:highlight>
                  <a:srgbClr val="0D0D0D"/>
                </a:highlight>
                <a:latin typeface="Courier New"/>
                <a:ea typeface="Courier New"/>
                <a:cs typeface="Courier New"/>
                <a:sym typeface="Courier New"/>
              </a:rPr>
              <a:t>iterador</a:t>
            </a:r>
            <a:r>
              <a:rPr lang="es-ES" sz="1050">
                <a:solidFill>
                  <a:srgbClr val="CCCCCC"/>
                </a:solidFill>
                <a:highlight>
                  <a:srgbClr val="0D0D0D"/>
                </a:highlight>
                <a:latin typeface="Courier New"/>
                <a:ea typeface="Courier New"/>
                <a:cs typeface="Courier New"/>
                <a:sym typeface="Courier New"/>
              </a:rPr>
              <a:t>))</a:t>
            </a:r>
            <a:endParaRPr sz="1050">
              <a:solidFill>
                <a:srgbClr val="CCCCCC"/>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a:solidFill>
                <a:srgbClr val="2E95D3"/>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0D0D0D"/>
                </a:highlight>
                <a:latin typeface="Courier New"/>
                <a:ea typeface="Courier New"/>
                <a:cs typeface="Courier New"/>
                <a:sym typeface="Courier New"/>
              </a:rPr>
              <a:t>Output:</a:t>
            </a:r>
            <a:endParaRPr sz="1050" b="0" i="0" u="none" strike="noStrike" cap="none">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P</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Y</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T</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H</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O</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N</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P</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Y</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T</a:t>
            </a:r>
            <a:endParaRPr sz="1050">
              <a:solidFill>
                <a:srgbClr val="FFFFFF"/>
              </a:solidFill>
              <a:highlight>
                <a:srgbClr val="0D0D0D"/>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0D0D0D"/>
                </a:highlight>
                <a:latin typeface="Courier New"/>
                <a:ea typeface="Courier New"/>
                <a:cs typeface="Courier New"/>
                <a:sym typeface="Courier New"/>
              </a:rPr>
              <a:t>H</a:t>
            </a:r>
            <a:endParaRPr sz="1050">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8"/>
          <p:cNvPicPr preferRelativeResize="0"/>
          <p:nvPr/>
        </p:nvPicPr>
        <p:blipFill rotWithShape="1">
          <a:blip r:embed="rId3">
            <a:alphaModFix/>
          </a:blip>
          <a:srcRect/>
          <a:stretch/>
        </p:blipFill>
        <p:spPr>
          <a:xfrm>
            <a:off x="-15840" y="-18000"/>
            <a:ext cx="12191400" cy="6875280"/>
          </a:xfrm>
          <a:prstGeom prst="rect">
            <a:avLst/>
          </a:prstGeom>
          <a:noFill/>
          <a:ln>
            <a:noFill/>
          </a:ln>
        </p:spPr>
      </p:pic>
      <p:sp>
        <p:nvSpPr>
          <p:cNvPr id="267" name="Google Shape;267;p8"/>
          <p:cNvSpPr/>
          <p:nvPr/>
        </p:nvSpPr>
        <p:spPr>
          <a:xfrm>
            <a:off x="1135080" y="506880"/>
            <a:ext cx="6942960" cy="993960"/>
          </a:xfrm>
          <a:prstGeom prst="rect">
            <a:avLst/>
          </a:prstGeom>
          <a:noFill/>
          <a:ln>
            <a:noFill/>
          </a:ln>
        </p:spPr>
        <p:txBody>
          <a:bodyPr spcFirstLastPara="1" wrap="square" lIns="162350" tIns="162350" rIns="162350" bIns="162350" anchor="t" anchorCtr="0">
            <a:norm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a:t>
            </a:r>
            <a:r>
              <a:rPr lang="es-ES" sz="3432" b="1" i="0" u="none" strike="noStrike" cap="none">
                <a:solidFill>
                  <a:srgbClr val="FFFFFF"/>
                </a:solidFill>
                <a:latin typeface="Ubuntu"/>
                <a:ea typeface="Ubuntu"/>
                <a:cs typeface="Ubuntu"/>
                <a:sym typeface="Ubuntu"/>
              </a:rPr>
              <a:t> </a:t>
            </a:r>
            <a:r>
              <a:rPr lang="es-ES" sz="3432" b="1" i="1">
                <a:solidFill>
                  <a:srgbClr val="FFFFFF"/>
                </a:solidFill>
                <a:latin typeface="Ubuntu"/>
                <a:ea typeface="Ubuntu"/>
                <a:cs typeface="Ubuntu"/>
                <a:sym typeface="Ubuntu"/>
              </a:rPr>
              <a:t>repeat</a:t>
            </a:r>
            <a:endParaRPr sz="3432" b="0" i="1" u="none" strike="noStrike" cap="none">
              <a:solidFill>
                <a:srgbClr val="000000"/>
              </a:solidFill>
              <a:latin typeface="Arial"/>
              <a:ea typeface="Arial"/>
              <a:cs typeface="Arial"/>
              <a:sym typeface="Arial"/>
            </a:endParaRPr>
          </a:p>
        </p:txBody>
      </p:sp>
      <p:cxnSp>
        <p:nvCxnSpPr>
          <p:cNvPr id="268" name="Google Shape;268;p8"/>
          <p:cNvCxnSpPr/>
          <p:nvPr/>
        </p:nvCxnSpPr>
        <p:spPr>
          <a:xfrm rot="10800000" flipH="1">
            <a:off x="432000" y="1279800"/>
            <a:ext cx="10489320" cy="648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9"/>
          <p:cNvSpPr/>
          <p:nvPr/>
        </p:nvSpPr>
        <p:spPr>
          <a:xfrm>
            <a:off x="9666720" y="-1014480"/>
            <a:ext cx="3263760" cy="3245400"/>
          </a:xfrm>
          <a:prstGeom prst="ellipse">
            <a:avLst/>
          </a:prstGeom>
          <a:solidFill>
            <a:srgbClr val="C00000">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4" name="Google Shape;274;p9"/>
          <p:cNvCxnSpPr/>
          <p:nvPr/>
        </p:nvCxnSpPr>
        <p:spPr>
          <a:xfrm rot="10800000" flipH="1">
            <a:off x="449280" y="851760"/>
            <a:ext cx="11106000" cy="8640"/>
          </a:xfrm>
          <a:prstGeom prst="straightConnector1">
            <a:avLst/>
          </a:prstGeom>
          <a:noFill/>
          <a:ln w="9525" cap="flat" cmpd="sng">
            <a:solidFill>
              <a:srgbClr val="C00000"/>
            </a:solidFill>
            <a:prstDash val="solid"/>
            <a:round/>
            <a:headEnd type="none" w="sm" len="sm"/>
            <a:tailEnd type="none" w="sm" len="sm"/>
          </a:ln>
        </p:spPr>
      </p:cxnSp>
      <p:sp>
        <p:nvSpPr>
          <p:cNvPr id="275" name="Google Shape;275;p9"/>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repeat</a:t>
            </a:r>
            <a:endParaRPr sz="2660" b="0" i="1" u="none" strike="noStrike" cap="none">
              <a:solidFill>
                <a:srgbClr val="000000"/>
              </a:solidFill>
              <a:latin typeface="Arial"/>
              <a:ea typeface="Arial"/>
              <a:cs typeface="Arial"/>
              <a:sym typeface="Arial"/>
            </a:endParaRPr>
          </a:p>
        </p:txBody>
      </p:sp>
      <p:sp>
        <p:nvSpPr>
          <p:cNvPr id="276" name="Google Shape;276;p9"/>
          <p:cNvSpPr/>
          <p:nvPr/>
        </p:nvSpPr>
        <p:spPr>
          <a:xfrm>
            <a:off x="440275" y="982325"/>
            <a:ext cx="10888800" cy="956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repeat(element, times)</a:t>
            </a:r>
            <a:r>
              <a:rPr lang="es-ES" sz="1600">
                <a:latin typeface="Calibri"/>
                <a:ea typeface="Calibri"/>
                <a:cs typeface="Calibri"/>
                <a:sym typeface="Calibri"/>
              </a:rPr>
              <a:t> repite un elemento especificado un número definido de veces.</a:t>
            </a: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ES" sz="1600" b="0" i="0" u="none" strike="noStrike" cap="none">
                <a:solidFill>
                  <a:srgbClr val="000000"/>
                </a:solidFill>
                <a:latin typeface="Calibri"/>
                <a:ea typeface="Calibri"/>
                <a:cs typeface="Calibri"/>
                <a:sym typeface="Calibri"/>
              </a:rPr>
              <a:t>Ejemplo:</a:t>
            </a:r>
            <a:endParaRPr sz="1600" b="0" i="0" u="none" strike="noStrike" cap="none">
              <a:solidFill>
                <a:srgbClr val="000000"/>
              </a:solidFill>
              <a:latin typeface="Calibri"/>
              <a:ea typeface="Calibri"/>
              <a:cs typeface="Calibri"/>
              <a:sym typeface="Calibri"/>
            </a:endParaRPr>
          </a:p>
        </p:txBody>
      </p:sp>
      <p:pic>
        <p:nvPicPr>
          <p:cNvPr id="277" name="Google Shape;277;p9"/>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278" name="Google Shape;278;p9"/>
          <p:cNvSpPr txBox="1"/>
          <p:nvPr/>
        </p:nvSpPr>
        <p:spPr>
          <a:xfrm>
            <a:off x="651200" y="1872150"/>
            <a:ext cx="6240000" cy="26883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from</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itertools</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import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repeat</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Repetir el número 5 tres veces</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repeticiones</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repeat</a:t>
            </a:r>
            <a:r>
              <a:rPr lang="es-ES" sz="1050">
                <a:solidFill>
                  <a:srgbClr val="CCCCCC"/>
                </a:solidFill>
                <a:highlight>
                  <a:srgbClr val="1F1F1F"/>
                </a:highlight>
                <a:latin typeface="Courier New"/>
                <a:ea typeface="Courier New"/>
                <a:cs typeface="Courier New"/>
                <a:sym typeface="Courier New"/>
              </a:rPr>
              <a:t>(</a:t>
            </a:r>
            <a:r>
              <a:rPr lang="es-ES" sz="1050">
                <a:solidFill>
                  <a:srgbClr val="B5CEA8"/>
                </a:solidFill>
                <a:highlight>
                  <a:srgbClr val="1F1F1F"/>
                </a:highlight>
                <a:latin typeface="Courier New"/>
                <a:ea typeface="Courier New"/>
                <a:cs typeface="Courier New"/>
                <a:sym typeface="Courier New"/>
              </a:rPr>
              <a:t>5</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times</a:t>
            </a:r>
            <a:r>
              <a:rPr lang="es-ES" sz="1050">
                <a:solidFill>
                  <a:srgbClr val="D4D4D4"/>
                </a:solidFill>
                <a:highlight>
                  <a:srgbClr val="1F1F1F"/>
                </a:highlight>
                <a:latin typeface="Courier New"/>
                <a:ea typeface="Courier New"/>
                <a:cs typeface="Courier New"/>
                <a:sym typeface="Courier New"/>
              </a:rPr>
              <a:t>=</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for</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num</a:t>
            </a:r>
            <a:r>
              <a:rPr lang="es-ES" sz="1050">
                <a:solidFill>
                  <a:srgbClr val="CCCCCC"/>
                </a:solidFill>
                <a:highlight>
                  <a:srgbClr val="1F1F1F"/>
                </a:highlight>
                <a:latin typeface="Courier New"/>
                <a:ea typeface="Courier New"/>
                <a:cs typeface="Courier New"/>
                <a:sym typeface="Courier New"/>
              </a:rPr>
              <a:t> </a:t>
            </a:r>
            <a:r>
              <a:rPr lang="es-ES" sz="1050">
                <a:solidFill>
                  <a:srgbClr val="DCDCAA"/>
                </a:solidFill>
                <a:highlight>
                  <a:srgbClr val="1F1F1F"/>
                </a:highlight>
                <a:latin typeface="Courier New"/>
                <a:ea typeface="Courier New"/>
                <a:cs typeface="Courier New"/>
                <a:sym typeface="Courier New"/>
              </a:rPr>
              <a:t>in</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repeticiones</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1F1F1F"/>
                </a:highlight>
                <a:latin typeface="Courier New"/>
                <a:ea typeface="Courier New"/>
                <a:cs typeface="Courier New"/>
                <a:sym typeface="Courier New"/>
              </a:rPr>
              <a:t>    </a:t>
            </a: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num</a:t>
            </a:r>
            <a:r>
              <a:rPr lang="es-ES" sz="1050">
                <a:solidFill>
                  <a:srgbClr val="CCCCCC"/>
                </a:solidFill>
                <a:highlight>
                  <a:srgbClr val="1F1F1F"/>
                </a:highlight>
                <a:latin typeface="Courier New"/>
                <a:ea typeface="Courier New"/>
                <a:cs typeface="Courier New"/>
                <a:sym typeface="Courier New"/>
              </a:rPr>
              <a:t>)</a:t>
            </a:r>
            <a:endParaRPr sz="1050">
              <a:solidFill>
                <a:srgbClr val="C586C0"/>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5</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5</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5</a:t>
            </a:r>
            <a:endParaRPr sz="1050">
              <a:solidFill>
                <a:srgbClr val="FFFFFF"/>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a:solidFill>
                <a:srgbClr val="FFFFFF"/>
              </a:solidFill>
              <a:highlight>
                <a:srgbClr val="1F1F1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g2bbe07fb4a2_0_0"/>
          <p:cNvPicPr preferRelativeResize="0"/>
          <p:nvPr/>
        </p:nvPicPr>
        <p:blipFill rotWithShape="1">
          <a:blip r:embed="rId3">
            <a:alphaModFix/>
          </a:blip>
          <a:srcRect/>
          <a:stretch/>
        </p:blipFill>
        <p:spPr>
          <a:xfrm>
            <a:off x="-15840" y="-18000"/>
            <a:ext cx="12191401" cy="6875279"/>
          </a:xfrm>
          <a:prstGeom prst="rect">
            <a:avLst/>
          </a:prstGeom>
          <a:noFill/>
          <a:ln>
            <a:noFill/>
          </a:ln>
        </p:spPr>
      </p:pic>
      <p:sp>
        <p:nvSpPr>
          <p:cNvPr id="284" name="Google Shape;284;g2bbe07fb4a2_0_0"/>
          <p:cNvSpPr/>
          <p:nvPr/>
        </p:nvSpPr>
        <p:spPr>
          <a:xfrm>
            <a:off x="1135080" y="506880"/>
            <a:ext cx="6942900" cy="993900"/>
          </a:xfrm>
          <a:prstGeom prst="rect">
            <a:avLst/>
          </a:prstGeom>
          <a:noFill/>
          <a:ln>
            <a:noFill/>
          </a:ln>
        </p:spPr>
        <p:txBody>
          <a:bodyPr spcFirstLastPara="1" wrap="square" lIns="162350" tIns="162350" rIns="162350" bIns="162350" anchor="t" anchorCtr="0">
            <a:no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 </a:t>
            </a:r>
            <a:r>
              <a:rPr lang="es-ES" sz="3432" b="1" i="1">
                <a:solidFill>
                  <a:srgbClr val="FFFFFF"/>
                </a:solidFill>
                <a:latin typeface="Ubuntu"/>
                <a:ea typeface="Ubuntu"/>
                <a:cs typeface="Ubuntu"/>
                <a:sym typeface="Ubuntu"/>
              </a:rPr>
              <a:t>chain</a:t>
            </a:r>
            <a:endParaRPr sz="3432" b="0" i="1" u="none" strike="noStrike" cap="none">
              <a:solidFill>
                <a:srgbClr val="000000"/>
              </a:solidFill>
              <a:latin typeface="Arial"/>
              <a:ea typeface="Arial"/>
              <a:cs typeface="Arial"/>
              <a:sym typeface="Arial"/>
            </a:endParaRPr>
          </a:p>
        </p:txBody>
      </p:sp>
      <p:cxnSp>
        <p:nvCxnSpPr>
          <p:cNvPr id="285" name="Google Shape;285;g2bbe07fb4a2_0_0"/>
          <p:cNvCxnSpPr/>
          <p:nvPr/>
        </p:nvCxnSpPr>
        <p:spPr>
          <a:xfrm rot="10800000" flipH="1">
            <a:off x="432000" y="1279680"/>
            <a:ext cx="10489200" cy="660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bbe07fb4a2_0_6"/>
          <p:cNvSpPr/>
          <p:nvPr/>
        </p:nvSpPr>
        <p:spPr>
          <a:xfrm>
            <a:off x="9666720" y="-1014480"/>
            <a:ext cx="3263700" cy="3245400"/>
          </a:xfrm>
          <a:prstGeom prst="ellipse">
            <a:avLst/>
          </a:prstGeom>
          <a:solidFill>
            <a:srgbClr val="C00000">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1" name="Google Shape;291;g2bbe07fb4a2_0_6"/>
          <p:cNvCxnSpPr/>
          <p:nvPr/>
        </p:nvCxnSpPr>
        <p:spPr>
          <a:xfrm rot="10800000" flipH="1">
            <a:off x="449280" y="851700"/>
            <a:ext cx="11106000" cy="8700"/>
          </a:xfrm>
          <a:prstGeom prst="straightConnector1">
            <a:avLst/>
          </a:prstGeom>
          <a:noFill/>
          <a:ln w="9525" cap="flat" cmpd="sng">
            <a:solidFill>
              <a:srgbClr val="C00000"/>
            </a:solidFill>
            <a:prstDash val="solid"/>
            <a:round/>
            <a:headEnd type="none" w="sm" len="sm"/>
            <a:tailEnd type="none" w="sm" len="sm"/>
          </a:ln>
        </p:spPr>
      </p:cxnSp>
      <p:sp>
        <p:nvSpPr>
          <p:cNvPr id="292" name="Google Shape;292;g2bbe07fb4a2_0_6"/>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 </a:t>
            </a:r>
            <a:r>
              <a:rPr lang="es-ES" sz="2660" b="1" i="1">
                <a:solidFill>
                  <a:srgbClr val="110741"/>
                </a:solidFill>
                <a:latin typeface="Ubuntu"/>
                <a:ea typeface="Ubuntu"/>
                <a:cs typeface="Ubuntu"/>
                <a:sym typeface="Ubuntu"/>
              </a:rPr>
              <a:t>chain</a:t>
            </a:r>
            <a:endParaRPr sz="2660" b="1" i="1" u="none" strike="noStrike" cap="none">
              <a:solidFill>
                <a:srgbClr val="110741"/>
              </a:solidFill>
              <a:latin typeface="Ubuntu"/>
              <a:ea typeface="Ubuntu"/>
              <a:cs typeface="Ubuntu"/>
              <a:sym typeface="Ubuntu"/>
            </a:endParaRPr>
          </a:p>
        </p:txBody>
      </p:sp>
      <p:sp>
        <p:nvSpPr>
          <p:cNvPr id="293" name="Google Shape;293;g2bbe07fb4a2_0_6"/>
          <p:cNvSpPr/>
          <p:nvPr/>
        </p:nvSpPr>
        <p:spPr>
          <a:xfrm>
            <a:off x="440275" y="982324"/>
            <a:ext cx="10888800" cy="1328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chain(iterable1, iterable2, ...)</a:t>
            </a:r>
            <a:r>
              <a:rPr lang="es-ES" sz="1600">
                <a:latin typeface="Calibri"/>
                <a:ea typeface="Calibri"/>
                <a:cs typeface="Calibri"/>
                <a:sym typeface="Calibri"/>
              </a:rPr>
              <a:t> concatena iterables sucesivos en una única secuencia. Relacionada con </a:t>
            </a:r>
            <a:r>
              <a:rPr lang="es-ES" sz="1600" i="1">
                <a:latin typeface="Calibri"/>
                <a:ea typeface="Calibri"/>
                <a:cs typeface="Calibri"/>
                <a:sym typeface="Calibri"/>
              </a:rPr>
              <a:t>chain</a:t>
            </a:r>
            <a:r>
              <a:rPr lang="es-ES" sz="1600">
                <a:latin typeface="Calibri"/>
                <a:ea typeface="Calibri"/>
                <a:cs typeface="Calibri"/>
                <a:sym typeface="Calibri"/>
              </a:rPr>
              <a:t>, encontramos el método de clase </a:t>
            </a:r>
            <a:r>
              <a:rPr lang="es-ES" sz="1600" i="1">
                <a:latin typeface="Calibri"/>
                <a:ea typeface="Calibri"/>
                <a:cs typeface="Calibri"/>
                <a:sym typeface="Calibri"/>
              </a:rPr>
              <a:t>.from_iterable</a:t>
            </a:r>
            <a:r>
              <a:rPr lang="es-ES" sz="1600">
                <a:latin typeface="Calibri"/>
                <a:ea typeface="Calibri"/>
                <a:cs typeface="Calibri"/>
                <a:sym typeface="Calibri"/>
              </a:rPr>
              <a:t>, el cual toma un único iterable como argumento. Los elementos del iterable deben ser al igualmente iterables. Este método "aplana" el iterable recibido como argumento.</a:t>
            </a:r>
            <a:endParaRPr sz="16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just" rtl="0">
              <a:spcBef>
                <a:spcPts val="0"/>
              </a:spcBef>
              <a:spcAft>
                <a:spcPts val="0"/>
              </a:spcAft>
              <a:buClr>
                <a:schemeClr val="dk1"/>
              </a:buClr>
              <a:buSzPts val="1100"/>
              <a:buFont typeface="Arial"/>
              <a:buNone/>
            </a:pPr>
            <a:r>
              <a:rPr lang="es-ES" sz="1600">
                <a:latin typeface="Calibri"/>
                <a:ea typeface="Calibri"/>
                <a:cs typeface="Calibri"/>
                <a:sym typeface="Calibri"/>
              </a:rPr>
              <a:t>Ejemplos:</a:t>
            </a:r>
            <a:endParaRPr sz="1600" b="0" i="0" u="none" strike="noStrike" cap="none">
              <a:solidFill>
                <a:srgbClr val="000000"/>
              </a:solidFill>
              <a:latin typeface="Calibri"/>
              <a:ea typeface="Calibri"/>
              <a:cs typeface="Calibri"/>
              <a:sym typeface="Calibri"/>
            </a:endParaRPr>
          </a:p>
        </p:txBody>
      </p:sp>
      <p:pic>
        <p:nvPicPr>
          <p:cNvPr id="294" name="Google Shape;294;g2bbe07fb4a2_0_6"/>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295" name="Google Shape;295;g2bbe07fb4a2_0_6"/>
          <p:cNvSpPr txBox="1"/>
          <p:nvPr/>
        </p:nvSpPr>
        <p:spPr>
          <a:xfrm>
            <a:off x="1118250" y="2399000"/>
            <a:ext cx="6162600" cy="30489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from</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itertools</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import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chain</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Concatenar dos listas</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lista1</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1</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lista2</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'a'</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'b'</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'c'</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concatenada</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chain</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lista1</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lista2</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list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concatenada</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list</a:t>
            </a:r>
            <a:r>
              <a:rPr lang="es-ES" sz="1050">
                <a:solidFill>
                  <a:srgbClr val="CCCCCC"/>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chain</a:t>
            </a:r>
            <a:r>
              <a:rPr lang="es-ES" sz="1050">
                <a:solidFill>
                  <a:srgbClr val="CCCCCC"/>
                </a:solidFill>
                <a:highlight>
                  <a:srgbClr val="1F1F1F"/>
                </a:highlight>
                <a:latin typeface="Courier New"/>
                <a:ea typeface="Courier New"/>
                <a:cs typeface="Courier New"/>
                <a:sym typeface="Courier New"/>
              </a:rPr>
              <a:t>.</a:t>
            </a:r>
            <a:r>
              <a:rPr lang="es-ES" sz="1050">
                <a:solidFill>
                  <a:srgbClr val="DCDCAA"/>
                </a:solidFill>
                <a:highlight>
                  <a:srgbClr val="1F1F1F"/>
                </a:highlight>
                <a:latin typeface="Courier New"/>
                <a:ea typeface="Courier New"/>
                <a:cs typeface="Courier New"/>
                <a:sym typeface="Courier New"/>
              </a:rPr>
              <a:t>from_iterable</a:t>
            </a:r>
            <a:r>
              <a:rPr lang="es-ES" sz="1050">
                <a:solidFill>
                  <a:srgbClr val="CCCCCC"/>
                </a:solidFill>
                <a:highlight>
                  <a:srgbClr val="1F1F1F"/>
                </a:highlight>
                <a:latin typeface="Courier New"/>
                <a:ea typeface="Courier New"/>
                <a:cs typeface="Courier New"/>
                <a:sym typeface="Courier New"/>
              </a:rPr>
              <a:t>([[</a:t>
            </a:r>
            <a:r>
              <a:rPr lang="es-ES" sz="1050">
                <a:solidFill>
                  <a:srgbClr val="B5CEA8"/>
                </a:solidFill>
                <a:highlight>
                  <a:srgbClr val="1F1F1F"/>
                </a:highlight>
                <a:latin typeface="Courier New"/>
                <a:ea typeface="Courier New"/>
                <a:cs typeface="Courier New"/>
                <a:sym typeface="Courier New"/>
              </a:rPr>
              <a:t>1</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4</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5</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6</a:t>
            </a:r>
            <a:r>
              <a:rPr lang="es-ES" sz="1050">
                <a:solidFill>
                  <a:srgbClr val="CCCCCC"/>
                </a:solidFill>
                <a:highlight>
                  <a:srgbClr val="1F1F1F"/>
                </a:highlight>
                <a:latin typeface="Courier New"/>
                <a:ea typeface="Courier New"/>
                <a:cs typeface="Courier New"/>
                <a:sym typeface="Courier New"/>
              </a:rPr>
              <a:t>]])))</a:t>
            </a:r>
            <a:endParaRPr sz="1050">
              <a:solidFill>
                <a:srgbClr val="C586C0"/>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[1, 2, 3, 'a', 'b', 'c']</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[1, 2, 3, 4, 5, 6]</a:t>
            </a:r>
            <a:endParaRPr sz="1050">
              <a:solidFill>
                <a:srgbClr val="FFFFFF"/>
              </a:solidFill>
              <a:highlight>
                <a:srgbClr val="1F1F1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g2bca0d540aa_0_6"/>
          <p:cNvPicPr preferRelativeResize="0"/>
          <p:nvPr/>
        </p:nvPicPr>
        <p:blipFill rotWithShape="1">
          <a:blip r:embed="rId3">
            <a:alphaModFix/>
          </a:blip>
          <a:srcRect/>
          <a:stretch/>
        </p:blipFill>
        <p:spPr>
          <a:xfrm>
            <a:off x="-15840" y="-18000"/>
            <a:ext cx="12191401" cy="6875279"/>
          </a:xfrm>
          <a:prstGeom prst="rect">
            <a:avLst/>
          </a:prstGeom>
          <a:noFill/>
          <a:ln>
            <a:noFill/>
          </a:ln>
        </p:spPr>
      </p:pic>
      <p:sp>
        <p:nvSpPr>
          <p:cNvPr id="301" name="Google Shape;301;g2bca0d540aa_0_6"/>
          <p:cNvSpPr/>
          <p:nvPr/>
        </p:nvSpPr>
        <p:spPr>
          <a:xfrm>
            <a:off x="1135080" y="506880"/>
            <a:ext cx="6942900" cy="993900"/>
          </a:xfrm>
          <a:prstGeom prst="rect">
            <a:avLst/>
          </a:prstGeom>
          <a:noFill/>
          <a:ln>
            <a:noFill/>
          </a:ln>
        </p:spPr>
        <p:txBody>
          <a:bodyPr spcFirstLastPara="1" wrap="square" lIns="162350" tIns="162350" rIns="162350" bIns="162350" anchor="t" anchorCtr="0">
            <a:no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a:t>
            </a:r>
            <a:r>
              <a:rPr lang="es-ES" sz="3432" b="1" i="0" u="none" strike="noStrike" cap="none">
                <a:solidFill>
                  <a:srgbClr val="FFFFFF"/>
                </a:solidFill>
                <a:latin typeface="Ubuntu"/>
                <a:ea typeface="Ubuntu"/>
                <a:cs typeface="Ubuntu"/>
                <a:sym typeface="Ubuntu"/>
              </a:rPr>
              <a:t> </a:t>
            </a:r>
            <a:r>
              <a:rPr lang="es-ES" sz="3432" b="1" i="1">
                <a:solidFill>
                  <a:srgbClr val="FFFFFF"/>
                </a:solidFill>
                <a:latin typeface="Ubuntu"/>
                <a:ea typeface="Ubuntu"/>
                <a:cs typeface="Ubuntu"/>
                <a:sym typeface="Ubuntu"/>
              </a:rPr>
              <a:t>combinations</a:t>
            </a:r>
            <a:endParaRPr sz="3432" b="0" i="1" u="none" strike="noStrike" cap="none">
              <a:solidFill>
                <a:srgbClr val="000000"/>
              </a:solidFill>
              <a:latin typeface="Arial"/>
              <a:ea typeface="Arial"/>
              <a:cs typeface="Arial"/>
              <a:sym typeface="Arial"/>
            </a:endParaRPr>
          </a:p>
        </p:txBody>
      </p:sp>
      <p:cxnSp>
        <p:nvCxnSpPr>
          <p:cNvPr id="302" name="Google Shape;302;g2bca0d540aa_0_6"/>
          <p:cNvCxnSpPr/>
          <p:nvPr/>
        </p:nvCxnSpPr>
        <p:spPr>
          <a:xfrm rot="10800000" flipH="1">
            <a:off x="432000" y="1279680"/>
            <a:ext cx="10489200" cy="660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bca0d540aa_0_19"/>
          <p:cNvSpPr/>
          <p:nvPr/>
        </p:nvSpPr>
        <p:spPr>
          <a:xfrm>
            <a:off x="9666720" y="-1014480"/>
            <a:ext cx="3263700" cy="3245400"/>
          </a:xfrm>
          <a:prstGeom prst="ellipse">
            <a:avLst/>
          </a:prstGeom>
          <a:solidFill>
            <a:srgbClr val="C00000">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8" name="Google Shape;308;g2bca0d540aa_0_19"/>
          <p:cNvCxnSpPr/>
          <p:nvPr/>
        </p:nvCxnSpPr>
        <p:spPr>
          <a:xfrm rot="10800000" flipH="1">
            <a:off x="449280" y="851700"/>
            <a:ext cx="11106000" cy="8700"/>
          </a:xfrm>
          <a:prstGeom prst="straightConnector1">
            <a:avLst/>
          </a:prstGeom>
          <a:noFill/>
          <a:ln w="9525" cap="flat" cmpd="sng">
            <a:solidFill>
              <a:srgbClr val="C00000"/>
            </a:solidFill>
            <a:prstDash val="solid"/>
            <a:round/>
            <a:headEnd type="none" w="sm" len="sm"/>
            <a:tailEnd type="none" w="sm" len="sm"/>
          </a:ln>
        </p:spPr>
      </p:cxnSp>
      <p:sp>
        <p:nvSpPr>
          <p:cNvPr id="309" name="Google Shape;309;g2bca0d540aa_0_19"/>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combinations</a:t>
            </a:r>
            <a:endParaRPr sz="2660" b="1" i="1" u="none" strike="noStrike" cap="none">
              <a:solidFill>
                <a:srgbClr val="110741"/>
              </a:solidFill>
              <a:latin typeface="Ubuntu"/>
              <a:ea typeface="Ubuntu"/>
              <a:cs typeface="Ubuntu"/>
              <a:sym typeface="Ubuntu"/>
            </a:endParaRPr>
          </a:p>
        </p:txBody>
      </p:sp>
      <p:sp>
        <p:nvSpPr>
          <p:cNvPr id="310" name="Google Shape;310;g2bca0d540aa_0_19"/>
          <p:cNvSpPr/>
          <p:nvPr/>
        </p:nvSpPr>
        <p:spPr>
          <a:xfrm>
            <a:off x="440275" y="982325"/>
            <a:ext cx="10888800" cy="11472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combinations(iterable, r)</a:t>
            </a:r>
            <a:r>
              <a:rPr lang="es-ES" sz="1600">
                <a:latin typeface="Calibri"/>
                <a:ea typeface="Calibri"/>
                <a:cs typeface="Calibri"/>
                <a:sym typeface="Calibri"/>
              </a:rPr>
              <a:t> toma como argumentos de entrada un iterable y un entero y genera todas las combinaciones únicas de longitud "r" de dicho iterable.</a:t>
            </a:r>
            <a:endParaRPr sz="16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ES" sz="1600" b="0" i="0" u="none" strike="noStrike" cap="none">
                <a:solidFill>
                  <a:srgbClr val="000000"/>
                </a:solidFill>
                <a:latin typeface="Calibri"/>
                <a:ea typeface="Calibri"/>
                <a:cs typeface="Calibri"/>
                <a:sym typeface="Calibri"/>
              </a:rPr>
              <a:t>Ejemplo:</a:t>
            </a:r>
            <a:endParaRPr sz="1600" b="0" i="0" u="none" strike="noStrike" cap="none">
              <a:solidFill>
                <a:srgbClr val="000000"/>
              </a:solidFill>
              <a:latin typeface="Calibri"/>
              <a:ea typeface="Calibri"/>
              <a:cs typeface="Calibri"/>
              <a:sym typeface="Calibri"/>
            </a:endParaRPr>
          </a:p>
        </p:txBody>
      </p:sp>
      <p:pic>
        <p:nvPicPr>
          <p:cNvPr id="311" name="Google Shape;311;g2bca0d540aa_0_19"/>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312" name="Google Shape;312;g2bca0d540aa_0_19"/>
          <p:cNvSpPr txBox="1"/>
          <p:nvPr/>
        </p:nvSpPr>
        <p:spPr>
          <a:xfrm>
            <a:off x="1033075" y="2131350"/>
            <a:ext cx="6074700" cy="26673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from</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itertools</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import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combinations</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Obtener todas las combinaciones únicas de 2 elementos de una lista</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elementos</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1</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combinaciones_2</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combinations</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elementos</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list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combinaciones_2</a:t>
            </a:r>
            <a:r>
              <a:rPr lang="es-ES" sz="1050">
                <a:solidFill>
                  <a:srgbClr val="CCCCCC"/>
                </a:solidFill>
                <a:highlight>
                  <a:srgbClr val="1F1F1F"/>
                </a:highlight>
                <a:latin typeface="Courier New"/>
                <a:ea typeface="Courier New"/>
                <a:cs typeface="Courier New"/>
                <a:sym typeface="Courier New"/>
              </a:rPr>
              <a:t>))</a:t>
            </a:r>
            <a:endParaRPr sz="1050">
              <a:solidFill>
                <a:srgbClr val="C586C0"/>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a:solidFill>
                  <a:srgbClr val="FFFFFF"/>
                </a:solidFill>
                <a:highlight>
                  <a:srgbClr val="1F1F1F"/>
                </a:highlight>
                <a:latin typeface="Courier New"/>
                <a:ea typeface="Courier New"/>
                <a:cs typeface="Courier New"/>
                <a:sym typeface="Courier New"/>
              </a:rPr>
              <a:t>[(1, 2), (1, 3), (2, 3)]</a:t>
            </a:r>
            <a:endParaRPr sz="1050" b="0" i="0" u="none" strike="noStrike" cap="none">
              <a:solidFill>
                <a:srgbClr val="FFFFFF"/>
              </a:solidFill>
              <a:highlight>
                <a:srgbClr val="1F1F1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9752760" y="960480"/>
            <a:ext cx="1477440" cy="1163160"/>
          </a:xfrm>
          <a:prstGeom prst="rect">
            <a:avLst/>
          </a:prstGeom>
          <a:noFill/>
          <a:ln w="0">
            <a:noFill/>
          </a:ln>
        </p:spPr>
        <p:txBody>
          <a:bodyPr lIns="0" tIns="0" rIns="0" bIns="0" anchor="t">
            <a:normAutofit/>
          </a:bodyPr>
          <a:lstStyle/>
          <a:p>
            <a:pPr indent="0" algn="r" defTabSz="914400">
              <a:lnSpc>
                <a:spcPct val="90000"/>
              </a:lnSpc>
              <a:buNone/>
              <a:tabLst>
                <a:tab pos="0" algn="l"/>
              </a:tabLst>
            </a:pPr>
            <a:r>
              <a:rPr lang="es-ES" sz="6500" b="0" strike="noStrike" spc="-1">
                <a:solidFill>
                  <a:srgbClr val="FFFFFF"/>
                </a:solidFill>
                <a:latin typeface="Ubuntu Medium"/>
                <a:ea typeface="Ubuntu Medium"/>
              </a:rPr>
              <a:t>07</a:t>
            </a:r>
            <a:endParaRPr lang="es-ES" sz="6500" b="0" strike="noStrike" spc="-1">
              <a:solidFill>
                <a:schemeClr val="dk1"/>
              </a:solidFill>
              <a:latin typeface="Arial"/>
            </a:endParaRPr>
          </a:p>
        </p:txBody>
      </p:sp>
      <p:sp>
        <p:nvSpPr>
          <p:cNvPr id="166" name="PlaceHolder 2"/>
          <p:cNvSpPr>
            <a:spLocks noGrp="1"/>
          </p:cNvSpPr>
          <p:nvPr>
            <p:ph type="title"/>
          </p:nvPr>
        </p:nvSpPr>
        <p:spPr>
          <a:xfrm>
            <a:off x="897480" y="3666960"/>
            <a:ext cx="7867440" cy="1144080"/>
          </a:xfrm>
          <a:prstGeom prst="rect">
            <a:avLst/>
          </a:prstGeom>
          <a:noFill/>
          <a:ln w="0">
            <a:noFill/>
          </a:ln>
        </p:spPr>
        <p:txBody>
          <a:bodyPr lIns="0" tIns="0" rIns="0" bIns="0" anchor="t">
            <a:noAutofit/>
          </a:bodyPr>
          <a:lstStyle/>
          <a:p>
            <a:pPr indent="0" defTabSz="914400">
              <a:lnSpc>
                <a:spcPct val="90000"/>
              </a:lnSpc>
              <a:buNone/>
              <a:tabLst>
                <a:tab pos="0" algn="l"/>
              </a:tabLst>
            </a:pPr>
            <a:r>
              <a:rPr lang="es-ES" sz="5200" b="0" strike="noStrike" spc="-1">
                <a:solidFill>
                  <a:srgbClr val="FFFFFF"/>
                </a:solidFill>
                <a:latin typeface="Ubuntu Medium"/>
                <a:ea typeface="Ubuntu Medium"/>
              </a:rPr>
              <a:t>La biblioteca estándar </a:t>
            </a:r>
            <a:endParaRPr lang="es-ES" sz="5200" b="0" strike="noStrike" spc="-1">
              <a:solidFill>
                <a:schemeClr val="dk1"/>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g1f2f1a2a09b_0_20"/>
          <p:cNvPicPr preferRelativeResize="0"/>
          <p:nvPr/>
        </p:nvPicPr>
        <p:blipFill rotWithShape="1">
          <a:blip r:embed="rId3">
            <a:alphaModFix/>
          </a:blip>
          <a:srcRect/>
          <a:stretch/>
        </p:blipFill>
        <p:spPr>
          <a:xfrm>
            <a:off x="-15840" y="-18000"/>
            <a:ext cx="12191401" cy="6875279"/>
          </a:xfrm>
          <a:prstGeom prst="rect">
            <a:avLst/>
          </a:prstGeom>
          <a:noFill/>
          <a:ln>
            <a:noFill/>
          </a:ln>
        </p:spPr>
      </p:pic>
      <p:sp>
        <p:nvSpPr>
          <p:cNvPr id="318" name="Google Shape;318;g1f2f1a2a09b_0_20"/>
          <p:cNvSpPr/>
          <p:nvPr/>
        </p:nvSpPr>
        <p:spPr>
          <a:xfrm>
            <a:off x="1135080" y="506880"/>
            <a:ext cx="6942900" cy="993900"/>
          </a:xfrm>
          <a:prstGeom prst="rect">
            <a:avLst/>
          </a:prstGeom>
          <a:noFill/>
          <a:ln>
            <a:noFill/>
          </a:ln>
        </p:spPr>
        <p:txBody>
          <a:bodyPr spcFirstLastPara="1" wrap="square" lIns="162350" tIns="162350" rIns="162350" bIns="162350" anchor="t" anchorCtr="0">
            <a:no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a:t>
            </a:r>
            <a:r>
              <a:rPr lang="es-ES" sz="3432" b="1" i="0" u="none" strike="noStrike" cap="none">
                <a:solidFill>
                  <a:srgbClr val="FFFFFF"/>
                </a:solidFill>
                <a:latin typeface="Ubuntu"/>
                <a:ea typeface="Ubuntu"/>
                <a:cs typeface="Ubuntu"/>
                <a:sym typeface="Ubuntu"/>
              </a:rPr>
              <a:t> </a:t>
            </a:r>
            <a:r>
              <a:rPr lang="es-ES" sz="3432" b="1" i="1">
                <a:solidFill>
                  <a:srgbClr val="FFFFFF"/>
                </a:solidFill>
                <a:latin typeface="Ubuntu"/>
                <a:ea typeface="Ubuntu"/>
                <a:cs typeface="Ubuntu"/>
                <a:sym typeface="Ubuntu"/>
              </a:rPr>
              <a:t>permutations</a:t>
            </a:r>
            <a:endParaRPr sz="3432" b="0" i="1" u="none" strike="noStrike" cap="none">
              <a:solidFill>
                <a:srgbClr val="000000"/>
              </a:solidFill>
              <a:latin typeface="Arial"/>
              <a:ea typeface="Arial"/>
              <a:cs typeface="Arial"/>
              <a:sym typeface="Arial"/>
            </a:endParaRPr>
          </a:p>
        </p:txBody>
      </p:sp>
      <p:cxnSp>
        <p:nvCxnSpPr>
          <p:cNvPr id="319" name="Google Shape;319;g1f2f1a2a09b_0_20"/>
          <p:cNvCxnSpPr/>
          <p:nvPr/>
        </p:nvCxnSpPr>
        <p:spPr>
          <a:xfrm rot="10800000" flipH="1">
            <a:off x="432000" y="1279680"/>
            <a:ext cx="10489200" cy="660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f2f1a2a09b_0_26"/>
          <p:cNvSpPr/>
          <p:nvPr/>
        </p:nvSpPr>
        <p:spPr>
          <a:xfrm>
            <a:off x="9666720" y="-1014480"/>
            <a:ext cx="3263700" cy="3245400"/>
          </a:xfrm>
          <a:prstGeom prst="ellipse">
            <a:avLst/>
          </a:prstGeom>
          <a:solidFill>
            <a:srgbClr val="C00000">
              <a:alpha val="9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5" name="Google Shape;325;g1f2f1a2a09b_0_26"/>
          <p:cNvCxnSpPr/>
          <p:nvPr/>
        </p:nvCxnSpPr>
        <p:spPr>
          <a:xfrm rot="10800000" flipH="1">
            <a:off x="449280" y="851700"/>
            <a:ext cx="11106000" cy="8700"/>
          </a:xfrm>
          <a:prstGeom prst="straightConnector1">
            <a:avLst/>
          </a:prstGeom>
          <a:noFill/>
          <a:ln w="9525" cap="flat" cmpd="sng">
            <a:solidFill>
              <a:srgbClr val="C00000"/>
            </a:solidFill>
            <a:prstDash val="solid"/>
            <a:round/>
            <a:headEnd type="none" w="sm" len="sm"/>
            <a:tailEnd type="none" w="sm" len="sm"/>
          </a:ln>
        </p:spPr>
      </p:cxnSp>
      <p:sp>
        <p:nvSpPr>
          <p:cNvPr id="326" name="Google Shape;326;g1f2f1a2a09b_0_26"/>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permutations</a:t>
            </a:r>
            <a:endParaRPr sz="2660" b="1" i="1" u="none" strike="noStrike" cap="none">
              <a:solidFill>
                <a:srgbClr val="110741"/>
              </a:solidFill>
              <a:latin typeface="Ubuntu"/>
              <a:ea typeface="Ubuntu"/>
              <a:cs typeface="Ubuntu"/>
              <a:sym typeface="Ubuntu"/>
            </a:endParaRPr>
          </a:p>
        </p:txBody>
      </p:sp>
      <p:sp>
        <p:nvSpPr>
          <p:cNvPr id="327" name="Google Shape;327;g1f2f1a2a09b_0_26"/>
          <p:cNvSpPr/>
          <p:nvPr/>
        </p:nvSpPr>
        <p:spPr>
          <a:xfrm>
            <a:off x="440275" y="982325"/>
            <a:ext cx="10888800" cy="978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permutations(iterable, r)</a:t>
            </a:r>
            <a:r>
              <a:rPr lang="es-ES" sz="1600">
                <a:latin typeface="Calibri"/>
                <a:ea typeface="Calibri"/>
                <a:cs typeface="Calibri"/>
                <a:sym typeface="Calibri"/>
              </a:rPr>
              <a:t> genera todas las permutaciones únicas de longitud "r" de un iterable.</a:t>
            </a: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ES" sz="1600" b="0" i="0" u="none" strike="noStrike" cap="none">
                <a:solidFill>
                  <a:srgbClr val="000000"/>
                </a:solidFill>
                <a:latin typeface="Calibri"/>
                <a:ea typeface="Calibri"/>
                <a:cs typeface="Calibri"/>
                <a:sym typeface="Calibri"/>
              </a:rPr>
              <a:t>Ejemplo:</a:t>
            </a:r>
            <a:endParaRPr sz="1600" b="0" i="0" u="none" strike="noStrike" cap="none">
              <a:solidFill>
                <a:srgbClr val="000000"/>
              </a:solidFill>
              <a:latin typeface="Calibri"/>
              <a:ea typeface="Calibri"/>
              <a:cs typeface="Calibri"/>
              <a:sym typeface="Calibri"/>
            </a:endParaRPr>
          </a:p>
        </p:txBody>
      </p:sp>
      <p:pic>
        <p:nvPicPr>
          <p:cNvPr id="328" name="Google Shape;328;g1f2f1a2a09b_0_26"/>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329" name="Google Shape;329;g1f2f1a2a09b_0_26"/>
          <p:cNvSpPr txBox="1"/>
          <p:nvPr/>
        </p:nvSpPr>
        <p:spPr>
          <a:xfrm>
            <a:off x="1033075" y="2131350"/>
            <a:ext cx="6204600" cy="27105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from</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itertools</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import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permutations</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Obtener todas las permutaciones únicas de 2 elementos de una lista</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elementos</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1</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permutaciones_2</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permutations</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elementos</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list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permutaciones_2</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a:solidFill>
                  <a:srgbClr val="FFFFFF"/>
                </a:solidFill>
                <a:highlight>
                  <a:srgbClr val="1F1F1F"/>
                </a:highlight>
                <a:latin typeface="Courier New"/>
                <a:ea typeface="Courier New"/>
                <a:cs typeface="Courier New"/>
                <a:sym typeface="Courier New"/>
              </a:rPr>
              <a:t>[(1, 2), (1, 3), (2, 1), (2, 3), (3, 1), (3, 2)]</a:t>
            </a:r>
            <a:endParaRPr sz="1050" b="0" i="0" u="none" strike="noStrike" cap="none">
              <a:solidFill>
                <a:srgbClr val="FFFFFF"/>
              </a:solidFill>
              <a:highlight>
                <a:srgbClr val="1F1F1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g1f2f1a2a09b_0_39"/>
          <p:cNvPicPr preferRelativeResize="0"/>
          <p:nvPr/>
        </p:nvPicPr>
        <p:blipFill rotWithShape="1">
          <a:blip r:embed="rId3">
            <a:alphaModFix/>
          </a:blip>
          <a:srcRect/>
          <a:stretch/>
        </p:blipFill>
        <p:spPr>
          <a:xfrm>
            <a:off x="-15840" y="-18000"/>
            <a:ext cx="12191401" cy="6875279"/>
          </a:xfrm>
          <a:prstGeom prst="rect">
            <a:avLst/>
          </a:prstGeom>
          <a:noFill/>
          <a:ln>
            <a:noFill/>
          </a:ln>
        </p:spPr>
      </p:pic>
      <p:sp>
        <p:nvSpPr>
          <p:cNvPr id="335" name="Google Shape;335;g1f2f1a2a09b_0_39"/>
          <p:cNvSpPr/>
          <p:nvPr/>
        </p:nvSpPr>
        <p:spPr>
          <a:xfrm>
            <a:off x="1135080" y="506880"/>
            <a:ext cx="6942900" cy="993900"/>
          </a:xfrm>
          <a:prstGeom prst="rect">
            <a:avLst/>
          </a:prstGeom>
          <a:noFill/>
          <a:ln>
            <a:noFill/>
          </a:ln>
        </p:spPr>
        <p:txBody>
          <a:bodyPr spcFirstLastPara="1" wrap="square" lIns="162350" tIns="162350" rIns="162350" bIns="162350" anchor="t" anchorCtr="0">
            <a:no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a:t>
            </a:r>
            <a:r>
              <a:rPr lang="es-ES" sz="3432" b="1" i="0" u="none" strike="noStrike" cap="none">
                <a:solidFill>
                  <a:srgbClr val="FFFFFF"/>
                </a:solidFill>
                <a:latin typeface="Ubuntu"/>
                <a:ea typeface="Ubuntu"/>
                <a:cs typeface="Ubuntu"/>
                <a:sym typeface="Ubuntu"/>
              </a:rPr>
              <a:t> </a:t>
            </a:r>
            <a:r>
              <a:rPr lang="es-ES" sz="3432" b="1" i="1">
                <a:solidFill>
                  <a:srgbClr val="FFFFFF"/>
                </a:solidFill>
                <a:latin typeface="Ubuntu"/>
                <a:ea typeface="Ubuntu"/>
                <a:cs typeface="Ubuntu"/>
                <a:sym typeface="Ubuntu"/>
              </a:rPr>
              <a:t>zip_longest</a:t>
            </a:r>
            <a:endParaRPr sz="3432" b="0" i="1" u="none" strike="noStrike" cap="none">
              <a:solidFill>
                <a:srgbClr val="000000"/>
              </a:solidFill>
              <a:latin typeface="Arial"/>
              <a:ea typeface="Arial"/>
              <a:cs typeface="Arial"/>
              <a:sym typeface="Arial"/>
            </a:endParaRPr>
          </a:p>
        </p:txBody>
      </p:sp>
      <p:cxnSp>
        <p:nvCxnSpPr>
          <p:cNvPr id="336" name="Google Shape;336;g1f2f1a2a09b_0_39"/>
          <p:cNvCxnSpPr/>
          <p:nvPr/>
        </p:nvCxnSpPr>
        <p:spPr>
          <a:xfrm rot="10800000" flipH="1">
            <a:off x="432000" y="1279680"/>
            <a:ext cx="10489200" cy="660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f2f1a2a09b_0_45"/>
          <p:cNvSpPr/>
          <p:nvPr/>
        </p:nvSpPr>
        <p:spPr>
          <a:xfrm>
            <a:off x="9666720" y="-1014480"/>
            <a:ext cx="3263700" cy="3245400"/>
          </a:xfrm>
          <a:prstGeom prst="ellipse">
            <a:avLst/>
          </a:prstGeom>
          <a:solidFill>
            <a:srgbClr val="C00000">
              <a:alpha val="9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2" name="Google Shape;342;g1f2f1a2a09b_0_45"/>
          <p:cNvCxnSpPr/>
          <p:nvPr/>
        </p:nvCxnSpPr>
        <p:spPr>
          <a:xfrm rot="10800000" flipH="1">
            <a:off x="449280" y="851700"/>
            <a:ext cx="11106000" cy="8700"/>
          </a:xfrm>
          <a:prstGeom prst="straightConnector1">
            <a:avLst/>
          </a:prstGeom>
          <a:noFill/>
          <a:ln w="9525" cap="flat" cmpd="sng">
            <a:solidFill>
              <a:srgbClr val="C00000"/>
            </a:solidFill>
            <a:prstDash val="solid"/>
            <a:round/>
            <a:headEnd type="none" w="sm" len="sm"/>
            <a:tailEnd type="none" w="sm" len="sm"/>
          </a:ln>
        </p:spPr>
      </p:cxnSp>
      <p:sp>
        <p:nvSpPr>
          <p:cNvPr id="343" name="Google Shape;343;g1f2f1a2a09b_0_45"/>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zip_longest</a:t>
            </a:r>
            <a:endParaRPr sz="2660" b="1" i="1" u="none" strike="noStrike" cap="none">
              <a:solidFill>
                <a:srgbClr val="110741"/>
              </a:solidFill>
              <a:latin typeface="Ubuntu"/>
              <a:ea typeface="Ubuntu"/>
              <a:cs typeface="Ubuntu"/>
              <a:sym typeface="Ubuntu"/>
            </a:endParaRPr>
          </a:p>
        </p:txBody>
      </p:sp>
      <p:sp>
        <p:nvSpPr>
          <p:cNvPr id="344" name="Google Shape;344;g1f2f1a2a09b_0_45"/>
          <p:cNvSpPr/>
          <p:nvPr/>
        </p:nvSpPr>
        <p:spPr>
          <a:xfrm>
            <a:off x="440275" y="982325"/>
            <a:ext cx="10888800" cy="978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zip_longest(iterable1, iterable2, ..., fillvalue=None)</a:t>
            </a:r>
            <a:r>
              <a:rPr lang="es-ES" sz="1600">
                <a:latin typeface="Calibri"/>
                <a:ea typeface="Calibri"/>
                <a:cs typeface="Calibri"/>
                <a:sym typeface="Calibri"/>
              </a:rPr>
              <a:t> combina iterables de longitud variable, rellenando los valores faltantes con un valor específico.</a:t>
            </a:r>
            <a:endParaRPr sz="1200">
              <a:solidFill>
                <a:srgbClr val="0D0D0D"/>
              </a:solidFill>
              <a:highlight>
                <a:srgbClr val="FFFFFF"/>
              </a:highlight>
              <a:latin typeface="Roboto"/>
              <a:ea typeface="Roboto"/>
              <a:cs typeface="Roboto"/>
              <a:sym typeface="Roboto"/>
            </a:endParaRPr>
          </a:p>
          <a:p>
            <a:pPr marL="0" marR="0" lvl="0" indent="0" algn="just" rtl="0">
              <a:lnSpc>
                <a:spcPct val="100000"/>
              </a:lnSpc>
              <a:spcBef>
                <a:spcPts val="0"/>
              </a:spcBef>
              <a:spcAft>
                <a:spcPts val="0"/>
              </a:spcAft>
              <a:buClr>
                <a:schemeClr val="dk1"/>
              </a:buClr>
              <a:buSzPts val="1100"/>
              <a:buFont typeface="Arial"/>
              <a:buNone/>
            </a:pP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ES" sz="1600" b="0" i="0" u="none" strike="noStrike" cap="none">
                <a:solidFill>
                  <a:srgbClr val="000000"/>
                </a:solidFill>
                <a:latin typeface="Calibri"/>
                <a:ea typeface="Calibri"/>
                <a:cs typeface="Calibri"/>
                <a:sym typeface="Calibri"/>
              </a:rPr>
              <a:t>Ejemplo:</a:t>
            </a:r>
            <a:endParaRPr sz="1600" b="0" i="0" u="none" strike="noStrike" cap="none">
              <a:solidFill>
                <a:srgbClr val="000000"/>
              </a:solidFill>
              <a:latin typeface="Calibri"/>
              <a:ea typeface="Calibri"/>
              <a:cs typeface="Calibri"/>
              <a:sym typeface="Calibri"/>
            </a:endParaRPr>
          </a:p>
        </p:txBody>
      </p:sp>
      <p:pic>
        <p:nvPicPr>
          <p:cNvPr id="345" name="Google Shape;345;g1f2f1a2a09b_0_45"/>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346" name="Google Shape;346;g1f2f1a2a09b_0_45"/>
          <p:cNvSpPr txBox="1"/>
          <p:nvPr/>
        </p:nvSpPr>
        <p:spPr>
          <a:xfrm>
            <a:off x="1033075" y="2131350"/>
            <a:ext cx="6291000" cy="29271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from</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itertools</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import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zip_longest</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Combinar dos listas de longitud variable, rellenando con None</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lista1</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1</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lista2</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'a'</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'b'</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combinadas</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zip_longest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lista1</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lista2</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fillvalue</a:t>
            </a:r>
            <a:r>
              <a:rPr lang="es-ES" sz="1050">
                <a:solidFill>
                  <a:srgbClr val="D4D4D4"/>
                </a:solidFill>
                <a:highlight>
                  <a:srgbClr val="1F1F1F"/>
                </a:highlight>
                <a:latin typeface="Courier New"/>
                <a:ea typeface="Courier New"/>
                <a:cs typeface="Courier New"/>
                <a:sym typeface="Courier New"/>
              </a:rPr>
              <a:t>=</a:t>
            </a:r>
            <a:r>
              <a:rPr lang="es-ES" sz="1050">
                <a:solidFill>
                  <a:srgbClr val="569CD6"/>
                </a:solidFill>
                <a:highlight>
                  <a:srgbClr val="1F1F1F"/>
                </a:highlight>
                <a:latin typeface="Courier New"/>
                <a:ea typeface="Courier New"/>
                <a:cs typeface="Courier New"/>
                <a:sym typeface="Courier New"/>
              </a:rPr>
              <a:t>None</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list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combinadas</a:t>
            </a:r>
            <a:r>
              <a:rPr lang="es-ES" sz="1050">
                <a:solidFill>
                  <a:srgbClr val="CCCCCC"/>
                </a:solidFill>
                <a:highlight>
                  <a:srgbClr val="1F1F1F"/>
                </a:highlight>
                <a:latin typeface="Courier New"/>
                <a:ea typeface="Courier New"/>
                <a:cs typeface="Courier New"/>
                <a:sym typeface="Courier New"/>
              </a:rPr>
              <a:t>))</a:t>
            </a:r>
            <a:endParaRPr sz="1050">
              <a:solidFill>
                <a:srgbClr val="C586C0"/>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a:solidFill>
                  <a:srgbClr val="FFFFFF"/>
                </a:solidFill>
                <a:highlight>
                  <a:srgbClr val="1F1F1F"/>
                </a:highlight>
                <a:latin typeface="Courier New"/>
                <a:ea typeface="Courier New"/>
                <a:cs typeface="Courier New"/>
                <a:sym typeface="Courier New"/>
              </a:rPr>
              <a:t>[(1, 'a'), (2, 'b'), (3, None)]</a:t>
            </a:r>
            <a:endParaRPr sz="1050" b="0" i="0" u="none" strike="noStrike" cap="none">
              <a:solidFill>
                <a:srgbClr val="FFFFFF"/>
              </a:solidFill>
              <a:highlight>
                <a:srgbClr val="1F1F1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1f2f1a2a09b_0_58"/>
          <p:cNvPicPr preferRelativeResize="0"/>
          <p:nvPr/>
        </p:nvPicPr>
        <p:blipFill rotWithShape="1">
          <a:blip r:embed="rId3">
            <a:alphaModFix/>
          </a:blip>
          <a:srcRect/>
          <a:stretch/>
        </p:blipFill>
        <p:spPr>
          <a:xfrm>
            <a:off x="-15840" y="-18000"/>
            <a:ext cx="12191401" cy="6875279"/>
          </a:xfrm>
          <a:prstGeom prst="rect">
            <a:avLst/>
          </a:prstGeom>
          <a:noFill/>
          <a:ln>
            <a:noFill/>
          </a:ln>
        </p:spPr>
      </p:pic>
      <p:sp>
        <p:nvSpPr>
          <p:cNvPr id="352" name="Google Shape;352;g1f2f1a2a09b_0_58"/>
          <p:cNvSpPr/>
          <p:nvPr/>
        </p:nvSpPr>
        <p:spPr>
          <a:xfrm>
            <a:off x="1135080" y="506880"/>
            <a:ext cx="6942900" cy="993900"/>
          </a:xfrm>
          <a:prstGeom prst="rect">
            <a:avLst/>
          </a:prstGeom>
          <a:noFill/>
          <a:ln>
            <a:noFill/>
          </a:ln>
        </p:spPr>
        <p:txBody>
          <a:bodyPr spcFirstLastPara="1" wrap="square" lIns="162350" tIns="162350" rIns="162350" bIns="162350" anchor="t" anchorCtr="0">
            <a:no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a:t>
            </a:r>
            <a:r>
              <a:rPr lang="es-ES" sz="3432" b="1" i="0" u="none" strike="noStrike" cap="none">
                <a:solidFill>
                  <a:srgbClr val="FFFFFF"/>
                </a:solidFill>
                <a:latin typeface="Ubuntu"/>
                <a:ea typeface="Ubuntu"/>
                <a:cs typeface="Ubuntu"/>
                <a:sym typeface="Ubuntu"/>
              </a:rPr>
              <a:t> </a:t>
            </a:r>
            <a:r>
              <a:rPr lang="es-ES" sz="3432" b="1" i="1">
                <a:solidFill>
                  <a:srgbClr val="FFFFFF"/>
                </a:solidFill>
                <a:latin typeface="Ubuntu"/>
                <a:ea typeface="Ubuntu"/>
                <a:cs typeface="Ubuntu"/>
                <a:sym typeface="Ubuntu"/>
              </a:rPr>
              <a:t>is_slice</a:t>
            </a:r>
            <a:endParaRPr sz="3432" b="0" i="1" u="none" strike="noStrike" cap="none">
              <a:solidFill>
                <a:srgbClr val="000000"/>
              </a:solidFill>
              <a:latin typeface="Arial"/>
              <a:ea typeface="Arial"/>
              <a:cs typeface="Arial"/>
              <a:sym typeface="Arial"/>
            </a:endParaRPr>
          </a:p>
        </p:txBody>
      </p:sp>
      <p:cxnSp>
        <p:nvCxnSpPr>
          <p:cNvPr id="353" name="Google Shape;353;g1f2f1a2a09b_0_58"/>
          <p:cNvCxnSpPr/>
          <p:nvPr/>
        </p:nvCxnSpPr>
        <p:spPr>
          <a:xfrm rot="10800000" flipH="1">
            <a:off x="432000" y="1279680"/>
            <a:ext cx="10489200" cy="660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1f2f1a2a09b_0_64"/>
          <p:cNvSpPr/>
          <p:nvPr/>
        </p:nvSpPr>
        <p:spPr>
          <a:xfrm>
            <a:off x="9666720" y="-1014480"/>
            <a:ext cx="3263700" cy="3245400"/>
          </a:xfrm>
          <a:prstGeom prst="ellipse">
            <a:avLst/>
          </a:prstGeom>
          <a:solidFill>
            <a:srgbClr val="C00000">
              <a:alpha val="9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9" name="Google Shape;359;g1f2f1a2a09b_0_64"/>
          <p:cNvCxnSpPr/>
          <p:nvPr/>
        </p:nvCxnSpPr>
        <p:spPr>
          <a:xfrm rot="10800000" flipH="1">
            <a:off x="449280" y="851700"/>
            <a:ext cx="11106000" cy="8700"/>
          </a:xfrm>
          <a:prstGeom prst="straightConnector1">
            <a:avLst/>
          </a:prstGeom>
          <a:noFill/>
          <a:ln w="9525" cap="flat" cmpd="sng">
            <a:solidFill>
              <a:srgbClr val="C00000"/>
            </a:solidFill>
            <a:prstDash val="solid"/>
            <a:round/>
            <a:headEnd type="none" w="sm" len="sm"/>
            <a:tailEnd type="none" w="sm" len="sm"/>
          </a:ln>
        </p:spPr>
      </p:cxnSp>
      <p:sp>
        <p:nvSpPr>
          <p:cNvPr id="360" name="Google Shape;360;g1f2f1a2a09b_0_64"/>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is_slice</a:t>
            </a:r>
            <a:endParaRPr sz="2660" b="1" i="1" u="none" strike="noStrike" cap="none">
              <a:solidFill>
                <a:srgbClr val="110741"/>
              </a:solidFill>
              <a:latin typeface="Ubuntu"/>
              <a:ea typeface="Ubuntu"/>
              <a:cs typeface="Ubuntu"/>
              <a:sym typeface="Ubuntu"/>
            </a:endParaRPr>
          </a:p>
        </p:txBody>
      </p:sp>
      <p:sp>
        <p:nvSpPr>
          <p:cNvPr id="361" name="Google Shape;361;g1f2f1a2a09b_0_64"/>
          <p:cNvSpPr/>
          <p:nvPr/>
        </p:nvSpPr>
        <p:spPr>
          <a:xfrm>
            <a:off x="440275" y="982325"/>
            <a:ext cx="10888800" cy="978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a:latin typeface="Calibri"/>
                <a:ea typeface="Calibri"/>
                <a:cs typeface="Calibri"/>
                <a:sym typeface="Calibri"/>
              </a:rPr>
              <a:t>La función </a:t>
            </a:r>
            <a:r>
              <a:rPr lang="es-ES" sz="1600" i="1">
                <a:latin typeface="Calibri"/>
                <a:ea typeface="Calibri"/>
                <a:cs typeface="Calibri"/>
                <a:sym typeface="Calibri"/>
              </a:rPr>
              <a:t>islice(iterable, start, stop, step)</a:t>
            </a:r>
            <a:r>
              <a:rPr lang="es-ES" sz="1600">
                <a:latin typeface="Calibri"/>
                <a:ea typeface="Calibri"/>
                <a:cs typeface="Calibri"/>
                <a:sym typeface="Calibri"/>
              </a:rPr>
              <a:t> devuelve una porción de un iterable, similar a la función predeterminada (</a:t>
            </a:r>
            <a:r>
              <a:rPr lang="es-ES" sz="1600" i="1">
                <a:latin typeface="Calibri"/>
                <a:ea typeface="Calibri"/>
                <a:cs typeface="Calibri"/>
                <a:sym typeface="Calibri"/>
              </a:rPr>
              <a:t>built-in</a:t>
            </a:r>
            <a:r>
              <a:rPr lang="es-ES" sz="1600">
                <a:latin typeface="Calibri"/>
                <a:ea typeface="Calibri"/>
                <a:cs typeface="Calibri"/>
                <a:sym typeface="Calibri"/>
              </a:rPr>
              <a:t>) </a:t>
            </a:r>
            <a:r>
              <a:rPr lang="es-ES" sz="1600" i="1" u="sng">
                <a:solidFill>
                  <a:schemeClr val="hlink"/>
                </a:solidFill>
                <a:latin typeface="Calibri"/>
                <a:ea typeface="Calibri"/>
                <a:cs typeface="Calibri"/>
                <a:sym typeface="Calibri"/>
                <a:hlinkClick r:id="rId3"/>
              </a:rPr>
              <a:t>slice</a:t>
            </a:r>
            <a:r>
              <a:rPr lang="es-ES" sz="1600">
                <a:latin typeface="Calibri"/>
                <a:ea typeface="Calibri"/>
                <a:cs typeface="Calibri"/>
                <a:sym typeface="Calibri"/>
              </a:rPr>
              <a:t>.</a:t>
            </a: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60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ES" sz="1600" b="0" i="0" u="none" strike="noStrike" cap="none">
                <a:solidFill>
                  <a:srgbClr val="000000"/>
                </a:solidFill>
                <a:latin typeface="Calibri"/>
                <a:ea typeface="Calibri"/>
                <a:cs typeface="Calibri"/>
                <a:sym typeface="Calibri"/>
              </a:rPr>
              <a:t>Ejemplo:</a:t>
            </a:r>
            <a:endParaRPr sz="1600" b="0" i="0" u="none" strike="noStrike" cap="none">
              <a:solidFill>
                <a:srgbClr val="000000"/>
              </a:solidFill>
              <a:latin typeface="Calibri"/>
              <a:ea typeface="Calibri"/>
              <a:cs typeface="Calibri"/>
              <a:sym typeface="Calibri"/>
            </a:endParaRPr>
          </a:p>
        </p:txBody>
      </p:sp>
      <p:pic>
        <p:nvPicPr>
          <p:cNvPr id="362" name="Google Shape;362;g1f2f1a2a09b_0_64"/>
          <p:cNvPicPr preferRelativeResize="0"/>
          <p:nvPr/>
        </p:nvPicPr>
        <p:blipFill rotWithShape="1">
          <a:blip r:embed="rId4">
            <a:alphaModFix/>
          </a:blip>
          <a:srcRect/>
          <a:stretch/>
        </p:blipFill>
        <p:spPr>
          <a:xfrm>
            <a:off x="10866625" y="210270"/>
            <a:ext cx="689024" cy="551224"/>
          </a:xfrm>
          <a:prstGeom prst="rect">
            <a:avLst/>
          </a:prstGeom>
          <a:noFill/>
          <a:ln>
            <a:noFill/>
          </a:ln>
        </p:spPr>
      </p:pic>
      <p:sp>
        <p:nvSpPr>
          <p:cNvPr id="363" name="Google Shape;363;g1f2f1a2a09b_0_64"/>
          <p:cNvSpPr txBox="1"/>
          <p:nvPr/>
        </p:nvSpPr>
        <p:spPr>
          <a:xfrm>
            <a:off x="1033075" y="2131350"/>
            <a:ext cx="5817600" cy="21651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from</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itertools</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import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islice</a:t>
            </a:r>
            <a:endParaRPr sz="1050">
              <a:solidFill>
                <a:srgbClr val="4EC9B0"/>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Obtener una porción de una cadena</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cadena</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'abcdefghijkl'</a:t>
            </a:r>
            <a:endParaRPr sz="1050">
              <a:solidFill>
                <a:srgbClr val="CE917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porcion</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islice</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cadena</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9</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CE9178"/>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a:t>
            </a:r>
            <a:r>
              <a:rPr lang="es-ES" sz="1050">
                <a:solidFill>
                  <a:srgbClr val="DCDCAA"/>
                </a:solidFill>
                <a:highlight>
                  <a:srgbClr val="1F1F1F"/>
                </a:highlight>
                <a:latin typeface="Courier New"/>
                <a:ea typeface="Courier New"/>
                <a:cs typeface="Courier New"/>
                <a:sym typeface="Courier New"/>
              </a:rPr>
              <a:t>join</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porcion</a:t>
            </a:r>
            <a:r>
              <a:rPr lang="es-ES" sz="1050">
                <a:solidFill>
                  <a:srgbClr val="CCCCCC"/>
                </a:solidFill>
                <a:highlight>
                  <a:srgbClr val="1F1F1F"/>
                </a:highlight>
                <a:latin typeface="Courier New"/>
                <a:ea typeface="Courier New"/>
                <a:cs typeface="Courier New"/>
                <a:sym typeface="Courier New"/>
              </a:rPr>
              <a:t>))</a:t>
            </a:r>
            <a:endParaRPr sz="1050">
              <a:solidFill>
                <a:srgbClr val="C586C0"/>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FFFFFF"/>
              </a:solidFill>
              <a:highlight>
                <a:srgbClr val="0D0D0D"/>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a:solidFill>
                  <a:srgbClr val="FFFFFF"/>
                </a:solidFill>
                <a:highlight>
                  <a:srgbClr val="1F1F1F"/>
                </a:highlight>
                <a:latin typeface="Courier New"/>
                <a:ea typeface="Courier New"/>
                <a:cs typeface="Courier New"/>
                <a:sym typeface="Courier New"/>
              </a:rPr>
              <a:t>cegi</a:t>
            </a:r>
            <a:endParaRPr sz="1050" b="0" i="0" u="none" strike="noStrike" cap="none">
              <a:solidFill>
                <a:srgbClr val="FFFFFF"/>
              </a:solidFill>
              <a:highlight>
                <a:srgbClr val="1F1F1F"/>
              </a:highlight>
              <a:latin typeface="Courier New"/>
              <a:ea typeface="Courier New"/>
              <a:cs typeface="Courier New"/>
              <a:sym typeface="Courier New"/>
            </a:endParaRPr>
          </a:p>
        </p:txBody>
      </p:sp>
      <p:sp>
        <p:nvSpPr>
          <p:cNvPr id="364" name="Google Shape;364;g1f2f1a2a09b_0_64"/>
          <p:cNvSpPr/>
          <p:nvPr/>
        </p:nvSpPr>
        <p:spPr>
          <a:xfrm>
            <a:off x="651200" y="5990100"/>
            <a:ext cx="10165200" cy="5511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00"/>
                </a:solidFill>
                <a:latin typeface="Calibri"/>
                <a:ea typeface="Calibri"/>
                <a:cs typeface="Calibri"/>
                <a:sym typeface="Calibri"/>
              </a:rPr>
              <a:t>Para más información sobre la clase </a:t>
            </a:r>
            <a:r>
              <a:rPr lang="es-ES" sz="1600" b="0" i="1" u="none" strike="noStrike" cap="none">
                <a:solidFill>
                  <a:srgbClr val="000000"/>
                </a:solidFill>
                <a:latin typeface="Calibri"/>
                <a:ea typeface="Calibri"/>
                <a:cs typeface="Calibri"/>
                <a:sym typeface="Calibri"/>
              </a:rPr>
              <a:t>OrderedDict </a:t>
            </a:r>
            <a:r>
              <a:rPr lang="es-ES" sz="1600" b="0" i="0" u="none" strike="noStrike" cap="none">
                <a:solidFill>
                  <a:srgbClr val="000000"/>
                </a:solidFill>
                <a:latin typeface="Calibri"/>
                <a:ea typeface="Calibri"/>
                <a:cs typeface="Calibri"/>
                <a:sym typeface="Calibri"/>
              </a:rPr>
              <a:t>puedes utilizar </a:t>
            </a:r>
            <a:r>
              <a:rPr lang="es-ES" sz="1600" b="0" i="1" u="none" strike="noStrike" cap="none">
                <a:solidFill>
                  <a:srgbClr val="000000"/>
                </a:solidFill>
                <a:latin typeface="Calibri"/>
                <a:ea typeface="Calibri"/>
                <a:cs typeface="Calibri"/>
                <a:sym typeface="Calibri"/>
              </a:rPr>
              <a:t>help(OrderedDict)</a:t>
            </a:r>
            <a:r>
              <a:rPr lang="es-ES" sz="1600" b="0" i="0" u="none" strike="noStrike" cap="none">
                <a:solidFill>
                  <a:srgbClr val="000000"/>
                </a:solidFill>
                <a:latin typeface="Calibri"/>
                <a:ea typeface="Calibri"/>
                <a:cs typeface="Calibri"/>
                <a:sym typeface="Calibri"/>
              </a:rPr>
              <a:t> en el intérprete de Python o consultar la </a:t>
            </a:r>
            <a:r>
              <a:rPr lang="es-ES" sz="1600" b="0" i="0" u="sng" strike="noStrike" cap="none">
                <a:solidFill>
                  <a:schemeClr val="hlink"/>
                </a:solidFill>
                <a:latin typeface="Calibri"/>
                <a:ea typeface="Calibri"/>
                <a:cs typeface="Calibri"/>
                <a:sym typeface="Calibri"/>
                <a:hlinkClick r:id="rId5"/>
              </a:rPr>
              <a:t>documentación oficial</a:t>
            </a:r>
            <a:r>
              <a:rPr lang="es-ES" sz="16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g1f2f1a2a09b_0_77"/>
          <p:cNvPicPr preferRelativeResize="0"/>
          <p:nvPr/>
        </p:nvPicPr>
        <p:blipFill rotWithShape="1">
          <a:blip r:embed="rId3">
            <a:alphaModFix/>
          </a:blip>
          <a:srcRect/>
          <a:stretch/>
        </p:blipFill>
        <p:spPr>
          <a:xfrm>
            <a:off x="-15840" y="-18000"/>
            <a:ext cx="12191401" cy="6875279"/>
          </a:xfrm>
          <a:prstGeom prst="rect">
            <a:avLst/>
          </a:prstGeom>
          <a:noFill/>
          <a:ln>
            <a:noFill/>
          </a:ln>
        </p:spPr>
      </p:pic>
      <p:sp>
        <p:nvSpPr>
          <p:cNvPr id="370" name="Google Shape;370;g1f2f1a2a09b_0_77"/>
          <p:cNvSpPr/>
          <p:nvPr/>
        </p:nvSpPr>
        <p:spPr>
          <a:xfrm>
            <a:off x="1135080" y="506880"/>
            <a:ext cx="6942900" cy="993900"/>
          </a:xfrm>
          <a:prstGeom prst="rect">
            <a:avLst/>
          </a:prstGeom>
          <a:noFill/>
          <a:ln>
            <a:noFill/>
          </a:ln>
        </p:spPr>
        <p:txBody>
          <a:bodyPr spcFirstLastPara="1" wrap="square" lIns="162350" tIns="162350" rIns="162350" bIns="162350" anchor="t" anchorCtr="0">
            <a:noAutofit/>
          </a:bodyPr>
          <a:lstStyle/>
          <a:p>
            <a:pPr marL="0" marR="0" lvl="0" indent="0" algn="l" rtl="0">
              <a:lnSpc>
                <a:spcPct val="80000"/>
              </a:lnSpc>
              <a:spcBef>
                <a:spcPts val="0"/>
              </a:spcBef>
              <a:spcAft>
                <a:spcPts val="0"/>
              </a:spcAft>
              <a:buClr>
                <a:srgbClr val="000000"/>
              </a:buClr>
              <a:buSzPts val="3432"/>
              <a:buFont typeface="Arial"/>
              <a:buNone/>
            </a:pPr>
            <a:r>
              <a:rPr lang="es-ES" sz="3432" b="1">
                <a:solidFill>
                  <a:srgbClr val="FFFFFF"/>
                </a:solidFill>
                <a:latin typeface="Ubuntu"/>
                <a:ea typeface="Ubuntu"/>
                <a:cs typeface="Ubuntu"/>
                <a:sym typeface="Ubuntu"/>
              </a:rPr>
              <a:t>Función</a:t>
            </a:r>
            <a:r>
              <a:rPr lang="es-ES" sz="3432" b="1" i="0" u="none" strike="noStrike" cap="none">
                <a:solidFill>
                  <a:srgbClr val="FFFFFF"/>
                </a:solidFill>
                <a:latin typeface="Ubuntu"/>
                <a:ea typeface="Ubuntu"/>
                <a:cs typeface="Ubuntu"/>
                <a:sym typeface="Ubuntu"/>
              </a:rPr>
              <a:t> </a:t>
            </a:r>
            <a:r>
              <a:rPr lang="es-ES" sz="3432" b="1" i="1">
                <a:solidFill>
                  <a:srgbClr val="FFFFFF"/>
                </a:solidFill>
                <a:latin typeface="Ubuntu"/>
                <a:ea typeface="Ubuntu"/>
                <a:cs typeface="Ubuntu"/>
                <a:sym typeface="Ubuntu"/>
              </a:rPr>
              <a:t>groupby</a:t>
            </a:r>
            <a:endParaRPr sz="3432" b="0" i="1" u="none" strike="noStrike" cap="none">
              <a:solidFill>
                <a:srgbClr val="000000"/>
              </a:solidFill>
              <a:latin typeface="Arial"/>
              <a:ea typeface="Arial"/>
              <a:cs typeface="Arial"/>
              <a:sym typeface="Arial"/>
            </a:endParaRPr>
          </a:p>
        </p:txBody>
      </p:sp>
      <p:cxnSp>
        <p:nvCxnSpPr>
          <p:cNvPr id="371" name="Google Shape;371;g1f2f1a2a09b_0_77"/>
          <p:cNvCxnSpPr/>
          <p:nvPr/>
        </p:nvCxnSpPr>
        <p:spPr>
          <a:xfrm rot="10800000" flipH="1">
            <a:off x="432000" y="1279680"/>
            <a:ext cx="10489200" cy="660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f2f1a2a09b_0_83"/>
          <p:cNvSpPr/>
          <p:nvPr/>
        </p:nvSpPr>
        <p:spPr>
          <a:xfrm>
            <a:off x="9666720" y="-1014480"/>
            <a:ext cx="3263700" cy="3245400"/>
          </a:xfrm>
          <a:prstGeom prst="ellipse">
            <a:avLst/>
          </a:prstGeom>
          <a:solidFill>
            <a:srgbClr val="C00000">
              <a:alpha val="9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7" name="Google Shape;377;g1f2f1a2a09b_0_83"/>
          <p:cNvCxnSpPr/>
          <p:nvPr/>
        </p:nvCxnSpPr>
        <p:spPr>
          <a:xfrm rot="10800000" flipH="1">
            <a:off x="449280" y="851700"/>
            <a:ext cx="11106000" cy="8700"/>
          </a:xfrm>
          <a:prstGeom prst="straightConnector1">
            <a:avLst/>
          </a:prstGeom>
          <a:noFill/>
          <a:ln w="9525" cap="flat" cmpd="sng">
            <a:solidFill>
              <a:srgbClr val="C00000"/>
            </a:solidFill>
            <a:prstDash val="solid"/>
            <a:round/>
            <a:headEnd type="none" w="sm" len="sm"/>
            <a:tailEnd type="none" w="sm" len="sm"/>
          </a:ln>
        </p:spPr>
      </p:cxnSp>
      <p:sp>
        <p:nvSpPr>
          <p:cNvPr id="378" name="Google Shape;378;g1f2f1a2a09b_0_83"/>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a:solidFill>
                  <a:srgbClr val="110741"/>
                </a:solidFill>
                <a:latin typeface="Ubuntu"/>
                <a:ea typeface="Ubuntu"/>
                <a:cs typeface="Ubuntu"/>
                <a:sym typeface="Ubuntu"/>
              </a:rPr>
              <a:t>Función</a:t>
            </a:r>
            <a:r>
              <a:rPr lang="es-ES" sz="2660" b="1" i="0" u="none" strike="noStrike" cap="none">
                <a:solidFill>
                  <a:srgbClr val="110741"/>
                </a:solidFill>
                <a:latin typeface="Ubuntu"/>
                <a:ea typeface="Ubuntu"/>
                <a:cs typeface="Ubuntu"/>
                <a:sym typeface="Ubuntu"/>
              </a:rPr>
              <a:t> </a:t>
            </a:r>
            <a:r>
              <a:rPr lang="es-ES" sz="2660" b="1" i="1">
                <a:solidFill>
                  <a:srgbClr val="110741"/>
                </a:solidFill>
                <a:latin typeface="Ubuntu"/>
                <a:ea typeface="Ubuntu"/>
                <a:cs typeface="Ubuntu"/>
                <a:sym typeface="Ubuntu"/>
              </a:rPr>
              <a:t>groupby</a:t>
            </a:r>
            <a:endParaRPr sz="2660" b="1" i="1" u="none" strike="noStrike" cap="none">
              <a:solidFill>
                <a:srgbClr val="110741"/>
              </a:solidFill>
              <a:latin typeface="Ubuntu"/>
              <a:ea typeface="Ubuntu"/>
              <a:cs typeface="Ubuntu"/>
              <a:sym typeface="Ubuntu"/>
            </a:endParaRPr>
          </a:p>
        </p:txBody>
      </p:sp>
      <p:sp>
        <p:nvSpPr>
          <p:cNvPr id="379" name="Google Shape;379;g1f2f1a2a09b_0_83"/>
          <p:cNvSpPr/>
          <p:nvPr/>
        </p:nvSpPr>
        <p:spPr>
          <a:xfrm>
            <a:off x="440275" y="982325"/>
            <a:ext cx="10888800" cy="10185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s-ES" sz="1600" dirty="0">
                <a:latin typeface="Calibri"/>
                <a:ea typeface="Calibri"/>
                <a:cs typeface="Calibri"/>
                <a:sym typeface="Calibri"/>
              </a:rPr>
              <a:t>La función </a:t>
            </a:r>
            <a:r>
              <a:rPr lang="es-ES" sz="1600" i="1" dirty="0" err="1">
                <a:latin typeface="Calibri"/>
                <a:ea typeface="Calibri"/>
                <a:cs typeface="Calibri"/>
                <a:sym typeface="Calibri"/>
              </a:rPr>
              <a:t>groupby</a:t>
            </a:r>
            <a:r>
              <a:rPr lang="es-ES" sz="1600" i="1" dirty="0">
                <a:latin typeface="Calibri"/>
                <a:ea typeface="Calibri"/>
                <a:cs typeface="Calibri"/>
                <a:sym typeface="Calibri"/>
              </a:rPr>
              <a:t>(iterable, </a:t>
            </a:r>
            <a:r>
              <a:rPr lang="es-ES" sz="1600" i="1" dirty="0" err="1">
                <a:latin typeface="Calibri"/>
                <a:ea typeface="Calibri"/>
                <a:cs typeface="Calibri"/>
                <a:sym typeface="Calibri"/>
              </a:rPr>
              <a:t>key</a:t>
            </a:r>
            <a:r>
              <a:rPr lang="es-ES" sz="1600" i="1" dirty="0">
                <a:latin typeface="Calibri"/>
                <a:ea typeface="Calibri"/>
                <a:cs typeface="Calibri"/>
                <a:sym typeface="Calibri"/>
              </a:rPr>
              <a:t>=</a:t>
            </a:r>
            <a:r>
              <a:rPr lang="es-ES" sz="1600" i="1" dirty="0" err="1">
                <a:latin typeface="Calibri"/>
                <a:ea typeface="Calibri"/>
                <a:cs typeface="Calibri"/>
                <a:sym typeface="Calibri"/>
              </a:rPr>
              <a:t>None</a:t>
            </a:r>
            <a:r>
              <a:rPr lang="es-ES" sz="1600" i="1" dirty="0">
                <a:latin typeface="Calibri"/>
                <a:ea typeface="Calibri"/>
                <a:cs typeface="Calibri"/>
                <a:sym typeface="Calibri"/>
              </a:rPr>
              <a:t>)</a:t>
            </a:r>
            <a:r>
              <a:rPr lang="es-ES" sz="1600" dirty="0">
                <a:latin typeface="Calibri"/>
                <a:ea typeface="Calibri"/>
                <a:cs typeface="Calibri"/>
                <a:sym typeface="Calibri"/>
              </a:rPr>
              <a:t> se utiliza para agrupar elementos consecutivos de un iterable basándose en una función clave opcional.</a:t>
            </a:r>
            <a:endParaRPr sz="1600" dirty="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100"/>
              <a:buFont typeface="Arial"/>
              <a:buNone/>
            </a:pPr>
            <a:r>
              <a:rPr lang="es-ES" sz="1600" b="0" i="0" u="none" strike="noStrike" cap="none" dirty="0">
                <a:solidFill>
                  <a:srgbClr val="000000"/>
                </a:solidFill>
                <a:latin typeface="Calibri"/>
                <a:ea typeface="Calibri"/>
                <a:cs typeface="Calibri"/>
                <a:sym typeface="Calibri"/>
              </a:rPr>
              <a:t>Ejemplo:</a:t>
            </a:r>
            <a:endParaRPr sz="1600" b="0" i="0" u="none" strike="noStrike" cap="none" dirty="0">
              <a:solidFill>
                <a:srgbClr val="000000"/>
              </a:solidFill>
              <a:latin typeface="Calibri"/>
              <a:ea typeface="Calibri"/>
              <a:cs typeface="Calibri"/>
              <a:sym typeface="Calibri"/>
            </a:endParaRPr>
          </a:p>
        </p:txBody>
      </p:sp>
      <p:pic>
        <p:nvPicPr>
          <p:cNvPr id="380" name="Google Shape;380;g1f2f1a2a09b_0_83"/>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381" name="Google Shape;381;g1f2f1a2a09b_0_83"/>
          <p:cNvSpPr txBox="1"/>
          <p:nvPr/>
        </p:nvSpPr>
        <p:spPr>
          <a:xfrm>
            <a:off x="1033075" y="2131350"/>
            <a:ext cx="5817600" cy="2979300"/>
          </a:xfrm>
          <a:prstGeom prst="rect">
            <a:avLst/>
          </a:prstGeom>
          <a:solidFill>
            <a:srgbClr val="1F1F1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s-ES" sz="1050">
                <a:solidFill>
                  <a:srgbClr val="6A9955"/>
                </a:solidFill>
                <a:highlight>
                  <a:srgbClr val="1F1F1F"/>
                </a:highlight>
                <a:latin typeface="Courier New"/>
                <a:ea typeface="Courier New"/>
                <a:cs typeface="Courier New"/>
                <a:sym typeface="Courier New"/>
              </a:rPr>
              <a:t># Agrupar números por su paridad</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numeros</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1</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3</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4</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5</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6</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9CDCFE"/>
                </a:solidFill>
                <a:highlight>
                  <a:srgbClr val="1F1F1F"/>
                </a:highlight>
                <a:latin typeface="Courier New"/>
                <a:ea typeface="Courier New"/>
                <a:cs typeface="Courier New"/>
                <a:sym typeface="Courier New"/>
              </a:rPr>
              <a:t>grupos</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4EC9B0"/>
                </a:solidFill>
                <a:highlight>
                  <a:srgbClr val="1F1F1F"/>
                </a:highlight>
                <a:latin typeface="Courier New"/>
                <a:ea typeface="Courier New"/>
                <a:cs typeface="Courier New"/>
                <a:sym typeface="Courier New"/>
              </a:rPr>
              <a:t>groupby</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numeros</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key</a:t>
            </a:r>
            <a:r>
              <a:rPr lang="es-ES" sz="1050">
                <a:solidFill>
                  <a:srgbClr val="D4D4D4"/>
                </a:solidFill>
                <a:highlight>
                  <a:srgbClr val="1F1F1F"/>
                </a:highlight>
                <a:latin typeface="Courier New"/>
                <a:ea typeface="Courier New"/>
                <a:cs typeface="Courier New"/>
                <a:sym typeface="Courier New"/>
              </a:rPr>
              <a:t>=</a:t>
            </a:r>
            <a:r>
              <a:rPr lang="es-ES" sz="1050">
                <a:solidFill>
                  <a:srgbClr val="569CD6"/>
                </a:solidFill>
                <a:highlight>
                  <a:srgbClr val="1F1F1F"/>
                </a:highlight>
                <a:latin typeface="Courier New"/>
                <a:ea typeface="Courier New"/>
                <a:cs typeface="Courier New"/>
                <a:sym typeface="Courier New"/>
              </a:rPr>
              <a:t>lambda</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x</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'par'</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if</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x</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2</a:t>
            </a:r>
            <a:r>
              <a:rPr lang="es-ES" sz="1050">
                <a:solidFill>
                  <a:srgbClr val="CCCCCC"/>
                </a:solidFill>
                <a:highlight>
                  <a:srgbClr val="1F1F1F"/>
                </a:highlight>
                <a:latin typeface="Courier New"/>
                <a:ea typeface="Courier New"/>
                <a:cs typeface="Courier New"/>
                <a:sym typeface="Courier New"/>
              </a:rPr>
              <a:t> </a:t>
            </a:r>
            <a:r>
              <a:rPr lang="es-ES" sz="1050">
                <a:solidFill>
                  <a:srgbClr val="D4D4D4"/>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 </a:t>
            </a:r>
            <a:r>
              <a:rPr lang="es-ES" sz="1050">
                <a:solidFill>
                  <a:srgbClr val="B5CEA8"/>
                </a:solidFill>
                <a:highlight>
                  <a:srgbClr val="1F1F1F"/>
                </a:highlight>
                <a:latin typeface="Courier New"/>
                <a:ea typeface="Courier New"/>
                <a:cs typeface="Courier New"/>
                <a:sym typeface="Courier New"/>
              </a:rPr>
              <a:t>0</a:t>
            </a:r>
            <a:r>
              <a:rPr lang="es-ES" sz="1050">
                <a:solidFill>
                  <a:srgbClr val="CCCCCC"/>
                </a:solidFill>
                <a:highlight>
                  <a:srgbClr val="1F1F1F"/>
                </a:highlight>
                <a:latin typeface="Courier New"/>
                <a:ea typeface="Courier New"/>
                <a:cs typeface="Courier New"/>
                <a:sym typeface="Courier New"/>
              </a:rPr>
              <a:t> </a:t>
            </a:r>
            <a:r>
              <a:rPr lang="es-ES" sz="1050">
                <a:solidFill>
                  <a:srgbClr val="C586C0"/>
                </a:solidFill>
                <a:highlight>
                  <a:srgbClr val="1F1F1F"/>
                </a:highlight>
                <a:latin typeface="Courier New"/>
                <a:ea typeface="Courier New"/>
                <a:cs typeface="Courier New"/>
                <a:sym typeface="Courier New"/>
              </a:rPr>
              <a:t>else</a:t>
            </a:r>
            <a:r>
              <a:rPr lang="es-ES" sz="1050">
                <a:solidFill>
                  <a:srgbClr val="CCCCCC"/>
                </a:solidFill>
                <a:highlight>
                  <a:srgbClr val="1F1F1F"/>
                </a:highlight>
                <a:latin typeface="Courier New"/>
                <a:ea typeface="Courier New"/>
                <a:cs typeface="Courier New"/>
                <a:sym typeface="Courier New"/>
              </a:rPr>
              <a:t> </a:t>
            </a:r>
            <a:r>
              <a:rPr lang="es-ES" sz="1050">
                <a:solidFill>
                  <a:srgbClr val="CE9178"/>
                </a:solidFill>
                <a:highlight>
                  <a:srgbClr val="1F1F1F"/>
                </a:highlight>
                <a:latin typeface="Courier New"/>
                <a:ea typeface="Courier New"/>
                <a:cs typeface="Courier New"/>
                <a:sym typeface="Courier New"/>
              </a:rPr>
              <a:t>'impar'</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586C0"/>
                </a:solidFill>
                <a:highlight>
                  <a:srgbClr val="1F1F1F"/>
                </a:highlight>
                <a:latin typeface="Courier New"/>
                <a:ea typeface="Courier New"/>
                <a:cs typeface="Courier New"/>
                <a:sym typeface="Courier New"/>
              </a:rPr>
              <a:t>for</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key</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group</a:t>
            </a:r>
            <a:r>
              <a:rPr lang="es-ES" sz="1050">
                <a:solidFill>
                  <a:srgbClr val="CCCCCC"/>
                </a:solidFill>
                <a:highlight>
                  <a:srgbClr val="1F1F1F"/>
                </a:highlight>
                <a:latin typeface="Courier New"/>
                <a:ea typeface="Courier New"/>
                <a:cs typeface="Courier New"/>
                <a:sym typeface="Courier New"/>
              </a:rPr>
              <a:t> </a:t>
            </a:r>
            <a:r>
              <a:rPr lang="es-ES" sz="1050">
                <a:solidFill>
                  <a:srgbClr val="DCDCAA"/>
                </a:solidFill>
                <a:highlight>
                  <a:srgbClr val="1F1F1F"/>
                </a:highlight>
                <a:latin typeface="Courier New"/>
                <a:ea typeface="Courier New"/>
                <a:cs typeface="Courier New"/>
                <a:sym typeface="Courier New"/>
              </a:rPr>
              <a:t>in</a:t>
            </a:r>
            <a:r>
              <a:rPr lang="es-ES" sz="1050">
                <a:solidFill>
                  <a:srgbClr val="CCCCCC"/>
                </a:solidFill>
                <a:highlight>
                  <a:srgbClr val="1F1F1F"/>
                </a:highlight>
                <a:latin typeface="Courier New"/>
                <a:ea typeface="Courier New"/>
                <a:cs typeface="Courier New"/>
                <a:sym typeface="Courier New"/>
              </a:rPr>
              <a:t> </a:t>
            </a:r>
            <a:r>
              <a:rPr lang="es-ES" sz="1050">
                <a:solidFill>
                  <a:srgbClr val="9CDCFE"/>
                </a:solidFill>
                <a:highlight>
                  <a:srgbClr val="1F1F1F"/>
                </a:highlight>
                <a:latin typeface="Courier New"/>
                <a:ea typeface="Courier New"/>
                <a:cs typeface="Courier New"/>
                <a:sym typeface="Courier New"/>
              </a:rPr>
              <a:t>grupos</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ES" sz="1050">
                <a:solidFill>
                  <a:srgbClr val="CCCCCC"/>
                </a:solidFill>
                <a:highlight>
                  <a:srgbClr val="1F1F1F"/>
                </a:highlight>
                <a:latin typeface="Courier New"/>
                <a:ea typeface="Courier New"/>
                <a:cs typeface="Courier New"/>
                <a:sym typeface="Courier New"/>
              </a:rPr>
              <a:t>    </a:t>
            </a:r>
            <a:r>
              <a:rPr lang="es-ES" sz="1050">
                <a:solidFill>
                  <a:srgbClr val="DCDCAA"/>
                </a:solidFill>
                <a:highlight>
                  <a:srgbClr val="1F1F1F"/>
                </a:highlight>
                <a:latin typeface="Courier New"/>
                <a:ea typeface="Courier New"/>
                <a:cs typeface="Courier New"/>
                <a:sym typeface="Courier New"/>
              </a:rPr>
              <a:t>print</a:t>
            </a:r>
            <a:r>
              <a:rPr lang="es-ES" sz="1050">
                <a:solidFill>
                  <a:srgbClr val="CCCCCC"/>
                </a:solidFill>
                <a:highlight>
                  <a:srgbClr val="1F1F1F"/>
                </a:highlight>
                <a:latin typeface="Courier New"/>
                <a:ea typeface="Courier New"/>
                <a:cs typeface="Courier New"/>
                <a:sym typeface="Courier New"/>
              </a:rPr>
              <a:t>(</a:t>
            </a:r>
            <a:r>
              <a:rPr lang="es-ES" sz="1050">
                <a:solidFill>
                  <a:srgbClr val="569CD6"/>
                </a:solidFill>
                <a:highlight>
                  <a:srgbClr val="1F1F1F"/>
                </a:highlight>
                <a:latin typeface="Courier New"/>
                <a:ea typeface="Courier New"/>
                <a:cs typeface="Courier New"/>
                <a:sym typeface="Courier New"/>
              </a:rPr>
              <a:t>f</a:t>
            </a:r>
            <a:r>
              <a:rPr lang="es-ES" sz="1050">
                <a:solidFill>
                  <a:srgbClr val="CE9178"/>
                </a:solidFill>
                <a:highlight>
                  <a:srgbClr val="1F1F1F"/>
                </a:highlight>
                <a:latin typeface="Courier New"/>
                <a:ea typeface="Courier New"/>
                <a:cs typeface="Courier New"/>
                <a:sym typeface="Courier New"/>
              </a:rPr>
              <a:t>'</a:t>
            </a:r>
            <a:r>
              <a:rPr lang="es-ES" sz="1050">
                <a:solidFill>
                  <a:srgbClr val="569CD6"/>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key</a:t>
            </a:r>
            <a:r>
              <a:rPr lang="es-ES" sz="1050">
                <a:solidFill>
                  <a:srgbClr val="569CD6"/>
                </a:solidFill>
                <a:highlight>
                  <a:srgbClr val="1F1F1F"/>
                </a:highlight>
                <a:latin typeface="Courier New"/>
                <a:ea typeface="Courier New"/>
                <a:cs typeface="Courier New"/>
                <a:sym typeface="Courier New"/>
              </a:rPr>
              <a:t>}</a:t>
            </a:r>
            <a:r>
              <a:rPr lang="es-ES" sz="1050">
                <a:solidFill>
                  <a:srgbClr val="CE9178"/>
                </a:solidFill>
                <a:highlight>
                  <a:srgbClr val="1F1F1F"/>
                </a:highlight>
                <a:latin typeface="Courier New"/>
                <a:ea typeface="Courier New"/>
                <a:cs typeface="Courier New"/>
                <a:sym typeface="Courier New"/>
              </a:rPr>
              <a:t>: </a:t>
            </a:r>
            <a:r>
              <a:rPr lang="es-ES" sz="1050">
                <a:solidFill>
                  <a:srgbClr val="569CD6"/>
                </a:solidFill>
                <a:highlight>
                  <a:srgbClr val="1F1F1F"/>
                </a:highlight>
                <a:latin typeface="Courier New"/>
                <a:ea typeface="Courier New"/>
                <a:cs typeface="Courier New"/>
                <a:sym typeface="Courier New"/>
              </a:rPr>
              <a:t>{</a:t>
            </a:r>
            <a:r>
              <a:rPr lang="es-ES" sz="1050">
                <a:solidFill>
                  <a:srgbClr val="4EC9B0"/>
                </a:solidFill>
                <a:highlight>
                  <a:srgbClr val="1F1F1F"/>
                </a:highlight>
                <a:latin typeface="Courier New"/>
                <a:ea typeface="Courier New"/>
                <a:cs typeface="Courier New"/>
                <a:sym typeface="Courier New"/>
              </a:rPr>
              <a:t>list</a:t>
            </a:r>
            <a:r>
              <a:rPr lang="es-ES" sz="1050">
                <a:solidFill>
                  <a:srgbClr val="CCCCCC"/>
                </a:solidFill>
                <a:highlight>
                  <a:srgbClr val="1F1F1F"/>
                </a:highlight>
                <a:latin typeface="Courier New"/>
                <a:ea typeface="Courier New"/>
                <a:cs typeface="Courier New"/>
                <a:sym typeface="Courier New"/>
              </a:rPr>
              <a:t>(</a:t>
            </a:r>
            <a:r>
              <a:rPr lang="es-ES" sz="1050">
                <a:solidFill>
                  <a:srgbClr val="9CDCFE"/>
                </a:solidFill>
                <a:highlight>
                  <a:srgbClr val="1F1F1F"/>
                </a:highlight>
                <a:latin typeface="Courier New"/>
                <a:ea typeface="Courier New"/>
                <a:cs typeface="Courier New"/>
                <a:sym typeface="Courier New"/>
              </a:rPr>
              <a:t>group</a:t>
            </a:r>
            <a:r>
              <a:rPr lang="es-ES" sz="1050">
                <a:solidFill>
                  <a:srgbClr val="CCCCCC"/>
                </a:solidFill>
                <a:highlight>
                  <a:srgbClr val="1F1F1F"/>
                </a:highlight>
                <a:latin typeface="Courier New"/>
                <a:ea typeface="Courier New"/>
                <a:cs typeface="Courier New"/>
                <a:sym typeface="Courier New"/>
              </a:rPr>
              <a:t>)</a:t>
            </a:r>
            <a:r>
              <a:rPr lang="es-ES" sz="1050">
                <a:solidFill>
                  <a:srgbClr val="569CD6"/>
                </a:solidFill>
                <a:highlight>
                  <a:srgbClr val="1F1F1F"/>
                </a:highlight>
                <a:latin typeface="Courier New"/>
                <a:ea typeface="Courier New"/>
                <a:cs typeface="Courier New"/>
                <a:sym typeface="Courier New"/>
              </a:rPr>
              <a:t>}</a:t>
            </a:r>
            <a:r>
              <a:rPr lang="es-ES" sz="1050">
                <a:solidFill>
                  <a:srgbClr val="CE9178"/>
                </a:solidFill>
                <a:highlight>
                  <a:srgbClr val="1F1F1F"/>
                </a:highlight>
                <a:latin typeface="Courier New"/>
                <a:ea typeface="Courier New"/>
                <a:cs typeface="Courier New"/>
                <a:sym typeface="Courier New"/>
              </a:rPr>
              <a:t>'</a:t>
            </a:r>
            <a:r>
              <a:rPr lang="es-E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CCCCCC"/>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rgbClr val="FFFFFF"/>
                </a:solidFill>
                <a:highlight>
                  <a:srgbClr val="1F1F1F"/>
                </a:highlight>
                <a:latin typeface="Courier New"/>
                <a:ea typeface="Courier New"/>
                <a:cs typeface="Courier New"/>
                <a:sym typeface="Courier New"/>
              </a:rPr>
              <a:t>Output:</a:t>
            </a:r>
            <a:endParaRPr sz="1050" b="0" i="0" u="none" strike="noStrike" cap="none">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impar: [1]</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par: [2]  </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impar: [3]</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par: [4]  </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impar: [5]</a:t>
            </a:r>
            <a:endParaRPr sz="1050">
              <a:solidFill>
                <a:srgbClr val="FFFFFF"/>
              </a:solidFill>
              <a:highlight>
                <a:srgbClr val="1F1F1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s-ES" sz="1050">
                <a:solidFill>
                  <a:srgbClr val="FFFFFF"/>
                </a:solidFill>
                <a:highlight>
                  <a:srgbClr val="1F1F1F"/>
                </a:highlight>
                <a:latin typeface="Courier New"/>
                <a:ea typeface="Courier New"/>
                <a:cs typeface="Courier New"/>
                <a:sym typeface="Courier New"/>
              </a:rPr>
              <a:t>par: [6] </a:t>
            </a:r>
            <a:endParaRPr sz="1050">
              <a:solidFill>
                <a:srgbClr val="FFFFFF"/>
              </a:solidFill>
              <a:highlight>
                <a:srgbClr val="1F1F1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endParaRPr sz="1050">
              <a:solidFill>
                <a:srgbClr val="FFFFFF"/>
              </a:solidFill>
              <a:highlight>
                <a:srgbClr val="1F1F1F"/>
              </a:highlight>
              <a:latin typeface="Courier New"/>
              <a:ea typeface="Courier New"/>
              <a:cs typeface="Courier New"/>
              <a:sym typeface="Courier New"/>
            </a:endParaRPr>
          </a:p>
        </p:txBody>
      </p:sp>
      <p:sp>
        <p:nvSpPr>
          <p:cNvPr id="382" name="Google Shape;382;g1f2f1a2a09b_0_83"/>
          <p:cNvSpPr/>
          <p:nvPr/>
        </p:nvSpPr>
        <p:spPr>
          <a:xfrm>
            <a:off x="651200" y="5990100"/>
            <a:ext cx="10165200" cy="5511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00"/>
                </a:solidFill>
                <a:latin typeface="Calibri"/>
                <a:ea typeface="Calibri"/>
                <a:cs typeface="Calibri"/>
                <a:sym typeface="Calibri"/>
              </a:rPr>
              <a:t>Para más información sobre la clase </a:t>
            </a:r>
            <a:r>
              <a:rPr lang="es-ES" sz="1600" b="0" i="1" u="none" strike="noStrike" cap="none">
                <a:solidFill>
                  <a:srgbClr val="000000"/>
                </a:solidFill>
                <a:latin typeface="Calibri"/>
                <a:ea typeface="Calibri"/>
                <a:cs typeface="Calibri"/>
                <a:sym typeface="Calibri"/>
              </a:rPr>
              <a:t>OrderedDict </a:t>
            </a:r>
            <a:r>
              <a:rPr lang="es-ES" sz="1600" b="0" i="0" u="none" strike="noStrike" cap="none">
                <a:solidFill>
                  <a:srgbClr val="000000"/>
                </a:solidFill>
                <a:latin typeface="Calibri"/>
                <a:ea typeface="Calibri"/>
                <a:cs typeface="Calibri"/>
                <a:sym typeface="Calibri"/>
              </a:rPr>
              <a:t>puedes utilizar </a:t>
            </a:r>
            <a:r>
              <a:rPr lang="es-ES" sz="1600" b="0" i="1" u="none" strike="noStrike" cap="none">
                <a:solidFill>
                  <a:srgbClr val="000000"/>
                </a:solidFill>
                <a:latin typeface="Calibri"/>
                <a:ea typeface="Calibri"/>
                <a:cs typeface="Calibri"/>
                <a:sym typeface="Calibri"/>
              </a:rPr>
              <a:t>help(OrderedDict)</a:t>
            </a:r>
            <a:r>
              <a:rPr lang="es-ES" sz="1600" b="0" i="0" u="none" strike="noStrike" cap="none">
                <a:solidFill>
                  <a:srgbClr val="000000"/>
                </a:solidFill>
                <a:latin typeface="Calibri"/>
                <a:ea typeface="Calibri"/>
                <a:cs typeface="Calibri"/>
                <a:sym typeface="Calibri"/>
              </a:rPr>
              <a:t> en el intérprete de Python o consultar la </a:t>
            </a:r>
            <a:r>
              <a:rPr lang="es-ES" sz="1600" b="0" i="0" u="sng" strike="noStrike" cap="none">
                <a:solidFill>
                  <a:schemeClr val="hlink"/>
                </a:solidFill>
                <a:latin typeface="Calibri"/>
                <a:ea typeface="Calibri"/>
                <a:cs typeface="Calibri"/>
                <a:sym typeface="Calibri"/>
                <a:hlinkClick r:id="rId4"/>
              </a:rPr>
              <a:t>documentación oficial</a:t>
            </a:r>
            <a:r>
              <a:rPr lang="es-ES" sz="16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97480" y="3666960"/>
            <a:ext cx="7867440" cy="1144080"/>
          </a:xfrm>
          <a:prstGeom prst="rect">
            <a:avLst/>
          </a:prstGeom>
          <a:noFill/>
          <a:ln w="0">
            <a:noFill/>
          </a:ln>
        </p:spPr>
        <p:txBody>
          <a:bodyPr lIns="0" tIns="0" rIns="0" bIns="0" anchor="t">
            <a:noAutofit/>
          </a:bodyPr>
          <a:lstStyle/>
          <a:p>
            <a:pPr indent="0" defTabSz="914400">
              <a:lnSpc>
                <a:spcPct val="90000"/>
              </a:lnSpc>
              <a:buNone/>
              <a:tabLst>
                <a:tab pos="0" algn="l"/>
              </a:tabLst>
            </a:pPr>
            <a:r>
              <a:rPr lang="es-ES" sz="5200" b="0" strike="noStrike" spc="-1">
                <a:solidFill>
                  <a:srgbClr val="FFFFFF"/>
                </a:solidFill>
                <a:latin typeface="Ubuntu Medium"/>
                <a:ea typeface="Ubuntu Medium"/>
              </a:rPr>
              <a:t>FIN</a:t>
            </a:r>
            <a:endParaRPr lang="es-ES" sz="52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oogle Shape;222;g2ab9339a0bb_0_0"/>
          <p:cNvSpPr/>
          <p:nvPr/>
        </p:nvSpPr>
        <p:spPr>
          <a:xfrm>
            <a:off x="9666720" y="-1014480"/>
            <a:ext cx="3263400" cy="324540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1219320">
              <a:lnSpc>
                <a:spcPct val="100000"/>
              </a:lnSpc>
              <a:tabLst>
                <a:tab pos="0" algn="l"/>
              </a:tabLst>
            </a:pPr>
            <a:endParaRPr lang="es-ES" sz="1870" b="0" strike="noStrike" spc="-1">
              <a:solidFill>
                <a:srgbClr val="000000"/>
              </a:solidFill>
              <a:latin typeface="Arial"/>
              <a:ea typeface="Arial"/>
            </a:endParaRPr>
          </a:p>
        </p:txBody>
      </p:sp>
      <p:cxnSp>
        <p:nvCxnSpPr>
          <p:cNvPr id="168" name="Google Shape;223;g2ab9339a0bb_0_0"/>
          <p:cNvCxnSpPr/>
          <p:nvPr/>
        </p:nvCxnSpPr>
        <p:spPr>
          <a:xfrm flipV="1">
            <a:off x="449280" y="851400"/>
            <a:ext cx="11106360" cy="9360"/>
          </a:xfrm>
          <a:prstGeom prst="straightConnector1">
            <a:avLst/>
          </a:prstGeom>
          <a:ln w="9525">
            <a:solidFill>
              <a:srgbClr val="C00000"/>
            </a:solidFill>
            <a:round/>
          </a:ln>
        </p:spPr>
      </p:cxnSp>
      <p:sp>
        <p:nvSpPr>
          <p:cNvPr id="169" name="Google Shape;224;g2ab9339a0bb_0_0"/>
          <p:cNvSpPr/>
          <p:nvPr/>
        </p:nvSpPr>
        <p:spPr>
          <a:xfrm>
            <a:off x="370800" y="0"/>
            <a:ext cx="10486080" cy="699120"/>
          </a:xfrm>
          <a:prstGeom prst="rect">
            <a:avLst/>
          </a:prstGeom>
          <a:noFill/>
          <a:ln w="0">
            <a:noFill/>
          </a:ln>
        </p:spPr>
        <p:style>
          <a:lnRef idx="0">
            <a:scrgbClr r="0" g="0" b="0"/>
          </a:lnRef>
          <a:fillRef idx="0">
            <a:scrgbClr r="0" g="0" b="0"/>
          </a:fillRef>
          <a:effectRef idx="0">
            <a:scrgbClr r="0" g="0" b="0"/>
          </a:effectRef>
          <a:fontRef idx="minor"/>
        </p:style>
        <p:txBody>
          <a:bodyPr lIns="122040" tIns="349560" rIns="122040" bIns="349560" anchor="t">
            <a:noAutofit/>
          </a:bodyPr>
          <a:lstStyle/>
          <a:p>
            <a:pPr defTabSz="1219320">
              <a:lnSpc>
                <a:spcPct val="100000"/>
              </a:lnSpc>
              <a:tabLst>
                <a:tab pos="0" algn="l"/>
              </a:tabLst>
            </a:pPr>
            <a:r>
              <a:rPr lang="es" sz="2660" b="1" strike="noStrike" spc="-1">
                <a:solidFill>
                  <a:srgbClr val="110741"/>
                </a:solidFill>
                <a:latin typeface="Ubuntu"/>
                <a:ea typeface="Ubuntu"/>
              </a:rPr>
              <a:t>Introducción</a:t>
            </a:r>
            <a:endParaRPr lang="es-ES" sz="2660" b="0" strike="noStrike" spc="-1">
              <a:solidFill>
                <a:srgbClr val="000000"/>
              </a:solidFill>
              <a:latin typeface="Arial"/>
            </a:endParaRPr>
          </a:p>
        </p:txBody>
      </p:sp>
      <p:sp>
        <p:nvSpPr>
          <p:cNvPr id="170" name="Google Shape;225;g2ab9339a0bb_0_0"/>
          <p:cNvSpPr/>
          <p:nvPr/>
        </p:nvSpPr>
        <p:spPr>
          <a:xfrm>
            <a:off x="449280" y="1116000"/>
            <a:ext cx="11188440" cy="424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tabLst>
                <a:tab pos="0" algn="l"/>
              </a:tabLst>
            </a:pPr>
            <a:endParaRPr lang="es-ES" sz="1870" b="0" strike="noStrike" spc="-1">
              <a:solidFill>
                <a:srgbClr val="000000"/>
              </a:solidFill>
              <a:latin typeface="Arial"/>
            </a:endParaRPr>
          </a:p>
          <a:p>
            <a:pPr algn="just" defTabSz="1219320">
              <a:lnSpc>
                <a:spcPct val="100000"/>
              </a:lnSpc>
              <a:tabLst>
                <a:tab pos="0" algn="l"/>
              </a:tabLst>
            </a:pPr>
            <a:endParaRPr lang="es-ES" sz="1870" b="0" strike="noStrike" spc="-1">
              <a:solidFill>
                <a:srgbClr val="000000"/>
              </a:solidFill>
              <a:latin typeface="Arial"/>
            </a:endParaRPr>
          </a:p>
          <a:p>
            <a:pPr algn="just" defTabSz="1219320">
              <a:lnSpc>
                <a:spcPct val="100000"/>
              </a:lnSpc>
              <a:tabLst>
                <a:tab pos="0" algn="l"/>
              </a:tabLst>
            </a:pPr>
            <a:endParaRPr lang="es-ES" sz="1870" b="0" strike="noStrike" spc="-1">
              <a:solidFill>
                <a:srgbClr val="000000"/>
              </a:solidFill>
              <a:latin typeface="Arial"/>
            </a:endParaRPr>
          </a:p>
        </p:txBody>
      </p:sp>
      <p:pic>
        <p:nvPicPr>
          <p:cNvPr id="171" name="Google Shape;226;g2ab9339a0bb_0_0"/>
          <p:cNvPicPr/>
          <p:nvPr/>
        </p:nvPicPr>
        <p:blipFill>
          <a:blip r:embed="rId2"/>
          <a:stretch/>
        </p:blipFill>
        <p:spPr>
          <a:xfrm>
            <a:off x="10758240" y="177120"/>
            <a:ext cx="796680" cy="637200"/>
          </a:xfrm>
          <a:prstGeom prst="rect">
            <a:avLst/>
          </a:prstGeom>
          <a:ln w="0">
            <a:noFill/>
          </a:ln>
        </p:spPr>
      </p:pic>
      <p:sp>
        <p:nvSpPr>
          <p:cNvPr id="172" name="CuadroTexto 171"/>
          <p:cNvSpPr txBox="1"/>
          <p:nvPr/>
        </p:nvSpPr>
        <p:spPr>
          <a:xfrm>
            <a:off x="540000" y="1077480"/>
            <a:ext cx="10532880" cy="1913760"/>
          </a:xfrm>
          <a:prstGeom prst="rect">
            <a:avLst/>
          </a:prstGeom>
          <a:noFill/>
          <a:ln w="0">
            <a:noFill/>
          </a:ln>
        </p:spPr>
        <p:txBody>
          <a:bodyPr lIns="90000" tIns="45000" rIns="90000" bIns="45000" anchor="t">
            <a:noAutofit/>
          </a:bodyPr>
          <a:lstStyle/>
          <a:p>
            <a:r>
              <a:rPr lang="es-ES" b="0" strike="noStrike" spc="-1" dirty="0">
                <a:solidFill>
                  <a:srgbClr val="000000"/>
                </a:solidFill>
                <a:latin typeface="Calibri" panose="020F0502020204030204" pitchFamily="34" charset="0"/>
                <a:cs typeface="Calibri" panose="020F0502020204030204" pitchFamily="34" charset="0"/>
              </a:rPr>
              <a:t>La Biblioteca Estándar de Python es una colección de módulos y paquetes que proporcionan funcionalidades útiles para una variedad de tareas de programación, eliminando la necesidad de reinventar la rueda al proporcionar soluciones listas para su uso directo en cualquier instalación de Python</a:t>
            </a:r>
            <a:r>
              <a:rPr lang="es-ES" spc="-1" dirty="0">
                <a:solidFill>
                  <a:srgbClr val="000000"/>
                </a:solidFill>
                <a:latin typeface="Calibri" panose="020F0502020204030204" pitchFamily="34" charset="0"/>
                <a:cs typeface="Calibri" panose="020F0502020204030204" pitchFamily="34" charset="0"/>
              </a:rPr>
              <a:t>.</a:t>
            </a:r>
          </a:p>
          <a:p>
            <a:endParaRPr lang="es-ES" b="0" strike="noStrike" spc="-1" dirty="0">
              <a:solidFill>
                <a:srgbClr val="000000"/>
              </a:solidFill>
              <a:latin typeface="Calibri" panose="020F0502020204030204" pitchFamily="34" charset="0"/>
              <a:cs typeface="Calibri" panose="020F0502020204030204" pitchFamily="34" charset="0"/>
            </a:endParaRPr>
          </a:p>
          <a:p>
            <a:r>
              <a:rPr lang="es-ES" b="0" strike="noStrike" spc="-1" dirty="0">
                <a:solidFill>
                  <a:srgbClr val="000000"/>
                </a:solidFill>
                <a:latin typeface="Calibri" panose="020F0502020204030204" pitchFamily="34" charset="0"/>
                <a:cs typeface="Calibri" panose="020F0502020204030204" pitchFamily="34" charset="0"/>
              </a:rPr>
              <a:t>La Biblioteca Estándar incluye una amplia gama de módulos para tareas comunes como manipulación de archivos, manipulación de fechas, operaciones de red, procesamiento de cadenas de texto, y mucho más. </a:t>
            </a:r>
            <a:r>
              <a:rPr lang="es-ES" spc="-1" dirty="0">
                <a:solidFill>
                  <a:srgbClr val="000000"/>
                </a:solidFill>
                <a:latin typeface="Calibri" panose="020F0502020204030204" pitchFamily="34" charset="0"/>
                <a:cs typeface="Calibri" panose="020F0502020204030204" pitchFamily="34" charset="0"/>
              </a:rPr>
              <a:t>Algunas de las más usadas son:</a:t>
            </a:r>
            <a:endParaRPr lang="es-ES" b="0" strike="noStrike" spc="-1" dirty="0">
              <a:solidFill>
                <a:srgbClr val="000000"/>
              </a:solidFill>
              <a:latin typeface="Calibri" panose="020F0502020204030204" pitchFamily="34" charset="0"/>
              <a:cs typeface="Calibri" panose="020F0502020204030204" pitchFamily="34" charset="0"/>
            </a:endParaRPr>
          </a:p>
          <a:p>
            <a:endParaRPr lang="es-ES" sz="1000" spc="-1" dirty="0">
              <a:solidFill>
                <a:srgbClr val="000000"/>
              </a:solidFill>
              <a:latin typeface="Arial"/>
            </a:endParaRPr>
          </a:p>
          <a:p>
            <a:pPr marL="171450" indent="-171450">
              <a:buFont typeface="Arial" panose="020B0604020202020204" pitchFamily="34" charset="0"/>
              <a:buChar char="•"/>
            </a:pPr>
            <a:endParaRPr lang="es-ES" sz="1000" b="0" strike="noStrike" spc="-1" dirty="0">
              <a:solidFill>
                <a:srgbClr val="000000"/>
              </a:solidFill>
              <a:latin typeface="Arial"/>
            </a:endParaRPr>
          </a:p>
        </p:txBody>
      </p:sp>
      <p:graphicFrame>
        <p:nvGraphicFramePr>
          <p:cNvPr id="13" name="Tabla 12">
            <a:extLst>
              <a:ext uri="{FF2B5EF4-FFF2-40B4-BE49-F238E27FC236}">
                <a16:creationId xmlns:a16="http://schemas.microsoft.com/office/drawing/2014/main" id="{A6F86E99-8B28-48BD-7591-0CEC89EEA279}"/>
              </a:ext>
            </a:extLst>
          </p:cNvPr>
          <p:cNvGraphicFramePr>
            <a:graphicFrameLocks noGrp="1"/>
          </p:cNvGraphicFramePr>
          <p:nvPr>
            <p:extLst>
              <p:ext uri="{D42A27DB-BD31-4B8C-83A1-F6EECF244321}">
                <p14:modId xmlns:p14="http://schemas.microsoft.com/office/powerpoint/2010/main" val="251242382"/>
              </p:ext>
            </p:extLst>
          </p:nvPr>
        </p:nvGraphicFramePr>
        <p:xfrm>
          <a:off x="554280" y="3207959"/>
          <a:ext cx="10532880" cy="3212140"/>
        </p:xfrm>
        <a:graphic>
          <a:graphicData uri="http://schemas.openxmlformats.org/drawingml/2006/table">
            <a:tbl>
              <a:tblPr firstRow="1" bandRow="1">
                <a:tableStyleId>{5C22544A-7EE6-4342-B048-85BDC9FD1C3A}</a:tableStyleId>
              </a:tblPr>
              <a:tblGrid>
                <a:gridCol w="1378987">
                  <a:extLst>
                    <a:ext uri="{9D8B030D-6E8A-4147-A177-3AD203B41FA5}">
                      <a16:colId xmlns:a16="http://schemas.microsoft.com/office/drawing/2014/main" val="2256623918"/>
                    </a:ext>
                  </a:extLst>
                </a:gridCol>
                <a:gridCol w="9153893">
                  <a:extLst>
                    <a:ext uri="{9D8B030D-6E8A-4147-A177-3AD203B41FA5}">
                      <a16:colId xmlns:a16="http://schemas.microsoft.com/office/drawing/2014/main" val="3632396968"/>
                    </a:ext>
                  </a:extLst>
                </a:gridCol>
              </a:tblGrid>
              <a:tr h="386396">
                <a:tc>
                  <a:txBody>
                    <a:bodyPr/>
                    <a:lstStyle/>
                    <a:p>
                      <a:pPr algn="ctr"/>
                      <a:r>
                        <a:rPr lang="es-ES" sz="1400" dirty="0"/>
                        <a:t>Librería</a:t>
                      </a:r>
                    </a:p>
                  </a:txBody>
                  <a:tcPr/>
                </a:tc>
                <a:tc>
                  <a:txBody>
                    <a:bodyPr/>
                    <a:lstStyle/>
                    <a:p>
                      <a:pPr algn="ctr"/>
                      <a:r>
                        <a:rPr lang="es-ES" sz="1400" dirty="0"/>
                        <a:t>Descripción</a:t>
                      </a:r>
                    </a:p>
                  </a:txBody>
                  <a:tcPr/>
                </a:tc>
                <a:extLst>
                  <a:ext uri="{0D108BD9-81ED-4DB2-BD59-A6C34878D82A}">
                    <a16:rowId xmlns:a16="http://schemas.microsoft.com/office/drawing/2014/main" val="2586205121"/>
                  </a:ext>
                </a:extLst>
              </a:tr>
              <a:tr h="539896">
                <a:tc>
                  <a:txBody>
                    <a:bodyPr/>
                    <a:lstStyle/>
                    <a:p>
                      <a:pPr algn="ctr"/>
                      <a:r>
                        <a:rPr lang="es-ES" sz="1800" b="1" dirty="0">
                          <a:latin typeface="Calibri" panose="020F0502020204030204" pitchFamily="34" charset="0"/>
                          <a:cs typeface="Calibri" panose="020F0502020204030204" pitchFamily="34" charset="0"/>
                        </a:rPr>
                        <a:t>os</a:t>
                      </a:r>
                    </a:p>
                  </a:txBody>
                  <a:tcPr/>
                </a:tc>
                <a:tc>
                  <a:txBody>
                    <a:bodyPr/>
                    <a:lstStyle/>
                    <a:p>
                      <a:pPr algn="l"/>
                      <a:r>
                        <a:rPr lang="es-ES" sz="1800" b="0" dirty="0">
                          <a:latin typeface="Calibri" panose="020F0502020204030204" pitchFamily="34" charset="0"/>
                          <a:cs typeface="Calibri" panose="020F0502020204030204" pitchFamily="34" charset="0"/>
                        </a:rPr>
                        <a:t>Provee una manera versátil de usar funcionalidades dependientes del sistema operativo, como interactuar con el sistema de archivos y ejecutar comandos.</a:t>
                      </a:r>
                    </a:p>
                  </a:txBody>
                  <a:tcPr/>
                </a:tc>
                <a:extLst>
                  <a:ext uri="{0D108BD9-81ED-4DB2-BD59-A6C34878D82A}">
                    <a16:rowId xmlns:a16="http://schemas.microsoft.com/office/drawing/2014/main" val="1577642079"/>
                  </a:ext>
                </a:extLst>
              </a:tr>
              <a:tr h="539896">
                <a:tc>
                  <a:txBody>
                    <a:bodyPr/>
                    <a:lstStyle/>
                    <a:p>
                      <a:pPr algn="ctr"/>
                      <a:r>
                        <a:rPr lang="es-ES" sz="1800" b="1" dirty="0" err="1">
                          <a:latin typeface="Calibri" panose="020F0502020204030204" pitchFamily="34" charset="0"/>
                          <a:cs typeface="Calibri" panose="020F0502020204030204" pitchFamily="34" charset="0"/>
                        </a:rPr>
                        <a:t>sys</a:t>
                      </a:r>
                      <a:endParaRPr lang="es-ES" sz="1800" b="1" dirty="0">
                        <a:latin typeface="Calibri" panose="020F0502020204030204" pitchFamily="34" charset="0"/>
                        <a:cs typeface="Calibri" panose="020F0502020204030204" pitchFamily="34" charset="0"/>
                      </a:endParaRPr>
                    </a:p>
                  </a:txBody>
                  <a:tcPr/>
                </a:tc>
                <a:tc>
                  <a:txBody>
                    <a:bodyPr/>
                    <a:lstStyle/>
                    <a:p>
                      <a:pPr algn="l"/>
                      <a:r>
                        <a:rPr lang="es-ES" sz="1800" b="0" dirty="0">
                          <a:latin typeface="Calibri" panose="020F0502020204030204" pitchFamily="34" charset="0"/>
                          <a:cs typeface="Calibri" panose="020F0502020204030204" pitchFamily="34" charset="0"/>
                        </a:rPr>
                        <a:t>Proporciona acceso a variables y funciones específicas del sistema que interactúan con el intérprete de Python.</a:t>
                      </a:r>
                    </a:p>
                  </a:txBody>
                  <a:tcPr/>
                </a:tc>
                <a:extLst>
                  <a:ext uri="{0D108BD9-81ED-4DB2-BD59-A6C34878D82A}">
                    <a16:rowId xmlns:a16="http://schemas.microsoft.com/office/drawing/2014/main" val="4022488501"/>
                  </a:ext>
                </a:extLst>
              </a:tr>
              <a:tr h="386396">
                <a:tc>
                  <a:txBody>
                    <a:bodyPr/>
                    <a:lstStyle/>
                    <a:p>
                      <a:pPr algn="ctr"/>
                      <a:r>
                        <a:rPr lang="es-ES" sz="1800" b="1" dirty="0" err="1">
                          <a:latin typeface="Calibri" panose="020F0502020204030204" pitchFamily="34" charset="0"/>
                          <a:cs typeface="Calibri" panose="020F0502020204030204" pitchFamily="34" charset="0"/>
                        </a:rPr>
                        <a:t>json</a:t>
                      </a:r>
                      <a:endParaRPr lang="es-ES" sz="1800" b="1" dirty="0">
                        <a:latin typeface="Calibri" panose="020F0502020204030204" pitchFamily="34" charset="0"/>
                        <a:cs typeface="Calibri" panose="020F0502020204030204" pitchFamily="34" charset="0"/>
                      </a:endParaRPr>
                    </a:p>
                  </a:txBody>
                  <a:tcPr/>
                </a:tc>
                <a:tc>
                  <a:txBody>
                    <a:bodyPr/>
                    <a:lstStyle/>
                    <a:p>
                      <a:pPr algn="l"/>
                      <a:r>
                        <a:rPr lang="es-ES" sz="1800" b="0" dirty="0">
                          <a:latin typeface="Calibri" panose="020F0502020204030204" pitchFamily="34" charset="0"/>
                          <a:cs typeface="Calibri" panose="020F0502020204030204" pitchFamily="34" charset="0"/>
                        </a:rPr>
                        <a:t>Proporciona funciones para codificar y decodificar datos en formato JSON.</a:t>
                      </a:r>
                    </a:p>
                  </a:txBody>
                  <a:tcPr/>
                </a:tc>
                <a:extLst>
                  <a:ext uri="{0D108BD9-81ED-4DB2-BD59-A6C34878D82A}">
                    <a16:rowId xmlns:a16="http://schemas.microsoft.com/office/drawing/2014/main" val="1363479588"/>
                  </a:ext>
                </a:extLst>
              </a:tr>
              <a:tr h="386396">
                <a:tc>
                  <a:txBody>
                    <a:bodyPr/>
                    <a:lstStyle/>
                    <a:p>
                      <a:pPr algn="ctr"/>
                      <a:r>
                        <a:rPr lang="es-ES" sz="1800" b="1" dirty="0">
                          <a:latin typeface="Calibri" panose="020F0502020204030204" pitchFamily="34" charset="0"/>
                          <a:cs typeface="Calibri" panose="020F0502020204030204" pitchFamily="34" charset="0"/>
                        </a:rPr>
                        <a:t>re</a:t>
                      </a:r>
                    </a:p>
                  </a:txBody>
                  <a:tcPr/>
                </a:tc>
                <a:tc>
                  <a:txBody>
                    <a:bodyPr/>
                    <a:lstStyle/>
                    <a:p>
                      <a:pPr algn="l"/>
                      <a:r>
                        <a:rPr lang="es-ES" sz="1800" b="0" dirty="0">
                          <a:latin typeface="Calibri" panose="020F0502020204030204" pitchFamily="34" charset="0"/>
                          <a:cs typeface="Calibri" panose="020F0502020204030204" pitchFamily="34" charset="0"/>
                        </a:rPr>
                        <a:t>Proporciona operaciones de expresiones regulares para búsqueda y manipulación de texto.</a:t>
                      </a:r>
                    </a:p>
                  </a:txBody>
                  <a:tcPr/>
                </a:tc>
                <a:extLst>
                  <a:ext uri="{0D108BD9-81ED-4DB2-BD59-A6C34878D82A}">
                    <a16:rowId xmlns:a16="http://schemas.microsoft.com/office/drawing/2014/main" val="2592009737"/>
                  </a:ext>
                </a:extLst>
              </a:tr>
              <a:tr h="386396">
                <a:tc>
                  <a:txBody>
                    <a:bodyPr/>
                    <a:lstStyle/>
                    <a:p>
                      <a:pPr algn="ctr"/>
                      <a:r>
                        <a:rPr lang="es-ES" sz="1800" b="1" dirty="0" err="1">
                          <a:latin typeface="Calibri" panose="020F0502020204030204" pitchFamily="34" charset="0"/>
                          <a:cs typeface="Calibri" panose="020F0502020204030204" pitchFamily="34" charset="0"/>
                        </a:rPr>
                        <a:t>datetime</a:t>
                      </a:r>
                      <a:endParaRPr lang="es-ES" sz="1800" b="1" dirty="0">
                        <a:latin typeface="Calibri" panose="020F0502020204030204" pitchFamily="34" charset="0"/>
                        <a:cs typeface="Calibri" panose="020F0502020204030204" pitchFamily="34" charset="0"/>
                      </a:endParaRPr>
                    </a:p>
                  </a:txBody>
                  <a:tcPr/>
                </a:tc>
                <a:tc>
                  <a:txBody>
                    <a:bodyPr/>
                    <a:lstStyle/>
                    <a:p>
                      <a:pPr algn="l"/>
                      <a:r>
                        <a:rPr lang="es-ES" sz="1800" b="0" dirty="0">
                          <a:latin typeface="Calibri" panose="020F0502020204030204" pitchFamily="34" charset="0"/>
                          <a:cs typeface="Calibri" panose="020F0502020204030204" pitchFamily="34" charset="0"/>
                        </a:rPr>
                        <a:t>Proporciona clases para manipular fechas y horas</a:t>
                      </a:r>
                    </a:p>
                  </a:txBody>
                  <a:tcPr/>
                </a:tc>
                <a:extLst>
                  <a:ext uri="{0D108BD9-81ED-4DB2-BD59-A6C34878D82A}">
                    <a16:rowId xmlns:a16="http://schemas.microsoft.com/office/drawing/2014/main" val="2989521149"/>
                  </a:ext>
                </a:extLst>
              </a:tr>
              <a:tr h="386396">
                <a:tc>
                  <a:txBody>
                    <a:bodyPr/>
                    <a:lstStyle/>
                    <a:p>
                      <a:pPr algn="ctr"/>
                      <a:r>
                        <a:rPr lang="es-ES" sz="1800" b="1" dirty="0" err="1">
                          <a:latin typeface="Calibri" panose="020F0502020204030204" pitchFamily="34" charset="0"/>
                          <a:cs typeface="Calibri" panose="020F0502020204030204" pitchFamily="34" charset="0"/>
                        </a:rPr>
                        <a:t>collections</a:t>
                      </a:r>
                      <a:endParaRPr lang="es-ES" sz="1800" b="1" dirty="0">
                        <a:latin typeface="Calibri" panose="020F0502020204030204" pitchFamily="34" charset="0"/>
                        <a:cs typeface="Calibri" panose="020F0502020204030204" pitchFamily="34" charset="0"/>
                      </a:endParaRPr>
                    </a:p>
                  </a:txBody>
                  <a:tcPr/>
                </a:tc>
                <a:tc>
                  <a:txBody>
                    <a:bodyPr/>
                    <a:lstStyle/>
                    <a:p>
                      <a:pPr algn="l"/>
                      <a:r>
                        <a:rPr lang="es-ES" sz="1800" b="0" dirty="0">
                          <a:latin typeface="Calibri" panose="020F0502020204030204" pitchFamily="34" charset="0"/>
                          <a:cs typeface="Calibri" panose="020F0502020204030204" pitchFamily="34" charset="0"/>
                        </a:rPr>
                        <a:t>Ofrece tipos de datos contenedores como </a:t>
                      </a:r>
                      <a:r>
                        <a:rPr lang="es-ES" sz="1800" b="0" i="1" dirty="0" err="1">
                          <a:latin typeface="Calibri" panose="020F0502020204030204" pitchFamily="34" charset="0"/>
                          <a:cs typeface="Calibri" panose="020F0502020204030204" pitchFamily="34" charset="0"/>
                        </a:rPr>
                        <a:t>namedtuple</a:t>
                      </a:r>
                      <a:r>
                        <a:rPr lang="es-ES" sz="1800" b="0" i="1" dirty="0">
                          <a:latin typeface="Calibri" panose="020F0502020204030204" pitchFamily="34" charset="0"/>
                          <a:cs typeface="Calibri" panose="020F0502020204030204" pitchFamily="34" charset="0"/>
                        </a:rPr>
                        <a:t>, </a:t>
                      </a:r>
                      <a:r>
                        <a:rPr lang="es-ES" sz="1800" b="0" i="1" dirty="0" err="1">
                          <a:latin typeface="Calibri" panose="020F0502020204030204" pitchFamily="34" charset="0"/>
                          <a:cs typeface="Calibri" panose="020F0502020204030204" pitchFamily="34" charset="0"/>
                        </a:rPr>
                        <a:t>deque</a:t>
                      </a:r>
                      <a:r>
                        <a:rPr lang="es-ES" sz="1800" b="0" i="1" dirty="0">
                          <a:latin typeface="Calibri" panose="020F0502020204030204" pitchFamily="34" charset="0"/>
                          <a:cs typeface="Calibri" panose="020F0502020204030204" pitchFamily="34" charset="0"/>
                        </a:rPr>
                        <a:t>, </a:t>
                      </a:r>
                      <a:r>
                        <a:rPr lang="es-ES" sz="1800" b="0" i="1" dirty="0" err="1">
                          <a:latin typeface="Calibri" panose="020F0502020204030204" pitchFamily="34" charset="0"/>
                          <a:cs typeface="Calibri" panose="020F0502020204030204" pitchFamily="34" charset="0"/>
                        </a:rPr>
                        <a:t>Counter</a:t>
                      </a:r>
                      <a:r>
                        <a:rPr lang="es-ES" sz="1800" b="0" i="1" dirty="0">
                          <a:latin typeface="Calibri" panose="020F0502020204030204" pitchFamily="34" charset="0"/>
                          <a:cs typeface="Calibri" panose="020F0502020204030204" pitchFamily="34" charset="0"/>
                        </a:rPr>
                        <a:t>, y </a:t>
                      </a:r>
                      <a:r>
                        <a:rPr lang="es-ES" sz="1800" b="0" i="1" dirty="0" err="1">
                          <a:latin typeface="Calibri" panose="020F0502020204030204" pitchFamily="34" charset="0"/>
                          <a:cs typeface="Calibri" panose="020F0502020204030204" pitchFamily="34" charset="0"/>
                        </a:rPr>
                        <a:t>OrderedDict</a:t>
                      </a:r>
                      <a:endParaRPr lang="es-ES" sz="1800" b="0" i="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354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oogle Shape;238;g2ab9339a0bb_0_14"/>
          <p:cNvSpPr/>
          <p:nvPr/>
        </p:nvSpPr>
        <p:spPr>
          <a:xfrm>
            <a:off x="9666720" y="-1014480"/>
            <a:ext cx="3263400" cy="324540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1219320">
              <a:lnSpc>
                <a:spcPct val="100000"/>
              </a:lnSpc>
              <a:tabLst>
                <a:tab pos="0" algn="l"/>
              </a:tabLst>
            </a:pPr>
            <a:endParaRPr lang="es-ES" sz="1870" b="0" strike="noStrike" spc="-1">
              <a:solidFill>
                <a:srgbClr val="000000"/>
              </a:solidFill>
              <a:latin typeface="Arial"/>
              <a:ea typeface="Arial"/>
            </a:endParaRPr>
          </a:p>
        </p:txBody>
      </p:sp>
      <p:cxnSp>
        <p:nvCxnSpPr>
          <p:cNvPr id="181" name="Google Shape;239;g2ab9339a0bb_0_14"/>
          <p:cNvCxnSpPr/>
          <p:nvPr/>
        </p:nvCxnSpPr>
        <p:spPr>
          <a:xfrm flipV="1">
            <a:off x="449280" y="851400"/>
            <a:ext cx="11106360" cy="9360"/>
          </a:xfrm>
          <a:prstGeom prst="straightConnector1">
            <a:avLst/>
          </a:prstGeom>
          <a:ln w="9525">
            <a:solidFill>
              <a:srgbClr val="C00000"/>
            </a:solidFill>
            <a:round/>
          </a:ln>
        </p:spPr>
      </p:cxnSp>
      <p:sp>
        <p:nvSpPr>
          <p:cNvPr id="182" name="Google Shape;240;g2ab9339a0bb_0_14"/>
          <p:cNvSpPr/>
          <p:nvPr/>
        </p:nvSpPr>
        <p:spPr>
          <a:xfrm>
            <a:off x="370800" y="0"/>
            <a:ext cx="10486080" cy="699120"/>
          </a:xfrm>
          <a:prstGeom prst="rect">
            <a:avLst/>
          </a:prstGeom>
          <a:noFill/>
          <a:ln w="0">
            <a:noFill/>
          </a:ln>
        </p:spPr>
        <p:style>
          <a:lnRef idx="0">
            <a:scrgbClr r="0" g="0" b="0"/>
          </a:lnRef>
          <a:fillRef idx="0">
            <a:scrgbClr r="0" g="0" b="0"/>
          </a:fillRef>
          <a:effectRef idx="0">
            <a:scrgbClr r="0" g="0" b="0"/>
          </a:effectRef>
          <a:fontRef idx="minor"/>
        </p:style>
        <p:txBody>
          <a:bodyPr lIns="122040" tIns="349560" rIns="122040" bIns="349560" anchor="t">
            <a:noAutofit/>
          </a:bodyPr>
          <a:lstStyle/>
          <a:p>
            <a:pPr defTabSz="1219320">
              <a:lnSpc>
                <a:spcPct val="100000"/>
              </a:lnSpc>
              <a:tabLst>
                <a:tab pos="0" algn="l"/>
              </a:tabLst>
            </a:pPr>
            <a:r>
              <a:rPr lang="es" sz="2660" b="1" strike="noStrike" spc="-1">
                <a:solidFill>
                  <a:srgbClr val="110741"/>
                </a:solidFill>
                <a:latin typeface="Ubuntu"/>
                <a:ea typeface="Arial"/>
              </a:rPr>
              <a:t>os</a:t>
            </a:r>
            <a:endParaRPr lang="es-ES" sz="2660" b="0" strike="noStrike" spc="-1">
              <a:solidFill>
                <a:srgbClr val="000000"/>
              </a:solidFill>
              <a:latin typeface="Arial"/>
            </a:endParaRPr>
          </a:p>
        </p:txBody>
      </p:sp>
      <p:sp>
        <p:nvSpPr>
          <p:cNvPr id="183" name="Google Shape;241;g2ab9339a0bb_0_14"/>
          <p:cNvSpPr/>
          <p:nvPr/>
        </p:nvSpPr>
        <p:spPr>
          <a:xfrm>
            <a:off x="449280" y="898560"/>
            <a:ext cx="7036560" cy="595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tabLst>
                <a:tab pos="0" algn="l"/>
              </a:tabLst>
            </a:pPr>
            <a:r>
              <a:rPr lang="es" sz="1600" b="1" strike="noStrike" spc="-1">
                <a:solidFill>
                  <a:srgbClr val="000000"/>
                </a:solidFill>
                <a:latin typeface="Calibri"/>
                <a:ea typeface="Calibri"/>
              </a:rPr>
              <a:t> </a:t>
            </a:r>
            <a:endParaRPr lang="es-ES" sz="1600" b="0" strike="noStrike" spc="-1">
              <a:solidFill>
                <a:srgbClr val="000000"/>
              </a:solidFill>
              <a:latin typeface="Arial"/>
            </a:endParaRPr>
          </a:p>
        </p:txBody>
      </p:sp>
      <p:pic>
        <p:nvPicPr>
          <p:cNvPr id="184" name="Google Shape;242;g2ab9339a0bb_0_14"/>
          <p:cNvPicPr/>
          <p:nvPr/>
        </p:nvPicPr>
        <p:blipFill>
          <a:blip r:embed="rId2"/>
          <a:stretch/>
        </p:blipFill>
        <p:spPr>
          <a:xfrm>
            <a:off x="10758240" y="177120"/>
            <a:ext cx="796680" cy="637200"/>
          </a:xfrm>
          <a:prstGeom prst="rect">
            <a:avLst/>
          </a:prstGeom>
          <a:ln w="0">
            <a:noFill/>
          </a:ln>
        </p:spPr>
      </p:pic>
      <p:sp>
        <p:nvSpPr>
          <p:cNvPr id="185" name="CuadroTexto 184"/>
          <p:cNvSpPr txBox="1"/>
          <p:nvPr/>
        </p:nvSpPr>
        <p:spPr>
          <a:xfrm>
            <a:off x="449280" y="1013040"/>
            <a:ext cx="10620000" cy="4860000"/>
          </a:xfrm>
          <a:prstGeom prst="rect">
            <a:avLst/>
          </a:prstGeom>
          <a:noFill/>
          <a:ln w="0">
            <a:noFill/>
          </a:ln>
        </p:spPr>
        <p:txBody>
          <a:bodyPr lIns="90000" tIns="45000" rIns="90000" bIns="45000" anchor="t">
            <a:noAutofit/>
          </a:bodyPr>
          <a:lstStyle/>
          <a:p>
            <a:r>
              <a:rPr lang="es-ES" b="0" strike="noStrike" spc="-1" dirty="0">
                <a:solidFill>
                  <a:srgbClr val="000000"/>
                </a:solidFill>
                <a:latin typeface="Calibri" panose="020F0502020204030204" pitchFamily="34" charset="0"/>
                <a:cs typeface="Calibri" panose="020F0502020204030204" pitchFamily="34" charset="0"/>
              </a:rPr>
              <a:t>La librería os proporciona funciones para interactuar con el sistema operativo, permitiendo realizar operaciones relacionadas con archivos, directorios</a:t>
            </a:r>
            <a:r>
              <a:rPr lang="es-ES" spc="-1" dirty="0">
                <a:solidFill>
                  <a:srgbClr val="000000"/>
                </a:solidFill>
                <a:latin typeface="Calibri" panose="020F0502020204030204" pitchFamily="34" charset="0"/>
                <a:cs typeface="Calibri" panose="020F0502020204030204" pitchFamily="34" charset="0"/>
              </a:rPr>
              <a:t> </a:t>
            </a:r>
            <a:r>
              <a:rPr lang="es-ES" b="0" strike="noStrike" spc="-1" dirty="0">
                <a:solidFill>
                  <a:srgbClr val="000000"/>
                </a:solidFill>
                <a:latin typeface="Calibri" panose="020F0502020204030204" pitchFamily="34" charset="0"/>
                <a:cs typeface="Calibri" panose="020F0502020204030204" pitchFamily="34" charset="0"/>
              </a:rPr>
              <a:t>y entorno de ejecución.</a:t>
            </a:r>
            <a:endParaRPr lang="es-ES" sz="1000" b="0" strike="noStrike" spc="-1" dirty="0">
              <a:solidFill>
                <a:srgbClr val="000000"/>
              </a:solidFill>
              <a:latin typeface="Arial"/>
            </a:endParaRPr>
          </a:p>
        </p:txBody>
      </p:sp>
      <p:graphicFrame>
        <p:nvGraphicFramePr>
          <p:cNvPr id="2" name="Tabla 1">
            <a:extLst>
              <a:ext uri="{FF2B5EF4-FFF2-40B4-BE49-F238E27FC236}">
                <a16:creationId xmlns:a16="http://schemas.microsoft.com/office/drawing/2014/main" id="{D32A59DC-F06C-3BAB-0133-11676345C71B}"/>
              </a:ext>
            </a:extLst>
          </p:cNvPr>
          <p:cNvGraphicFramePr>
            <a:graphicFrameLocks noGrp="1"/>
          </p:cNvGraphicFramePr>
          <p:nvPr>
            <p:extLst>
              <p:ext uri="{D42A27DB-BD31-4B8C-83A1-F6EECF244321}">
                <p14:modId xmlns:p14="http://schemas.microsoft.com/office/powerpoint/2010/main" val="1448509060"/>
              </p:ext>
            </p:extLst>
          </p:nvPr>
        </p:nvGraphicFramePr>
        <p:xfrm>
          <a:off x="459610" y="1809193"/>
          <a:ext cx="11392652" cy="4477677"/>
        </p:xfrm>
        <a:graphic>
          <a:graphicData uri="http://schemas.openxmlformats.org/drawingml/2006/table">
            <a:tbl>
              <a:tblPr firstRow="1" bandRow="1">
                <a:tableStyleId>{5C22544A-7EE6-4342-B048-85BDC9FD1C3A}</a:tableStyleId>
              </a:tblPr>
              <a:tblGrid>
                <a:gridCol w="1816925">
                  <a:extLst>
                    <a:ext uri="{9D8B030D-6E8A-4147-A177-3AD203B41FA5}">
                      <a16:colId xmlns:a16="http://schemas.microsoft.com/office/drawing/2014/main" val="2256623918"/>
                    </a:ext>
                  </a:extLst>
                </a:gridCol>
                <a:gridCol w="5637470">
                  <a:extLst>
                    <a:ext uri="{9D8B030D-6E8A-4147-A177-3AD203B41FA5}">
                      <a16:colId xmlns:a16="http://schemas.microsoft.com/office/drawing/2014/main" val="3632396968"/>
                    </a:ext>
                  </a:extLst>
                </a:gridCol>
                <a:gridCol w="3938257">
                  <a:extLst>
                    <a:ext uri="{9D8B030D-6E8A-4147-A177-3AD203B41FA5}">
                      <a16:colId xmlns:a16="http://schemas.microsoft.com/office/drawing/2014/main" val="178638937"/>
                    </a:ext>
                  </a:extLst>
                </a:gridCol>
              </a:tblGrid>
              <a:tr h="311037">
                <a:tc>
                  <a:txBody>
                    <a:bodyPr/>
                    <a:lstStyle/>
                    <a:p>
                      <a:pPr algn="ctr"/>
                      <a:r>
                        <a:rPr lang="es-ES" sz="1400" dirty="0"/>
                        <a:t>Método</a:t>
                      </a:r>
                    </a:p>
                  </a:txBody>
                  <a:tcPr/>
                </a:tc>
                <a:tc>
                  <a:txBody>
                    <a:bodyPr/>
                    <a:lstStyle/>
                    <a:p>
                      <a:pPr algn="ctr"/>
                      <a:r>
                        <a:rPr lang="es-ES" sz="1400" dirty="0"/>
                        <a:t>Descripción</a:t>
                      </a:r>
                    </a:p>
                  </a:txBody>
                  <a:tcPr/>
                </a:tc>
                <a:tc>
                  <a:txBody>
                    <a:bodyPr/>
                    <a:lstStyle/>
                    <a:p>
                      <a:pPr algn="ctr"/>
                      <a:r>
                        <a:rPr lang="es-ES" sz="1400" dirty="0"/>
                        <a:t>Ejemplo</a:t>
                      </a:r>
                    </a:p>
                  </a:txBody>
                  <a:tcPr/>
                </a:tc>
                <a:extLst>
                  <a:ext uri="{0D108BD9-81ED-4DB2-BD59-A6C34878D82A}">
                    <a16:rowId xmlns:a16="http://schemas.microsoft.com/office/drawing/2014/main" val="2586205121"/>
                  </a:ext>
                </a:extLst>
              </a:tr>
              <a:tr h="374400">
                <a:tc>
                  <a:txBody>
                    <a:bodyPr/>
                    <a:lstStyle/>
                    <a:p>
                      <a:pPr algn="ctr"/>
                      <a:r>
                        <a:rPr lang="es-ES" b="0" i="0" dirty="0" err="1">
                          <a:latin typeface="Calibri" panose="020F0502020204030204" pitchFamily="34" charset="0"/>
                          <a:cs typeface="Calibri" panose="020F0502020204030204" pitchFamily="34" charset="0"/>
                        </a:rPr>
                        <a:t>os.listdir</a:t>
                      </a:r>
                      <a:r>
                        <a:rPr lang="es-ES" b="0" i="0" dirty="0">
                          <a:latin typeface="Calibri" panose="020F0502020204030204" pitchFamily="34" charset="0"/>
                          <a:cs typeface="Calibri" panose="020F0502020204030204" pitchFamily="34" charset="0"/>
                        </a:rPr>
                        <a:t>()</a:t>
                      </a:r>
                    </a:p>
                  </a:txBody>
                  <a:tcPr anchor="ctr"/>
                </a:tc>
                <a:tc>
                  <a:txBody>
                    <a:bodyPr/>
                    <a:lstStyle/>
                    <a:p>
                      <a:r>
                        <a:rPr lang="es-ES" i="0" dirty="0">
                          <a:latin typeface="Calibri" panose="020F0502020204030204" pitchFamily="34" charset="0"/>
                          <a:cs typeface="Calibri" panose="020F0502020204030204" pitchFamily="34" charset="0"/>
                        </a:rPr>
                        <a:t>Lista los archivos en un directorio.</a:t>
                      </a:r>
                    </a:p>
                  </a:txBody>
                  <a:tcPr anchor="ctr"/>
                </a:tc>
                <a:tc>
                  <a:txBody>
                    <a:bodyPr/>
                    <a:lstStyle/>
                    <a:p>
                      <a:r>
                        <a:rPr lang="es-ES" i="0" dirty="0" err="1">
                          <a:latin typeface="Calibri" panose="020F0502020204030204" pitchFamily="34" charset="0"/>
                          <a:cs typeface="Calibri" panose="020F0502020204030204" pitchFamily="34" charset="0"/>
                        </a:rPr>
                        <a:t>os.listdir</a:t>
                      </a:r>
                      <a:r>
                        <a:rPr lang="es-ES" i="0" dirty="0">
                          <a:latin typeface="Calibri" panose="020F0502020204030204" pitchFamily="34" charset="0"/>
                          <a:cs typeface="Calibri" panose="020F0502020204030204" pitchFamily="34" charset="0"/>
                        </a:rPr>
                        <a:t>('/ruta/al/directorio')</a:t>
                      </a:r>
                    </a:p>
                  </a:txBody>
                  <a:tcPr anchor="ctr"/>
                </a:tc>
                <a:extLst>
                  <a:ext uri="{0D108BD9-81ED-4DB2-BD59-A6C34878D82A}">
                    <a16:rowId xmlns:a16="http://schemas.microsoft.com/office/drawing/2014/main" val="1577642079"/>
                  </a:ext>
                </a:extLst>
              </a:tr>
              <a:tr h="374400">
                <a:tc>
                  <a:txBody>
                    <a:bodyPr/>
                    <a:lstStyle/>
                    <a:p>
                      <a:pPr algn="ctr"/>
                      <a:r>
                        <a:rPr lang="es-ES" sz="1800" b="0" i="0" dirty="0" err="1">
                          <a:latin typeface="Calibri" panose="020F0502020204030204" pitchFamily="34" charset="0"/>
                          <a:cs typeface="Calibri" panose="020F0502020204030204" pitchFamily="34" charset="0"/>
                        </a:rPr>
                        <a:t>os.system</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Ejecuta comandos del sistema.</a:t>
                      </a:r>
                    </a:p>
                  </a:txBody>
                  <a:tcPr/>
                </a:tc>
                <a:tc>
                  <a:txBody>
                    <a:bodyPr/>
                    <a:lstStyle/>
                    <a:p>
                      <a:pPr algn="l"/>
                      <a:r>
                        <a:rPr lang="es-ES" sz="1800" b="0" i="0" dirty="0" err="1">
                          <a:latin typeface="Calibri" panose="020F0502020204030204" pitchFamily="34" charset="0"/>
                          <a:cs typeface="Calibri" panose="020F0502020204030204" pitchFamily="34" charset="0"/>
                        </a:rPr>
                        <a:t>os.system</a:t>
                      </a:r>
                      <a:r>
                        <a:rPr lang="es-ES" sz="1800" b="0" i="0" dirty="0">
                          <a:latin typeface="Calibri" panose="020F0502020204030204" pitchFamily="34" charset="0"/>
                          <a:cs typeface="Calibri" panose="020F0502020204030204" pitchFamily="34" charset="0"/>
                        </a:rPr>
                        <a:t>('</a:t>
                      </a:r>
                      <a:r>
                        <a:rPr lang="es-ES" sz="1800" b="0" i="0" dirty="0" err="1">
                          <a:latin typeface="Calibri" panose="020F0502020204030204" pitchFamily="34" charset="0"/>
                          <a:cs typeface="Calibri" panose="020F0502020204030204" pitchFamily="34" charset="0"/>
                        </a:rPr>
                        <a:t>ls</a:t>
                      </a:r>
                      <a:r>
                        <a:rPr lang="es-ES" sz="1800" b="0" i="0" dirty="0">
                          <a:latin typeface="Calibri" panose="020F0502020204030204" pitchFamily="34" charset="0"/>
                          <a:cs typeface="Calibri" panose="020F0502020204030204" pitchFamily="34" charset="0"/>
                        </a:rPr>
                        <a:t> -l')</a:t>
                      </a:r>
                    </a:p>
                  </a:txBody>
                  <a:tcPr/>
                </a:tc>
                <a:extLst>
                  <a:ext uri="{0D108BD9-81ED-4DB2-BD59-A6C34878D82A}">
                    <a16:rowId xmlns:a16="http://schemas.microsoft.com/office/drawing/2014/main" val="1363479588"/>
                  </a:ext>
                </a:extLst>
              </a:tr>
              <a:tr h="374400">
                <a:tc>
                  <a:txBody>
                    <a:bodyPr/>
                    <a:lstStyle/>
                    <a:p>
                      <a:pPr algn="ctr"/>
                      <a:r>
                        <a:rPr lang="es-ES" sz="1800" b="0" i="0" dirty="0" err="1">
                          <a:latin typeface="Calibri" panose="020F0502020204030204" pitchFamily="34" charset="0"/>
                          <a:cs typeface="Calibri" panose="020F0502020204030204" pitchFamily="34" charset="0"/>
                        </a:rPr>
                        <a:t>getcwd</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Devuelve el directorio de trabajo actual</a:t>
                      </a:r>
                    </a:p>
                  </a:txBody>
                  <a:tcPr/>
                </a:tc>
                <a:tc>
                  <a:txBody>
                    <a:bodyPr/>
                    <a:lstStyle/>
                    <a:p>
                      <a:pPr algn="l"/>
                      <a:r>
                        <a:rPr lang="es-ES" sz="1800" b="0" i="0" dirty="0" err="1">
                          <a:latin typeface="Calibri" panose="020F0502020204030204" pitchFamily="34" charset="0"/>
                          <a:cs typeface="Calibri" panose="020F0502020204030204" pitchFamily="34" charset="0"/>
                        </a:rPr>
                        <a:t>os.getcwd</a:t>
                      </a:r>
                      <a:r>
                        <a:rPr lang="es-ES" sz="1800" b="0" i="0"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2592009737"/>
                  </a:ext>
                </a:extLst>
              </a:tr>
              <a:tr h="374400">
                <a:tc>
                  <a:txBody>
                    <a:bodyPr/>
                    <a:lstStyle/>
                    <a:p>
                      <a:pPr algn="ctr"/>
                      <a:r>
                        <a:rPr lang="es-ES" sz="1800" b="0" i="0" dirty="0" err="1">
                          <a:latin typeface="Calibri" panose="020F0502020204030204" pitchFamily="34" charset="0"/>
                          <a:cs typeface="Calibri" panose="020F0502020204030204" pitchFamily="34" charset="0"/>
                        </a:rPr>
                        <a:t>mkdir</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Crea un nuevo directorio.</a:t>
                      </a:r>
                    </a:p>
                  </a:txBody>
                  <a:tcPr/>
                </a:tc>
                <a:tc>
                  <a:txBody>
                    <a:bodyPr/>
                    <a:lstStyle/>
                    <a:p>
                      <a:pPr algn="l"/>
                      <a:r>
                        <a:rPr lang="es-ES" sz="1800" b="0" i="0" dirty="0" err="1">
                          <a:latin typeface="Calibri" panose="020F0502020204030204" pitchFamily="34" charset="0"/>
                          <a:cs typeface="Calibri" panose="020F0502020204030204" pitchFamily="34" charset="0"/>
                        </a:rPr>
                        <a:t>os.mkdir</a:t>
                      </a:r>
                      <a:r>
                        <a:rPr lang="es-ES" sz="1800" b="0" i="0" dirty="0">
                          <a:latin typeface="Calibri" panose="020F0502020204030204" pitchFamily="34" charset="0"/>
                          <a:cs typeface="Calibri" panose="020F0502020204030204" pitchFamily="34" charset="0"/>
                        </a:rPr>
                        <a:t>('/ruta/nuevo/directorio')</a:t>
                      </a:r>
                    </a:p>
                  </a:txBody>
                  <a:tcPr/>
                </a:tc>
                <a:extLst>
                  <a:ext uri="{0D108BD9-81ED-4DB2-BD59-A6C34878D82A}">
                    <a16:rowId xmlns:a16="http://schemas.microsoft.com/office/drawing/2014/main" val="2989521149"/>
                  </a:ext>
                </a:extLst>
              </a:tr>
              <a:tr h="374400">
                <a:tc>
                  <a:txBody>
                    <a:bodyPr/>
                    <a:lstStyle/>
                    <a:p>
                      <a:pPr algn="ctr"/>
                      <a:r>
                        <a:rPr lang="es-ES" sz="1800" b="0" i="0" dirty="0" err="1">
                          <a:latin typeface="Calibri" panose="020F0502020204030204" pitchFamily="34" charset="0"/>
                          <a:cs typeface="Calibri" panose="020F0502020204030204" pitchFamily="34" charset="0"/>
                        </a:rPr>
                        <a:t>remove</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Elimina un archivo.</a:t>
                      </a:r>
                    </a:p>
                  </a:txBody>
                  <a:tcPr/>
                </a:tc>
                <a:tc>
                  <a:txBody>
                    <a:bodyPr/>
                    <a:lstStyle/>
                    <a:p>
                      <a:pPr algn="l"/>
                      <a:r>
                        <a:rPr lang="it-IT" sz="1800" b="0" i="0" dirty="0">
                          <a:latin typeface="Calibri" panose="020F0502020204030204" pitchFamily="34" charset="0"/>
                          <a:cs typeface="Calibri" panose="020F0502020204030204" pitchFamily="34" charset="0"/>
                        </a:rPr>
                        <a:t>os.remove('/ruta/archivo.txt')</a:t>
                      </a:r>
                      <a:endParaRPr lang="es-ES" sz="1800" b="0" i="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3540012"/>
                  </a:ext>
                </a:extLst>
              </a:tr>
              <a:tr h="374400">
                <a:tc>
                  <a:txBody>
                    <a:bodyPr/>
                    <a:lstStyle/>
                    <a:p>
                      <a:pPr algn="ctr"/>
                      <a:r>
                        <a:rPr lang="es-ES" sz="1800" b="0" i="0" dirty="0" err="1">
                          <a:latin typeface="Calibri" panose="020F0502020204030204" pitchFamily="34" charset="0"/>
                          <a:cs typeface="Calibri" panose="020F0502020204030204" pitchFamily="34" charset="0"/>
                        </a:rPr>
                        <a:t>rename</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Renombra un archivo o directorio.</a:t>
                      </a:r>
                    </a:p>
                  </a:txBody>
                  <a:tcPr/>
                </a:tc>
                <a:tc>
                  <a:txBody>
                    <a:bodyPr/>
                    <a:lstStyle/>
                    <a:p>
                      <a:pPr algn="l"/>
                      <a:r>
                        <a:rPr lang="es-ES" sz="1800" b="0" i="0" dirty="0" err="1">
                          <a:latin typeface="Calibri" panose="020F0502020204030204" pitchFamily="34" charset="0"/>
                          <a:cs typeface="Calibri" panose="020F0502020204030204" pitchFamily="34" charset="0"/>
                        </a:rPr>
                        <a:t>os.rename</a:t>
                      </a:r>
                      <a:r>
                        <a:rPr lang="es-ES" sz="1800" b="0" i="0" dirty="0">
                          <a:latin typeface="Calibri" panose="020F0502020204030204" pitchFamily="34" charset="0"/>
                          <a:cs typeface="Calibri" panose="020F0502020204030204" pitchFamily="34" charset="0"/>
                        </a:rPr>
                        <a:t>('/ruta/viejo_nombre.txt', '/ruta/nuevo_nombre.txt')</a:t>
                      </a:r>
                    </a:p>
                  </a:txBody>
                  <a:tcPr/>
                </a:tc>
                <a:extLst>
                  <a:ext uri="{0D108BD9-81ED-4DB2-BD59-A6C34878D82A}">
                    <a16:rowId xmlns:a16="http://schemas.microsoft.com/office/drawing/2014/main" val="1327988078"/>
                  </a:ext>
                </a:extLst>
              </a:tr>
              <a:tr h="374400">
                <a:tc>
                  <a:txBody>
                    <a:bodyPr/>
                    <a:lstStyle/>
                    <a:p>
                      <a:pPr algn="ctr"/>
                      <a:r>
                        <a:rPr lang="es-ES" sz="1800" b="0" i="0" dirty="0" err="1">
                          <a:latin typeface="Calibri" panose="020F0502020204030204" pitchFamily="34" charset="0"/>
                          <a:cs typeface="Calibri" panose="020F0502020204030204" pitchFamily="34" charset="0"/>
                        </a:rPr>
                        <a:t>path.exists</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Comprueba si una ruta especificada existe.</a:t>
                      </a:r>
                    </a:p>
                  </a:txBody>
                  <a:tcPr/>
                </a:tc>
                <a:tc>
                  <a:txBody>
                    <a:bodyPr/>
                    <a:lstStyle/>
                    <a:p>
                      <a:pPr algn="l"/>
                      <a:r>
                        <a:rPr lang="es-ES" sz="1800" b="0" i="0" dirty="0" err="1">
                          <a:latin typeface="Calibri" panose="020F0502020204030204" pitchFamily="34" charset="0"/>
                          <a:cs typeface="Calibri" panose="020F0502020204030204" pitchFamily="34" charset="0"/>
                        </a:rPr>
                        <a:t>os.path.exists</a:t>
                      </a:r>
                      <a:r>
                        <a:rPr lang="es-ES" sz="1800" b="0" i="0" dirty="0">
                          <a:latin typeface="Calibri" panose="020F0502020204030204" pitchFamily="34" charset="0"/>
                          <a:cs typeface="Calibri" panose="020F0502020204030204" pitchFamily="34" charset="0"/>
                        </a:rPr>
                        <a:t>('/ruta/</a:t>
                      </a:r>
                      <a:r>
                        <a:rPr lang="es-ES" sz="1800" b="0" i="0" dirty="0" err="1">
                          <a:latin typeface="Calibri" panose="020F0502020204030204" pitchFamily="34" charset="0"/>
                          <a:cs typeface="Calibri" panose="020F0502020204030204" pitchFamily="34" charset="0"/>
                        </a:rPr>
                        <a:t>archivo_o_directorio</a:t>
                      </a:r>
                      <a:r>
                        <a:rPr lang="es-ES" sz="1800" b="0" i="0"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817192661"/>
                  </a:ext>
                </a:extLst>
              </a:tr>
              <a:tr h="374400">
                <a:tc>
                  <a:txBody>
                    <a:bodyPr/>
                    <a:lstStyle/>
                    <a:p>
                      <a:pPr algn="ctr"/>
                      <a:r>
                        <a:rPr lang="es-ES" sz="1800" b="0" i="0" dirty="0" err="1">
                          <a:latin typeface="Calibri" panose="020F0502020204030204" pitchFamily="34" charset="0"/>
                          <a:cs typeface="Calibri" panose="020F0502020204030204" pitchFamily="34" charset="0"/>
                        </a:rPr>
                        <a:t>os.path.isdir</a:t>
                      </a:r>
                      <a:r>
                        <a:rPr lang="es-ES" sz="1800" b="0" i="0" dirty="0">
                          <a:latin typeface="Calibri" panose="020F0502020204030204" pitchFamily="34" charset="0"/>
                          <a:cs typeface="Calibri" panose="020F0502020204030204" pitchFamily="34" charset="0"/>
                        </a:rPr>
                        <a:t>()</a:t>
                      </a:r>
                    </a:p>
                  </a:txBody>
                  <a:tcPr anchor="ctr"/>
                </a:tc>
                <a:tc>
                  <a:txBody>
                    <a:bodyPr/>
                    <a:lstStyle/>
                    <a:p>
                      <a:pPr algn="l"/>
                      <a:r>
                        <a:rPr lang="es-ES" sz="1800" b="0" i="0" dirty="0">
                          <a:latin typeface="Calibri" panose="020F0502020204030204" pitchFamily="34" charset="0"/>
                          <a:cs typeface="Calibri" panose="020F0502020204030204" pitchFamily="34" charset="0"/>
                        </a:rPr>
                        <a:t>Comprueba si una ruta especificada es un directorio.</a:t>
                      </a:r>
                    </a:p>
                  </a:txBody>
                  <a:tcPr/>
                </a:tc>
                <a:tc>
                  <a:txBody>
                    <a:bodyPr/>
                    <a:lstStyle/>
                    <a:p>
                      <a:pPr algn="l"/>
                      <a:r>
                        <a:rPr lang="es-ES" sz="1800" b="0" i="0" dirty="0" err="1">
                          <a:latin typeface="Calibri" panose="020F0502020204030204" pitchFamily="34" charset="0"/>
                          <a:cs typeface="Calibri" panose="020F0502020204030204" pitchFamily="34" charset="0"/>
                        </a:rPr>
                        <a:t>os.path.isdir</a:t>
                      </a:r>
                      <a:r>
                        <a:rPr lang="es-ES" sz="1800" b="0" i="0" dirty="0">
                          <a:latin typeface="Calibri" panose="020F0502020204030204" pitchFamily="34" charset="0"/>
                          <a:cs typeface="Calibri" panose="020F0502020204030204" pitchFamily="34" charset="0"/>
                        </a:rPr>
                        <a:t>('/ruta/directorio')</a:t>
                      </a:r>
                    </a:p>
                  </a:txBody>
                  <a:tcPr/>
                </a:tc>
                <a:extLst>
                  <a:ext uri="{0D108BD9-81ED-4DB2-BD59-A6C34878D82A}">
                    <a16:rowId xmlns:a16="http://schemas.microsoft.com/office/drawing/2014/main" val="1182539068"/>
                  </a:ext>
                </a:extLst>
              </a:tr>
              <a:tr h="374400">
                <a:tc>
                  <a:txBody>
                    <a:bodyPr/>
                    <a:lstStyle/>
                    <a:p>
                      <a:pPr algn="ctr"/>
                      <a:r>
                        <a:rPr lang="es-ES" sz="1800" b="0" i="0" dirty="0" err="1">
                          <a:latin typeface="Calibri" panose="020F0502020204030204" pitchFamily="34" charset="0"/>
                          <a:cs typeface="Calibri" panose="020F0502020204030204" pitchFamily="34" charset="0"/>
                        </a:rPr>
                        <a:t>os.environ</a:t>
                      </a:r>
                      <a:endParaRPr lang="es-ES" sz="1800" b="0" i="0" dirty="0">
                        <a:latin typeface="Calibri" panose="020F0502020204030204" pitchFamily="34" charset="0"/>
                        <a:cs typeface="Calibri" panose="020F0502020204030204" pitchFamily="34" charset="0"/>
                      </a:endParaRPr>
                    </a:p>
                  </a:txBody>
                  <a:tcPr anchor="ctr"/>
                </a:tc>
                <a:tc>
                  <a:txBody>
                    <a:bodyPr/>
                    <a:lstStyle/>
                    <a:p>
                      <a:pPr algn="l"/>
                      <a:r>
                        <a:rPr lang="es-ES" sz="1800" b="0" i="0" dirty="0">
                          <a:latin typeface="Calibri" panose="020F0502020204030204" pitchFamily="34" charset="0"/>
                          <a:cs typeface="Calibri" panose="020F0502020204030204" pitchFamily="34" charset="0"/>
                        </a:rPr>
                        <a:t>Un objeto </a:t>
                      </a:r>
                      <a:r>
                        <a:rPr lang="es-ES" sz="1800" b="0" i="0" dirty="0" err="1">
                          <a:latin typeface="Calibri" panose="020F0502020204030204" pitchFamily="34" charset="0"/>
                          <a:cs typeface="Calibri" panose="020F0502020204030204" pitchFamily="34" charset="0"/>
                        </a:rPr>
                        <a:t>mapping</a:t>
                      </a:r>
                      <a:r>
                        <a:rPr lang="es-ES" sz="1800" b="0" i="0" dirty="0">
                          <a:latin typeface="Calibri" panose="020F0502020204030204" pitchFamily="34" charset="0"/>
                          <a:cs typeface="Calibri" panose="020F0502020204030204" pitchFamily="34" charset="0"/>
                        </a:rPr>
                        <a:t> donde las claves y los valores son cadenas que representan el entorno del proceso</a:t>
                      </a:r>
                    </a:p>
                  </a:txBody>
                  <a:tcPr/>
                </a:tc>
                <a:tc>
                  <a:txBody>
                    <a:bodyPr/>
                    <a:lstStyle/>
                    <a:p>
                      <a:pPr algn="l"/>
                      <a:r>
                        <a:rPr lang="es-ES" sz="1800" b="0" i="0" dirty="0" err="1">
                          <a:latin typeface="Calibri" panose="020F0502020204030204" pitchFamily="34" charset="0"/>
                          <a:cs typeface="Calibri" panose="020F0502020204030204" pitchFamily="34" charset="0"/>
                        </a:rPr>
                        <a:t>os.environ</a:t>
                      </a:r>
                      <a:r>
                        <a:rPr lang="es-ES" sz="1800" b="0" i="0" dirty="0">
                          <a:latin typeface="Calibri" panose="020F0502020204030204" pitchFamily="34" charset="0"/>
                          <a:cs typeface="Calibri" panose="020F0502020204030204" pitchFamily="34" charset="0"/>
                        </a:rPr>
                        <a:t>['HOME']</a:t>
                      </a:r>
                    </a:p>
                  </a:txBody>
                  <a:tcPr/>
                </a:tc>
                <a:extLst>
                  <a:ext uri="{0D108BD9-81ED-4DB2-BD59-A6C34878D82A}">
                    <a16:rowId xmlns:a16="http://schemas.microsoft.com/office/drawing/2014/main" val="87056275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238;g2ab9339a0bb_0_ 1"/>
          <p:cNvSpPr/>
          <p:nvPr/>
        </p:nvSpPr>
        <p:spPr>
          <a:xfrm>
            <a:off x="9666720" y="-1014480"/>
            <a:ext cx="3263400" cy="324540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endParaRPr lang="es-ES" sz="1870" b="0" strike="noStrike" spc="-1">
              <a:solidFill>
                <a:srgbClr val="000000"/>
              </a:solidFill>
              <a:latin typeface="Arial"/>
              <a:ea typeface="Arial"/>
            </a:endParaRPr>
          </a:p>
        </p:txBody>
      </p:sp>
      <p:cxnSp>
        <p:nvCxnSpPr>
          <p:cNvPr id="189" name="Google Shape;239;g2ab9339a0bb_0_ 1"/>
          <p:cNvCxnSpPr/>
          <p:nvPr/>
        </p:nvCxnSpPr>
        <p:spPr>
          <a:xfrm flipV="1">
            <a:off x="449280" y="851400"/>
            <a:ext cx="11106360" cy="9360"/>
          </a:xfrm>
          <a:prstGeom prst="straightConnector1">
            <a:avLst/>
          </a:prstGeom>
          <a:ln w="9525">
            <a:solidFill>
              <a:srgbClr val="C00000"/>
            </a:solidFill>
            <a:round/>
          </a:ln>
        </p:spPr>
      </p:cxnSp>
      <p:sp>
        <p:nvSpPr>
          <p:cNvPr id="190" name="Google Shape;240;g2ab9339a0bb_0_ 1"/>
          <p:cNvSpPr/>
          <p:nvPr/>
        </p:nvSpPr>
        <p:spPr>
          <a:xfrm>
            <a:off x="370800" y="0"/>
            <a:ext cx="10486080" cy="699120"/>
          </a:xfrm>
          <a:prstGeom prst="rect">
            <a:avLst/>
          </a:prstGeom>
          <a:noFill/>
          <a:ln w="0">
            <a:noFill/>
          </a:ln>
        </p:spPr>
        <p:style>
          <a:lnRef idx="0">
            <a:scrgbClr r="0" g="0" b="0"/>
          </a:lnRef>
          <a:fillRef idx="0">
            <a:scrgbClr r="0" g="0" b="0"/>
          </a:fillRef>
          <a:effectRef idx="0">
            <a:scrgbClr r="0" g="0" b="0"/>
          </a:effectRef>
          <a:fontRef idx="minor"/>
        </p:style>
        <p:txBody>
          <a:bodyPr lIns="122040" tIns="349560" rIns="122040" bIns="349560" anchor="t">
            <a:noAutofit/>
          </a:bodyPr>
          <a:lstStyle/>
          <a:p>
            <a:pPr defTabSz="1219320">
              <a:lnSpc>
                <a:spcPct val="100000"/>
              </a:lnSpc>
              <a:tabLst>
                <a:tab pos="0" algn="l"/>
              </a:tabLst>
            </a:pPr>
            <a:r>
              <a:rPr lang="es" sz="2660" b="1" strike="noStrike" spc="-1">
                <a:solidFill>
                  <a:srgbClr val="110741"/>
                </a:solidFill>
                <a:latin typeface="Ubuntu"/>
                <a:ea typeface="Arial"/>
              </a:rPr>
              <a:t>sys</a:t>
            </a:r>
            <a:endParaRPr lang="es-ES" sz="2660" b="0" strike="noStrike" spc="-1">
              <a:solidFill>
                <a:srgbClr val="000000"/>
              </a:solidFill>
              <a:latin typeface="Arial"/>
            </a:endParaRPr>
          </a:p>
        </p:txBody>
      </p:sp>
      <p:sp>
        <p:nvSpPr>
          <p:cNvPr id="191" name="Google Shape;241;g2ab9339a0bb_0_ 1"/>
          <p:cNvSpPr/>
          <p:nvPr/>
        </p:nvSpPr>
        <p:spPr>
          <a:xfrm>
            <a:off x="449280" y="898560"/>
            <a:ext cx="7036560" cy="595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tabLst>
                <a:tab pos="0" algn="l"/>
              </a:tabLst>
            </a:pPr>
            <a:r>
              <a:rPr lang="es" sz="1600" b="1" strike="noStrike" spc="-1">
                <a:solidFill>
                  <a:srgbClr val="000000"/>
                </a:solidFill>
                <a:latin typeface="Calibri"/>
                <a:ea typeface="Calibri"/>
              </a:rPr>
              <a:t> </a:t>
            </a:r>
            <a:endParaRPr lang="es-ES" sz="1600" b="0" strike="noStrike" spc="-1">
              <a:solidFill>
                <a:srgbClr val="000000"/>
              </a:solidFill>
              <a:latin typeface="Arial"/>
            </a:endParaRPr>
          </a:p>
        </p:txBody>
      </p:sp>
      <p:pic>
        <p:nvPicPr>
          <p:cNvPr id="192" name="Google Shape;242;g2ab9339a0bb_0_ 1"/>
          <p:cNvPicPr/>
          <p:nvPr/>
        </p:nvPicPr>
        <p:blipFill>
          <a:blip r:embed="rId2"/>
          <a:stretch/>
        </p:blipFill>
        <p:spPr>
          <a:xfrm>
            <a:off x="10758240" y="177120"/>
            <a:ext cx="796680" cy="637200"/>
          </a:xfrm>
          <a:prstGeom prst="rect">
            <a:avLst/>
          </a:prstGeom>
          <a:ln w="0">
            <a:noFill/>
          </a:ln>
        </p:spPr>
      </p:pic>
      <p:sp>
        <p:nvSpPr>
          <p:cNvPr id="193" name="CuadroTexto 192"/>
          <p:cNvSpPr txBox="1"/>
          <p:nvPr/>
        </p:nvSpPr>
        <p:spPr>
          <a:xfrm>
            <a:off x="449280" y="1013040"/>
            <a:ext cx="11105640" cy="4965480"/>
          </a:xfrm>
          <a:prstGeom prst="rect">
            <a:avLst/>
          </a:prstGeom>
          <a:noFill/>
          <a:ln w="0">
            <a:noFill/>
          </a:ln>
        </p:spPr>
        <p:txBody>
          <a:bodyPr lIns="90000" tIns="45000" rIns="90000" bIns="45000" anchor="t">
            <a:noAutofit/>
          </a:bodyPr>
          <a:lstStyle/>
          <a:p>
            <a:r>
              <a:rPr lang="es-ES" b="0" strike="noStrike" spc="-1" dirty="0">
                <a:solidFill>
                  <a:srgbClr val="000000"/>
                </a:solidFill>
                <a:latin typeface="Calibri" panose="020F0502020204030204" pitchFamily="34" charset="0"/>
                <a:cs typeface="Calibri" panose="020F0502020204030204" pitchFamily="34" charset="0"/>
              </a:rPr>
              <a:t>La librería </a:t>
            </a:r>
            <a:r>
              <a:rPr lang="es-ES" b="0" strike="noStrike" spc="-1" dirty="0" err="1">
                <a:solidFill>
                  <a:srgbClr val="000000"/>
                </a:solidFill>
                <a:latin typeface="Calibri" panose="020F0502020204030204" pitchFamily="34" charset="0"/>
                <a:cs typeface="Calibri" panose="020F0502020204030204" pitchFamily="34" charset="0"/>
              </a:rPr>
              <a:t>sys</a:t>
            </a:r>
            <a:r>
              <a:rPr lang="es-ES" b="0" strike="noStrike" spc="-1" dirty="0">
                <a:solidFill>
                  <a:srgbClr val="000000"/>
                </a:solidFill>
                <a:latin typeface="Calibri" panose="020F0502020204030204" pitchFamily="34" charset="0"/>
                <a:cs typeface="Calibri" panose="020F0502020204030204" pitchFamily="34" charset="0"/>
              </a:rPr>
              <a:t> proporciona acceso a variables y funciones relacionadas con el intérprete de Python y el entorno de ejecución.</a:t>
            </a:r>
          </a:p>
          <a:p>
            <a:endParaRPr lang="es-ES" sz="1000" b="0" strike="noStrike" spc="-1" dirty="0">
              <a:solidFill>
                <a:srgbClr val="000000"/>
              </a:solidFill>
              <a:latin typeface="Arial"/>
            </a:endParaRPr>
          </a:p>
          <a:p>
            <a:endParaRPr lang="es-ES" sz="1000" b="0" strike="noStrike" spc="-1" dirty="0">
              <a:solidFill>
                <a:srgbClr val="000000"/>
              </a:solidFill>
              <a:latin typeface="Arial"/>
            </a:endParaRPr>
          </a:p>
        </p:txBody>
      </p:sp>
      <p:graphicFrame>
        <p:nvGraphicFramePr>
          <p:cNvPr id="2" name="Tabla 1">
            <a:extLst>
              <a:ext uri="{FF2B5EF4-FFF2-40B4-BE49-F238E27FC236}">
                <a16:creationId xmlns:a16="http://schemas.microsoft.com/office/drawing/2014/main" id="{D4242F22-21B8-7ECB-C6D1-F9A3A5CCC905}"/>
              </a:ext>
            </a:extLst>
          </p:cNvPr>
          <p:cNvGraphicFramePr>
            <a:graphicFrameLocks noGrp="1"/>
          </p:cNvGraphicFramePr>
          <p:nvPr>
            <p:extLst>
              <p:ext uri="{D42A27DB-BD31-4B8C-83A1-F6EECF244321}">
                <p14:modId xmlns:p14="http://schemas.microsoft.com/office/powerpoint/2010/main" val="1771133111"/>
              </p:ext>
            </p:extLst>
          </p:nvPr>
        </p:nvGraphicFramePr>
        <p:xfrm>
          <a:off x="459610" y="1809193"/>
          <a:ext cx="11392652" cy="3680637"/>
        </p:xfrm>
        <a:graphic>
          <a:graphicData uri="http://schemas.openxmlformats.org/drawingml/2006/table">
            <a:tbl>
              <a:tblPr firstRow="1" bandRow="1">
                <a:tableStyleId>{5C22544A-7EE6-4342-B048-85BDC9FD1C3A}</a:tableStyleId>
              </a:tblPr>
              <a:tblGrid>
                <a:gridCol w="1816925">
                  <a:extLst>
                    <a:ext uri="{9D8B030D-6E8A-4147-A177-3AD203B41FA5}">
                      <a16:colId xmlns:a16="http://schemas.microsoft.com/office/drawing/2014/main" val="2256623918"/>
                    </a:ext>
                  </a:extLst>
                </a:gridCol>
                <a:gridCol w="5637470">
                  <a:extLst>
                    <a:ext uri="{9D8B030D-6E8A-4147-A177-3AD203B41FA5}">
                      <a16:colId xmlns:a16="http://schemas.microsoft.com/office/drawing/2014/main" val="3632396968"/>
                    </a:ext>
                  </a:extLst>
                </a:gridCol>
                <a:gridCol w="3938257">
                  <a:extLst>
                    <a:ext uri="{9D8B030D-6E8A-4147-A177-3AD203B41FA5}">
                      <a16:colId xmlns:a16="http://schemas.microsoft.com/office/drawing/2014/main" val="178638937"/>
                    </a:ext>
                  </a:extLst>
                </a:gridCol>
              </a:tblGrid>
              <a:tr h="311037">
                <a:tc>
                  <a:txBody>
                    <a:bodyPr/>
                    <a:lstStyle/>
                    <a:p>
                      <a:pPr algn="ctr"/>
                      <a:r>
                        <a:rPr lang="es-ES" sz="1400" dirty="0"/>
                        <a:t>Método</a:t>
                      </a:r>
                    </a:p>
                  </a:txBody>
                  <a:tcPr/>
                </a:tc>
                <a:tc>
                  <a:txBody>
                    <a:bodyPr/>
                    <a:lstStyle/>
                    <a:p>
                      <a:pPr algn="ctr"/>
                      <a:r>
                        <a:rPr lang="es-ES" sz="1400" dirty="0"/>
                        <a:t>Descripción</a:t>
                      </a:r>
                    </a:p>
                  </a:txBody>
                  <a:tcPr/>
                </a:tc>
                <a:tc>
                  <a:txBody>
                    <a:bodyPr/>
                    <a:lstStyle/>
                    <a:p>
                      <a:pPr algn="ctr"/>
                      <a:r>
                        <a:rPr lang="es-ES" sz="1400" dirty="0"/>
                        <a:t>Ejemplo</a:t>
                      </a:r>
                    </a:p>
                  </a:txBody>
                  <a:tcPr/>
                </a:tc>
                <a:extLst>
                  <a:ext uri="{0D108BD9-81ED-4DB2-BD59-A6C34878D82A}">
                    <a16:rowId xmlns:a16="http://schemas.microsoft.com/office/drawing/2014/main" val="2586205121"/>
                  </a:ext>
                </a:extLst>
              </a:tr>
              <a:tr h="374400">
                <a:tc>
                  <a:txBody>
                    <a:bodyPr/>
                    <a:lstStyle/>
                    <a:p>
                      <a:r>
                        <a:rPr dirty="0" err="1">
                          <a:latin typeface="Calibri" panose="020F0502020204030204" pitchFamily="34" charset="0"/>
                          <a:cs typeface="Calibri" panose="020F0502020204030204" pitchFamily="34" charset="0"/>
                        </a:rPr>
                        <a:t>sys.argv</a:t>
                      </a:r>
                      <a:endParaRPr dirty="0">
                        <a:latin typeface="Calibri" panose="020F0502020204030204" pitchFamily="34" charset="0"/>
                        <a:cs typeface="Calibri" panose="020F0502020204030204" pitchFamily="34" charset="0"/>
                      </a:endParaRPr>
                    </a:p>
                  </a:txBody>
                  <a:tcPr/>
                </a:tc>
                <a:tc>
                  <a:txBody>
                    <a:bodyPr/>
                    <a:lstStyle/>
                    <a:p>
                      <a:r>
                        <a:rPr>
                          <a:latin typeface="Calibri" panose="020F0502020204030204" pitchFamily="34" charset="0"/>
                          <a:cs typeface="Calibri" panose="020F0502020204030204" pitchFamily="34" charset="0"/>
                        </a:rPr>
                        <a:t>Lista de argumentos de la línea de comandos.</a:t>
                      </a:r>
                    </a:p>
                  </a:txBody>
                  <a:tcPr/>
                </a:tc>
                <a:tc>
                  <a:txBody>
                    <a:bodyPr/>
                    <a:lstStyle/>
                    <a:p>
                      <a:r>
                        <a:rPr>
                          <a:latin typeface="Calibri" panose="020F0502020204030204" pitchFamily="34" charset="0"/>
                          <a:cs typeface="Calibri" panose="020F0502020204030204" pitchFamily="34" charset="0"/>
                        </a:rPr>
                        <a:t>sys.argv</a:t>
                      </a:r>
                    </a:p>
                  </a:txBody>
                  <a:tcPr/>
                </a:tc>
                <a:extLst>
                  <a:ext uri="{0D108BD9-81ED-4DB2-BD59-A6C34878D82A}">
                    <a16:rowId xmlns:a16="http://schemas.microsoft.com/office/drawing/2014/main" val="1577642079"/>
                  </a:ext>
                </a:extLst>
              </a:tr>
              <a:tr h="374400">
                <a:tc>
                  <a:txBody>
                    <a:bodyPr/>
                    <a:lstStyle/>
                    <a:p>
                      <a:r>
                        <a:rPr dirty="0" err="1">
                          <a:latin typeface="Calibri" panose="020F0502020204030204" pitchFamily="34" charset="0"/>
                          <a:cs typeface="Calibri" panose="020F0502020204030204" pitchFamily="34" charset="0"/>
                        </a:rPr>
                        <a:t>sys.exit</a:t>
                      </a:r>
                      <a:r>
                        <a:rPr dirty="0">
                          <a:latin typeface="Calibri" panose="020F0502020204030204" pitchFamily="34" charset="0"/>
                          <a:cs typeface="Calibri" panose="020F0502020204030204" pitchFamily="34" charset="0"/>
                        </a:rPr>
                        <a:t>()</a:t>
                      </a:r>
                    </a:p>
                  </a:txBody>
                  <a:tcPr/>
                </a:tc>
                <a:tc>
                  <a:txBody>
                    <a:bodyPr/>
                    <a:lstStyle/>
                    <a:p>
                      <a:r>
                        <a:rPr dirty="0">
                          <a:latin typeface="Calibri" panose="020F0502020204030204" pitchFamily="34" charset="0"/>
                          <a:cs typeface="Calibri" panose="020F0502020204030204" pitchFamily="34" charset="0"/>
                        </a:rPr>
                        <a:t>Termina </a:t>
                      </a:r>
                      <a:r>
                        <a:rPr dirty="0" err="1">
                          <a:latin typeface="Calibri" panose="020F0502020204030204" pitchFamily="34" charset="0"/>
                          <a:cs typeface="Calibri" panose="020F0502020204030204" pitchFamily="34" charset="0"/>
                        </a:rPr>
                        <a:t>el</a:t>
                      </a:r>
                      <a:r>
                        <a:rPr dirty="0">
                          <a:latin typeface="Calibri" panose="020F0502020204030204" pitchFamily="34" charset="0"/>
                          <a:cs typeface="Calibri" panose="020F0502020204030204" pitchFamily="34" charset="0"/>
                        </a:rPr>
                        <a:t> </a:t>
                      </a:r>
                      <a:r>
                        <a:rPr dirty="0" err="1">
                          <a:latin typeface="Calibri" panose="020F0502020204030204" pitchFamily="34" charset="0"/>
                          <a:cs typeface="Calibri" panose="020F0502020204030204" pitchFamily="34" charset="0"/>
                        </a:rPr>
                        <a:t>programa</a:t>
                      </a:r>
                      <a:r>
                        <a:rPr dirty="0">
                          <a:latin typeface="Calibri" panose="020F0502020204030204" pitchFamily="34" charset="0"/>
                          <a:cs typeface="Calibri" panose="020F0502020204030204" pitchFamily="34" charset="0"/>
                        </a:rPr>
                        <a:t> de Python.</a:t>
                      </a:r>
                    </a:p>
                  </a:txBody>
                  <a:tcPr/>
                </a:tc>
                <a:tc>
                  <a:txBody>
                    <a:bodyPr/>
                    <a:lstStyle/>
                    <a:p>
                      <a:r>
                        <a:rPr>
                          <a:latin typeface="Calibri" panose="020F0502020204030204" pitchFamily="34" charset="0"/>
                          <a:cs typeface="Calibri" panose="020F0502020204030204" pitchFamily="34" charset="0"/>
                        </a:rPr>
                        <a:t>sys.exit(0)</a:t>
                      </a:r>
                    </a:p>
                  </a:txBody>
                  <a:tcPr/>
                </a:tc>
                <a:extLst>
                  <a:ext uri="{0D108BD9-81ED-4DB2-BD59-A6C34878D82A}">
                    <a16:rowId xmlns:a16="http://schemas.microsoft.com/office/drawing/2014/main" val="1363479588"/>
                  </a:ext>
                </a:extLst>
              </a:tr>
              <a:tr h="374400">
                <a:tc>
                  <a:txBody>
                    <a:bodyPr/>
                    <a:lstStyle/>
                    <a:p>
                      <a:r>
                        <a:rPr dirty="0" err="1">
                          <a:latin typeface="Calibri" panose="020F0502020204030204" pitchFamily="34" charset="0"/>
                          <a:cs typeface="Calibri" panose="020F0502020204030204" pitchFamily="34" charset="0"/>
                        </a:rPr>
                        <a:t>sys.path</a:t>
                      </a:r>
                      <a:endParaRPr dirty="0">
                        <a:latin typeface="Calibri" panose="020F0502020204030204" pitchFamily="34" charset="0"/>
                        <a:cs typeface="Calibri" panose="020F0502020204030204" pitchFamily="34" charset="0"/>
                      </a:endParaRPr>
                    </a:p>
                  </a:txBody>
                  <a:tcPr/>
                </a:tc>
                <a:tc>
                  <a:txBody>
                    <a:bodyPr/>
                    <a:lstStyle/>
                    <a:p>
                      <a:r>
                        <a:rPr dirty="0">
                          <a:latin typeface="Calibri" panose="020F0502020204030204" pitchFamily="34" charset="0"/>
                          <a:cs typeface="Calibri" panose="020F0502020204030204" pitchFamily="34" charset="0"/>
                        </a:rPr>
                        <a:t>Lista de </a:t>
                      </a:r>
                      <a:r>
                        <a:rPr dirty="0" err="1">
                          <a:latin typeface="Calibri" panose="020F0502020204030204" pitchFamily="34" charset="0"/>
                          <a:cs typeface="Calibri" panose="020F0502020204030204" pitchFamily="34" charset="0"/>
                        </a:rPr>
                        <a:t>rutas</a:t>
                      </a:r>
                      <a:r>
                        <a:rPr dirty="0">
                          <a:latin typeface="Calibri" panose="020F0502020204030204" pitchFamily="34" charset="0"/>
                          <a:cs typeface="Calibri" panose="020F0502020204030204" pitchFamily="34" charset="0"/>
                        </a:rPr>
                        <a:t> de </a:t>
                      </a:r>
                      <a:r>
                        <a:rPr dirty="0" err="1">
                          <a:latin typeface="Calibri" panose="020F0502020204030204" pitchFamily="34" charset="0"/>
                          <a:cs typeface="Calibri" panose="020F0502020204030204" pitchFamily="34" charset="0"/>
                        </a:rPr>
                        <a:t>búsqueda</a:t>
                      </a:r>
                      <a:r>
                        <a:rPr dirty="0">
                          <a:latin typeface="Calibri" panose="020F0502020204030204" pitchFamily="34" charset="0"/>
                          <a:cs typeface="Calibri" panose="020F0502020204030204" pitchFamily="34" charset="0"/>
                        </a:rPr>
                        <a:t> de </a:t>
                      </a:r>
                      <a:r>
                        <a:rPr dirty="0" err="1">
                          <a:latin typeface="Calibri" panose="020F0502020204030204" pitchFamily="34" charset="0"/>
                          <a:cs typeface="Calibri" panose="020F0502020204030204" pitchFamily="34" charset="0"/>
                        </a:rPr>
                        <a:t>módulos</a:t>
                      </a:r>
                      <a:r>
                        <a:rPr dirty="0">
                          <a:latin typeface="Calibri" panose="020F0502020204030204" pitchFamily="34" charset="0"/>
                          <a:cs typeface="Calibri" panose="020F0502020204030204" pitchFamily="34" charset="0"/>
                        </a:rPr>
                        <a:t>.</a:t>
                      </a:r>
                    </a:p>
                  </a:txBody>
                  <a:tcPr/>
                </a:tc>
                <a:tc>
                  <a:txBody>
                    <a:bodyPr/>
                    <a:lstStyle/>
                    <a:p>
                      <a:r>
                        <a:rPr dirty="0" err="1">
                          <a:latin typeface="Calibri" panose="020F0502020204030204" pitchFamily="34" charset="0"/>
                          <a:cs typeface="Calibri" panose="020F0502020204030204" pitchFamily="34" charset="0"/>
                        </a:rPr>
                        <a:t>sys.path</a:t>
                      </a:r>
                      <a:endParaRP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92009737"/>
                  </a:ext>
                </a:extLst>
              </a:tr>
              <a:tr h="374400">
                <a:tc>
                  <a:txBody>
                    <a:bodyPr/>
                    <a:lstStyle/>
                    <a:p>
                      <a:r>
                        <a:rPr>
                          <a:latin typeface="Calibri" panose="020F0502020204030204" pitchFamily="34" charset="0"/>
                          <a:cs typeface="Calibri" panose="020F0502020204030204" pitchFamily="34" charset="0"/>
                        </a:rPr>
                        <a:t>sys.platform</a:t>
                      </a:r>
                    </a:p>
                  </a:txBody>
                  <a:tcPr/>
                </a:tc>
                <a:tc>
                  <a:txBody>
                    <a:bodyPr/>
                    <a:lstStyle/>
                    <a:p>
                      <a:r>
                        <a:rPr dirty="0" err="1">
                          <a:latin typeface="Calibri" panose="020F0502020204030204" pitchFamily="34" charset="0"/>
                          <a:cs typeface="Calibri" panose="020F0502020204030204" pitchFamily="34" charset="0"/>
                        </a:rPr>
                        <a:t>Devuelve</a:t>
                      </a:r>
                      <a:r>
                        <a:rPr dirty="0">
                          <a:latin typeface="Calibri" panose="020F0502020204030204" pitchFamily="34" charset="0"/>
                          <a:cs typeface="Calibri" panose="020F0502020204030204" pitchFamily="34" charset="0"/>
                        </a:rPr>
                        <a:t> </a:t>
                      </a:r>
                      <a:r>
                        <a:rPr dirty="0" err="1">
                          <a:latin typeface="Calibri" panose="020F0502020204030204" pitchFamily="34" charset="0"/>
                          <a:cs typeface="Calibri" panose="020F0502020204030204" pitchFamily="34" charset="0"/>
                        </a:rPr>
                        <a:t>el</a:t>
                      </a:r>
                      <a:r>
                        <a:rPr dirty="0">
                          <a:latin typeface="Calibri" panose="020F0502020204030204" pitchFamily="34" charset="0"/>
                          <a:cs typeface="Calibri" panose="020F0502020204030204" pitchFamily="34" charset="0"/>
                        </a:rPr>
                        <a:t> </a:t>
                      </a:r>
                      <a:r>
                        <a:rPr dirty="0" err="1">
                          <a:latin typeface="Calibri" panose="020F0502020204030204" pitchFamily="34" charset="0"/>
                          <a:cs typeface="Calibri" panose="020F0502020204030204" pitchFamily="34" charset="0"/>
                        </a:rPr>
                        <a:t>nombre</a:t>
                      </a:r>
                      <a:r>
                        <a:rPr dirty="0">
                          <a:latin typeface="Calibri" panose="020F0502020204030204" pitchFamily="34" charset="0"/>
                          <a:cs typeface="Calibri" panose="020F0502020204030204" pitchFamily="34" charset="0"/>
                        </a:rPr>
                        <a:t> de la </a:t>
                      </a:r>
                      <a:r>
                        <a:rPr dirty="0" err="1">
                          <a:latin typeface="Calibri" panose="020F0502020204030204" pitchFamily="34" charset="0"/>
                          <a:cs typeface="Calibri" panose="020F0502020204030204" pitchFamily="34" charset="0"/>
                        </a:rPr>
                        <a:t>plataforma</a:t>
                      </a:r>
                      <a:r>
                        <a:rPr dirty="0">
                          <a:latin typeface="Calibri" panose="020F0502020204030204" pitchFamily="34" charset="0"/>
                          <a:cs typeface="Calibri" panose="020F0502020204030204" pitchFamily="34" charset="0"/>
                        </a:rPr>
                        <a:t>.</a:t>
                      </a:r>
                    </a:p>
                  </a:txBody>
                  <a:tcPr/>
                </a:tc>
                <a:tc>
                  <a:txBody>
                    <a:bodyPr/>
                    <a:lstStyle/>
                    <a:p>
                      <a:r>
                        <a:rPr dirty="0" err="1">
                          <a:latin typeface="Calibri" panose="020F0502020204030204" pitchFamily="34" charset="0"/>
                          <a:cs typeface="Calibri" panose="020F0502020204030204" pitchFamily="34" charset="0"/>
                        </a:rPr>
                        <a:t>sys.platform</a:t>
                      </a:r>
                      <a:endParaRP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89521149"/>
                  </a:ext>
                </a:extLst>
              </a:tr>
              <a:tr h="374400">
                <a:tc>
                  <a:txBody>
                    <a:bodyPr/>
                    <a:lstStyle/>
                    <a:p>
                      <a:r>
                        <a:rPr>
                          <a:latin typeface="Calibri" panose="020F0502020204030204" pitchFamily="34" charset="0"/>
                          <a:cs typeface="Calibri" panose="020F0502020204030204" pitchFamily="34" charset="0"/>
                        </a:rPr>
                        <a:t>sys.version</a:t>
                      </a:r>
                    </a:p>
                  </a:txBody>
                  <a:tcPr/>
                </a:tc>
                <a:tc>
                  <a:txBody>
                    <a:bodyPr/>
                    <a:lstStyle/>
                    <a:p>
                      <a:r>
                        <a:rPr dirty="0" err="1">
                          <a:latin typeface="Calibri" panose="020F0502020204030204" pitchFamily="34" charset="0"/>
                          <a:cs typeface="Calibri" panose="020F0502020204030204" pitchFamily="34" charset="0"/>
                        </a:rPr>
                        <a:t>Devuelve</a:t>
                      </a:r>
                      <a:r>
                        <a:rPr dirty="0">
                          <a:latin typeface="Calibri" panose="020F0502020204030204" pitchFamily="34" charset="0"/>
                          <a:cs typeface="Calibri" panose="020F0502020204030204" pitchFamily="34" charset="0"/>
                        </a:rPr>
                        <a:t> la </a:t>
                      </a:r>
                      <a:r>
                        <a:rPr dirty="0" err="1">
                          <a:latin typeface="Calibri" panose="020F0502020204030204" pitchFamily="34" charset="0"/>
                          <a:cs typeface="Calibri" panose="020F0502020204030204" pitchFamily="34" charset="0"/>
                        </a:rPr>
                        <a:t>versión</a:t>
                      </a:r>
                      <a:r>
                        <a:rPr dirty="0">
                          <a:latin typeface="Calibri" panose="020F0502020204030204" pitchFamily="34" charset="0"/>
                          <a:cs typeface="Calibri" panose="020F0502020204030204" pitchFamily="34" charset="0"/>
                        </a:rPr>
                        <a:t> de Python.</a:t>
                      </a:r>
                    </a:p>
                  </a:txBody>
                  <a:tcPr/>
                </a:tc>
                <a:tc>
                  <a:txBody>
                    <a:bodyPr/>
                    <a:lstStyle/>
                    <a:p>
                      <a:r>
                        <a:rPr dirty="0" err="1">
                          <a:latin typeface="Calibri" panose="020F0502020204030204" pitchFamily="34" charset="0"/>
                          <a:cs typeface="Calibri" panose="020F0502020204030204" pitchFamily="34" charset="0"/>
                        </a:rPr>
                        <a:t>sys.version</a:t>
                      </a:r>
                      <a:endParaRP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3540012"/>
                  </a:ext>
                </a:extLst>
              </a:tr>
              <a:tr h="374400">
                <a:tc>
                  <a:txBody>
                    <a:bodyPr/>
                    <a:lstStyle/>
                    <a:p>
                      <a:r>
                        <a:rPr>
                          <a:latin typeface="Calibri" panose="020F0502020204030204" pitchFamily="34" charset="0"/>
                          <a:cs typeface="Calibri" panose="020F0502020204030204" pitchFamily="34" charset="0"/>
                        </a:rPr>
                        <a:t>sys.stdin</a:t>
                      </a:r>
                    </a:p>
                  </a:txBody>
                  <a:tcPr/>
                </a:tc>
                <a:tc>
                  <a:txBody>
                    <a:bodyPr/>
                    <a:lstStyle/>
                    <a:p>
                      <a:r>
                        <a:rPr>
                          <a:latin typeface="Calibri" panose="020F0502020204030204" pitchFamily="34" charset="0"/>
                          <a:cs typeface="Calibri" panose="020F0502020204030204" pitchFamily="34" charset="0"/>
                        </a:rPr>
                        <a:t>Flujo de entrada estándar.</a:t>
                      </a:r>
                    </a:p>
                  </a:txBody>
                  <a:tcPr/>
                </a:tc>
                <a:tc>
                  <a:txBody>
                    <a:bodyPr/>
                    <a:lstStyle/>
                    <a:p>
                      <a:r>
                        <a:rPr dirty="0" err="1">
                          <a:latin typeface="Calibri" panose="020F0502020204030204" pitchFamily="34" charset="0"/>
                          <a:cs typeface="Calibri" panose="020F0502020204030204" pitchFamily="34" charset="0"/>
                        </a:rPr>
                        <a:t>sys.stdin.read</a:t>
                      </a:r>
                      <a:r>
                        <a:rPr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1327988078"/>
                  </a:ext>
                </a:extLst>
              </a:tr>
              <a:tr h="374400">
                <a:tc>
                  <a:txBody>
                    <a:bodyPr/>
                    <a:lstStyle/>
                    <a:p>
                      <a:r>
                        <a:rPr>
                          <a:latin typeface="Calibri" panose="020F0502020204030204" pitchFamily="34" charset="0"/>
                          <a:cs typeface="Calibri" panose="020F0502020204030204" pitchFamily="34" charset="0"/>
                        </a:rPr>
                        <a:t>sys.stdout</a:t>
                      </a:r>
                    </a:p>
                  </a:txBody>
                  <a:tcPr/>
                </a:tc>
                <a:tc>
                  <a:txBody>
                    <a:bodyPr/>
                    <a:lstStyle/>
                    <a:p>
                      <a:r>
                        <a:rPr>
                          <a:latin typeface="Calibri" panose="020F0502020204030204" pitchFamily="34" charset="0"/>
                          <a:cs typeface="Calibri" panose="020F0502020204030204" pitchFamily="34" charset="0"/>
                        </a:rPr>
                        <a:t>Flujo de salida estándar.</a:t>
                      </a:r>
                    </a:p>
                  </a:txBody>
                  <a:tcPr/>
                </a:tc>
                <a:tc>
                  <a:txBody>
                    <a:bodyPr/>
                    <a:lstStyle/>
                    <a:p>
                      <a:r>
                        <a:rPr dirty="0" err="1">
                          <a:latin typeface="Calibri" panose="020F0502020204030204" pitchFamily="34" charset="0"/>
                          <a:cs typeface="Calibri" panose="020F0502020204030204" pitchFamily="34" charset="0"/>
                        </a:rPr>
                        <a:t>sys.stdout.write</a:t>
                      </a:r>
                      <a:r>
                        <a:rPr dirty="0">
                          <a:latin typeface="Calibri" panose="020F0502020204030204" pitchFamily="34" charset="0"/>
                          <a:cs typeface="Calibri" panose="020F0502020204030204" pitchFamily="34" charset="0"/>
                        </a:rPr>
                        <a:t>('Hola\n')</a:t>
                      </a:r>
                    </a:p>
                  </a:txBody>
                  <a:tcPr/>
                </a:tc>
                <a:extLst>
                  <a:ext uri="{0D108BD9-81ED-4DB2-BD59-A6C34878D82A}">
                    <a16:rowId xmlns:a16="http://schemas.microsoft.com/office/drawing/2014/main" val="817192661"/>
                  </a:ext>
                </a:extLst>
              </a:tr>
              <a:tr h="374400">
                <a:tc>
                  <a:txBody>
                    <a:bodyPr/>
                    <a:lstStyle/>
                    <a:p>
                      <a:r>
                        <a:rPr>
                          <a:latin typeface="Calibri" panose="020F0502020204030204" pitchFamily="34" charset="0"/>
                          <a:cs typeface="Calibri" panose="020F0502020204030204" pitchFamily="34" charset="0"/>
                        </a:rPr>
                        <a:t>sys.stderr</a:t>
                      </a:r>
                    </a:p>
                  </a:txBody>
                  <a:tcPr/>
                </a:tc>
                <a:tc>
                  <a:txBody>
                    <a:bodyPr/>
                    <a:lstStyle/>
                    <a:p>
                      <a:r>
                        <a:rPr>
                          <a:latin typeface="Calibri" panose="020F0502020204030204" pitchFamily="34" charset="0"/>
                          <a:cs typeface="Calibri" panose="020F0502020204030204" pitchFamily="34" charset="0"/>
                        </a:rPr>
                        <a:t>Flujo de error estándar.</a:t>
                      </a:r>
                    </a:p>
                  </a:txBody>
                  <a:tcPr/>
                </a:tc>
                <a:tc>
                  <a:txBody>
                    <a:bodyPr/>
                    <a:lstStyle/>
                    <a:p>
                      <a:r>
                        <a:rPr dirty="0" err="1">
                          <a:latin typeface="Calibri" panose="020F0502020204030204" pitchFamily="34" charset="0"/>
                          <a:cs typeface="Calibri" panose="020F0502020204030204" pitchFamily="34" charset="0"/>
                        </a:rPr>
                        <a:t>sys.stderr.write</a:t>
                      </a:r>
                      <a:r>
                        <a:rPr dirty="0">
                          <a:latin typeface="Calibri" panose="020F0502020204030204" pitchFamily="34" charset="0"/>
                          <a:cs typeface="Calibri" panose="020F0502020204030204" pitchFamily="34" charset="0"/>
                        </a:rPr>
                        <a:t>('Error\n')</a:t>
                      </a:r>
                    </a:p>
                  </a:txBody>
                  <a:tcPr/>
                </a:tc>
                <a:extLst>
                  <a:ext uri="{0D108BD9-81ED-4DB2-BD59-A6C34878D82A}">
                    <a16:rowId xmlns:a16="http://schemas.microsoft.com/office/drawing/2014/main" val="1182539068"/>
                  </a:ext>
                </a:extLst>
              </a:tr>
              <a:tr h="374400">
                <a:tc>
                  <a:txBody>
                    <a:bodyPr/>
                    <a:lstStyle/>
                    <a:p>
                      <a:r>
                        <a:rPr>
                          <a:latin typeface="Calibri" panose="020F0502020204030204" pitchFamily="34" charset="0"/>
                          <a:cs typeface="Calibri" panose="020F0502020204030204" pitchFamily="34" charset="0"/>
                        </a:rPr>
                        <a:t>sys.getsizeof()</a:t>
                      </a:r>
                    </a:p>
                  </a:txBody>
                  <a:tcPr/>
                </a:tc>
                <a:tc>
                  <a:txBody>
                    <a:bodyPr/>
                    <a:lstStyle/>
                    <a:p>
                      <a:r>
                        <a:rPr>
                          <a:latin typeface="Calibri" panose="020F0502020204030204" pitchFamily="34" charset="0"/>
                          <a:cs typeface="Calibri" panose="020F0502020204030204" pitchFamily="34" charset="0"/>
                        </a:rPr>
                        <a:t>Devuelve el tamaño de un objeto en bytes.</a:t>
                      </a:r>
                    </a:p>
                  </a:txBody>
                  <a:tcPr/>
                </a:tc>
                <a:tc>
                  <a:txBody>
                    <a:bodyPr/>
                    <a:lstStyle/>
                    <a:p>
                      <a:r>
                        <a:rPr dirty="0" err="1">
                          <a:latin typeface="Calibri" panose="020F0502020204030204" pitchFamily="34" charset="0"/>
                          <a:cs typeface="Calibri" panose="020F0502020204030204" pitchFamily="34" charset="0"/>
                        </a:rPr>
                        <a:t>sys.getsizeof</a:t>
                      </a:r>
                      <a:r>
                        <a:rPr dirty="0">
                          <a:latin typeface="Calibri" panose="020F0502020204030204" pitchFamily="34" charset="0"/>
                          <a:cs typeface="Calibri" panose="020F0502020204030204" pitchFamily="34" charset="0"/>
                        </a:rPr>
                        <a:t>(</a:t>
                      </a:r>
                      <a:r>
                        <a:rPr dirty="0" err="1">
                          <a:latin typeface="Calibri" panose="020F0502020204030204" pitchFamily="34" charset="0"/>
                          <a:cs typeface="Calibri" panose="020F0502020204030204" pitchFamily="34" charset="0"/>
                        </a:rPr>
                        <a:t>objeto</a:t>
                      </a:r>
                      <a:r>
                        <a:rPr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87056275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Google Shape;238;g2ab9339a0bb_0_14"/>
          <p:cNvSpPr/>
          <p:nvPr/>
        </p:nvSpPr>
        <p:spPr>
          <a:xfrm>
            <a:off x="9666720" y="-1014480"/>
            <a:ext cx="3263400" cy="324540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1219320">
              <a:lnSpc>
                <a:spcPct val="100000"/>
              </a:lnSpc>
              <a:tabLst>
                <a:tab pos="0" algn="l"/>
              </a:tabLst>
            </a:pPr>
            <a:endParaRPr lang="es-ES" sz="1870" b="0" strike="noStrike" spc="-1">
              <a:solidFill>
                <a:srgbClr val="000000"/>
              </a:solidFill>
              <a:latin typeface="Arial"/>
              <a:ea typeface="Arial"/>
            </a:endParaRPr>
          </a:p>
        </p:txBody>
      </p:sp>
      <p:cxnSp>
        <p:nvCxnSpPr>
          <p:cNvPr id="196" name="Google Shape;239;g2ab9339a0bb_0_14"/>
          <p:cNvCxnSpPr/>
          <p:nvPr/>
        </p:nvCxnSpPr>
        <p:spPr>
          <a:xfrm flipV="1">
            <a:off x="449280" y="851400"/>
            <a:ext cx="11106360" cy="9360"/>
          </a:xfrm>
          <a:prstGeom prst="straightConnector1">
            <a:avLst/>
          </a:prstGeom>
          <a:ln w="9525">
            <a:solidFill>
              <a:srgbClr val="C00000"/>
            </a:solidFill>
            <a:round/>
          </a:ln>
        </p:spPr>
      </p:cxnSp>
      <p:sp>
        <p:nvSpPr>
          <p:cNvPr id="197" name="Google Shape;240;g2ab9339a0bb_0_14"/>
          <p:cNvSpPr/>
          <p:nvPr/>
        </p:nvSpPr>
        <p:spPr>
          <a:xfrm>
            <a:off x="370800" y="0"/>
            <a:ext cx="10486080" cy="699120"/>
          </a:xfrm>
          <a:prstGeom prst="rect">
            <a:avLst/>
          </a:prstGeom>
          <a:noFill/>
          <a:ln w="0">
            <a:noFill/>
          </a:ln>
        </p:spPr>
        <p:style>
          <a:lnRef idx="0">
            <a:scrgbClr r="0" g="0" b="0"/>
          </a:lnRef>
          <a:fillRef idx="0">
            <a:scrgbClr r="0" g="0" b="0"/>
          </a:fillRef>
          <a:effectRef idx="0">
            <a:scrgbClr r="0" g="0" b="0"/>
          </a:effectRef>
          <a:fontRef idx="minor"/>
        </p:style>
        <p:txBody>
          <a:bodyPr lIns="122040" tIns="349560" rIns="122040" bIns="349560" anchor="t">
            <a:noAutofit/>
          </a:bodyPr>
          <a:lstStyle/>
          <a:p>
            <a:pPr defTabSz="1219320">
              <a:lnSpc>
                <a:spcPct val="100000"/>
              </a:lnSpc>
              <a:tabLst>
                <a:tab pos="0" algn="l"/>
              </a:tabLst>
            </a:pPr>
            <a:r>
              <a:rPr lang="es" sz="2660" b="1" strike="noStrike" spc="-1">
                <a:solidFill>
                  <a:srgbClr val="110741"/>
                </a:solidFill>
                <a:latin typeface="Ubuntu"/>
                <a:ea typeface="Arial"/>
              </a:rPr>
              <a:t>re</a:t>
            </a:r>
            <a:endParaRPr lang="es-ES" sz="2660" b="0" strike="noStrike" spc="-1">
              <a:solidFill>
                <a:srgbClr val="000000"/>
              </a:solidFill>
              <a:latin typeface="Arial"/>
            </a:endParaRPr>
          </a:p>
        </p:txBody>
      </p:sp>
      <p:sp>
        <p:nvSpPr>
          <p:cNvPr id="198" name="Google Shape;241;g2ab9339a0bb_0_14"/>
          <p:cNvSpPr/>
          <p:nvPr/>
        </p:nvSpPr>
        <p:spPr>
          <a:xfrm>
            <a:off x="449280" y="898560"/>
            <a:ext cx="7036560" cy="595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tabLst>
                <a:tab pos="0" algn="l"/>
              </a:tabLst>
            </a:pPr>
            <a:r>
              <a:rPr lang="es" sz="1600" b="1" strike="noStrike" spc="-1">
                <a:solidFill>
                  <a:srgbClr val="000000"/>
                </a:solidFill>
                <a:latin typeface="Calibri"/>
                <a:ea typeface="Calibri"/>
              </a:rPr>
              <a:t> </a:t>
            </a:r>
            <a:endParaRPr lang="es-ES" sz="1600" b="0" strike="noStrike" spc="-1">
              <a:solidFill>
                <a:srgbClr val="000000"/>
              </a:solidFill>
              <a:latin typeface="Arial"/>
            </a:endParaRPr>
          </a:p>
        </p:txBody>
      </p:sp>
      <p:pic>
        <p:nvPicPr>
          <p:cNvPr id="199" name="Google Shape;242;g2ab9339a0bb_0_14"/>
          <p:cNvPicPr/>
          <p:nvPr/>
        </p:nvPicPr>
        <p:blipFill>
          <a:blip r:embed="rId2"/>
          <a:stretch/>
        </p:blipFill>
        <p:spPr>
          <a:xfrm>
            <a:off x="10758240" y="177120"/>
            <a:ext cx="796680" cy="637200"/>
          </a:xfrm>
          <a:prstGeom prst="rect">
            <a:avLst/>
          </a:prstGeom>
          <a:ln w="0">
            <a:noFill/>
          </a:ln>
        </p:spPr>
      </p:pic>
      <p:sp>
        <p:nvSpPr>
          <p:cNvPr id="200" name="CuadroTexto 199"/>
          <p:cNvSpPr txBox="1"/>
          <p:nvPr/>
        </p:nvSpPr>
        <p:spPr>
          <a:xfrm>
            <a:off x="449280" y="999000"/>
            <a:ext cx="10260000" cy="4860000"/>
          </a:xfrm>
          <a:prstGeom prst="rect">
            <a:avLst/>
          </a:prstGeom>
          <a:noFill/>
          <a:ln w="0">
            <a:noFill/>
          </a:ln>
        </p:spPr>
        <p:txBody>
          <a:bodyPr lIns="90000" tIns="45000" rIns="90000" bIns="45000" anchor="t">
            <a:noAutofit/>
          </a:bodyPr>
          <a:lstStyle/>
          <a:p>
            <a:r>
              <a:rPr lang="es-ES" b="0" strike="noStrike" spc="-1" dirty="0">
                <a:solidFill>
                  <a:srgbClr val="000000"/>
                </a:solidFill>
                <a:latin typeface="Calibri" panose="020F0502020204030204" pitchFamily="34" charset="0"/>
                <a:cs typeface="Calibri" panose="020F0502020204030204" pitchFamily="34" charset="0"/>
              </a:rPr>
              <a:t>La librería </a:t>
            </a:r>
            <a:r>
              <a:rPr lang="es-ES" b="1" strike="noStrike" spc="-1" dirty="0">
                <a:solidFill>
                  <a:srgbClr val="000000"/>
                </a:solidFill>
                <a:latin typeface="Calibri" panose="020F0502020204030204" pitchFamily="34" charset="0"/>
                <a:cs typeface="Calibri" panose="020F0502020204030204" pitchFamily="34" charset="0"/>
              </a:rPr>
              <a:t>re</a:t>
            </a:r>
            <a:r>
              <a:rPr lang="es-ES" b="0" strike="noStrike" spc="-1" dirty="0">
                <a:solidFill>
                  <a:srgbClr val="000000"/>
                </a:solidFill>
                <a:latin typeface="Calibri" panose="020F0502020204030204" pitchFamily="34" charset="0"/>
                <a:cs typeface="Calibri" panose="020F0502020204030204" pitchFamily="34" charset="0"/>
              </a:rPr>
              <a:t> proporciona funciones para trabajar con expresiones regulares</a:t>
            </a:r>
            <a:r>
              <a:rPr lang="es-ES" spc="-1" dirty="0">
                <a:solidFill>
                  <a:srgbClr val="000000"/>
                </a:solidFill>
                <a:latin typeface="Calibri" panose="020F0502020204030204" pitchFamily="34" charset="0"/>
                <a:cs typeface="Calibri" panose="020F0502020204030204" pitchFamily="34" charset="0"/>
              </a:rPr>
              <a:t>, </a:t>
            </a:r>
            <a:r>
              <a:rPr lang="es-ES" b="0" strike="noStrike" spc="-1" dirty="0">
                <a:solidFill>
                  <a:srgbClr val="000000"/>
                </a:solidFill>
                <a:latin typeface="Calibri" panose="020F0502020204030204" pitchFamily="34" charset="0"/>
                <a:cs typeface="Calibri" panose="020F0502020204030204" pitchFamily="34" charset="0"/>
              </a:rPr>
              <a:t>Se utiliza para realizar operaciones como búsqueda, extracción, reemplazo y validación de cadenas de texto utilizando patrones definidos.</a:t>
            </a:r>
          </a:p>
          <a:p>
            <a:endParaRPr lang="es-ES" sz="1000" b="0" strike="noStrike" spc="-1" dirty="0">
              <a:solidFill>
                <a:srgbClr val="000000"/>
              </a:solidFill>
              <a:latin typeface="Arial"/>
            </a:endParaRPr>
          </a:p>
        </p:txBody>
      </p:sp>
      <p:graphicFrame>
        <p:nvGraphicFramePr>
          <p:cNvPr id="2" name="Tabla 1">
            <a:extLst>
              <a:ext uri="{FF2B5EF4-FFF2-40B4-BE49-F238E27FC236}">
                <a16:creationId xmlns:a16="http://schemas.microsoft.com/office/drawing/2014/main" id="{B71665FB-289F-1123-74EA-8B7CB647D9DB}"/>
              </a:ext>
            </a:extLst>
          </p:cNvPr>
          <p:cNvGraphicFramePr>
            <a:graphicFrameLocks noGrp="1"/>
          </p:cNvGraphicFramePr>
          <p:nvPr>
            <p:extLst>
              <p:ext uri="{D42A27DB-BD31-4B8C-83A1-F6EECF244321}">
                <p14:modId xmlns:p14="http://schemas.microsoft.com/office/powerpoint/2010/main" val="3164169136"/>
              </p:ext>
            </p:extLst>
          </p:nvPr>
        </p:nvGraphicFramePr>
        <p:xfrm>
          <a:off x="449280" y="1890720"/>
          <a:ext cx="11392652" cy="4184400"/>
        </p:xfrm>
        <a:graphic>
          <a:graphicData uri="http://schemas.openxmlformats.org/drawingml/2006/table">
            <a:tbl>
              <a:tblPr firstRow="1" bandRow="1">
                <a:tableStyleId>{5C22544A-7EE6-4342-B048-85BDC9FD1C3A}</a:tableStyleId>
              </a:tblPr>
              <a:tblGrid>
                <a:gridCol w="1816925">
                  <a:extLst>
                    <a:ext uri="{9D8B030D-6E8A-4147-A177-3AD203B41FA5}">
                      <a16:colId xmlns:a16="http://schemas.microsoft.com/office/drawing/2014/main" val="2256623918"/>
                    </a:ext>
                  </a:extLst>
                </a:gridCol>
                <a:gridCol w="5637470">
                  <a:extLst>
                    <a:ext uri="{9D8B030D-6E8A-4147-A177-3AD203B41FA5}">
                      <a16:colId xmlns:a16="http://schemas.microsoft.com/office/drawing/2014/main" val="3632396968"/>
                    </a:ext>
                  </a:extLst>
                </a:gridCol>
                <a:gridCol w="3938257">
                  <a:extLst>
                    <a:ext uri="{9D8B030D-6E8A-4147-A177-3AD203B41FA5}">
                      <a16:colId xmlns:a16="http://schemas.microsoft.com/office/drawing/2014/main" val="178638937"/>
                    </a:ext>
                  </a:extLst>
                </a:gridCol>
              </a:tblGrid>
              <a:tr h="311037">
                <a:tc>
                  <a:txBody>
                    <a:bodyPr/>
                    <a:lstStyle/>
                    <a:p>
                      <a:pPr algn="ctr"/>
                      <a:r>
                        <a:rPr lang="es-ES" sz="1600" dirty="0">
                          <a:latin typeface="Calibri" panose="020F0502020204030204" pitchFamily="34" charset="0"/>
                          <a:cs typeface="Calibri" panose="020F0502020204030204" pitchFamily="34" charset="0"/>
                        </a:rPr>
                        <a:t>Método</a:t>
                      </a:r>
                    </a:p>
                  </a:txBody>
                  <a:tcPr/>
                </a:tc>
                <a:tc>
                  <a:txBody>
                    <a:bodyPr/>
                    <a:lstStyle/>
                    <a:p>
                      <a:pPr algn="ctr"/>
                      <a:r>
                        <a:rPr lang="es-ES" sz="1600" dirty="0">
                          <a:latin typeface="Calibri" panose="020F0502020204030204" pitchFamily="34" charset="0"/>
                          <a:cs typeface="Calibri" panose="020F0502020204030204" pitchFamily="34" charset="0"/>
                        </a:rPr>
                        <a:t>Descripción</a:t>
                      </a:r>
                    </a:p>
                  </a:txBody>
                  <a:tcPr/>
                </a:tc>
                <a:tc>
                  <a:txBody>
                    <a:bodyPr/>
                    <a:lstStyle/>
                    <a:p>
                      <a:pPr algn="ctr"/>
                      <a:r>
                        <a:rPr lang="es-ES" sz="1600" dirty="0">
                          <a:latin typeface="Calibri" panose="020F0502020204030204" pitchFamily="34" charset="0"/>
                          <a:cs typeface="Calibri" panose="020F0502020204030204" pitchFamily="34" charset="0"/>
                        </a:rPr>
                        <a:t>Ejemplo</a:t>
                      </a:r>
                    </a:p>
                  </a:txBody>
                  <a:tcPr/>
                </a:tc>
                <a:extLst>
                  <a:ext uri="{0D108BD9-81ED-4DB2-BD59-A6C34878D82A}">
                    <a16:rowId xmlns:a16="http://schemas.microsoft.com/office/drawing/2014/main" val="2586205121"/>
                  </a:ext>
                </a:extLst>
              </a:tr>
              <a:tr h="374400">
                <a:tc>
                  <a:txBody>
                    <a:bodyPr/>
                    <a:lstStyle/>
                    <a:p>
                      <a:r>
                        <a:rPr sz="1600" dirty="0" err="1">
                          <a:latin typeface="Calibri" panose="020F0502020204030204" pitchFamily="34" charset="0"/>
                          <a:cs typeface="Calibri" panose="020F0502020204030204" pitchFamily="34" charset="0"/>
                        </a:rPr>
                        <a:t>re.search</a:t>
                      </a:r>
                      <a:r>
                        <a:rPr sz="1600" dirty="0">
                          <a:latin typeface="Calibri" panose="020F0502020204030204" pitchFamily="34" charset="0"/>
                          <a:cs typeface="Calibri" panose="020F0502020204030204" pitchFamily="34" charset="0"/>
                        </a:rPr>
                        <a:t>()</a:t>
                      </a:r>
                    </a:p>
                  </a:txBody>
                  <a:tcPr/>
                </a:tc>
                <a:tc>
                  <a:txBody>
                    <a:bodyPr/>
                    <a:lstStyle/>
                    <a:p>
                      <a:r>
                        <a:rPr sz="1600" dirty="0" err="1">
                          <a:latin typeface="Calibri" panose="020F0502020204030204" pitchFamily="34" charset="0"/>
                          <a:cs typeface="Calibri" panose="020F0502020204030204" pitchFamily="34" charset="0"/>
                        </a:rPr>
                        <a:t>Busca</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patrón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cadena</a:t>
                      </a:r>
                      <a:r>
                        <a:rPr sz="1600" dirty="0">
                          <a:latin typeface="Calibri" panose="020F0502020204030204" pitchFamily="34" charset="0"/>
                          <a:cs typeface="Calibri" panose="020F0502020204030204" pitchFamily="34" charset="0"/>
                        </a:rPr>
                        <a:t> y </a:t>
                      </a:r>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el</a:t>
                      </a:r>
                      <a:r>
                        <a:rPr sz="1600" dirty="0">
                          <a:latin typeface="Calibri" panose="020F0502020204030204" pitchFamily="34" charset="0"/>
                          <a:cs typeface="Calibri" panose="020F0502020204030204" pitchFamily="34" charset="0"/>
                        </a:rPr>
                        <a:t> primer </a:t>
                      </a:r>
                      <a:r>
                        <a:rPr sz="1600" dirty="0" err="1">
                          <a:latin typeface="Calibri" panose="020F0502020204030204" pitchFamily="34" charset="0"/>
                          <a:cs typeface="Calibri" panose="020F0502020204030204" pitchFamily="34" charset="0"/>
                        </a:rPr>
                        <a:t>objeto</a:t>
                      </a:r>
                      <a:r>
                        <a:rPr sz="1600" dirty="0">
                          <a:latin typeface="Calibri" panose="020F0502020204030204" pitchFamily="34" charset="0"/>
                          <a:cs typeface="Calibri" panose="020F0502020204030204" pitchFamily="34" charset="0"/>
                        </a:rPr>
                        <a:t> `Match` </a:t>
                      </a:r>
                      <a:r>
                        <a:rPr sz="1600" dirty="0" err="1">
                          <a:latin typeface="Calibri" panose="020F0502020204030204" pitchFamily="34" charset="0"/>
                          <a:cs typeface="Calibri" panose="020F0502020204030204" pitchFamily="34" charset="0"/>
                        </a:rPr>
                        <a:t>encontrado</a:t>
                      </a:r>
                      <a:r>
                        <a:rPr sz="1600" dirty="0">
                          <a:latin typeface="Calibri" panose="020F0502020204030204" pitchFamily="34" charset="0"/>
                          <a:cs typeface="Calibri" panose="020F0502020204030204" pitchFamily="34" charset="0"/>
                        </a:rPr>
                        <a:t>.</a:t>
                      </a:r>
                    </a:p>
                  </a:txBody>
                  <a:tcPr/>
                </a:tc>
                <a:tc>
                  <a:txBody>
                    <a:bodyPr/>
                    <a:lstStyle/>
                    <a:p>
                      <a:r>
                        <a:rPr sz="1600">
                          <a:latin typeface="Calibri" panose="020F0502020204030204" pitchFamily="34" charset="0"/>
                          <a:cs typeface="Calibri" panose="020F0502020204030204" pitchFamily="34" charset="0"/>
                        </a:rPr>
                        <a:t>re.search(r'\d+', 'abc123def')</a:t>
                      </a:r>
                    </a:p>
                  </a:txBody>
                  <a:tcPr/>
                </a:tc>
                <a:extLst>
                  <a:ext uri="{0D108BD9-81ED-4DB2-BD59-A6C34878D82A}">
                    <a16:rowId xmlns:a16="http://schemas.microsoft.com/office/drawing/2014/main" val="1577642079"/>
                  </a:ext>
                </a:extLst>
              </a:tr>
              <a:tr h="374400">
                <a:tc>
                  <a:txBody>
                    <a:bodyPr/>
                    <a:lstStyle/>
                    <a:p>
                      <a:r>
                        <a:rPr sz="1600">
                          <a:latin typeface="Calibri" panose="020F0502020204030204" pitchFamily="34" charset="0"/>
                          <a:cs typeface="Calibri" panose="020F0502020204030204" pitchFamily="34" charset="0"/>
                        </a:rPr>
                        <a:t>re.match()</a:t>
                      </a:r>
                    </a:p>
                  </a:txBody>
                  <a:tcPr/>
                </a:tc>
                <a:tc>
                  <a:txBody>
                    <a:bodyPr/>
                    <a:lstStyle/>
                    <a:p>
                      <a:r>
                        <a:rPr sz="1600" dirty="0">
                          <a:latin typeface="Calibri" panose="020F0502020204030204" pitchFamily="34" charset="0"/>
                          <a:cs typeface="Calibri" panose="020F0502020204030204" pitchFamily="34" charset="0"/>
                        </a:rPr>
                        <a:t>Coincide un </a:t>
                      </a:r>
                      <a:r>
                        <a:rPr sz="1600" dirty="0" err="1">
                          <a:latin typeface="Calibri" panose="020F0502020204030204" pitchFamily="34" charset="0"/>
                          <a:cs typeface="Calibri" panose="020F0502020204030204" pitchFamily="34" charset="0"/>
                        </a:rPr>
                        <a:t>patrón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desde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el</a:t>
                      </a:r>
                      <a:r>
                        <a:rPr sz="1600" dirty="0">
                          <a:latin typeface="Calibri" panose="020F0502020204030204" pitchFamily="34" charset="0"/>
                          <a:cs typeface="Calibri" panose="020F0502020204030204" pitchFamily="34" charset="0"/>
                        </a:rPr>
                        <a:t> principio de la </a:t>
                      </a:r>
                      <a:r>
                        <a:rPr sz="1600" dirty="0" err="1">
                          <a:latin typeface="Calibri" panose="020F0502020204030204" pitchFamily="34" charset="0"/>
                          <a:cs typeface="Calibri" panose="020F0502020204030204" pitchFamily="34" charset="0"/>
                        </a:rPr>
                        <a:t>cadena</a:t>
                      </a:r>
                      <a:r>
                        <a:rPr sz="1600" dirty="0">
                          <a:latin typeface="Calibri" panose="020F0502020204030204" pitchFamily="34" charset="0"/>
                          <a:cs typeface="Calibri" panose="020F0502020204030204" pitchFamily="34" charset="0"/>
                        </a:rPr>
                        <a:t> y </a:t>
                      </a:r>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objeto</a:t>
                      </a:r>
                      <a:r>
                        <a:rPr sz="1600" dirty="0">
                          <a:latin typeface="Calibri" panose="020F0502020204030204" pitchFamily="34" charset="0"/>
                          <a:cs typeface="Calibri" panose="020F0502020204030204" pitchFamily="34" charset="0"/>
                        </a:rPr>
                        <a:t> `Match` </a:t>
                      </a:r>
                      <a:r>
                        <a:rPr sz="1600" dirty="0" err="1">
                          <a:latin typeface="Calibri" panose="020F0502020204030204" pitchFamily="34" charset="0"/>
                          <a:cs typeface="Calibri" panose="020F0502020204030204" pitchFamily="34" charset="0"/>
                        </a:rPr>
                        <a:t>si</a:t>
                      </a:r>
                      <a:r>
                        <a:rPr sz="1600" dirty="0">
                          <a:latin typeface="Calibri" panose="020F0502020204030204" pitchFamily="34" charset="0"/>
                          <a:cs typeface="Calibri" panose="020F0502020204030204" pitchFamily="34" charset="0"/>
                        </a:rPr>
                        <a:t> hay </a:t>
                      </a:r>
                      <a:r>
                        <a:rPr sz="1600" dirty="0" err="1">
                          <a:latin typeface="Calibri" panose="020F0502020204030204" pitchFamily="34" charset="0"/>
                          <a:cs typeface="Calibri" panose="020F0502020204030204" pitchFamily="34" charset="0"/>
                        </a:rPr>
                        <a:t>coincidencia</a:t>
                      </a:r>
                      <a:r>
                        <a:rPr sz="1600" dirty="0">
                          <a:latin typeface="Calibri" panose="020F0502020204030204" pitchFamily="34" charset="0"/>
                          <a:cs typeface="Calibri" panose="020F0502020204030204" pitchFamily="34" charset="0"/>
                        </a:rPr>
                        <a:t>.</a:t>
                      </a:r>
                    </a:p>
                  </a:txBody>
                  <a:tcPr/>
                </a:tc>
                <a:tc>
                  <a:txBody>
                    <a:bodyPr/>
                    <a:lstStyle/>
                    <a:p>
                      <a:r>
                        <a:rPr sz="1600">
                          <a:latin typeface="Calibri" panose="020F0502020204030204" pitchFamily="34" charset="0"/>
                          <a:cs typeface="Calibri" panose="020F0502020204030204" pitchFamily="34" charset="0"/>
                        </a:rPr>
                        <a:t>re.match(r'\d+', '123abc')</a:t>
                      </a:r>
                    </a:p>
                  </a:txBody>
                  <a:tcPr/>
                </a:tc>
                <a:extLst>
                  <a:ext uri="{0D108BD9-81ED-4DB2-BD59-A6C34878D82A}">
                    <a16:rowId xmlns:a16="http://schemas.microsoft.com/office/drawing/2014/main" val="1363479588"/>
                  </a:ext>
                </a:extLst>
              </a:tr>
              <a:tr h="374400">
                <a:tc>
                  <a:txBody>
                    <a:bodyPr/>
                    <a:lstStyle/>
                    <a:p>
                      <a:r>
                        <a:rPr sz="1600">
                          <a:latin typeface="Calibri" panose="020F0502020204030204" pitchFamily="34" charset="0"/>
                          <a:cs typeface="Calibri" panose="020F0502020204030204" pitchFamily="34" charset="0"/>
                        </a:rPr>
                        <a:t>re.findall()</a:t>
                      </a:r>
                    </a:p>
                  </a:txBody>
                  <a:tcPr/>
                </a:tc>
                <a:tc>
                  <a:txBody>
                    <a:bodyPr/>
                    <a:lstStyle/>
                    <a:p>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todas</a:t>
                      </a:r>
                      <a:r>
                        <a:rPr sz="1600" dirty="0">
                          <a:latin typeface="Calibri" panose="020F0502020204030204" pitchFamily="34" charset="0"/>
                          <a:cs typeface="Calibri" panose="020F0502020204030204" pitchFamily="34" charset="0"/>
                        </a:rPr>
                        <a:t> las </a:t>
                      </a:r>
                      <a:r>
                        <a:rPr sz="1600" dirty="0" err="1">
                          <a:latin typeface="Calibri" panose="020F0502020204030204" pitchFamily="34" charset="0"/>
                          <a:cs typeface="Calibri" panose="020F0502020204030204" pitchFamily="34" charset="0"/>
                        </a:rPr>
                        <a:t>coincidencias</a:t>
                      </a:r>
                      <a:r>
                        <a:rPr sz="1600" dirty="0">
                          <a:latin typeface="Calibri" panose="020F0502020204030204" pitchFamily="34" charset="0"/>
                          <a:cs typeface="Calibri" panose="020F0502020204030204" pitchFamily="34" charset="0"/>
                        </a:rPr>
                        <a:t> de un </a:t>
                      </a:r>
                      <a:r>
                        <a:rPr sz="1600" dirty="0" err="1">
                          <a:latin typeface="Calibri" panose="020F0502020204030204" pitchFamily="34" charset="0"/>
                          <a:cs typeface="Calibri" panose="020F0502020204030204" pitchFamily="34" charset="0"/>
                        </a:rPr>
                        <a:t>patrón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cadena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como</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lista</a:t>
                      </a:r>
                      <a:r>
                        <a:rPr sz="1600" dirty="0">
                          <a:latin typeface="Calibri" panose="020F0502020204030204" pitchFamily="34" charset="0"/>
                          <a:cs typeface="Calibri" panose="020F0502020204030204" pitchFamily="34" charset="0"/>
                        </a:rPr>
                        <a:t>.</a:t>
                      </a:r>
                    </a:p>
                  </a:txBody>
                  <a:tcPr/>
                </a:tc>
                <a:tc>
                  <a:txBody>
                    <a:bodyPr/>
                    <a:lstStyle/>
                    <a:p>
                      <a:r>
                        <a:rPr sz="1600" dirty="0" err="1">
                          <a:latin typeface="Calibri" panose="020F0502020204030204" pitchFamily="34" charset="0"/>
                          <a:cs typeface="Calibri" panose="020F0502020204030204" pitchFamily="34" charset="0"/>
                        </a:rPr>
                        <a:t>re.findall</a:t>
                      </a:r>
                      <a:r>
                        <a:rPr sz="1600" dirty="0">
                          <a:latin typeface="Calibri" panose="020F0502020204030204" pitchFamily="34" charset="0"/>
                          <a:cs typeface="Calibri" panose="020F0502020204030204" pitchFamily="34" charset="0"/>
                        </a:rPr>
                        <a:t>(r'\d+', 'abc123def456ghi')</a:t>
                      </a:r>
                    </a:p>
                  </a:txBody>
                  <a:tcPr/>
                </a:tc>
                <a:extLst>
                  <a:ext uri="{0D108BD9-81ED-4DB2-BD59-A6C34878D82A}">
                    <a16:rowId xmlns:a16="http://schemas.microsoft.com/office/drawing/2014/main" val="2592009737"/>
                  </a:ext>
                </a:extLst>
              </a:tr>
              <a:tr h="374400">
                <a:tc>
                  <a:txBody>
                    <a:bodyPr/>
                    <a:lstStyle/>
                    <a:p>
                      <a:r>
                        <a:rPr sz="1600">
                          <a:latin typeface="Calibri" panose="020F0502020204030204" pitchFamily="34" charset="0"/>
                          <a:cs typeface="Calibri" panose="020F0502020204030204" pitchFamily="34" charset="0"/>
                        </a:rPr>
                        <a:t>re.finditer()</a:t>
                      </a:r>
                    </a:p>
                  </a:txBody>
                  <a:tcPr/>
                </a:tc>
                <a:tc>
                  <a:txBody>
                    <a:bodyPr/>
                    <a:lstStyle/>
                    <a:p>
                      <a:r>
                        <a:rPr sz="1600">
                          <a:latin typeface="Calibri" panose="020F0502020204030204" pitchFamily="34" charset="0"/>
                          <a:cs typeface="Calibri" panose="020F0502020204030204" pitchFamily="34" charset="0"/>
                        </a:rPr>
                        <a:t>Devuelve un iterador sobre todas las coincidencias de un patrón en una cadena.</a:t>
                      </a:r>
                    </a:p>
                  </a:txBody>
                  <a:tcPr/>
                </a:tc>
                <a:tc>
                  <a:txBody>
                    <a:bodyPr/>
                    <a:lstStyle/>
                    <a:p>
                      <a:r>
                        <a:rPr sz="1600" dirty="0" err="1">
                          <a:latin typeface="Calibri" panose="020F0502020204030204" pitchFamily="34" charset="0"/>
                          <a:cs typeface="Calibri" panose="020F0502020204030204" pitchFamily="34" charset="0"/>
                        </a:rPr>
                        <a:t>re.finditer</a:t>
                      </a:r>
                      <a:r>
                        <a:rPr sz="1600" dirty="0">
                          <a:latin typeface="Calibri" panose="020F0502020204030204" pitchFamily="34" charset="0"/>
                          <a:cs typeface="Calibri" panose="020F0502020204030204" pitchFamily="34" charset="0"/>
                        </a:rPr>
                        <a:t>(r'\d+', 'abc123def456ghi')</a:t>
                      </a:r>
                    </a:p>
                  </a:txBody>
                  <a:tcPr/>
                </a:tc>
                <a:extLst>
                  <a:ext uri="{0D108BD9-81ED-4DB2-BD59-A6C34878D82A}">
                    <a16:rowId xmlns:a16="http://schemas.microsoft.com/office/drawing/2014/main" val="2989521149"/>
                  </a:ext>
                </a:extLst>
              </a:tr>
              <a:tr h="374400">
                <a:tc>
                  <a:txBody>
                    <a:bodyPr/>
                    <a:lstStyle/>
                    <a:p>
                      <a:r>
                        <a:rPr sz="1600" dirty="0" err="1">
                          <a:latin typeface="Calibri" panose="020F0502020204030204" pitchFamily="34" charset="0"/>
                          <a:cs typeface="Calibri" panose="020F0502020204030204" pitchFamily="34" charset="0"/>
                        </a:rPr>
                        <a:t>re.split</a:t>
                      </a:r>
                      <a:r>
                        <a:rPr sz="1600" dirty="0">
                          <a:latin typeface="Calibri" panose="020F0502020204030204" pitchFamily="34" charset="0"/>
                          <a:cs typeface="Calibri" panose="020F0502020204030204" pitchFamily="34" charset="0"/>
                        </a:rPr>
                        <a:t>()</a:t>
                      </a:r>
                    </a:p>
                  </a:txBody>
                  <a:tcPr/>
                </a:tc>
                <a:tc>
                  <a:txBody>
                    <a:bodyPr/>
                    <a:lstStyle/>
                    <a:p>
                      <a:r>
                        <a:rPr sz="1600">
                          <a:latin typeface="Calibri" panose="020F0502020204030204" pitchFamily="34" charset="0"/>
                          <a:cs typeface="Calibri" panose="020F0502020204030204" pitchFamily="34" charset="0"/>
                        </a:rPr>
                        <a:t>Divide una cadena por las coincidencias de un patrón.</a:t>
                      </a:r>
                    </a:p>
                  </a:txBody>
                  <a:tcPr/>
                </a:tc>
                <a:tc>
                  <a:txBody>
                    <a:bodyPr/>
                    <a:lstStyle/>
                    <a:p>
                      <a:r>
                        <a:rPr sz="1600" dirty="0" err="1">
                          <a:latin typeface="Calibri" panose="020F0502020204030204" pitchFamily="34" charset="0"/>
                          <a:cs typeface="Calibri" panose="020F0502020204030204" pitchFamily="34" charset="0"/>
                        </a:rPr>
                        <a:t>re.split</a:t>
                      </a:r>
                      <a:r>
                        <a:rPr sz="1600" dirty="0">
                          <a:latin typeface="Calibri" panose="020F0502020204030204" pitchFamily="34" charset="0"/>
                          <a:cs typeface="Calibri" panose="020F0502020204030204" pitchFamily="34" charset="0"/>
                        </a:rPr>
                        <a:t>(r'\d+', 'abc123def456ghi')</a:t>
                      </a:r>
                    </a:p>
                  </a:txBody>
                  <a:tcPr/>
                </a:tc>
                <a:extLst>
                  <a:ext uri="{0D108BD9-81ED-4DB2-BD59-A6C34878D82A}">
                    <a16:rowId xmlns:a16="http://schemas.microsoft.com/office/drawing/2014/main" val="2163540012"/>
                  </a:ext>
                </a:extLst>
              </a:tr>
              <a:tr h="374400">
                <a:tc>
                  <a:txBody>
                    <a:bodyPr/>
                    <a:lstStyle/>
                    <a:p>
                      <a:r>
                        <a:rPr sz="1600" dirty="0" err="1">
                          <a:latin typeface="Calibri" panose="020F0502020204030204" pitchFamily="34" charset="0"/>
                          <a:cs typeface="Calibri" panose="020F0502020204030204" pitchFamily="34" charset="0"/>
                        </a:rPr>
                        <a:t>re.sub</a:t>
                      </a:r>
                      <a:r>
                        <a:rPr sz="1600" dirty="0">
                          <a:latin typeface="Calibri" panose="020F0502020204030204" pitchFamily="34" charset="0"/>
                          <a:cs typeface="Calibri" panose="020F0502020204030204" pitchFamily="34" charset="0"/>
                        </a:rPr>
                        <a:t>()</a:t>
                      </a:r>
                    </a:p>
                  </a:txBody>
                  <a:tcPr/>
                </a:tc>
                <a:tc>
                  <a:txBody>
                    <a:bodyPr/>
                    <a:lstStyle/>
                    <a:p>
                      <a:r>
                        <a:rPr sz="1600" dirty="0" err="1">
                          <a:latin typeface="Calibri" panose="020F0502020204030204" pitchFamily="34" charset="0"/>
                          <a:cs typeface="Calibri" panose="020F0502020204030204" pitchFamily="34" charset="0"/>
                        </a:rPr>
                        <a:t>Sustituye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todas</a:t>
                      </a:r>
                      <a:r>
                        <a:rPr sz="1600" dirty="0">
                          <a:latin typeface="Calibri" panose="020F0502020204030204" pitchFamily="34" charset="0"/>
                          <a:cs typeface="Calibri" panose="020F0502020204030204" pitchFamily="34" charset="0"/>
                        </a:rPr>
                        <a:t> las </a:t>
                      </a:r>
                      <a:r>
                        <a:rPr sz="1600" dirty="0" err="1">
                          <a:latin typeface="Calibri" panose="020F0502020204030204" pitchFamily="34" charset="0"/>
                          <a:cs typeface="Calibri" panose="020F0502020204030204" pitchFamily="34" charset="0"/>
                        </a:rPr>
                        <a:t>coincidencias</a:t>
                      </a:r>
                      <a:r>
                        <a:rPr sz="1600" dirty="0">
                          <a:latin typeface="Calibri" panose="020F0502020204030204" pitchFamily="34" charset="0"/>
                          <a:cs typeface="Calibri" panose="020F0502020204030204" pitchFamily="34" charset="0"/>
                        </a:rPr>
                        <a:t> de un </a:t>
                      </a:r>
                      <a:r>
                        <a:rPr sz="1600" dirty="0" err="1">
                          <a:latin typeface="Calibri" panose="020F0502020204030204" pitchFamily="34" charset="0"/>
                          <a:cs typeface="Calibri" panose="020F0502020204030204" pitchFamily="34" charset="0"/>
                        </a:rPr>
                        <a:t>patrón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cadena</a:t>
                      </a:r>
                      <a:r>
                        <a:rPr sz="1600" dirty="0">
                          <a:latin typeface="Calibri" panose="020F0502020204030204" pitchFamily="34" charset="0"/>
                          <a:cs typeface="Calibri" panose="020F0502020204030204" pitchFamily="34" charset="0"/>
                        </a:rPr>
                        <a:t> con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nueva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cadena</a:t>
                      </a:r>
                      <a:r>
                        <a:rPr sz="1600" dirty="0">
                          <a:latin typeface="Calibri" panose="020F0502020204030204" pitchFamily="34" charset="0"/>
                          <a:cs typeface="Calibri" panose="020F0502020204030204" pitchFamily="34" charset="0"/>
                        </a:rPr>
                        <a:t>.</a:t>
                      </a:r>
                    </a:p>
                  </a:txBody>
                  <a:tcPr/>
                </a:tc>
                <a:tc>
                  <a:txBody>
                    <a:bodyPr/>
                    <a:lstStyle/>
                    <a:p>
                      <a:r>
                        <a:rPr sz="1600" dirty="0" err="1">
                          <a:latin typeface="Calibri" panose="020F0502020204030204" pitchFamily="34" charset="0"/>
                          <a:cs typeface="Calibri" panose="020F0502020204030204" pitchFamily="34" charset="0"/>
                        </a:rPr>
                        <a:t>re.sub</a:t>
                      </a:r>
                      <a:r>
                        <a:rPr sz="1600" dirty="0">
                          <a:latin typeface="Calibri" panose="020F0502020204030204" pitchFamily="34" charset="0"/>
                          <a:cs typeface="Calibri" panose="020F0502020204030204" pitchFamily="34" charset="0"/>
                        </a:rPr>
                        <a:t>(r'\d+', '#', 'abc123def456ghi')</a:t>
                      </a:r>
                    </a:p>
                  </a:txBody>
                  <a:tcPr/>
                </a:tc>
                <a:extLst>
                  <a:ext uri="{0D108BD9-81ED-4DB2-BD59-A6C34878D82A}">
                    <a16:rowId xmlns:a16="http://schemas.microsoft.com/office/drawing/2014/main" val="1327988078"/>
                  </a:ext>
                </a:extLst>
              </a:tr>
              <a:tr h="374400">
                <a:tc>
                  <a:txBody>
                    <a:bodyPr/>
                    <a:lstStyle/>
                    <a:p>
                      <a:r>
                        <a:rPr sz="1600">
                          <a:latin typeface="Calibri" panose="020F0502020204030204" pitchFamily="34" charset="0"/>
                          <a:cs typeface="Calibri" panose="020F0502020204030204" pitchFamily="34" charset="0"/>
                        </a:rPr>
                        <a:t>re.compile()</a:t>
                      </a:r>
                    </a:p>
                  </a:txBody>
                  <a:tcPr/>
                </a:tc>
                <a:tc>
                  <a:txBody>
                    <a:bodyPr/>
                    <a:lstStyle/>
                    <a:p>
                      <a:r>
                        <a:rPr sz="1600" dirty="0" err="1">
                          <a:latin typeface="Calibri" panose="020F0502020204030204" pitchFamily="34" charset="0"/>
                          <a:cs typeface="Calibri" panose="020F0502020204030204" pitchFamily="34" charset="0"/>
                        </a:rPr>
                        <a:t>Compila</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patrón</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en</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objeto</a:t>
                      </a:r>
                      <a:r>
                        <a:rPr sz="1600" dirty="0">
                          <a:latin typeface="Calibri" panose="020F0502020204030204" pitchFamily="34" charset="0"/>
                          <a:cs typeface="Calibri" panose="020F0502020204030204" pitchFamily="34" charset="0"/>
                        </a:rPr>
                        <a:t> `Pattern` que </a:t>
                      </a:r>
                      <a:r>
                        <a:rPr sz="1600" dirty="0" err="1">
                          <a:latin typeface="Calibri" panose="020F0502020204030204" pitchFamily="34" charset="0"/>
                          <a:cs typeface="Calibri" panose="020F0502020204030204" pitchFamily="34" charset="0"/>
                        </a:rPr>
                        <a:t>puede</a:t>
                      </a:r>
                      <a:r>
                        <a:rPr sz="1600" dirty="0">
                          <a:latin typeface="Calibri" panose="020F0502020204030204" pitchFamily="34" charset="0"/>
                          <a:cs typeface="Calibri" panose="020F0502020204030204" pitchFamily="34" charset="0"/>
                        </a:rPr>
                        <a:t> ser </a:t>
                      </a:r>
                      <a:r>
                        <a:rPr sz="1600" dirty="0" err="1">
                          <a:latin typeface="Calibri" panose="020F0502020204030204" pitchFamily="34" charset="0"/>
                          <a:cs typeface="Calibri" panose="020F0502020204030204" pitchFamily="34" charset="0"/>
                        </a:rPr>
                        <a:t>reutilizado</a:t>
                      </a:r>
                      <a:r>
                        <a:rPr sz="1600" dirty="0">
                          <a:latin typeface="Calibri" panose="020F0502020204030204" pitchFamily="34" charset="0"/>
                          <a:cs typeface="Calibri" panose="020F0502020204030204" pitchFamily="34" charset="0"/>
                        </a:rPr>
                        <a:t>.</a:t>
                      </a:r>
                    </a:p>
                  </a:txBody>
                  <a:tcPr/>
                </a:tc>
                <a:tc>
                  <a:txBody>
                    <a:bodyPr/>
                    <a:lstStyle/>
                    <a:p>
                      <a:r>
                        <a:rPr sz="1600" dirty="0">
                          <a:latin typeface="Calibri" panose="020F0502020204030204" pitchFamily="34" charset="0"/>
                          <a:cs typeface="Calibri" panose="020F0502020204030204" pitchFamily="34" charset="0"/>
                        </a:rPr>
                        <a:t>pattern = </a:t>
                      </a:r>
                      <a:r>
                        <a:rPr sz="1600" dirty="0" err="1">
                          <a:latin typeface="Calibri" panose="020F0502020204030204" pitchFamily="34" charset="0"/>
                          <a:cs typeface="Calibri" panose="020F0502020204030204" pitchFamily="34" charset="0"/>
                        </a:rPr>
                        <a:t>re.compile</a:t>
                      </a:r>
                      <a:r>
                        <a:rPr sz="1600" dirty="0">
                          <a:latin typeface="Calibri" panose="020F0502020204030204" pitchFamily="34" charset="0"/>
                          <a:cs typeface="Calibri" panose="020F0502020204030204" pitchFamily="34" charset="0"/>
                        </a:rPr>
                        <a:t>(r'\d+')</a:t>
                      </a:r>
                    </a:p>
                  </a:txBody>
                  <a:tcPr/>
                </a:tc>
                <a:extLst>
                  <a:ext uri="{0D108BD9-81ED-4DB2-BD59-A6C34878D82A}">
                    <a16:rowId xmlns:a16="http://schemas.microsoft.com/office/drawing/2014/main" val="81719266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oogle Shape;222;g2ab9339a0bb_0_ 1"/>
          <p:cNvSpPr/>
          <p:nvPr/>
        </p:nvSpPr>
        <p:spPr>
          <a:xfrm>
            <a:off x="9666720" y="-1014480"/>
            <a:ext cx="3263400" cy="324540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endParaRPr lang="es-ES" sz="1870" b="0" strike="noStrike" spc="-1">
              <a:solidFill>
                <a:srgbClr val="000000"/>
              </a:solidFill>
              <a:latin typeface="Arial"/>
              <a:ea typeface="Arial"/>
            </a:endParaRPr>
          </a:p>
        </p:txBody>
      </p:sp>
      <p:cxnSp>
        <p:nvCxnSpPr>
          <p:cNvPr id="174" name="Google Shape;223;g2ab9339a0bb_0_ 1"/>
          <p:cNvCxnSpPr/>
          <p:nvPr/>
        </p:nvCxnSpPr>
        <p:spPr>
          <a:xfrm flipV="1">
            <a:off x="449280" y="851400"/>
            <a:ext cx="11106360" cy="9360"/>
          </a:xfrm>
          <a:prstGeom prst="straightConnector1">
            <a:avLst/>
          </a:prstGeom>
          <a:ln w="9525">
            <a:solidFill>
              <a:srgbClr val="C00000"/>
            </a:solidFill>
            <a:round/>
          </a:ln>
        </p:spPr>
      </p:cxnSp>
      <p:sp>
        <p:nvSpPr>
          <p:cNvPr id="175" name="Google Shape;224;g2ab9339a0bb_0_ 1"/>
          <p:cNvSpPr/>
          <p:nvPr/>
        </p:nvSpPr>
        <p:spPr>
          <a:xfrm>
            <a:off x="370800" y="0"/>
            <a:ext cx="10486080" cy="699120"/>
          </a:xfrm>
          <a:prstGeom prst="rect">
            <a:avLst/>
          </a:prstGeom>
          <a:noFill/>
          <a:ln w="0">
            <a:noFill/>
          </a:ln>
        </p:spPr>
        <p:style>
          <a:lnRef idx="0">
            <a:scrgbClr r="0" g="0" b="0"/>
          </a:lnRef>
          <a:fillRef idx="0">
            <a:scrgbClr r="0" g="0" b="0"/>
          </a:fillRef>
          <a:effectRef idx="0">
            <a:scrgbClr r="0" g="0" b="0"/>
          </a:effectRef>
          <a:fontRef idx="minor"/>
        </p:style>
        <p:txBody>
          <a:bodyPr lIns="122040" tIns="349560" rIns="122040" bIns="349560" anchor="t">
            <a:noAutofit/>
          </a:bodyPr>
          <a:lstStyle/>
          <a:p>
            <a:pPr defTabSz="1219320">
              <a:lnSpc>
                <a:spcPct val="100000"/>
              </a:lnSpc>
              <a:tabLst>
                <a:tab pos="0" algn="l"/>
              </a:tabLst>
            </a:pPr>
            <a:r>
              <a:rPr lang="es" sz="2660" b="1" strike="noStrike" spc="-1" dirty="0">
                <a:solidFill>
                  <a:srgbClr val="110741"/>
                </a:solidFill>
                <a:latin typeface="Ubuntu"/>
                <a:ea typeface="Ubuntu"/>
              </a:rPr>
              <a:t>random</a:t>
            </a:r>
            <a:endParaRPr lang="es-ES" sz="2660" b="0" strike="noStrike" spc="-1" dirty="0">
              <a:solidFill>
                <a:srgbClr val="000000"/>
              </a:solidFill>
              <a:latin typeface="Arial"/>
            </a:endParaRPr>
          </a:p>
        </p:txBody>
      </p:sp>
      <p:sp>
        <p:nvSpPr>
          <p:cNvPr id="176" name="Google Shape;225;g2ab9339a0bb_0_ 1"/>
          <p:cNvSpPr/>
          <p:nvPr/>
        </p:nvSpPr>
        <p:spPr>
          <a:xfrm>
            <a:off x="449280" y="1116000"/>
            <a:ext cx="11188440" cy="424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tabLst>
                <a:tab pos="0" algn="l"/>
              </a:tabLst>
            </a:pPr>
            <a:endParaRPr lang="es-ES" sz="1870" b="0" strike="noStrike" spc="-1">
              <a:solidFill>
                <a:srgbClr val="000000"/>
              </a:solidFill>
              <a:latin typeface="Arial"/>
            </a:endParaRPr>
          </a:p>
          <a:p>
            <a:pPr algn="just" defTabSz="1219320">
              <a:lnSpc>
                <a:spcPct val="100000"/>
              </a:lnSpc>
              <a:tabLst>
                <a:tab pos="0" algn="l"/>
              </a:tabLst>
            </a:pPr>
            <a:endParaRPr lang="es-ES" sz="1870" b="0" strike="noStrike" spc="-1">
              <a:solidFill>
                <a:srgbClr val="000000"/>
              </a:solidFill>
              <a:latin typeface="Arial"/>
            </a:endParaRPr>
          </a:p>
          <a:p>
            <a:pPr algn="just" defTabSz="1219320">
              <a:lnSpc>
                <a:spcPct val="100000"/>
              </a:lnSpc>
              <a:tabLst>
                <a:tab pos="0" algn="l"/>
              </a:tabLst>
            </a:pPr>
            <a:endParaRPr lang="es-ES" sz="1870" b="0" strike="noStrike" spc="-1">
              <a:solidFill>
                <a:srgbClr val="000000"/>
              </a:solidFill>
              <a:latin typeface="Arial"/>
            </a:endParaRPr>
          </a:p>
        </p:txBody>
      </p:sp>
      <p:pic>
        <p:nvPicPr>
          <p:cNvPr id="177" name="Google Shape;226;g2ab9339a0bb_0_ 1"/>
          <p:cNvPicPr/>
          <p:nvPr/>
        </p:nvPicPr>
        <p:blipFill>
          <a:blip r:embed="rId2"/>
          <a:stretch/>
        </p:blipFill>
        <p:spPr>
          <a:xfrm>
            <a:off x="10758240" y="177120"/>
            <a:ext cx="796680" cy="637200"/>
          </a:xfrm>
          <a:prstGeom prst="rect">
            <a:avLst/>
          </a:prstGeom>
          <a:ln w="0">
            <a:noFill/>
          </a:ln>
        </p:spPr>
      </p:pic>
      <p:sp>
        <p:nvSpPr>
          <p:cNvPr id="178" name="CuadroTexto 177"/>
          <p:cNvSpPr txBox="1"/>
          <p:nvPr/>
        </p:nvSpPr>
        <p:spPr>
          <a:xfrm>
            <a:off x="337512" y="1106640"/>
            <a:ext cx="11188440" cy="984404"/>
          </a:xfrm>
          <a:prstGeom prst="rect">
            <a:avLst/>
          </a:prstGeom>
          <a:noFill/>
          <a:ln w="0">
            <a:noFill/>
          </a:ln>
        </p:spPr>
        <p:txBody>
          <a:bodyPr lIns="90000" tIns="45000" rIns="90000" bIns="45000" anchor="t">
            <a:noAutofit/>
          </a:bodyPr>
          <a:lstStyle/>
          <a:p>
            <a:r>
              <a:rPr lang="es-ES" b="0" strike="noStrike" spc="-1" dirty="0">
                <a:solidFill>
                  <a:srgbClr val="000000"/>
                </a:solidFill>
                <a:latin typeface="Calibri" panose="020F0502020204030204" pitchFamily="34" charset="0"/>
                <a:cs typeface="Calibri" panose="020F0502020204030204" pitchFamily="34" charset="0"/>
              </a:rPr>
              <a:t>La librería </a:t>
            </a:r>
            <a:r>
              <a:rPr lang="es-ES" b="1" i="1" strike="noStrike" spc="-1" dirty="0" err="1">
                <a:solidFill>
                  <a:srgbClr val="000000"/>
                </a:solidFill>
                <a:latin typeface="Calibri" panose="020F0502020204030204" pitchFamily="34" charset="0"/>
                <a:cs typeface="Calibri" panose="020F0502020204030204" pitchFamily="34" charset="0"/>
              </a:rPr>
              <a:t>random</a:t>
            </a:r>
            <a:r>
              <a:rPr lang="es-ES" b="0" strike="noStrike" spc="-1" dirty="0">
                <a:solidFill>
                  <a:srgbClr val="000000"/>
                </a:solidFill>
                <a:latin typeface="Calibri" panose="020F0502020204030204" pitchFamily="34" charset="0"/>
                <a:cs typeface="Calibri" panose="020F0502020204030204" pitchFamily="34" charset="0"/>
              </a:rPr>
              <a:t> proporciona funciones para la generación de números aleatorios. Es utilizada para realizar operaciones relacionadas con la aleatoriedad y la probabilidad en programas de Python.</a:t>
            </a:r>
          </a:p>
          <a:p>
            <a:r>
              <a:rPr lang="es-ES" spc="-1" dirty="0">
                <a:solidFill>
                  <a:srgbClr val="000000"/>
                </a:solidFill>
                <a:latin typeface="Calibri" panose="020F0502020204030204" pitchFamily="34" charset="0"/>
                <a:cs typeface="Calibri" panose="020F0502020204030204" pitchFamily="34" charset="0"/>
              </a:rPr>
              <a:t>Muy </a:t>
            </a:r>
            <a:r>
              <a:rPr lang="es-ES" b="0" strike="noStrike" spc="-1" dirty="0">
                <a:solidFill>
                  <a:srgbClr val="000000"/>
                </a:solidFill>
                <a:latin typeface="Calibri" panose="020F0502020204030204" pitchFamily="34" charset="0"/>
                <a:cs typeface="Calibri" panose="020F0502020204030204" pitchFamily="34" charset="0"/>
              </a:rPr>
              <a:t>útil en una variedad de aplicaciones, incluyendo juegos, simulaciones, criptografía, y pruebas de algoritmos.</a:t>
            </a:r>
          </a:p>
          <a:p>
            <a:endParaRPr lang="es-ES" b="0" strike="noStrike" spc="-1" dirty="0">
              <a:solidFill>
                <a:srgbClr val="000000"/>
              </a:solidFill>
              <a:latin typeface="Calibri" panose="020F0502020204030204" pitchFamily="34" charset="0"/>
              <a:cs typeface="Calibri" panose="020F0502020204030204" pitchFamily="34" charset="0"/>
            </a:endParaRPr>
          </a:p>
          <a:p>
            <a:endParaRPr lang="es-ES" sz="1000" b="0" strike="noStrike" spc="-1" dirty="0">
              <a:solidFill>
                <a:srgbClr val="000000"/>
              </a:solidFill>
              <a:latin typeface="Arial"/>
            </a:endParaRPr>
          </a:p>
          <a:p>
            <a:endParaRPr lang="es-ES" sz="1000" b="0" strike="noStrike" spc="-1" dirty="0">
              <a:solidFill>
                <a:srgbClr val="000000"/>
              </a:solidFill>
              <a:latin typeface="Arial"/>
            </a:endParaRPr>
          </a:p>
          <a:p>
            <a:endParaRPr lang="es-ES" sz="1000" b="0" strike="noStrike" spc="-1" dirty="0">
              <a:solidFill>
                <a:srgbClr val="000000"/>
              </a:solidFill>
              <a:latin typeface="Arial"/>
            </a:endParaRPr>
          </a:p>
        </p:txBody>
      </p:sp>
      <p:graphicFrame>
        <p:nvGraphicFramePr>
          <p:cNvPr id="2" name="Tabla 1">
            <a:extLst>
              <a:ext uri="{FF2B5EF4-FFF2-40B4-BE49-F238E27FC236}">
                <a16:creationId xmlns:a16="http://schemas.microsoft.com/office/drawing/2014/main" id="{6BA86AB3-F3F5-F2A7-5278-A4A4E7577392}"/>
              </a:ext>
            </a:extLst>
          </p:cNvPr>
          <p:cNvGraphicFramePr>
            <a:graphicFrameLocks noGrp="1"/>
          </p:cNvGraphicFramePr>
          <p:nvPr>
            <p:extLst>
              <p:ext uri="{D42A27DB-BD31-4B8C-83A1-F6EECF244321}">
                <p14:modId xmlns:p14="http://schemas.microsoft.com/office/powerpoint/2010/main" val="2091938643"/>
              </p:ext>
            </p:extLst>
          </p:nvPr>
        </p:nvGraphicFramePr>
        <p:xfrm>
          <a:off x="399674" y="2240280"/>
          <a:ext cx="11392652" cy="3955437"/>
        </p:xfrm>
        <a:graphic>
          <a:graphicData uri="http://schemas.openxmlformats.org/drawingml/2006/table">
            <a:tbl>
              <a:tblPr firstRow="1" bandRow="1">
                <a:tableStyleId>{5C22544A-7EE6-4342-B048-85BDC9FD1C3A}</a:tableStyleId>
              </a:tblPr>
              <a:tblGrid>
                <a:gridCol w="3004429">
                  <a:extLst>
                    <a:ext uri="{9D8B030D-6E8A-4147-A177-3AD203B41FA5}">
                      <a16:colId xmlns:a16="http://schemas.microsoft.com/office/drawing/2014/main" val="2256623918"/>
                    </a:ext>
                  </a:extLst>
                </a:gridCol>
                <a:gridCol w="5097101">
                  <a:extLst>
                    <a:ext uri="{9D8B030D-6E8A-4147-A177-3AD203B41FA5}">
                      <a16:colId xmlns:a16="http://schemas.microsoft.com/office/drawing/2014/main" val="3632396968"/>
                    </a:ext>
                  </a:extLst>
                </a:gridCol>
                <a:gridCol w="3291122">
                  <a:extLst>
                    <a:ext uri="{9D8B030D-6E8A-4147-A177-3AD203B41FA5}">
                      <a16:colId xmlns:a16="http://schemas.microsoft.com/office/drawing/2014/main" val="178638937"/>
                    </a:ext>
                  </a:extLst>
                </a:gridCol>
              </a:tblGrid>
              <a:tr h="311037">
                <a:tc>
                  <a:txBody>
                    <a:bodyPr/>
                    <a:lstStyle/>
                    <a:p>
                      <a:pPr algn="ctr"/>
                      <a:r>
                        <a:rPr lang="es-ES" sz="1400" dirty="0">
                          <a:latin typeface="Calibri" panose="020F0502020204030204" pitchFamily="34" charset="0"/>
                          <a:cs typeface="Calibri" panose="020F0502020204030204" pitchFamily="34" charset="0"/>
                        </a:rPr>
                        <a:t>Método</a:t>
                      </a:r>
                    </a:p>
                  </a:txBody>
                  <a:tcPr/>
                </a:tc>
                <a:tc>
                  <a:txBody>
                    <a:bodyPr/>
                    <a:lstStyle/>
                    <a:p>
                      <a:pPr algn="ctr"/>
                      <a:r>
                        <a:rPr lang="es-ES" sz="1400" dirty="0">
                          <a:latin typeface="Calibri" panose="020F0502020204030204" pitchFamily="34" charset="0"/>
                          <a:cs typeface="Calibri" panose="020F0502020204030204" pitchFamily="34" charset="0"/>
                        </a:rPr>
                        <a:t>Descripción</a:t>
                      </a:r>
                    </a:p>
                  </a:txBody>
                  <a:tcPr/>
                </a:tc>
                <a:tc>
                  <a:txBody>
                    <a:bodyPr/>
                    <a:lstStyle/>
                    <a:p>
                      <a:pPr algn="ctr"/>
                      <a:r>
                        <a:rPr lang="es-ES" sz="1400" dirty="0">
                          <a:latin typeface="Calibri" panose="020F0502020204030204" pitchFamily="34" charset="0"/>
                          <a:cs typeface="Calibri" panose="020F0502020204030204" pitchFamily="34" charset="0"/>
                        </a:rPr>
                        <a:t>Ejemplo</a:t>
                      </a:r>
                    </a:p>
                  </a:txBody>
                  <a:tcPr/>
                </a:tc>
                <a:extLst>
                  <a:ext uri="{0D108BD9-81ED-4DB2-BD59-A6C34878D82A}">
                    <a16:rowId xmlns:a16="http://schemas.microsoft.com/office/drawing/2014/main" val="2586205121"/>
                  </a:ext>
                </a:extLst>
              </a:tr>
              <a:tr h="374400">
                <a:tc>
                  <a:txBody>
                    <a:bodyPr/>
                    <a:lstStyle/>
                    <a:p>
                      <a:r>
                        <a:rPr sz="1600" dirty="0" err="1">
                          <a:latin typeface="Calibri" panose="020F0502020204030204" pitchFamily="34" charset="0"/>
                          <a:cs typeface="Calibri" panose="020F0502020204030204" pitchFamily="34" charset="0"/>
                        </a:rPr>
                        <a:t>random.random</a:t>
                      </a:r>
                      <a:r>
                        <a:rPr sz="1600" dirty="0">
                          <a:latin typeface="Calibri" panose="020F0502020204030204" pitchFamily="34" charset="0"/>
                          <a:cs typeface="Calibri" panose="020F0502020204030204" pitchFamily="34" charset="0"/>
                        </a:rPr>
                        <a:t>()</a:t>
                      </a:r>
                    </a:p>
                  </a:txBody>
                  <a:tcPr anchor="ctr"/>
                </a:tc>
                <a:tc>
                  <a:txBody>
                    <a:bodyPr/>
                    <a:lstStyle/>
                    <a:p>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número</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flotante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aleatorio</a:t>
                      </a:r>
                      <a:r>
                        <a:rPr sz="1600" dirty="0">
                          <a:latin typeface="Calibri" panose="020F0502020204030204" pitchFamily="34" charset="0"/>
                          <a:cs typeface="Calibri" panose="020F0502020204030204" pitchFamily="34" charset="0"/>
                        </a:rPr>
                        <a:t> entre 0.0 y 1.0.</a:t>
                      </a:r>
                    </a:p>
                  </a:txBody>
                  <a:tcPr anchor="ctr"/>
                </a:tc>
                <a:tc>
                  <a:txBody>
                    <a:bodyPr/>
                    <a:lstStyle/>
                    <a:p>
                      <a:r>
                        <a:rPr sz="1600">
                          <a:latin typeface="Calibri" panose="020F0502020204030204" pitchFamily="34" charset="0"/>
                          <a:cs typeface="Calibri" panose="020F0502020204030204" pitchFamily="34" charset="0"/>
                        </a:rPr>
                        <a:t>random.random()</a:t>
                      </a:r>
                    </a:p>
                  </a:txBody>
                  <a:tcPr anchor="ctr"/>
                </a:tc>
                <a:extLst>
                  <a:ext uri="{0D108BD9-81ED-4DB2-BD59-A6C34878D82A}">
                    <a16:rowId xmlns:a16="http://schemas.microsoft.com/office/drawing/2014/main" val="1577642079"/>
                  </a:ext>
                </a:extLst>
              </a:tr>
              <a:tr h="374400">
                <a:tc>
                  <a:txBody>
                    <a:bodyPr/>
                    <a:lstStyle/>
                    <a:p>
                      <a:r>
                        <a:rPr sz="1600" dirty="0" err="1">
                          <a:latin typeface="Calibri" panose="020F0502020204030204" pitchFamily="34" charset="0"/>
                          <a:cs typeface="Calibri" panose="020F0502020204030204" pitchFamily="34" charset="0"/>
                        </a:rPr>
                        <a:t>random.randint</a:t>
                      </a:r>
                      <a:r>
                        <a:rPr sz="1600" dirty="0">
                          <a:latin typeface="Calibri" panose="020F0502020204030204" pitchFamily="34" charset="0"/>
                          <a:cs typeface="Calibri" panose="020F0502020204030204" pitchFamily="34" charset="0"/>
                        </a:rPr>
                        <a:t>(a, b)</a:t>
                      </a:r>
                    </a:p>
                  </a:txBody>
                  <a:tcPr anchor="ctr"/>
                </a:tc>
                <a:tc>
                  <a:txBody>
                    <a:bodyPr/>
                    <a:lstStyle/>
                    <a:p>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número</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entero</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aleatorio</a:t>
                      </a:r>
                      <a:r>
                        <a:rPr sz="1600" dirty="0">
                          <a:latin typeface="Calibri" panose="020F0502020204030204" pitchFamily="34" charset="0"/>
                          <a:cs typeface="Calibri" panose="020F0502020204030204" pitchFamily="34" charset="0"/>
                        </a:rPr>
                        <a:t> N </a:t>
                      </a:r>
                      <a:r>
                        <a:rPr sz="1600" dirty="0" err="1">
                          <a:latin typeface="Calibri" panose="020F0502020204030204" pitchFamily="34" charset="0"/>
                          <a:cs typeface="Calibri" panose="020F0502020204030204" pitchFamily="34" charset="0"/>
                        </a:rPr>
                        <a:t>tal</a:t>
                      </a:r>
                      <a:r>
                        <a:rPr sz="1600" dirty="0">
                          <a:latin typeface="Calibri" panose="020F0502020204030204" pitchFamily="34" charset="0"/>
                          <a:cs typeface="Calibri" panose="020F0502020204030204" pitchFamily="34" charset="0"/>
                        </a:rPr>
                        <a:t> que `a &lt;= N &lt;= b`.</a:t>
                      </a:r>
                    </a:p>
                  </a:txBody>
                  <a:tcPr anchor="ctr"/>
                </a:tc>
                <a:tc>
                  <a:txBody>
                    <a:bodyPr/>
                    <a:lstStyle/>
                    <a:p>
                      <a:r>
                        <a:rPr sz="1600">
                          <a:latin typeface="Calibri" panose="020F0502020204030204" pitchFamily="34" charset="0"/>
                          <a:cs typeface="Calibri" panose="020F0502020204030204" pitchFamily="34" charset="0"/>
                        </a:rPr>
                        <a:t>random.randint(1, 10)</a:t>
                      </a:r>
                    </a:p>
                  </a:txBody>
                  <a:tcPr anchor="ctr"/>
                </a:tc>
                <a:extLst>
                  <a:ext uri="{0D108BD9-81ED-4DB2-BD59-A6C34878D82A}">
                    <a16:rowId xmlns:a16="http://schemas.microsoft.com/office/drawing/2014/main" val="1363479588"/>
                  </a:ext>
                </a:extLst>
              </a:tr>
              <a:tr h="374400">
                <a:tc>
                  <a:txBody>
                    <a:bodyPr/>
                    <a:lstStyle/>
                    <a:p>
                      <a:r>
                        <a:rPr sz="1600" dirty="0" err="1">
                          <a:latin typeface="Calibri" panose="020F0502020204030204" pitchFamily="34" charset="0"/>
                          <a:cs typeface="Calibri" panose="020F0502020204030204" pitchFamily="34" charset="0"/>
                        </a:rPr>
                        <a:t>random.choice</a:t>
                      </a:r>
                      <a:r>
                        <a:rPr sz="1600" dirty="0">
                          <a:latin typeface="Calibri" panose="020F0502020204030204" pitchFamily="34" charset="0"/>
                          <a:cs typeface="Calibri" panose="020F0502020204030204" pitchFamily="34" charset="0"/>
                        </a:rPr>
                        <a:t>(seq)</a:t>
                      </a:r>
                    </a:p>
                  </a:txBody>
                  <a:tcPr anchor="ctr"/>
                </a:tc>
                <a:tc>
                  <a:txBody>
                    <a:bodyPr/>
                    <a:lstStyle/>
                    <a:p>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un </a:t>
                      </a:r>
                      <a:r>
                        <a:rPr sz="1600" dirty="0" err="1">
                          <a:latin typeface="Calibri" panose="020F0502020204030204" pitchFamily="34" charset="0"/>
                          <a:cs typeface="Calibri" panose="020F0502020204030204" pitchFamily="34" charset="0"/>
                        </a:rPr>
                        <a:t>elemento</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aleatorio</a:t>
                      </a:r>
                      <a:r>
                        <a:rPr sz="1600" dirty="0">
                          <a:latin typeface="Calibri" panose="020F0502020204030204" pitchFamily="34" charset="0"/>
                          <a:cs typeface="Calibri" panose="020F0502020204030204" pitchFamily="34" charset="0"/>
                        </a:rPr>
                        <a:t> de la </a:t>
                      </a:r>
                      <a:r>
                        <a:rPr sz="1600" dirty="0" err="1">
                          <a:latin typeface="Calibri" panose="020F0502020204030204" pitchFamily="34" charset="0"/>
                          <a:cs typeface="Calibri" panose="020F0502020204030204" pitchFamily="34" charset="0"/>
                        </a:rPr>
                        <a:t>secuencia</a:t>
                      </a:r>
                      <a:r>
                        <a:rPr sz="1600" dirty="0">
                          <a:latin typeface="Calibri" panose="020F0502020204030204" pitchFamily="34" charset="0"/>
                          <a:cs typeface="Calibri" panose="020F0502020204030204" pitchFamily="34" charset="0"/>
                        </a:rPr>
                        <a:t> no </a:t>
                      </a:r>
                      <a:r>
                        <a:rPr sz="1600" dirty="0" err="1">
                          <a:latin typeface="Calibri" panose="020F0502020204030204" pitchFamily="34" charset="0"/>
                          <a:cs typeface="Calibri" panose="020F0502020204030204" pitchFamily="34" charset="0"/>
                        </a:rPr>
                        <a:t>vacía</a:t>
                      </a:r>
                      <a:r>
                        <a:rPr sz="1600" dirty="0">
                          <a:latin typeface="Calibri" panose="020F0502020204030204" pitchFamily="34" charset="0"/>
                          <a:cs typeface="Calibri" panose="020F0502020204030204" pitchFamily="34" charset="0"/>
                        </a:rPr>
                        <a:t> `seq`.</a:t>
                      </a:r>
                    </a:p>
                  </a:txBody>
                  <a:tcPr anchor="ctr"/>
                </a:tc>
                <a:tc>
                  <a:txBody>
                    <a:bodyPr/>
                    <a:lstStyle/>
                    <a:p>
                      <a:r>
                        <a:rPr sz="1600" dirty="0" err="1">
                          <a:latin typeface="Calibri" panose="020F0502020204030204" pitchFamily="34" charset="0"/>
                          <a:cs typeface="Calibri" panose="020F0502020204030204" pitchFamily="34" charset="0"/>
                        </a:rPr>
                        <a:t>random.choice</a:t>
                      </a:r>
                      <a:r>
                        <a:rPr sz="1600" dirty="0">
                          <a:latin typeface="Calibri" panose="020F0502020204030204" pitchFamily="34" charset="0"/>
                          <a:cs typeface="Calibri" panose="020F0502020204030204" pitchFamily="34" charset="0"/>
                        </a:rPr>
                        <a:t>([1, 2, 3, 4, 5])</a:t>
                      </a:r>
                    </a:p>
                  </a:txBody>
                  <a:tcPr anchor="ctr"/>
                </a:tc>
                <a:extLst>
                  <a:ext uri="{0D108BD9-81ED-4DB2-BD59-A6C34878D82A}">
                    <a16:rowId xmlns:a16="http://schemas.microsoft.com/office/drawing/2014/main" val="2592009737"/>
                  </a:ext>
                </a:extLst>
              </a:tr>
              <a:tr h="374400">
                <a:tc>
                  <a:txBody>
                    <a:bodyPr/>
                    <a:lstStyle/>
                    <a:p>
                      <a:r>
                        <a:rPr sz="1600" dirty="0" err="1">
                          <a:latin typeface="Calibri" panose="020F0502020204030204" pitchFamily="34" charset="0"/>
                          <a:cs typeface="Calibri" panose="020F0502020204030204" pitchFamily="34" charset="0"/>
                        </a:rPr>
                        <a:t>random.choices</a:t>
                      </a:r>
                      <a:r>
                        <a:rPr sz="1600" dirty="0">
                          <a:latin typeface="Calibri" panose="020F0502020204030204" pitchFamily="34" charset="0"/>
                          <a:cs typeface="Calibri" panose="020F0502020204030204" pitchFamily="34" charset="0"/>
                        </a:rPr>
                        <a:t>(</a:t>
                      </a:r>
                      <a:r>
                        <a:rPr lang="es-ES" sz="1600" dirty="0" err="1">
                          <a:latin typeface="Calibri" panose="020F0502020204030204" pitchFamily="34" charset="0"/>
                          <a:cs typeface="Calibri" panose="020F0502020204030204" pitchFamily="34" charset="0"/>
                        </a:rPr>
                        <a:t>poblacion</a:t>
                      </a:r>
                      <a:r>
                        <a:rPr sz="1600" dirty="0">
                          <a:latin typeface="Calibri" panose="020F0502020204030204" pitchFamily="34" charset="0"/>
                          <a:cs typeface="Calibri" panose="020F0502020204030204" pitchFamily="34" charset="0"/>
                        </a:rPr>
                        <a:t>, k)</a:t>
                      </a:r>
                    </a:p>
                  </a:txBody>
                  <a:tcPr anchor="ctr"/>
                </a:tc>
                <a:tc>
                  <a:txBody>
                    <a:bodyPr/>
                    <a:lstStyle/>
                    <a:p>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lista</a:t>
                      </a:r>
                      <a:r>
                        <a:rPr sz="1600" dirty="0">
                          <a:latin typeface="Calibri" panose="020F0502020204030204" pitchFamily="34" charset="0"/>
                          <a:cs typeface="Calibri" panose="020F0502020204030204" pitchFamily="34" charset="0"/>
                        </a:rPr>
                        <a:t> de `k` </a:t>
                      </a:r>
                      <a:r>
                        <a:rPr sz="1600" dirty="0" err="1">
                          <a:latin typeface="Calibri" panose="020F0502020204030204" pitchFamily="34" charset="0"/>
                          <a:cs typeface="Calibri" panose="020F0502020204030204" pitchFamily="34" charset="0"/>
                        </a:rPr>
                        <a:t>elementos</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seleccionados</a:t>
                      </a:r>
                      <a:r>
                        <a:rPr sz="1600" dirty="0">
                          <a:latin typeface="Calibri" panose="020F0502020204030204" pitchFamily="34" charset="0"/>
                          <a:cs typeface="Calibri" panose="020F0502020204030204" pitchFamily="34" charset="0"/>
                        </a:rPr>
                        <a:t> de la población con </a:t>
                      </a:r>
                      <a:r>
                        <a:rPr sz="1600" dirty="0" err="1">
                          <a:latin typeface="Calibri" panose="020F0502020204030204" pitchFamily="34" charset="0"/>
                          <a:cs typeface="Calibri" panose="020F0502020204030204" pitchFamily="34" charset="0"/>
                        </a:rPr>
                        <a:t>reemplazo</a:t>
                      </a:r>
                      <a:r>
                        <a:rPr sz="1600" dirty="0">
                          <a:latin typeface="Calibri" panose="020F0502020204030204" pitchFamily="34" charset="0"/>
                          <a:cs typeface="Calibri" panose="020F0502020204030204" pitchFamily="34" charset="0"/>
                        </a:rPr>
                        <a:t>.</a:t>
                      </a:r>
                    </a:p>
                  </a:txBody>
                  <a:tcPr anchor="ctr"/>
                </a:tc>
                <a:tc>
                  <a:txBody>
                    <a:bodyPr/>
                    <a:lstStyle/>
                    <a:p>
                      <a:r>
                        <a:rPr sz="1600" dirty="0" err="1">
                          <a:latin typeface="Calibri" panose="020F0502020204030204" pitchFamily="34" charset="0"/>
                          <a:cs typeface="Calibri" panose="020F0502020204030204" pitchFamily="34" charset="0"/>
                        </a:rPr>
                        <a:t>random.choices</a:t>
                      </a:r>
                      <a:r>
                        <a:rPr sz="1600" dirty="0">
                          <a:latin typeface="Calibri" panose="020F0502020204030204" pitchFamily="34" charset="0"/>
                          <a:cs typeface="Calibri" panose="020F0502020204030204" pitchFamily="34" charset="0"/>
                        </a:rPr>
                        <a:t>([1, 2, 3, 4, 5], k=3)</a:t>
                      </a:r>
                    </a:p>
                  </a:txBody>
                  <a:tcPr anchor="ctr"/>
                </a:tc>
                <a:extLst>
                  <a:ext uri="{0D108BD9-81ED-4DB2-BD59-A6C34878D82A}">
                    <a16:rowId xmlns:a16="http://schemas.microsoft.com/office/drawing/2014/main" val="2989521149"/>
                  </a:ext>
                </a:extLst>
              </a:tr>
              <a:tr h="374400">
                <a:tc>
                  <a:txBody>
                    <a:bodyPr/>
                    <a:lstStyle/>
                    <a:p>
                      <a:r>
                        <a:rPr sz="1600" dirty="0" err="1">
                          <a:latin typeface="Calibri" panose="020F0502020204030204" pitchFamily="34" charset="0"/>
                          <a:cs typeface="Calibri" panose="020F0502020204030204" pitchFamily="34" charset="0"/>
                        </a:rPr>
                        <a:t>random.sample</a:t>
                      </a:r>
                      <a:r>
                        <a:rPr sz="1600" dirty="0">
                          <a:latin typeface="Calibri" panose="020F0502020204030204" pitchFamily="34" charset="0"/>
                          <a:cs typeface="Calibri" panose="020F0502020204030204" pitchFamily="34" charset="0"/>
                        </a:rPr>
                        <a:t>(</a:t>
                      </a:r>
                      <a:r>
                        <a:rPr lang="es-ES" sz="1600" dirty="0" err="1">
                          <a:latin typeface="Calibri" panose="020F0502020204030204" pitchFamily="34" charset="0"/>
                          <a:cs typeface="Calibri" panose="020F0502020204030204" pitchFamily="34" charset="0"/>
                        </a:rPr>
                        <a:t>poblacion</a:t>
                      </a:r>
                      <a:r>
                        <a:rPr sz="1600" dirty="0">
                          <a:latin typeface="Calibri" panose="020F0502020204030204" pitchFamily="34" charset="0"/>
                          <a:cs typeface="Calibri" panose="020F0502020204030204" pitchFamily="34" charset="0"/>
                        </a:rPr>
                        <a:t>, k)</a:t>
                      </a:r>
                    </a:p>
                  </a:txBody>
                  <a:tcPr anchor="ctr"/>
                </a:tc>
                <a:tc>
                  <a:txBody>
                    <a:bodyPr/>
                    <a:lstStyle/>
                    <a:p>
                      <a:r>
                        <a:rPr sz="1600" dirty="0" err="1">
                          <a:latin typeface="Calibri" panose="020F0502020204030204" pitchFamily="34" charset="0"/>
                          <a:cs typeface="Calibri" panose="020F0502020204030204" pitchFamily="34" charset="0"/>
                        </a:rPr>
                        <a:t>Devuelve</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una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lista</a:t>
                      </a:r>
                      <a:r>
                        <a:rPr sz="1600" dirty="0">
                          <a:latin typeface="Calibri" panose="020F0502020204030204" pitchFamily="34" charset="0"/>
                          <a:cs typeface="Calibri" panose="020F0502020204030204" pitchFamily="34" charset="0"/>
                        </a:rPr>
                        <a:t> de `k` </a:t>
                      </a:r>
                      <a:r>
                        <a:rPr sz="1600" dirty="0" err="1">
                          <a:latin typeface="Calibri" panose="020F0502020204030204" pitchFamily="34" charset="0"/>
                          <a:cs typeface="Calibri" panose="020F0502020204030204" pitchFamily="34" charset="0"/>
                        </a:rPr>
                        <a:t>elementos</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seleccionados</a:t>
                      </a:r>
                      <a:r>
                        <a:rPr sz="1600" dirty="0">
                          <a:latin typeface="Calibri" panose="020F0502020204030204" pitchFamily="34" charset="0"/>
                          <a:cs typeface="Calibri" panose="020F0502020204030204" pitchFamily="34" charset="0"/>
                        </a:rPr>
                        <a:t> de la población sin </a:t>
                      </a:r>
                      <a:r>
                        <a:rPr sz="1600" dirty="0" err="1">
                          <a:latin typeface="Calibri" panose="020F0502020204030204" pitchFamily="34" charset="0"/>
                          <a:cs typeface="Calibri" panose="020F0502020204030204" pitchFamily="34" charset="0"/>
                        </a:rPr>
                        <a:t>reemplazo</a:t>
                      </a:r>
                      <a:r>
                        <a:rPr sz="1600" dirty="0">
                          <a:latin typeface="Calibri" panose="020F0502020204030204" pitchFamily="34" charset="0"/>
                          <a:cs typeface="Calibri" panose="020F0502020204030204" pitchFamily="34" charset="0"/>
                        </a:rPr>
                        <a:t>.</a:t>
                      </a:r>
                    </a:p>
                  </a:txBody>
                  <a:tcPr anchor="ctr"/>
                </a:tc>
                <a:tc>
                  <a:txBody>
                    <a:bodyPr/>
                    <a:lstStyle/>
                    <a:p>
                      <a:r>
                        <a:rPr sz="1600" dirty="0" err="1">
                          <a:latin typeface="Calibri" panose="020F0502020204030204" pitchFamily="34" charset="0"/>
                          <a:cs typeface="Calibri" panose="020F0502020204030204" pitchFamily="34" charset="0"/>
                        </a:rPr>
                        <a:t>random.sample</a:t>
                      </a:r>
                      <a:r>
                        <a:rPr sz="1600" dirty="0">
                          <a:latin typeface="Calibri" panose="020F0502020204030204" pitchFamily="34" charset="0"/>
                          <a:cs typeface="Calibri" panose="020F0502020204030204" pitchFamily="34" charset="0"/>
                        </a:rPr>
                        <a:t>([1, 2, 3, 4, 5], k=3)</a:t>
                      </a:r>
                    </a:p>
                  </a:txBody>
                  <a:tcPr anchor="ctr"/>
                </a:tc>
                <a:extLst>
                  <a:ext uri="{0D108BD9-81ED-4DB2-BD59-A6C34878D82A}">
                    <a16:rowId xmlns:a16="http://schemas.microsoft.com/office/drawing/2014/main" val="2163540012"/>
                  </a:ext>
                </a:extLst>
              </a:tr>
              <a:tr h="374400">
                <a:tc>
                  <a:txBody>
                    <a:bodyPr/>
                    <a:lstStyle/>
                    <a:p>
                      <a:r>
                        <a:rPr sz="1600" dirty="0" err="1">
                          <a:latin typeface="Calibri" panose="020F0502020204030204" pitchFamily="34" charset="0"/>
                          <a:cs typeface="Calibri" panose="020F0502020204030204" pitchFamily="34" charset="0"/>
                        </a:rPr>
                        <a:t>random.shuffle</a:t>
                      </a:r>
                      <a:r>
                        <a:rPr sz="1600" dirty="0">
                          <a:latin typeface="Calibri" panose="020F0502020204030204" pitchFamily="34" charset="0"/>
                          <a:cs typeface="Calibri" panose="020F0502020204030204" pitchFamily="34" charset="0"/>
                        </a:rPr>
                        <a:t>(x)</a:t>
                      </a:r>
                    </a:p>
                  </a:txBody>
                  <a:tcPr anchor="ctr"/>
                </a:tc>
                <a:tc>
                  <a:txBody>
                    <a:bodyPr/>
                    <a:lstStyle/>
                    <a:p>
                      <a:r>
                        <a:rPr sz="1600" dirty="0" err="1">
                          <a:latin typeface="Calibri" panose="020F0502020204030204" pitchFamily="34" charset="0"/>
                          <a:cs typeface="Calibri" panose="020F0502020204030204" pitchFamily="34" charset="0"/>
                        </a:rPr>
                        <a:t>Mezcla</a:t>
                      </a:r>
                      <a:r>
                        <a:rPr sz="1600" dirty="0">
                          <a:latin typeface="Calibri" panose="020F0502020204030204" pitchFamily="34" charset="0"/>
                          <a:cs typeface="Calibri" panose="020F0502020204030204" pitchFamily="34" charset="0"/>
                        </a:rPr>
                        <a:t> la </a:t>
                      </a:r>
                      <a:r>
                        <a:rPr sz="1600" dirty="0" err="1">
                          <a:latin typeface="Calibri" panose="020F0502020204030204" pitchFamily="34" charset="0"/>
                          <a:cs typeface="Calibri" panose="020F0502020204030204" pitchFamily="34" charset="0"/>
                        </a:rPr>
                        <a:t>secuencia</a:t>
                      </a:r>
                      <a:r>
                        <a:rPr sz="1600" dirty="0">
                          <a:latin typeface="Calibri" panose="020F0502020204030204" pitchFamily="34" charset="0"/>
                          <a:cs typeface="Calibri" panose="020F0502020204030204" pitchFamily="34" charset="0"/>
                        </a:rPr>
                        <a:t> `x`</a:t>
                      </a:r>
                    </a:p>
                  </a:txBody>
                  <a:tcPr anchor="ctr"/>
                </a:tc>
                <a:tc>
                  <a:txBody>
                    <a:bodyPr/>
                    <a:lstStyle/>
                    <a:p>
                      <a:r>
                        <a:rPr sz="1600" dirty="0" err="1">
                          <a:latin typeface="Calibri" panose="020F0502020204030204" pitchFamily="34" charset="0"/>
                          <a:cs typeface="Calibri" panose="020F0502020204030204" pitchFamily="34" charset="0"/>
                        </a:rPr>
                        <a:t>random.shuffle</a:t>
                      </a:r>
                      <a:r>
                        <a:rPr sz="1600" dirty="0">
                          <a:latin typeface="Calibri" panose="020F0502020204030204" pitchFamily="34" charset="0"/>
                          <a:cs typeface="Calibri" panose="020F0502020204030204" pitchFamily="34" charset="0"/>
                        </a:rPr>
                        <a:t>(</a:t>
                      </a:r>
                      <a:r>
                        <a:rPr sz="1600" dirty="0" err="1">
                          <a:latin typeface="Calibri" panose="020F0502020204030204" pitchFamily="34" charset="0"/>
                          <a:cs typeface="Calibri" panose="020F0502020204030204" pitchFamily="34" charset="0"/>
                        </a:rPr>
                        <a:t>lista</a:t>
                      </a:r>
                      <a:r>
                        <a:rPr sz="1600" dirty="0">
                          <a:latin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1327988078"/>
                  </a:ext>
                </a:extLst>
              </a:tr>
              <a:tr h="374400">
                <a:tc>
                  <a:txBody>
                    <a:bodyPr/>
                    <a:lstStyle/>
                    <a:p>
                      <a:r>
                        <a:rPr sz="1600" dirty="0" err="1">
                          <a:latin typeface="Calibri" panose="020F0502020204030204" pitchFamily="34" charset="0"/>
                          <a:cs typeface="Calibri" panose="020F0502020204030204" pitchFamily="34" charset="0"/>
                        </a:rPr>
                        <a:t>random.seed</a:t>
                      </a:r>
                      <a:r>
                        <a:rPr sz="1600" dirty="0">
                          <a:latin typeface="Calibri" panose="020F0502020204030204" pitchFamily="34" charset="0"/>
                          <a:cs typeface="Calibri" panose="020F0502020204030204" pitchFamily="34" charset="0"/>
                        </a:rPr>
                        <a:t>(a)</a:t>
                      </a:r>
                    </a:p>
                  </a:txBody>
                  <a:tcPr anchor="ctr"/>
                </a:tc>
                <a:tc>
                  <a:txBody>
                    <a:bodyPr/>
                    <a:lstStyle/>
                    <a:p>
                      <a:r>
                        <a:rPr sz="1600" dirty="0" err="1">
                          <a:latin typeface="Calibri" panose="020F0502020204030204" pitchFamily="34" charset="0"/>
                          <a:cs typeface="Calibri" panose="020F0502020204030204" pitchFamily="34" charset="0"/>
                        </a:rPr>
                        <a:t>Inicializa</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el</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generador</a:t>
                      </a:r>
                      <a:r>
                        <a:rPr sz="1600" dirty="0">
                          <a:latin typeface="Calibri" panose="020F0502020204030204" pitchFamily="34" charset="0"/>
                          <a:cs typeface="Calibri" panose="020F0502020204030204" pitchFamily="34" charset="0"/>
                        </a:rPr>
                        <a:t> de </a:t>
                      </a:r>
                      <a:r>
                        <a:rPr sz="1600" dirty="0" err="1">
                          <a:latin typeface="Calibri" panose="020F0502020204030204" pitchFamily="34" charset="0"/>
                          <a:cs typeface="Calibri" panose="020F0502020204030204" pitchFamily="34" charset="0"/>
                        </a:rPr>
                        <a:t>números</a:t>
                      </a:r>
                      <a:r>
                        <a:rPr sz="1600" dirty="0">
                          <a:latin typeface="Calibri" panose="020F0502020204030204" pitchFamily="34" charset="0"/>
                          <a:cs typeface="Calibri" panose="020F0502020204030204" pitchFamily="34" charset="0"/>
                        </a:rPr>
                        <a:t> </a:t>
                      </a:r>
                      <a:r>
                        <a:rPr sz="1600" dirty="0" err="1">
                          <a:latin typeface="Calibri" panose="020F0502020204030204" pitchFamily="34" charset="0"/>
                          <a:cs typeface="Calibri" panose="020F0502020204030204" pitchFamily="34" charset="0"/>
                        </a:rPr>
                        <a:t>aleatorios</a:t>
                      </a:r>
                      <a:r>
                        <a:rPr sz="1600" dirty="0">
                          <a:latin typeface="Calibri" panose="020F0502020204030204" pitchFamily="34" charset="0"/>
                          <a:cs typeface="Calibri" panose="020F0502020204030204" pitchFamily="34" charset="0"/>
                        </a:rPr>
                        <a:t> con la </a:t>
                      </a:r>
                      <a:r>
                        <a:rPr sz="1600" dirty="0" err="1">
                          <a:latin typeface="Calibri" panose="020F0502020204030204" pitchFamily="34" charset="0"/>
                          <a:cs typeface="Calibri" panose="020F0502020204030204" pitchFamily="34" charset="0"/>
                        </a:rPr>
                        <a:t>semilla</a:t>
                      </a:r>
                      <a:r>
                        <a:rPr sz="1600" dirty="0">
                          <a:latin typeface="Calibri" panose="020F0502020204030204" pitchFamily="34" charset="0"/>
                          <a:cs typeface="Calibri" panose="020F0502020204030204" pitchFamily="34" charset="0"/>
                        </a:rPr>
                        <a:t> `a`.</a:t>
                      </a:r>
                    </a:p>
                  </a:txBody>
                  <a:tcPr anchor="ctr"/>
                </a:tc>
                <a:tc>
                  <a:txBody>
                    <a:bodyPr/>
                    <a:lstStyle/>
                    <a:p>
                      <a:r>
                        <a:rPr sz="1600" dirty="0" err="1">
                          <a:latin typeface="Calibri" panose="020F0502020204030204" pitchFamily="34" charset="0"/>
                          <a:cs typeface="Calibri" panose="020F0502020204030204" pitchFamily="34" charset="0"/>
                        </a:rPr>
                        <a:t>random.seed</a:t>
                      </a:r>
                      <a:r>
                        <a:rPr sz="1600" dirty="0">
                          <a:latin typeface="Calibri" panose="020F0502020204030204" pitchFamily="34" charset="0"/>
                          <a:cs typeface="Calibri" panose="020F0502020204030204" pitchFamily="34" charset="0"/>
                        </a:rPr>
                        <a:t>(42)</a:t>
                      </a:r>
                    </a:p>
                  </a:txBody>
                  <a:tcPr anchor="ctr"/>
                </a:tc>
                <a:extLst>
                  <a:ext uri="{0D108BD9-81ED-4DB2-BD59-A6C34878D82A}">
                    <a16:rowId xmlns:a16="http://schemas.microsoft.com/office/drawing/2014/main" val="90398752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Google Shape;238;g2ab9339a0bb_0_14"/>
          <p:cNvSpPr/>
          <p:nvPr/>
        </p:nvSpPr>
        <p:spPr>
          <a:xfrm>
            <a:off x="9666720" y="-1014480"/>
            <a:ext cx="3263400" cy="324540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1219320">
              <a:lnSpc>
                <a:spcPct val="100000"/>
              </a:lnSpc>
              <a:tabLst>
                <a:tab pos="0" algn="l"/>
              </a:tabLst>
            </a:pPr>
            <a:endParaRPr lang="es-ES" sz="1870" b="0" strike="noStrike" spc="-1">
              <a:solidFill>
                <a:srgbClr val="000000"/>
              </a:solidFill>
              <a:latin typeface="Arial"/>
              <a:ea typeface="Arial"/>
            </a:endParaRPr>
          </a:p>
        </p:txBody>
      </p:sp>
      <p:cxnSp>
        <p:nvCxnSpPr>
          <p:cNvPr id="203" name="Google Shape;239;g2ab9339a0bb_0_14"/>
          <p:cNvCxnSpPr/>
          <p:nvPr/>
        </p:nvCxnSpPr>
        <p:spPr>
          <a:xfrm flipV="1">
            <a:off x="449280" y="851400"/>
            <a:ext cx="11106360" cy="9360"/>
          </a:xfrm>
          <a:prstGeom prst="straightConnector1">
            <a:avLst/>
          </a:prstGeom>
          <a:ln w="9525">
            <a:solidFill>
              <a:srgbClr val="C00000"/>
            </a:solidFill>
            <a:round/>
          </a:ln>
        </p:spPr>
      </p:cxnSp>
      <p:sp>
        <p:nvSpPr>
          <p:cNvPr id="204" name="Google Shape;240;g2ab9339a0bb_0_14"/>
          <p:cNvSpPr/>
          <p:nvPr/>
        </p:nvSpPr>
        <p:spPr>
          <a:xfrm>
            <a:off x="370800" y="0"/>
            <a:ext cx="10486080" cy="699120"/>
          </a:xfrm>
          <a:prstGeom prst="rect">
            <a:avLst/>
          </a:prstGeom>
          <a:noFill/>
          <a:ln w="0">
            <a:noFill/>
          </a:ln>
        </p:spPr>
        <p:style>
          <a:lnRef idx="0">
            <a:scrgbClr r="0" g="0" b="0"/>
          </a:lnRef>
          <a:fillRef idx="0">
            <a:scrgbClr r="0" g="0" b="0"/>
          </a:fillRef>
          <a:effectRef idx="0">
            <a:scrgbClr r="0" g="0" b="0"/>
          </a:effectRef>
          <a:fontRef idx="minor"/>
        </p:style>
        <p:txBody>
          <a:bodyPr lIns="122040" tIns="349560" rIns="122040" bIns="349560" anchor="t">
            <a:noAutofit/>
          </a:bodyPr>
          <a:lstStyle/>
          <a:p>
            <a:pPr defTabSz="1219320">
              <a:lnSpc>
                <a:spcPct val="100000"/>
              </a:lnSpc>
              <a:tabLst>
                <a:tab pos="0" algn="l"/>
              </a:tabLst>
            </a:pPr>
            <a:r>
              <a:rPr lang="es" sz="2660" b="1" strike="noStrike" spc="-1">
                <a:solidFill>
                  <a:srgbClr val="110741"/>
                </a:solidFill>
                <a:latin typeface="Ubuntu"/>
                <a:ea typeface="Arial"/>
              </a:rPr>
              <a:t>json</a:t>
            </a:r>
            <a:endParaRPr lang="es-ES" sz="2660" b="0" strike="noStrike" spc="-1">
              <a:solidFill>
                <a:srgbClr val="000000"/>
              </a:solidFill>
              <a:latin typeface="Arial"/>
            </a:endParaRPr>
          </a:p>
        </p:txBody>
      </p:sp>
      <p:sp>
        <p:nvSpPr>
          <p:cNvPr id="205" name="Google Shape;241;g2ab9339a0bb_0_14"/>
          <p:cNvSpPr/>
          <p:nvPr/>
        </p:nvSpPr>
        <p:spPr>
          <a:xfrm>
            <a:off x="449280" y="898560"/>
            <a:ext cx="7036560" cy="595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tabLst>
                <a:tab pos="0" algn="l"/>
              </a:tabLst>
            </a:pPr>
            <a:r>
              <a:rPr lang="es" sz="1600" b="1" strike="noStrike" spc="-1">
                <a:solidFill>
                  <a:srgbClr val="000000"/>
                </a:solidFill>
                <a:latin typeface="Calibri"/>
                <a:ea typeface="Calibri"/>
              </a:rPr>
              <a:t> </a:t>
            </a:r>
            <a:endParaRPr lang="es-ES" sz="1600" b="0" strike="noStrike" spc="-1">
              <a:solidFill>
                <a:srgbClr val="000000"/>
              </a:solidFill>
              <a:latin typeface="Arial"/>
            </a:endParaRPr>
          </a:p>
        </p:txBody>
      </p:sp>
      <p:pic>
        <p:nvPicPr>
          <p:cNvPr id="206" name="Google Shape;242;g2ab9339a0bb_0_14"/>
          <p:cNvPicPr/>
          <p:nvPr/>
        </p:nvPicPr>
        <p:blipFill>
          <a:blip r:embed="rId2"/>
          <a:stretch/>
        </p:blipFill>
        <p:spPr>
          <a:xfrm>
            <a:off x="10758240" y="177120"/>
            <a:ext cx="796680" cy="637200"/>
          </a:xfrm>
          <a:prstGeom prst="rect">
            <a:avLst/>
          </a:prstGeom>
          <a:ln w="0">
            <a:noFill/>
          </a:ln>
        </p:spPr>
      </p:pic>
      <p:sp>
        <p:nvSpPr>
          <p:cNvPr id="207" name="CuadroTexto 206"/>
          <p:cNvSpPr txBox="1"/>
          <p:nvPr/>
        </p:nvSpPr>
        <p:spPr>
          <a:xfrm>
            <a:off x="540000" y="1080000"/>
            <a:ext cx="10800000" cy="5220000"/>
          </a:xfrm>
          <a:prstGeom prst="rect">
            <a:avLst/>
          </a:prstGeom>
          <a:noFill/>
          <a:ln w="0">
            <a:noFill/>
          </a:ln>
        </p:spPr>
        <p:txBody>
          <a:bodyPr lIns="90000" tIns="45000" rIns="90000" bIns="45000" anchor="t">
            <a:noAutofit/>
          </a:bodyPr>
          <a:lstStyle/>
          <a:p>
            <a:r>
              <a:rPr lang="es-ES" b="0" strike="noStrike" spc="-1" dirty="0">
                <a:solidFill>
                  <a:srgbClr val="000000"/>
                </a:solidFill>
                <a:latin typeface="Calibri" panose="020F0502020204030204" pitchFamily="34" charset="0"/>
                <a:cs typeface="Calibri" panose="020F0502020204030204" pitchFamily="34" charset="0"/>
              </a:rPr>
              <a:t>La librería </a:t>
            </a:r>
            <a:r>
              <a:rPr lang="es-ES" b="0" strike="noStrike" spc="-1" dirty="0" err="1">
                <a:solidFill>
                  <a:srgbClr val="000000"/>
                </a:solidFill>
                <a:latin typeface="Calibri" panose="020F0502020204030204" pitchFamily="34" charset="0"/>
                <a:cs typeface="Calibri" panose="020F0502020204030204" pitchFamily="34" charset="0"/>
              </a:rPr>
              <a:t>json</a:t>
            </a:r>
            <a:r>
              <a:rPr lang="es-ES" b="0" strike="noStrike" spc="-1" dirty="0">
                <a:solidFill>
                  <a:srgbClr val="000000"/>
                </a:solidFill>
                <a:latin typeface="Calibri" panose="020F0502020204030204" pitchFamily="34" charset="0"/>
                <a:cs typeface="Calibri" panose="020F0502020204030204" pitchFamily="34" charset="0"/>
              </a:rPr>
              <a:t> proporciona funciones para la serialización y deserialización de datos en el formato JSON (JavaScript </a:t>
            </a:r>
            <a:r>
              <a:rPr lang="es-ES" b="0" strike="noStrike" spc="-1" dirty="0" err="1">
                <a:solidFill>
                  <a:srgbClr val="000000"/>
                </a:solidFill>
                <a:latin typeface="Calibri" panose="020F0502020204030204" pitchFamily="34" charset="0"/>
                <a:cs typeface="Calibri" panose="020F0502020204030204" pitchFamily="34" charset="0"/>
              </a:rPr>
              <a:t>Object</a:t>
            </a:r>
            <a:r>
              <a:rPr lang="es-ES" b="0" strike="noStrike" spc="-1" dirty="0">
                <a:solidFill>
                  <a:srgbClr val="000000"/>
                </a:solidFill>
                <a:latin typeface="Calibri" panose="020F0502020204030204" pitchFamily="34" charset="0"/>
                <a:cs typeface="Calibri" panose="020F0502020204030204" pitchFamily="34" charset="0"/>
              </a:rPr>
              <a:t> </a:t>
            </a:r>
            <a:r>
              <a:rPr lang="es-ES" b="0" strike="noStrike" spc="-1" dirty="0" err="1">
                <a:solidFill>
                  <a:srgbClr val="000000"/>
                </a:solidFill>
                <a:latin typeface="Calibri" panose="020F0502020204030204" pitchFamily="34" charset="0"/>
                <a:cs typeface="Calibri" panose="020F0502020204030204" pitchFamily="34" charset="0"/>
              </a:rPr>
              <a:t>Notation</a:t>
            </a:r>
            <a:r>
              <a:rPr lang="es-ES" b="0" strike="noStrike" spc="-1" dirty="0">
                <a:solidFill>
                  <a:srgbClr val="000000"/>
                </a:solidFill>
                <a:latin typeface="Calibri" panose="020F0502020204030204" pitchFamily="34" charset="0"/>
                <a:cs typeface="Calibri" panose="020F0502020204030204" pitchFamily="34" charset="0"/>
              </a:rPr>
              <a:t>).</a:t>
            </a:r>
            <a:r>
              <a:rPr lang="es-ES" spc="-1" dirty="0">
                <a:solidFill>
                  <a:srgbClr val="000000"/>
                </a:solidFill>
                <a:latin typeface="Calibri" panose="020F0502020204030204" pitchFamily="34" charset="0"/>
                <a:cs typeface="Calibri" panose="020F0502020204030204" pitchFamily="34" charset="0"/>
              </a:rPr>
              <a:t> </a:t>
            </a:r>
            <a:r>
              <a:rPr lang="es-ES" b="0" strike="noStrike" spc="-1" dirty="0">
                <a:solidFill>
                  <a:srgbClr val="000000"/>
                </a:solidFill>
                <a:latin typeface="Calibri" panose="020F0502020204030204" pitchFamily="34" charset="0"/>
                <a:cs typeface="Calibri" panose="020F0502020204030204" pitchFamily="34" charset="0"/>
              </a:rPr>
              <a:t>Se utiliza comúnmente para el intercambio de datos entre sistemas y la comunicación entre servicios web. </a:t>
            </a:r>
            <a:endParaRPr lang="es-ES" sz="1600" b="0" strike="noStrike" spc="-1" dirty="0">
              <a:solidFill>
                <a:srgbClr val="000000"/>
              </a:solidFill>
              <a:latin typeface="Arial"/>
            </a:endParaRPr>
          </a:p>
          <a:p>
            <a:endParaRPr lang="es-ES" sz="1600" b="0" strike="noStrike" spc="-1" dirty="0">
              <a:solidFill>
                <a:srgbClr val="000000"/>
              </a:solidFill>
              <a:latin typeface="Arial"/>
            </a:endParaRPr>
          </a:p>
          <a:p>
            <a:endParaRPr lang="es-ES" sz="1000" b="0" strike="noStrike" spc="-1" dirty="0">
              <a:solidFill>
                <a:srgbClr val="000000"/>
              </a:solidFill>
              <a:latin typeface="Arial"/>
            </a:endParaRPr>
          </a:p>
        </p:txBody>
      </p:sp>
      <p:graphicFrame>
        <p:nvGraphicFramePr>
          <p:cNvPr id="2" name="Tabla 1">
            <a:extLst>
              <a:ext uri="{FF2B5EF4-FFF2-40B4-BE49-F238E27FC236}">
                <a16:creationId xmlns:a16="http://schemas.microsoft.com/office/drawing/2014/main" id="{1833B6CE-1ED4-D3E1-0342-1819A6015BB1}"/>
              </a:ext>
            </a:extLst>
          </p:cNvPr>
          <p:cNvGraphicFramePr>
            <a:graphicFrameLocks noGrp="1"/>
          </p:cNvGraphicFramePr>
          <p:nvPr>
            <p:extLst>
              <p:ext uri="{D42A27DB-BD31-4B8C-83A1-F6EECF244321}">
                <p14:modId xmlns:p14="http://schemas.microsoft.com/office/powerpoint/2010/main" val="3679170276"/>
              </p:ext>
            </p:extLst>
          </p:nvPr>
        </p:nvGraphicFramePr>
        <p:xfrm>
          <a:off x="540000" y="2230920"/>
          <a:ext cx="11106360" cy="3537097"/>
        </p:xfrm>
        <a:graphic>
          <a:graphicData uri="http://schemas.openxmlformats.org/drawingml/2006/table">
            <a:tbl>
              <a:tblPr firstRow="1" bandRow="1">
                <a:tableStyleId>{5C22544A-7EE6-4342-B048-85BDC9FD1C3A}</a:tableStyleId>
              </a:tblPr>
              <a:tblGrid>
                <a:gridCol w="2060325">
                  <a:extLst>
                    <a:ext uri="{9D8B030D-6E8A-4147-A177-3AD203B41FA5}">
                      <a16:colId xmlns:a16="http://schemas.microsoft.com/office/drawing/2014/main" val="2256623918"/>
                    </a:ext>
                  </a:extLst>
                </a:gridCol>
                <a:gridCol w="5206745">
                  <a:extLst>
                    <a:ext uri="{9D8B030D-6E8A-4147-A177-3AD203B41FA5}">
                      <a16:colId xmlns:a16="http://schemas.microsoft.com/office/drawing/2014/main" val="3632396968"/>
                    </a:ext>
                  </a:extLst>
                </a:gridCol>
                <a:gridCol w="3839290">
                  <a:extLst>
                    <a:ext uri="{9D8B030D-6E8A-4147-A177-3AD203B41FA5}">
                      <a16:colId xmlns:a16="http://schemas.microsoft.com/office/drawing/2014/main" val="178638937"/>
                    </a:ext>
                  </a:extLst>
                </a:gridCol>
              </a:tblGrid>
              <a:tr h="336697">
                <a:tc>
                  <a:txBody>
                    <a:bodyPr/>
                    <a:lstStyle/>
                    <a:p>
                      <a:pPr algn="ctr"/>
                      <a:r>
                        <a:rPr lang="es-ES" sz="1400" dirty="0"/>
                        <a:t>Método</a:t>
                      </a:r>
                    </a:p>
                  </a:txBody>
                  <a:tcPr/>
                </a:tc>
                <a:tc>
                  <a:txBody>
                    <a:bodyPr/>
                    <a:lstStyle/>
                    <a:p>
                      <a:pPr algn="ctr"/>
                      <a:r>
                        <a:rPr lang="es-ES" sz="1400" dirty="0"/>
                        <a:t>Descripción</a:t>
                      </a:r>
                    </a:p>
                  </a:txBody>
                  <a:tcPr/>
                </a:tc>
                <a:tc>
                  <a:txBody>
                    <a:bodyPr/>
                    <a:lstStyle/>
                    <a:p>
                      <a:pPr algn="ctr"/>
                      <a:r>
                        <a:rPr lang="es-ES" sz="1400" dirty="0"/>
                        <a:t>Ejemplo</a:t>
                      </a:r>
                    </a:p>
                  </a:txBody>
                  <a:tcPr/>
                </a:tc>
                <a:extLst>
                  <a:ext uri="{0D108BD9-81ED-4DB2-BD59-A6C34878D82A}">
                    <a16:rowId xmlns:a16="http://schemas.microsoft.com/office/drawing/2014/main" val="2586205121"/>
                  </a:ext>
                </a:extLst>
              </a:tr>
              <a:tr h="374400">
                <a:tc>
                  <a:txBody>
                    <a:bodyPr/>
                    <a:lstStyle/>
                    <a:p>
                      <a:r>
                        <a:rPr dirty="0" err="1">
                          <a:latin typeface="Calibri" panose="020F0502020204030204" pitchFamily="34" charset="0"/>
                          <a:cs typeface="Calibri" panose="020F0502020204030204" pitchFamily="34" charset="0"/>
                        </a:rPr>
                        <a:t>json.load</a:t>
                      </a:r>
                      <a:r>
                        <a:rPr dirty="0">
                          <a:latin typeface="Calibri" panose="020F0502020204030204" pitchFamily="34" charset="0"/>
                          <a:cs typeface="Calibri" panose="020F0502020204030204" pitchFamily="34" charset="0"/>
                        </a:rPr>
                        <a:t>()</a:t>
                      </a:r>
                    </a:p>
                  </a:txBody>
                  <a:tcPr/>
                </a:tc>
                <a:tc>
                  <a:txBody>
                    <a:bodyPr/>
                    <a:lstStyle/>
                    <a:p>
                      <a:r>
                        <a:rPr>
                          <a:latin typeface="Calibri" panose="020F0502020204030204" pitchFamily="34" charset="0"/>
                          <a:cs typeface="Calibri" panose="020F0502020204030204" pitchFamily="34" charset="0"/>
                        </a:rPr>
                        <a:t>Lee un objeto JSON desde un archivo y lo convierte en un objeto Python.</a:t>
                      </a:r>
                    </a:p>
                  </a:txBody>
                  <a:tcPr/>
                </a:tc>
                <a:tc>
                  <a:txBody>
                    <a:bodyPr/>
                    <a:lstStyle/>
                    <a:p>
                      <a:r>
                        <a:rPr>
                          <a:latin typeface="Calibri" panose="020F0502020204030204" pitchFamily="34" charset="0"/>
                          <a:cs typeface="Calibri" panose="020F0502020204030204" pitchFamily="34" charset="0"/>
                        </a:rPr>
                        <a:t>with open('data.json') as f: data = json.load(f)</a:t>
                      </a:r>
                    </a:p>
                  </a:txBody>
                  <a:tcPr/>
                </a:tc>
                <a:extLst>
                  <a:ext uri="{0D108BD9-81ED-4DB2-BD59-A6C34878D82A}">
                    <a16:rowId xmlns:a16="http://schemas.microsoft.com/office/drawing/2014/main" val="1577642079"/>
                  </a:ext>
                </a:extLst>
              </a:tr>
              <a:tr h="374400">
                <a:tc>
                  <a:txBody>
                    <a:bodyPr/>
                    <a:lstStyle/>
                    <a:p>
                      <a:r>
                        <a:rPr>
                          <a:latin typeface="Calibri" panose="020F0502020204030204" pitchFamily="34" charset="0"/>
                          <a:cs typeface="Calibri" panose="020F0502020204030204" pitchFamily="34" charset="0"/>
                        </a:rPr>
                        <a:t>json.loads()</a:t>
                      </a:r>
                    </a:p>
                  </a:txBody>
                  <a:tcPr/>
                </a:tc>
                <a:tc>
                  <a:txBody>
                    <a:bodyPr/>
                    <a:lstStyle/>
                    <a:p>
                      <a:r>
                        <a:rPr dirty="0" err="1">
                          <a:latin typeface="Calibri" panose="020F0502020204030204" pitchFamily="34" charset="0"/>
                          <a:cs typeface="Calibri" panose="020F0502020204030204" pitchFamily="34" charset="0"/>
                        </a:rPr>
                        <a:t>Convierte</a:t>
                      </a:r>
                      <a:r>
                        <a:rPr dirty="0">
                          <a:latin typeface="Calibri" panose="020F0502020204030204" pitchFamily="34" charset="0"/>
                          <a:cs typeface="Calibri" panose="020F0502020204030204" pitchFamily="34" charset="0"/>
                        </a:rPr>
                        <a:t> </a:t>
                      </a:r>
                      <a:r>
                        <a:rPr dirty="0" err="1">
                          <a:latin typeface="Calibri" panose="020F0502020204030204" pitchFamily="34" charset="0"/>
                          <a:cs typeface="Calibri" panose="020F0502020204030204" pitchFamily="34" charset="0"/>
                        </a:rPr>
                        <a:t>una</a:t>
                      </a:r>
                      <a:r>
                        <a:rPr dirty="0">
                          <a:latin typeface="Calibri" panose="020F0502020204030204" pitchFamily="34" charset="0"/>
                          <a:cs typeface="Calibri" panose="020F0502020204030204" pitchFamily="34" charset="0"/>
                        </a:rPr>
                        <a:t> </a:t>
                      </a:r>
                      <a:r>
                        <a:rPr dirty="0" err="1">
                          <a:latin typeface="Calibri" panose="020F0502020204030204" pitchFamily="34" charset="0"/>
                          <a:cs typeface="Calibri" panose="020F0502020204030204" pitchFamily="34" charset="0"/>
                        </a:rPr>
                        <a:t>cadena</a:t>
                      </a:r>
                      <a:r>
                        <a:rPr dirty="0">
                          <a:latin typeface="Calibri" panose="020F0502020204030204" pitchFamily="34" charset="0"/>
                          <a:cs typeface="Calibri" panose="020F0502020204030204" pitchFamily="34" charset="0"/>
                        </a:rPr>
                        <a:t> JSON </a:t>
                      </a:r>
                      <a:r>
                        <a:rPr dirty="0" err="1">
                          <a:latin typeface="Calibri" panose="020F0502020204030204" pitchFamily="34" charset="0"/>
                          <a:cs typeface="Calibri" panose="020F0502020204030204" pitchFamily="34" charset="0"/>
                        </a:rPr>
                        <a:t>en</a:t>
                      </a:r>
                      <a:r>
                        <a:rPr dirty="0">
                          <a:latin typeface="Calibri" panose="020F0502020204030204" pitchFamily="34" charset="0"/>
                          <a:cs typeface="Calibri" panose="020F0502020204030204" pitchFamily="34" charset="0"/>
                        </a:rPr>
                        <a:t> un </a:t>
                      </a:r>
                      <a:r>
                        <a:rPr dirty="0" err="1">
                          <a:latin typeface="Calibri" panose="020F0502020204030204" pitchFamily="34" charset="0"/>
                          <a:cs typeface="Calibri" panose="020F0502020204030204" pitchFamily="34" charset="0"/>
                        </a:rPr>
                        <a:t>objeto</a:t>
                      </a:r>
                      <a:r>
                        <a:rPr dirty="0">
                          <a:latin typeface="Calibri" panose="020F0502020204030204" pitchFamily="34" charset="0"/>
                          <a:cs typeface="Calibri" panose="020F0502020204030204" pitchFamily="34" charset="0"/>
                        </a:rPr>
                        <a:t> Python.</a:t>
                      </a:r>
                    </a:p>
                  </a:txBody>
                  <a:tcPr/>
                </a:tc>
                <a:tc>
                  <a:txBody>
                    <a:bodyPr/>
                    <a:lstStyle/>
                    <a:p>
                      <a:r>
                        <a:rPr>
                          <a:latin typeface="Calibri" panose="020F0502020204030204" pitchFamily="34" charset="0"/>
                          <a:cs typeface="Calibri" panose="020F0502020204030204" pitchFamily="34" charset="0"/>
                        </a:rPr>
                        <a:t>data = json.loads('{"name": "John", "age": 30}')</a:t>
                      </a:r>
                    </a:p>
                  </a:txBody>
                  <a:tcPr/>
                </a:tc>
                <a:extLst>
                  <a:ext uri="{0D108BD9-81ED-4DB2-BD59-A6C34878D82A}">
                    <a16:rowId xmlns:a16="http://schemas.microsoft.com/office/drawing/2014/main" val="1363479588"/>
                  </a:ext>
                </a:extLst>
              </a:tr>
              <a:tr h="374400">
                <a:tc>
                  <a:txBody>
                    <a:bodyPr/>
                    <a:lstStyle/>
                    <a:p>
                      <a:r>
                        <a:rPr>
                          <a:latin typeface="Calibri" panose="020F0502020204030204" pitchFamily="34" charset="0"/>
                          <a:cs typeface="Calibri" panose="020F0502020204030204" pitchFamily="34" charset="0"/>
                        </a:rPr>
                        <a:t>json.dump()</a:t>
                      </a:r>
                    </a:p>
                  </a:txBody>
                  <a:tcPr/>
                </a:tc>
                <a:tc>
                  <a:txBody>
                    <a:bodyPr/>
                    <a:lstStyle/>
                    <a:p>
                      <a:r>
                        <a:rPr>
                          <a:latin typeface="Calibri" panose="020F0502020204030204" pitchFamily="34" charset="0"/>
                          <a:cs typeface="Calibri" panose="020F0502020204030204" pitchFamily="34" charset="0"/>
                        </a:rPr>
                        <a:t>Escribe un objeto Python en un archivo como JSON.</a:t>
                      </a:r>
                    </a:p>
                  </a:txBody>
                  <a:tcPr/>
                </a:tc>
                <a:tc>
                  <a:txBody>
                    <a:bodyPr/>
                    <a:lstStyle/>
                    <a:p>
                      <a:r>
                        <a:rPr dirty="0">
                          <a:latin typeface="Calibri" panose="020F0502020204030204" pitchFamily="34" charset="0"/>
                          <a:cs typeface="Calibri" panose="020F0502020204030204" pitchFamily="34" charset="0"/>
                        </a:rPr>
                        <a:t>with open('</a:t>
                      </a:r>
                      <a:r>
                        <a:rPr dirty="0" err="1">
                          <a:latin typeface="Calibri" panose="020F0502020204030204" pitchFamily="34" charset="0"/>
                          <a:cs typeface="Calibri" panose="020F0502020204030204" pitchFamily="34" charset="0"/>
                        </a:rPr>
                        <a:t>data.json</a:t>
                      </a:r>
                      <a:r>
                        <a:rPr dirty="0">
                          <a:latin typeface="Calibri" panose="020F0502020204030204" pitchFamily="34" charset="0"/>
                          <a:cs typeface="Calibri" panose="020F0502020204030204" pitchFamily="34" charset="0"/>
                        </a:rPr>
                        <a:t>', 'w') as f: </a:t>
                      </a:r>
                      <a:r>
                        <a:rPr dirty="0" err="1">
                          <a:latin typeface="Calibri" panose="020F0502020204030204" pitchFamily="34" charset="0"/>
                          <a:cs typeface="Calibri" panose="020F0502020204030204" pitchFamily="34" charset="0"/>
                        </a:rPr>
                        <a:t>json.dump</a:t>
                      </a:r>
                      <a:r>
                        <a:rPr dirty="0">
                          <a:latin typeface="Calibri" panose="020F0502020204030204" pitchFamily="34" charset="0"/>
                          <a:cs typeface="Calibri" panose="020F0502020204030204" pitchFamily="34" charset="0"/>
                        </a:rPr>
                        <a:t>(data, f)</a:t>
                      </a:r>
                    </a:p>
                  </a:txBody>
                  <a:tcPr/>
                </a:tc>
                <a:extLst>
                  <a:ext uri="{0D108BD9-81ED-4DB2-BD59-A6C34878D82A}">
                    <a16:rowId xmlns:a16="http://schemas.microsoft.com/office/drawing/2014/main" val="2592009737"/>
                  </a:ext>
                </a:extLst>
              </a:tr>
              <a:tr h="374400">
                <a:tc>
                  <a:txBody>
                    <a:bodyPr/>
                    <a:lstStyle/>
                    <a:p>
                      <a:r>
                        <a:rPr>
                          <a:latin typeface="Calibri" panose="020F0502020204030204" pitchFamily="34" charset="0"/>
                          <a:cs typeface="Calibri" panose="020F0502020204030204" pitchFamily="34" charset="0"/>
                        </a:rPr>
                        <a:t>json.dumps()</a:t>
                      </a:r>
                    </a:p>
                  </a:txBody>
                  <a:tcPr/>
                </a:tc>
                <a:tc>
                  <a:txBody>
                    <a:bodyPr/>
                    <a:lstStyle/>
                    <a:p>
                      <a:r>
                        <a:rPr>
                          <a:latin typeface="Calibri" panose="020F0502020204030204" pitchFamily="34" charset="0"/>
                          <a:cs typeface="Calibri" panose="020F0502020204030204" pitchFamily="34" charset="0"/>
                        </a:rPr>
                        <a:t>Convierte un objeto Python en una cadena JSON.</a:t>
                      </a:r>
                    </a:p>
                  </a:txBody>
                  <a:tcPr/>
                </a:tc>
                <a:tc>
                  <a:txBody>
                    <a:bodyPr/>
                    <a:lstStyle/>
                    <a:p>
                      <a:r>
                        <a:rPr dirty="0" err="1">
                          <a:latin typeface="Calibri" panose="020F0502020204030204" pitchFamily="34" charset="0"/>
                          <a:cs typeface="Calibri" panose="020F0502020204030204" pitchFamily="34" charset="0"/>
                        </a:rPr>
                        <a:t>json_string</a:t>
                      </a:r>
                      <a:r>
                        <a:rPr dirty="0">
                          <a:latin typeface="Calibri" panose="020F0502020204030204" pitchFamily="34" charset="0"/>
                          <a:cs typeface="Calibri" panose="020F0502020204030204" pitchFamily="34" charset="0"/>
                        </a:rPr>
                        <a:t> = </a:t>
                      </a:r>
                      <a:r>
                        <a:rPr dirty="0" err="1">
                          <a:latin typeface="Calibri" panose="020F0502020204030204" pitchFamily="34" charset="0"/>
                          <a:cs typeface="Calibri" panose="020F0502020204030204" pitchFamily="34" charset="0"/>
                        </a:rPr>
                        <a:t>json.dumps</a:t>
                      </a:r>
                      <a:r>
                        <a:rPr dirty="0">
                          <a:latin typeface="Calibri" panose="020F0502020204030204" pitchFamily="34" charset="0"/>
                          <a:cs typeface="Calibri" panose="020F0502020204030204" pitchFamily="34" charset="0"/>
                        </a:rPr>
                        <a:t>({"name": "John", "age": 30})</a:t>
                      </a:r>
                    </a:p>
                  </a:txBody>
                  <a:tcPr/>
                </a:tc>
                <a:extLst>
                  <a:ext uri="{0D108BD9-81ED-4DB2-BD59-A6C34878D82A}">
                    <a16:rowId xmlns:a16="http://schemas.microsoft.com/office/drawing/2014/main" val="2989521149"/>
                  </a:ext>
                </a:extLst>
              </a:tr>
              <a:tr h="374400">
                <a:tc>
                  <a:txBody>
                    <a:bodyPr/>
                    <a:lstStyle/>
                    <a:p>
                      <a:r>
                        <a:rPr>
                          <a:latin typeface="Calibri" panose="020F0502020204030204" pitchFamily="34" charset="0"/>
                          <a:cs typeface="Calibri" panose="020F0502020204030204" pitchFamily="34" charset="0"/>
                        </a:rPr>
                        <a:t>json.JSONDecoder()</a:t>
                      </a:r>
                    </a:p>
                  </a:txBody>
                  <a:tcPr/>
                </a:tc>
                <a:tc>
                  <a:txBody>
                    <a:bodyPr/>
                    <a:lstStyle/>
                    <a:p>
                      <a:r>
                        <a:rPr>
                          <a:latin typeface="Calibri" panose="020F0502020204030204" pitchFamily="34" charset="0"/>
                          <a:cs typeface="Calibri" panose="020F0502020204030204" pitchFamily="34" charset="0"/>
                        </a:rPr>
                        <a:t>Decodifica una cadena JSON en un objeto Python.</a:t>
                      </a:r>
                    </a:p>
                  </a:txBody>
                  <a:tcPr/>
                </a:tc>
                <a:tc>
                  <a:txBody>
                    <a:bodyPr/>
                    <a:lstStyle/>
                    <a:p>
                      <a:r>
                        <a:rPr dirty="0">
                          <a:latin typeface="Calibri" panose="020F0502020204030204" pitchFamily="34" charset="0"/>
                          <a:cs typeface="Calibri" panose="020F0502020204030204" pitchFamily="34" charset="0"/>
                        </a:rPr>
                        <a:t>decoder = </a:t>
                      </a:r>
                      <a:r>
                        <a:rPr dirty="0" err="1">
                          <a:latin typeface="Calibri" panose="020F0502020204030204" pitchFamily="34" charset="0"/>
                          <a:cs typeface="Calibri" panose="020F0502020204030204" pitchFamily="34" charset="0"/>
                        </a:rPr>
                        <a:t>json.JSONDecoder</a:t>
                      </a:r>
                      <a:r>
                        <a:rPr dirty="0">
                          <a:latin typeface="Calibri" panose="020F0502020204030204" pitchFamily="34" charset="0"/>
                          <a:cs typeface="Calibri" panose="020F0502020204030204" pitchFamily="34" charset="0"/>
                        </a:rPr>
                        <a:t>(); obj = </a:t>
                      </a:r>
                      <a:r>
                        <a:rPr dirty="0" err="1">
                          <a:latin typeface="Calibri" panose="020F0502020204030204" pitchFamily="34" charset="0"/>
                          <a:cs typeface="Calibri" panose="020F0502020204030204" pitchFamily="34" charset="0"/>
                        </a:rPr>
                        <a:t>decoder.decode</a:t>
                      </a:r>
                      <a:r>
                        <a:rPr dirty="0">
                          <a:latin typeface="Calibri" panose="020F0502020204030204" pitchFamily="34" charset="0"/>
                          <a:cs typeface="Calibri" panose="020F0502020204030204" pitchFamily="34" charset="0"/>
                        </a:rPr>
                        <a:t>('{"name": "John"}')</a:t>
                      </a:r>
                    </a:p>
                  </a:txBody>
                  <a:tcPr/>
                </a:tc>
                <a:extLst>
                  <a:ext uri="{0D108BD9-81ED-4DB2-BD59-A6C34878D82A}">
                    <a16:rowId xmlns:a16="http://schemas.microsoft.com/office/drawing/2014/main" val="216354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
          <p:cNvSpPr/>
          <p:nvPr/>
        </p:nvSpPr>
        <p:spPr>
          <a:xfrm>
            <a:off x="9666720" y="-1014480"/>
            <a:ext cx="3263760" cy="3245400"/>
          </a:xfrm>
          <a:prstGeom prst="ellipse">
            <a:avLst/>
          </a:prstGeom>
          <a:solidFill>
            <a:srgbClr val="C00000">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3" name="Google Shape;223;p3"/>
          <p:cNvCxnSpPr/>
          <p:nvPr/>
        </p:nvCxnSpPr>
        <p:spPr>
          <a:xfrm rot="10800000" flipH="1">
            <a:off x="449280" y="851760"/>
            <a:ext cx="11106000" cy="8640"/>
          </a:xfrm>
          <a:prstGeom prst="straightConnector1">
            <a:avLst/>
          </a:prstGeom>
          <a:noFill/>
          <a:ln w="9525" cap="flat" cmpd="sng">
            <a:solidFill>
              <a:srgbClr val="C00000"/>
            </a:solidFill>
            <a:prstDash val="solid"/>
            <a:round/>
            <a:headEnd type="none" w="sm" len="sm"/>
            <a:tailEnd type="none" w="sm" len="sm"/>
          </a:ln>
        </p:spPr>
      </p:cxnSp>
      <p:sp>
        <p:nvSpPr>
          <p:cNvPr id="224" name="Google Shape;224;p3"/>
          <p:cNvSpPr/>
          <p:nvPr/>
        </p:nvSpPr>
        <p:spPr>
          <a:xfrm>
            <a:off x="370800" y="-4"/>
            <a:ext cx="10486200" cy="699600"/>
          </a:xfrm>
          <a:prstGeom prst="rect">
            <a:avLst/>
          </a:prstGeom>
          <a:noFill/>
          <a:ln>
            <a:noFill/>
          </a:ln>
        </p:spPr>
        <p:txBody>
          <a:bodyPr spcFirstLastPara="1" wrap="square" lIns="122025" tIns="421200" rIns="122025" bIns="421200" anchor="t" anchorCtr="0">
            <a:noAutofit/>
          </a:bodyPr>
          <a:lstStyle/>
          <a:p>
            <a:pPr marL="0" marR="0" lvl="0" indent="0" algn="l" rtl="0">
              <a:lnSpc>
                <a:spcPct val="100000"/>
              </a:lnSpc>
              <a:spcBef>
                <a:spcPts val="0"/>
              </a:spcBef>
              <a:spcAft>
                <a:spcPts val="0"/>
              </a:spcAft>
              <a:buClr>
                <a:srgbClr val="000000"/>
              </a:buClr>
              <a:buSzPts val="2660"/>
              <a:buFont typeface="Arial"/>
              <a:buNone/>
            </a:pPr>
            <a:r>
              <a:rPr lang="es-ES" sz="2660" b="1" i="0" u="none" strike="noStrike" cap="none">
                <a:solidFill>
                  <a:srgbClr val="110741"/>
                </a:solidFill>
                <a:latin typeface="Ubuntu"/>
                <a:ea typeface="Ubuntu"/>
                <a:cs typeface="Ubuntu"/>
                <a:sym typeface="Ubuntu"/>
              </a:rPr>
              <a:t>Módulo </a:t>
            </a:r>
            <a:r>
              <a:rPr lang="es-ES" sz="2660" b="1" i="1">
                <a:solidFill>
                  <a:srgbClr val="110741"/>
                </a:solidFill>
                <a:latin typeface="Ubuntu"/>
                <a:ea typeface="Ubuntu"/>
                <a:cs typeface="Ubuntu"/>
                <a:sym typeface="Ubuntu"/>
              </a:rPr>
              <a:t>itertools</a:t>
            </a:r>
            <a:endParaRPr sz="2660" b="0" i="1" u="none" strike="noStrike" cap="none">
              <a:solidFill>
                <a:srgbClr val="000000"/>
              </a:solidFill>
              <a:latin typeface="Arial"/>
              <a:ea typeface="Arial"/>
              <a:cs typeface="Arial"/>
              <a:sym typeface="Arial"/>
            </a:endParaRPr>
          </a:p>
        </p:txBody>
      </p:sp>
      <p:pic>
        <p:nvPicPr>
          <p:cNvPr id="225" name="Google Shape;225;p3"/>
          <p:cNvPicPr preferRelativeResize="0"/>
          <p:nvPr/>
        </p:nvPicPr>
        <p:blipFill rotWithShape="1">
          <a:blip r:embed="rId3">
            <a:alphaModFix/>
          </a:blip>
          <a:srcRect/>
          <a:stretch/>
        </p:blipFill>
        <p:spPr>
          <a:xfrm>
            <a:off x="10866625" y="210270"/>
            <a:ext cx="689024" cy="551224"/>
          </a:xfrm>
          <a:prstGeom prst="rect">
            <a:avLst/>
          </a:prstGeom>
          <a:noFill/>
          <a:ln>
            <a:noFill/>
          </a:ln>
        </p:spPr>
      </p:pic>
      <p:sp>
        <p:nvSpPr>
          <p:cNvPr id="226" name="Google Shape;226;p3"/>
          <p:cNvSpPr/>
          <p:nvPr/>
        </p:nvSpPr>
        <p:spPr>
          <a:xfrm>
            <a:off x="501600" y="1012550"/>
            <a:ext cx="11188800" cy="4140900"/>
          </a:xfrm>
          <a:prstGeom prst="rect">
            <a:avLst/>
          </a:prstGeom>
          <a:noFill/>
          <a:ln>
            <a:noFill/>
          </a:ln>
        </p:spPr>
        <p:txBody>
          <a:bodyPr spcFirstLastPara="1" wrap="square" lIns="90000" tIns="45000" rIns="90000" bIns="45000"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1800" dirty="0">
                <a:latin typeface="Calibri"/>
                <a:ea typeface="Calibri"/>
                <a:cs typeface="Calibri"/>
                <a:sym typeface="Calibri"/>
              </a:rPr>
              <a:t>Se trata de una potente librería que proporciona herramientas especializadas para la iteración y manipulación de datos. Permite trabajar con </a:t>
            </a:r>
            <a:r>
              <a:rPr lang="es-ES" sz="1800" b="1" dirty="0">
                <a:latin typeface="Calibri"/>
                <a:ea typeface="Calibri"/>
                <a:cs typeface="Calibri"/>
                <a:sym typeface="Calibri"/>
              </a:rPr>
              <a:t>iteradores </a:t>
            </a:r>
            <a:r>
              <a:rPr lang="es-ES" sz="1800" dirty="0">
                <a:latin typeface="Calibri"/>
                <a:ea typeface="Calibri"/>
                <a:cs typeface="Calibri"/>
                <a:sym typeface="Calibri"/>
              </a:rPr>
              <a:t>de manera más eficiente y expresiva. Algunas de las funciones clave incluyen </a:t>
            </a:r>
            <a:r>
              <a:rPr lang="es-ES" sz="1800" i="1" dirty="0" err="1">
                <a:latin typeface="Calibri"/>
                <a:ea typeface="Calibri"/>
                <a:cs typeface="Calibri"/>
                <a:sym typeface="Calibri"/>
              </a:rPr>
              <a:t>count</a:t>
            </a:r>
            <a:r>
              <a:rPr lang="es-ES" sz="1800" dirty="0">
                <a:latin typeface="Calibri"/>
                <a:ea typeface="Calibri"/>
                <a:cs typeface="Calibri"/>
                <a:sym typeface="Calibri"/>
              </a:rPr>
              <a:t> para generar una secuencia infinita de números, </a:t>
            </a:r>
            <a:r>
              <a:rPr lang="es-ES" sz="1800" i="1" dirty="0" err="1">
                <a:latin typeface="Calibri"/>
                <a:ea typeface="Calibri"/>
                <a:cs typeface="Calibri"/>
                <a:sym typeface="Calibri"/>
              </a:rPr>
              <a:t>cycle</a:t>
            </a:r>
            <a:r>
              <a:rPr lang="es-ES" sz="1800" dirty="0">
                <a:latin typeface="Calibri"/>
                <a:ea typeface="Calibri"/>
                <a:cs typeface="Calibri"/>
                <a:sym typeface="Calibri"/>
              </a:rPr>
              <a:t> para repetir iterables indefinidamente, y </a:t>
            </a:r>
            <a:r>
              <a:rPr lang="es-ES" sz="1800" i="1" dirty="0" err="1">
                <a:latin typeface="Calibri"/>
                <a:ea typeface="Calibri"/>
                <a:cs typeface="Calibri"/>
                <a:sym typeface="Calibri"/>
              </a:rPr>
              <a:t>repeat</a:t>
            </a:r>
            <a:r>
              <a:rPr lang="es-ES" sz="1800" dirty="0">
                <a:latin typeface="Calibri"/>
                <a:ea typeface="Calibri"/>
                <a:cs typeface="Calibri"/>
                <a:sym typeface="Calibri"/>
              </a:rPr>
              <a:t> para replicar elementos específicos.</a:t>
            </a:r>
            <a:endParaRPr sz="1800" dirty="0">
              <a:latin typeface="Calibri"/>
              <a:ea typeface="Calibri"/>
              <a:cs typeface="Calibri"/>
              <a:sym typeface="Calibri"/>
            </a:endParaRPr>
          </a:p>
          <a:p>
            <a:pPr marL="0" lvl="0" indent="0" algn="just" rtl="0">
              <a:lnSpc>
                <a:spcPct val="115000"/>
              </a:lnSpc>
              <a:spcBef>
                <a:spcPts val="1500"/>
              </a:spcBef>
              <a:spcAft>
                <a:spcPts val="0"/>
              </a:spcAft>
              <a:buClr>
                <a:schemeClr val="dk1"/>
              </a:buClr>
              <a:buSzPts val="1100"/>
              <a:buFont typeface="Arial"/>
              <a:buNone/>
            </a:pPr>
            <a:r>
              <a:rPr lang="es-ES" sz="1800" dirty="0">
                <a:latin typeface="Calibri"/>
                <a:ea typeface="Calibri"/>
                <a:cs typeface="Calibri"/>
                <a:sym typeface="Calibri"/>
              </a:rPr>
              <a:t>Otras de las operaciones avanzadas con iteradores que ofrece son la </a:t>
            </a:r>
            <a:r>
              <a:rPr lang="es-ES" sz="1800" b="1" dirty="0">
                <a:latin typeface="Calibri"/>
                <a:ea typeface="Calibri"/>
                <a:cs typeface="Calibri"/>
                <a:sym typeface="Calibri"/>
              </a:rPr>
              <a:t>combinación y la permutación de elementos</a:t>
            </a:r>
            <a:r>
              <a:rPr lang="es-ES" sz="1800" dirty="0">
                <a:latin typeface="Calibri"/>
                <a:ea typeface="Calibri"/>
                <a:cs typeface="Calibri"/>
                <a:sym typeface="Calibri"/>
              </a:rPr>
              <a:t>. Las funciones </a:t>
            </a:r>
            <a:r>
              <a:rPr lang="es-ES" sz="1800" i="1" dirty="0" err="1">
                <a:latin typeface="Calibri"/>
                <a:ea typeface="Calibri"/>
                <a:cs typeface="Calibri"/>
                <a:sym typeface="Calibri"/>
              </a:rPr>
              <a:t>combinations</a:t>
            </a:r>
            <a:r>
              <a:rPr lang="es-ES" sz="1800" dirty="0">
                <a:latin typeface="Calibri"/>
                <a:ea typeface="Calibri"/>
                <a:cs typeface="Calibri"/>
                <a:sym typeface="Calibri"/>
              </a:rPr>
              <a:t> y </a:t>
            </a:r>
            <a:r>
              <a:rPr lang="es-ES" sz="1800" i="1" dirty="0" err="1">
                <a:latin typeface="Calibri"/>
                <a:ea typeface="Calibri"/>
                <a:cs typeface="Calibri"/>
                <a:sym typeface="Calibri"/>
              </a:rPr>
              <a:t>permutations</a:t>
            </a:r>
            <a:r>
              <a:rPr lang="es-ES" sz="1800" dirty="0">
                <a:latin typeface="Calibri"/>
                <a:ea typeface="Calibri"/>
                <a:cs typeface="Calibri"/>
                <a:sym typeface="Calibri"/>
              </a:rPr>
              <a:t> permiten generar todas las combinaciones posibles de un conjunto de elementos, facilitando la resolución de problemas de combinación y permutación de manera eficiente.</a:t>
            </a:r>
            <a:endParaRPr sz="1800" dirty="0">
              <a:latin typeface="Calibri"/>
              <a:ea typeface="Calibri"/>
              <a:cs typeface="Calibri"/>
              <a:sym typeface="Calibri"/>
            </a:endParaRPr>
          </a:p>
          <a:p>
            <a:pPr marL="0" lvl="0" indent="0" algn="just" rtl="0">
              <a:lnSpc>
                <a:spcPct val="115000"/>
              </a:lnSpc>
              <a:spcBef>
                <a:spcPts val="1500"/>
              </a:spcBef>
              <a:spcAft>
                <a:spcPts val="0"/>
              </a:spcAft>
              <a:buClr>
                <a:schemeClr val="dk1"/>
              </a:buClr>
              <a:buSzPts val="1100"/>
              <a:buFont typeface="Arial"/>
              <a:buNone/>
            </a:pPr>
            <a:r>
              <a:rPr lang="es-ES" sz="1800" dirty="0">
                <a:latin typeface="Calibri"/>
                <a:ea typeface="Calibri"/>
                <a:cs typeface="Calibri"/>
                <a:sym typeface="Calibri"/>
              </a:rPr>
              <a:t>Cabe destacar también la  función </a:t>
            </a:r>
            <a:r>
              <a:rPr lang="es-ES" sz="1800" i="1" dirty="0" err="1">
                <a:latin typeface="Calibri"/>
                <a:ea typeface="Calibri"/>
                <a:cs typeface="Calibri"/>
                <a:sym typeface="Calibri"/>
              </a:rPr>
              <a:t>chain</a:t>
            </a:r>
            <a:r>
              <a:rPr lang="es-ES" sz="1800" dirty="0">
                <a:latin typeface="Calibri"/>
                <a:ea typeface="Calibri"/>
                <a:cs typeface="Calibri"/>
                <a:sym typeface="Calibri"/>
              </a:rPr>
              <a:t>, que permite </a:t>
            </a:r>
            <a:r>
              <a:rPr lang="es-ES" sz="1800" b="1" dirty="0">
                <a:latin typeface="Calibri"/>
                <a:ea typeface="Calibri"/>
                <a:cs typeface="Calibri"/>
                <a:sym typeface="Calibri"/>
              </a:rPr>
              <a:t>concatenar iterables</a:t>
            </a:r>
            <a:r>
              <a:rPr lang="es-ES" sz="1800" dirty="0">
                <a:latin typeface="Calibri"/>
                <a:ea typeface="Calibri"/>
                <a:cs typeface="Calibri"/>
                <a:sym typeface="Calibri"/>
              </a:rPr>
              <a:t> de manera sencilla, y </a:t>
            </a:r>
            <a:r>
              <a:rPr lang="es-ES" sz="1800" i="1" dirty="0" err="1">
                <a:latin typeface="Calibri"/>
                <a:ea typeface="Calibri"/>
                <a:cs typeface="Calibri"/>
                <a:sym typeface="Calibri"/>
              </a:rPr>
              <a:t>zip_longest</a:t>
            </a:r>
            <a:r>
              <a:rPr lang="es-ES" sz="1800" dirty="0">
                <a:latin typeface="Calibri"/>
                <a:ea typeface="Calibri"/>
                <a:cs typeface="Calibri"/>
                <a:sym typeface="Calibri"/>
              </a:rPr>
              <a:t>, que combina iterables de longitud variable, rellenando los valores faltantes con un valor específico.</a:t>
            </a:r>
            <a:endParaRPr sz="1800" dirty="0">
              <a:latin typeface="Calibri"/>
              <a:ea typeface="Calibri"/>
              <a:cs typeface="Calibri"/>
              <a:sym typeface="Calibri"/>
            </a:endParaRPr>
          </a:p>
          <a:p>
            <a:pPr marL="0" lvl="0" indent="0" algn="just" rtl="0">
              <a:lnSpc>
                <a:spcPct val="115000"/>
              </a:lnSpc>
              <a:spcBef>
                <a:spcPts val="1500"/>
              </a:spcBef>
              <a:spcAft>
                <a:spcPts val="0"/>
              </a:spcAft>
              <a:buClr>
                <a:schemeClr val="dk1"/>
              </a:buClr>
              <a:buSzPts val="1100"/>
              <a:buFont typeface="Arial"/>
              <a:buNone/>
            </a:pPr>
            <a:r>
              <a:rPr lang="es-ES" sz="1800" dirty="0">
                <a:latin typeface="Calibri"/>
                <a:ea typeface="Calibri"/>
                <a:cs typeface="Calibri"/>
                <a:sym typeface="Calibri"/>
              </a:rPr>
              <a:t>En resumen, esta librería ofrece herramientas valiosas para simplificar y optimizar operaciones comunes en la manipulación de iteradores, brindando una gama de funcionalidades que </a:t>
            </a:r>
            <a:r>
              <a:rPr lang="es-ES" sz="1800" b="1" dirty="0">
                <a:latin typeface="Calibri"/>
                <a:ea typeface="Calibri"/>
                <a:cs typeface="Calibri"/>
                <a:sym typeface="Calibri"/>
              </a:rPr>
              <a:t>mejoran la eficiencia y claridad del código</a:t>
            </a:r>
            <a:r>
              <a:rPr lang="es-ES" sz="1800" dirty="0">
                <a:latin typeface="Calibri"/>
                <a:ea typeface="Calibri"/>
                <a:cs typeface="Calibri"/>
                <a:sym typeface="Calibri"/>
              </a:rPr>
              <a:t>.</a:t>
            </a:r>
            <a:endParaRPr sz="1200" dirty="0">
              <a:solidFill>
                <a:srgbClr val="0D0D0D"/>
              </a:solidFill>
              <a:highlight>
                <a:srgbClr val="FFFFFF"/>
              </a:highlight>
              <a:latin typeface="Roboto"/>
              <a:ea typeface="Roboto"/>
              <a:cs typeface="Roboto"/>
              <a:sym typeface="Roboto"/>
            </a:endParaRPr>
          </a:p>
          <a:p>
            <a:pPr marL="0" marR="0" lvl="0" indent="0" algn="just" rtl="0">
              <a:lnSpc>
                <a:spcPct val="100000"/>
              </a:lnSpc>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7" name="Google Shape;227;p3"/>
          <p:cNvSpPr/>
          <p:nvPr/>
        </p:nvSpPr>
        <p:spPr>
          <a:xfrm>
            <a:off x="531300" y="5680500"/>
            <a:ext cx="10165200" cy="5511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00"/>
                </a:solidFill>
                <a:latin typeface="Calibri"/>
                <a:ea typeface="Calibri"/>
                <a:cs typeface="Calibri"/>
                <a:sym typeface="Calibri"/>
              </a:rPr>
              <a:t>Para más información sobre la </a:t>
            </a:r>
            <a:r>
              <a:rPr lang="es-ES" sz="1600">
                <a:latin typeface="Calibri"/>
                <a:ea typeface="Calibri"/>
                <a:cs typeface="Calibri"/>
                <a:sym typeface="Calibri"/>
              </a:rPr>
              <a:t>librería </a:t>
            </a:r>
            <a:r>
              <a:rPr lang="es-ES" sz="1600" i="1">
                <a:latin typeface="Calibri"/>
                <a:ea typeface="Calibri"/>
                <a:cs typeface="Calibri"/>
                <a:sym typeface="Calibri"/>
              </a:rPr>
              <a:t>itertools</a:t>
            </a:r>
            <a:r>
              <a:rPr lang="es-ES" sz="1600">
                <a:latin typeface="Calibri"/>
                <a:ea typeface="Calibri"/>
                <a:cs typeface="Calibri"/>
                <a:sym typeface="Calibri"/>
              </a:rPr>
              <a:t> se puede</a:t>
            </a:r>
            <a:r>
              <a:rPr lang="es-ES" sz="1600" b="0" u="none" strike="noStrike" cap="none">
                <a:solidFill>
                  <a:srgbClr val="000000"/>
                </a:solidFill>
                <a:latin typeface="Calibri"/>
                <a:ea typeface="Calibri"/>
                <a:cs typeface="Calibri"/>
                <a:sym typeface="Calibri"/>
              </a:rPr>
              <a:t> </a:t>
            </a:r>
            <a:r>
              <a:rPr lang="es-ES" sz="1600" b="0" i="0" u="none" strike="noStrike" cap="none">
                <a:solidFill>
                  <a:srgbClr val="000000"/>
                </a:solidFill>
                <a:latin typeface="Calibri"/>
                <a:ea typeface="Calibri"/>
                <a:cs typeface="Calibri"/>
                <a:sym typeface="Calibri"/>
              </a:rPr>
              <a:t>consultar la </a:t>
            </a:r>
            <a:r>
              <a:rPr lang="es-ES" sz="1600" b="0" i="0" u="sng" strike="noStrike" cap="none">
                <a:solidFill>
                  <a:schemeClr val="hlink"/>
                </a:solidFill>
                <a:latin typeface="Calibri"/>
                <a:ea typeface="Calibri"/>
                <a:cs typeface="Calibri"/>
                <a:sym typeface="Calibri"/>
                <a:hlinkClick r:id="rId4"/>
              </a:rPr>
              <a:t>documentación oficial</a:t>
            </a:r>
            <a:r>
              <a:rPr lang="es-ES" sz="16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1">
  <a:themeElements>
    <a:clrScheme name="Simple Light">
      <a:dk1>
        <a:srgbClr val="CE1F1F"/>
      </a:dk1>
      <a:lt1>
        <a:srgbClr val="FFFFFF"/>
      </a:lt1>
      <a:dk2>
        <a:srgbClr val="3B3B3B"/>
      </a:dk2>
      <a:lt2>
        <a:srgbClr val="EEEEEE"/>
      </a:lt2>
      <a:accent1>
        <a:srgbClr val="110841"/>
      </a:accent1>
      <a:accent2>
        <a:srgbClr val="E28033"/>
      </a:accent2>
      <a:accent3>
        <a:srgbClr val="C9434B"/>
      </a:accent3>
      <a:accent4>
        <a:srgbClr val="439CD9"/>
      </a:accent4>
      <a:accent5>
        <a:srgbClr val="41396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1_Tema1">
  <a:themeElements>
    <a:clrScheme name="Simple Light">
      <a:dk1>
        <a:srgbClr val="CE1F1F"/>
      </a:dk1>
      <a:lt1>
        <a:srgbClr val="FFFFFF"/>
      </a:lt1>
      <a:dk2>
        <a:srgbClr val="3B3B3B"/>
      </a:dk2>
      <a:lt2>
        <a:srgbClr val="EEEEEE"/>
      </a:lt2>
      <a:accent1>
        <a:srgbClr val="110841"/>
      </a:accent1>
      <a:accent2>
        <a:srgbClr val="E28033"/>
      </a:accent2>
      <a:accent3>
        <a:srgbClr val="C9434B"/>
      </a:accent3>
      <a:accent4>
        <a:srgbClr val="439CD9"/>
      </a:accent4>
      <a:accent5>
        <a:srgbClr val="41396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157</TotalTime>
  <Words>2394</Words>
  <Application>Microsoft Office PowerPoint</Application>
  <PresentationFormat>Panorámica</PresentationFormat>
  <Paragraphs>328</Paragraphs>
  <Slides>28</Slides>
  <Notes>19</Notes>
  <HiddenSlides>0</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28</vt:i4>
      </vt:variant>
    </vt:vector>
  </HeadingPairs>
  <TitlesOfParts>
    <vt:vector size="41" baseType="lpstr">
      <vt:lpstr>Aptos</vt:lpstr>
      <vt:lpstr>Arial</vt:lpstr>
      <vt:lpstr>Calibri</vt:lpstr>
      <vt:lpstr>Courier New</vt:lpstr>
      <vt:lpstr>Roboto</vt:lpstr>
      <vt:lpstr>Symbol</vt:lpstr>
      <vt:lpstr>Times New Roman</vt:lpstr>
      <vt:lpstr>Ubuntu</vt:lpstr>
      <vt:lpstr>Ubuntu Medium</vt:lpstr>
      <vt:lpstr>Wingdings</vt:lpstr>
      <vt:lpstr>Tema1</vt:lpstr>
      <vt:lpstr>1_Tema1</vt:lpstr>
      <vt:lpstr>Tema de Office</vt:lpstr>
      <vt:lpstr>Formación Python</vt:lpstr>
      <vt:lpstr>07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dc:subject/>
  <dc:creator>Ivan Dominguez Rodriguez</dc:creator>
  <dc:description/>
  <cp:lastModifiedBy>Alejandro Vilches</cp:lastModifiedBy>
  <cp:revision>32</cp:revision>
  <dcterms:modified xsi:type="dcterms:W3CDTF">2024-06-17T05:15:48Z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Panorámica</vt:lpwstr>
  </property>
  <property fmtid="{D5CDD505-2E9C-101B-9397-08002B2CF9AE}" pid="4" name="Slides">
    <vt:i4>7</vt:i4>
  </property>
</Properties>
</file>