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6858000" cx="12192000"/>
  <p:notesSz cx="6858000" cy="9144000"/>
  <p:embeddedFontLst>
    <p:embeddedFont>
      <p:font typeface="Ubuntu"/>
      <p:regular r:id="rId19"/>
      <p:bold r:id="rId20"/>
      <p:italic r:id="rId21"/>
      <p:boldItalic r:id="rId22"/>
    </p:embeddedFont>
    <p:embeddedFont>
      <p:font typeface="Ubuntu Medium"/>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irlEw1WX8mCqHLXRD1dnuir3YU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1DD0F8F-811B-41C8-9383-4F6AF5C4F10A}">
  <a:tblStyle styleId="{C1DD0F8F-811B-41C8-9383-4F6AF5C4F10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Ubuntu-bold.fntdata"/><Relationship Id="rId22" Type="http://schemas.openxmlformats.org/officeDocument/2006/relationships/font" Target="fonts/Ubuntu-boldItalic.fntdata"/><Relationship Id="rId21" Type="http://schemas.openxmlformats.org/officeDocument/2006/relationships/font" Target="fonts/Ubuntu-italic.fntdata"/><Relationship Id="rId24" Type="http://schemas.openxmlformats.org/officeDocument/2006/relationships/font" Target="fonts/UbuntuMedium-bold.fntdata"/><Relationship Id="rId23" Type="http://schemas.openxmlformats.org/officeDocument/2006/relationships/font" Target="fonts/UbuntuMedium-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UbuntuMedium-boldItalic.fntdata"/><Relationship Id="rId25" Type="http://schemas.openxmlformats.org/officeDocument/2006/relationships/font" Target="fonts/UbuntuMedium-italic.fntdata"/><Relationship Id="rId27"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Ubuntu-regular.fntdata"/><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1" type="blank">
  <p:cSld name="BLANK">
    <p:spTree>
      <p:nvGrpSpPr>
        <p:cNvPr id="9" name="Shape 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parata 01 | Título + Subtítulo 1 3 1 1"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3" name="Shape 23"/>
        <p:cNvGrpSpPr/>
        <p:nvPr/>
      </p:nvGrpSpPr>
      <p:grpSpPr>
        <a:xfrm>
          <a:off x="0" y="0"/>
          <a:ext cx="0" cy="0"/>
          <a:chOff x="0" y="0"/>
          <a:chExt cx="0" cy="0"/>
        </a:xfrm>
      </p:grpSpPr>
      <p:sp>
        <p:nvSpPr>
          <p:cNvPr id="24" name="Google Shape;24;p17"/>
          <p:cNvSpPr txBox="1"/>
          <p:nvPr>
            <p:ph idx="11" type="ftr"/>
          </p:nvPr>
        </p:nvSpPr>
        <p:spPr>
          <a:xfrm>
            <a:off x="4038480" y="6356520"/>
            <a:ext cx="4114080" cy="363600"/>
          </a:xfrm>
          <a:prstGeom prst="rect">
            <a:avLst/>
          </a:prstGeom>
          <a:noFill/>
          <a:ln>
            <a:noFill/>
          </a:ln>
        </p:spPr>
        <p:txBody>
          <a:bodyPr anchorCtr="0" anchor="ctr" bIns="33825" lIns="67675" spcFirstLastPara="1" rIns="67675" wrap="square" tIns="33825">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2" type="sldNum"/>
          </p:nvPr>
        </p:nvSpPr>
        <p:spPr>
          <a:xfrm>
            <a:off x="8610480" y="6356520"/>
            <a:ext cx="2742480" cy="363600"/>
          </a:xfrm>
          <a:prstGeom prst="rect">
            <a:avLst/>
          </a:prstGeom>
          <a:noFill/>
          <a:ln>
            <a:noFill/>
          </a:ln>
        </p:spPr>
        <p:txBody>
          <a:bodyPr anchorCtr="0" anchor="ctr" bIns="33825" lIns="67675" spcFirstLastPara="1" rIns="67675" wrap="square" tIns="33825">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26" name="Google Shape;26;p17"/>
          <p:cNvSpPr txBox="1"/>
          <p:nvPr>
            <p:ph idx="10" type="dt"/>
          </p:nvPr>
        </p:nvSpPr>
        <p:spPr>
          <a:xfrm>
            <a:off x="838080" y="6356520"/>
            <a:ext cx="2742480" cy="363600"/>
          </a:xfrm>
          <a:prstGeom prst="rect">
            <a:avLst/>
          </a:prstGeom>
          <a:noFill/>
          <a:ln>
            <a:noFill/>
          </a:ln>
        </p:spPr>
        <p:txBody>
          <a:bodyPr anchorCtr="0" anchor="ctr" bIns="33825" lIns="67675" spcFirstLastPara="1" rIns="67675" wrap="square" tIns="33825">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2"/>
          <p:cNvPicPr preferRelativeResize="0"/>
          <p:nvPr/>
        </p:nvPicPr>
        <p:blipFill rotWithShape="1">
          <a:blip r:embed="rId2">
            <a:alphaModFix/>
          </a:blip>
          <a:srcRect b="0" l="0" r="0" t="0"/>
          <a:stretch/>
        </p:blipFill>
        <p:spPr>
          <a:xfrm>
            <a:off x="9734040" y="2502720"/>
            <a:ext cx="1496160" cy="1850760"/>
          </a:xfrm>
          <a:prstGeom prst="rect">
            <a:avLst/>
          </a:prstGeom>
          <a:noFill/>
          <a:ln>
            <a:noFill/>
          </a:ln>
        </p:spPr>
      </p:pic>
      <p:sp>
        <p:nvSpPr>
          <p:cNvPr id="7" name="Google Shape;7;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2"/>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 name="Shape 10"/>
        <p:cNvGrpSpPr/>
        <p:nvPr/>
      </p:nvGrpSpPr>
      <p:grpSpPr>
        <a:xfrm>
          <a:off x="0" y="0"/>
          <a:ext cx="0" cy="0"/>
          <a:chOff x="0" y="0"/>
          <a:chExt cx="0" cy="0"/>
        </a:xfrm>
      </p:grpSpPr>
      <p:pic>
        <p:nvPicPr>
          <p:cNvPr id="11" name="Google Shape;11;p14"/>
          <p:cNvPicPr preferRelativeResize="0"/>
          <p:nvPr/>
        </p:nvPicPr>
        <p:blipFill rotWithShape="1">
          <a:blip r:embed="rId1">
            <a:alphaModFix amt="17000"/>
          </a:blip>
          <a:srcRect b="0" l="0" r="0" t="0"/>
          <a:stretch/>
        </p:blipFill>
        <p:spPr>
          <a:xfrm rot="5400000">
            <a:off x="8137080" y="1628280"/>
            <a:ext cx="6087960" cy="4383360"/>
          </a:xfrm>
          <a:prstGeom prst="rect">
            <a:avLst/>
          </a:prstGeom>
          <a:noFill/>
          <a:ln>
            <a:noFill/>
          </a:ln>
        </p:spPr>
      </p:pic>
      <p:sp>
        <p:nvSpPr>
          <p:cNvPr id="12" name="Google Shape;12;p14"/>
          <p:cNvSpPr/>
          <p:nvPr/>
        </p:nvSpPr>
        <p:spPr>
          <a:xfrm>
            <a:off x="-950760" y="2008440"/>
            <a:ext cx="4079880" cy="4024800"/>
          </a:xfrm>
          <a:prstGeom prst="ellipse">
            <a:avLst/>
          </a:prstGeom>
          <a:solidFill>
            <a:schemeClr val="accent3"/>
          </a:solidFill>
          <a:ln cap="flat" cmpd="sng" w="9525">
            <a:solidFill>
              <a:srgbClr val="3B3B3B"/>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pic>
        <p:nvPicPr>
          <p:cNvPr id="13" name="Google Shape;13;p14"/>
          <p:cNvPicPr preferRelativeResize="0"/>
          <p:nvPr/>
        </p:nvPicPr>
        <p:blipFill rotWithShape="1">
          <a:blip r:embed="rId2">
            <a:alphaModFix/>
          </a:blip>
          <a:srcRect b="0" l="0" r="0" t="0"/>
          <a:stretch/>
        </p:blipFill>
        <p:spPr>
          <a:xfrm>
            <a:off x="960120" y="960120"/>
            <a:ext cx="538200" cy="666000"/>
          </a:xfrm>
          <a:prstGeom prst="rect">
            <a:avLst/>
          </a:prstGeom>
          <a:noFill/>
          <a:ln>
            <a:noFill/>
          </a:ln>
        </p:spPr>
      </p:pic>
      <p:sp>
        <p:nvSpPr>
          <p:cNvPr id="14" name="Google Shape;14;p1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 name="Shape 17"/>
        <p:cNvGrpSpPr/>
        <p:nvPr/>
      </p:nvGrpSpPr>
      <p:grpSpPr>
        <a:xfrm>
          <a:off x="0" y="0"/>
          <a:ext cx="0" cy="0"/>
          <a:chOff x="0" y="0"/>
          <a:chExt cx="0" cy="0"/>
        </a:xfrm>
      </p:grpSpPr>
      <p:sp>
        <p:nvSpPr>
          <p:cNvPr id="18" name="Google Shape;18;p16"/>
          <p:cNvSpPr txBox="1"/>
          <p:nvPr>
            <p:ph idx="11" type="ftr"/>
          </p:nvPr>
        </p:nvSpPr>
        <p:spPr>
          <a:xfrm>
            <a:off x="4038480" y="6356520"/>
            <a:ext cx="4114080" cy="363600"/>
          </a:xfrm>
          <a:prstGeom prst="rect">
            <a:avLst/>
          </a:prstGeom>
          <a:noFill/>
          <a:ln>
            <a:noFill/>
          </a:ln>
        </p:spPr>
        <p:txBody>
          <a:bodyPr anchorCtr="0" anchor="ctr" bIns="33825" lIns="67675" spcFirstLastPara="1" rIns="67675" wrap="square" tIns="33825">
            <a:noAutofit/>
          </a:bodyPr>
          <a:lstStyle>
            <a:lvl1pPr lvl="0" marR="0" rtl="0" algn="ct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16"/>
          <p:cNvSpPr txBox="1"/>
          <p:nvPr>
            <p:ph idx="12" type="sldNum"/>
          </p:nvPr>
        </p:nvSpPr>
        <p:spPr>
          <a:xfrm>
            <a:off x="8610480" y="6356520"/>
            <a:ext cx="2742480" cy="363600"/>
          </a:xfrm>
          <a:prstGeom prst="rect">
            <a:avLst/>
          </a:prstGeom>
          <a:noFill/>
          <a:ln>
            <a:noFill/>
          </a:ln>
        </p:spPr>
        <p:txBody>
          <a:bodyPr anchorCtr="0" anchor="ctr" bIns="33825" lIns="67675" spcFirstLastPara="1" rIns="67675" wrap="square" tIns="33825">
            <a:noAutofit/>
          </a:bodyPr>
          <a:lstStyle>
            <a:lvl1pPr indent="0" lvl="0"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solidFill>
                <a:srgbClr val="000000"/>
              </a:solidFill>
              <a:latin typeface="Times New Roman"/>
              <a:ea typeface="Times New Roman"/>
              <a:cs typeface="Times New Roman"/>
              <a:sym typeface="Times New Roman"/>
            </a:endParaRPr>
          </a:p>
        </p:txBody>
      </p:sp>
      <p:sp>
        <p:nvSpPr>
          <p:cNvPr id="20" name="Google Shape;20;p16"/>
          <p:cNvSpPr txBox="1"/>
          <p:nvPr>
            <p:ph idx="10" type="dt"/>
          </p:nvPr>
        </p:nvSpPr>
        <p:spPr>
          <a:xfrm>
            <a:off x="838080" y="6356520"/>
            <a:ext cx="2742480" cy="363600"/>
          </a:xfrm>
          <a:prstGeom prst="rect">
            <a:avLst/>
          </a:prstGeom>
          <a:noFill/>
          <a:ln>
            <a:noFill/>
          </a:ln>
        </p:spPr>
        <p:txBody>
          <a:bodyPr anchorCtr="0" anchor="ctr" bIns="33825" lIns="67675" spcFirstLastPara="1" rIns="67675" wrap="square" tIns="33825">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1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Google Shape;22;p16"/>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gif"/><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gif"/><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gif"/><Relationship Id="rId4" Type="http://schemas.openxmlformats.org/officeDocument/2006/relationships/image" Target="../media/image9.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gif"/><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1"/>
          <p:cNvSpPr txBox="1"/>
          <p:nvPr>
            <p:ph idx="4294967295" type="title"/>
          </p:nvPr>
        </p:nvSpPr>
        <p:spPr>
          <a:xfrm>
            <a:off x="897480" y="2683080"/>
            <a:ext cx="8144640" cy="176184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5600"/>
              <a:buFont typeface="Ubuntu Medium"/>
              <a:buNone/>
            </a:pPr>
            <a:r>
              <a:rPr b="1" i="0" lang="es-ES" sz="5600" u="none" cap="none" strike="noStrike">
                <a:solidFill>
                  <a:srgbClr val="FFFFFF"/>
                </a:solidFill>
                <a:latin typeface="Ubuntu Medium"/>
                <a:ea typeface="Ubuntu Medium"/>
                <a:cs typeface="Ubuntu Medium"/>
                <a:sym typeface="Ubuntu Medium"/>
              </a:rPr>
              <a:t>Formación</a:t>
            </a:r>
            <a:br>
              <a:rPr b="1" i="0" lang="es-ES" sz="5600" u="none" cap="none" strike="noStrike">
                <a:solidFill>
                  <a:srgbClr val="FFFFFF"/>
                </a:solidFill>
                <a:latin typeface="Ubuntu Medium"/>
                <a:ea typeface="Ubuntu Medium"/>
                <a:cs typeface="Ubuntu Medium"/>
                <a:sym typeface="Ubuntu Medium"/>
              </a:rPr>
            </a:br>
            <a:r>
              <a:rPr b="1" i="0" lang="es-ES" sz="5600" u="none" cap="none" strike="noStrike">
                <a:solidFill>
                  <a:srgbClr val="FFFFFF"/>
                </a:solidFill>
                <a:latin typeface="Ubuntu Medium"/>
                <a:ea typeface="Ubuntu Medium"/>
                <a:cs typeface="Ubuntu Medium"/>
                <a:sym typeface="Ubuntu Medium"/>
              </a:rPr>
              <a:t>Python</a:t>
            </a:r>
            <a:endParaRPr b="0" i="0" sz="5600" u="none" cap="none" strike="noStrike">
              <a:solidFill>
                <a:schemeClr val="dk1"/>
              </a:solidFill>
              <a:latin typeface="Arial"/>
              <a:ea typeface="Arial"/>
              <a:cs typeface="Arial"/>
              <a:sym typeface="Arial"/>
            </a:endParaRPr>
          </a:p>
        </p:txBody>
      </p:sp>
      <p:sp>
        <p:nvSpPr>
          <p:cNvPr id="32" name="Google Shape;32;p1"/>
          <p:cNvSpPr/>
          <p:nvPr/>
        </p:nvSpPr>
        <p:spPr>
          <a:xfrm>
            <a:off x="9279310" y="4601752"/>
            <a:ext cx="2543040" cy="276999"/>
          </a:xfrm>
          <a:prstGeom prst="rect">
            <a:avLst/>
          </a:prstGeom>
          <a:noFill/>
          <a:ln>
            <a:noFill/>
          </a:ln>
        </p:spPr>
        <p:txBody>
          <a:bodyPr anchorCtr="0" anchor="t" bIns="0" lIns="0" spcFirstLastPara="1" rIns="0" wrap="square" tIns="0">
            <a:spAutoFit/>
          </a:bodyPr>
          <a:lstStyle/>
          <a:p>
            <a:pPr indent="457200" lvl="0" marL="457200" marR="0" rtl="0" algn="l">
              <a:lnSpc>
                <a:spcPct val="100000"/>
              </a:lnSpc>
              <a:spcBef>
                <a:spcPts val="0"/>
              </a:spcBef>
              <a:spcAft>
                <a:spcPts val="0"/>
              </a:spcAft>
              <a:buNone/>
            </a:pPr>
            <a:r>
              <a:rPr b="1" i="0" lang="es-ES" sz="1800" u="none" cap="none" strike="noStrike">
                <a:solidFill>
                  <a:schemeClr val="lt1"/>
                </a:solidFill>
                <a:latin typeface="Ubuntu"/>
                <a:ea typeface="Ubuntu"/>
                <a:cs typeface="Ubuntu"/>
                <a:sym typeface="Ubuntu"/>
              </a:rPr>
              <a:t>2024</a:t>
            </a:r>
            <a:endParaRPr b="0" i="0" sz="1800" u="none" cap="none" strike="noStrik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0"/>
          <p:cNvSpPr/>
          <p:nvPr/>
        </p:nvSpPr>
        <p:spPr>
          <a:xfrm>
            <a:off x="9666720" y="-1014480"/>
            <a:ext cx="3263400" cy="3245400"/>
          </a:xfrm>
          <a:prstGeom prst="ellipse">
            <a:avLst/>
          </a:prstGeom>
          <a:solidFill>
            <a:srgbClr val="C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sz="1870" strike="noStrike">
              <a:solidFill>
                <a:srgbClr val="000000"/>
              </a:solidFill>
              <a:latin typeface="Arial"/>
              <a:ea typeface="Arial"/>
              <a:cs typeface="Arial"/>
              <a:sym typeface="Arial"/>
            </a:endParaRPr>
          </a:p>
        </p:txBody>
      </p:sp>
      <p:cxnSp>
        <p:nvCxnSpPr>
          <p:cNvPr id="123" name="Google Shape;123;p10"/>
          <p:cNvCxnSpPr/>
          <p:nvPr/>
        </p:nvCxnSpPr>
        <p:spPr>
          <a:xfrm flipH="1" rot="10800000">
            <a:off x="449280" y="851400"/>
            <a:ext cx="11106360" cy="9360"/>
          </a:xfrm>
          <a:prstGeom prst="straightConnector1">
            <a:avLst/>
          </a:prstGeom>
          <a:noFill/>
          <a:ln cap="flat" cmpd="sng" w="9525">
            <a:solidFill>
              <a:srgbClr val="C00000"/>
            </a:solidFill>
            <a:prstDash val="solid"/>
            <a:round/>
            <a:headEnd len="sm" w="sm" type="none"/>
            <a:tailEnd len="sm" w="sm" type="none"/>
          </a:ln>
        </p:spPr>
      </p:cxnSp>
      <p:sp>
        <p:nvSpPr>
          <p:cNvPr id="124" name="Google Shape;124;p10"/>
          <p:cNvSpPr/>
          <p:nvPr/>
        </p:nvSpPr>
        <p:spPr>
          <a:xfrm>
            <a:off x="370800" y="0"/>
            <a:ext cx="10486080" cy="699120"/>
          </a:xfrm>
          <a:prstGeom prst="rect">
            <a:avLst/>
          </a:prstGeom>
          <a:noFill/>
          <a:ln>
            <a:noFill/>
          </a:ln>
        </p:spPr>
        <p:txBody>
          <a:bodyPr anchorCtr="0" anchor="t" bIns="349550" lIns="122025" spcFirstLastPara="1" rIns="122025" wrap="square" tIns="349550">
            <a:noAutofit/>
          </a:bodyPr>
          <a:lstStyle/>
          <a:p>
            <a:pPr indent="0" lvl="0" marL="0" marR="0" rtl="0" algn="l">
              <a:lnSpc>
                <a:spcPct val="100000"/>
              </a:lnSpc>
              <a:spcBef>
                <a:spcPts val="0"/>
              </a:spcBef>
              <a:spcAft>
                <a:spcPts val="0"/>
              </a:spcAft>
              <a:buNone/>
            </a:pPr>
            <a:r>
              <a:rPr b="1" lang="es-ES" sz="2660" strike="noStrike">
                <a:solidFill>
                  <a:srgbClr val="110741"/>
                </a:solidFill>
                <a:latin typeface="Ubuntu"/>
                <a:ea typeface="Ubuntu"/>
                <a:cs typeface="Ubuntu"/>
                <a:sym typeface="Ubuntu"/>
              </a:rPr>
              <a:t>Multiprocessing</a:t>
            </a:r>
            <a:endParaRPr b="0" sz="2660" strike="noStrike">
              <a:solidFill>
                <a:srgbClr val="000000"/>
              </a:solidFill>
              <a:latin typeface="Arial"/>
              <a:ea typeface="Arial"/>
              <a:cs typeface="Arial"/>
              <a:sym typeface="Arial"/>
            </a:endParaRPr>
          </a:p>
        </p:txBody>
      </p:sp>
      <p:sp>
        <p:nvSpPr>
          <p:cNvPr id="125" name="Google Shape;125;p10"/>
          <p:cNvSpPr/>
          <p:nvPr/>
        </p:nvSpPr>
        <p:spPr>
          <a:xfrm>
            <a:off x="449280" y="898560"/>
            <a:ext cx="7036560" cy="595872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None/>
            </a:pPr>
            <a:r>
              <a:rPr b="1" lang="es-ES" sz="1600" strike="noStrike">
                <a:solidFill>
                  <a:srgbClr val="000000"/>
                </a:solidFill>
                <a:latin typeface="Calibri"/>
                <a:ea typeface="Calibri"/>
                <a:cs typeface="Calibri"/>
                <a:sym typeface="Calibri"/>
              </a:rPr>
              <a:t> </a:t>
            </a:r>
            <a:endParaRPr b="0" sz="1600" strike="noStrike">
              <a:solidFill>
                <a:srgbClr val="000000"/>
              </a:solidFill>
              <a:latin typeface="Arial"/>
              <a:ea typeface="Arial"/>
              <a:cs typeface="Arial"/>
              <a:sym typeface="Arial"/>
            </a:endParaRPr>
          </a:p>
        </p:txBody>
      </p:sp>
      <p:pic>
        <p:nvPicPr>
          <p:cNvPr id="126" name="Google Shape;126;p10"/>
          <p:cNvPicPr preferRelativeResize="0"/>
          <p:nvPr/>
        </p:nvPicPr>
        <p:blipFill rotWithShape="1">
          <a:blip r:embed="rId3">
            <a:alphaModFix/>
          </a:blip>
          <a:srcRect b="0" l="0" r="0" t="0"/>
          <a:stretch/>
        </p:blipFill>
        <p:spPr>
          <a:xfrm>
            <a:off x="10758240" y="177120"/>
            <a:ext cx="796680" cy="637200"/>
          </a:xfrm>
          <a:prstGeom prst="rect">
            <a:avLst/>
          </a:prstGeom>
          <a:noFill/>
          <a:ln>
            <a:noFill/>
          </a:ln>
        </p:spPr>
      </p:pic>
      <p:sp>
        <p:nvSpPr>
          <p:cNvPr id="127" name="Google Shape;127;p10"/>
          <p:cNvSpPr txBox="1"/>
          <p:nvPr/>
        </p:nvSpPr>
        <p:spPr>
          <a:xfrm>
            <a:off x="449280" y="1051405"/>
            <a:ext cx="11105640" cy="475519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000" strike="noStrike">
              <a:solidFill>
                <a:srgbClr val="000000"/>
              </a:solidFill>
              <a:latin typeface="Arial"/>
              <a:ea typeface="Arial"/>
              <a:cs typeface="Arial"/>
              <a:sym typeface="Arial"/>
            </a:endParaRPr>
          </a:p>
        </p:txBody>
      </p:sp>
      <p:graphicFrame>
        <p:nvGraphicFramePr>
          <p:cNvPr id="128" name="Google Shape;128;p10"/>
          <p:cNvGraphicFramePr/>
          <p:nvPr/>
        </p:nvGraphicFramePr>
        <p:xfrm>
          <a:off x="449280" y="991640"/>
          <a:ext cx="3000000" cy="3000000"/>
        </p:xfrm>
        <a:graphic>
          <a:graphicData uri="http://schemas.openxmlformats.org/drawingml/2006/table">
            <a:tbl>
              <a:tblPr>
                <a:noFill/>
                <a:tableStyleId>{C1DD0F8F-811B-41C8-9383-4F6AF5C4F10A}</a:tableStyleId>
              </a:tblPr>
              <a:tblGrid>
                <a:gridCol w="1807550"/>
                <a:gridCol w="9298100"/>
              </a:tblGrid>
              <a:tr h="228600">
                <a:tc>
                  <a:txBody>
                    <a:bodyPr/>
                    <a:lstStyle/>
                    <a:p>
                      <a:pPr indent="0" lvl="0" marL="0" marR="0" rtl="0" algn="ctr">
                        <a:spcBef>
                          <a:spcPts val="0"/>
                        </a:spcBef>
                        <a:spcAft>
                          <a:spcPts val="0"/>
                        </a:spcAft>
                        <a:buNone/>
                      </a:pPr>
                      <a:r>
                        <a:rPr lang="es-ES" sz="1800" u="none" cap="none" strike="noStrike"/>
                        <a:t>Clase/Función</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0" marR="0" rtl="0" algn="ctr">
                        <a:spcBef>
                          <a:spcPts val="0"/>
                        </a:spcBef>
                        <a:spcAft>
                          <a:spcPts val="0"/>
                        </a:spcAft>
                        <a:buNone/>
                      </a:pPr>
                      <a:r>
                        <a:rPr lang="es-ES" sz="1800"/>
                        <a:t>Descripción</a:t>
                      </a:r>
                      <a:endParaRPr sz="1800"/>
                    </a:p>
                  </a:txBody>
                  <a:tcPr marT="45725" marB="45725" marR="91450" marL="91450">
                    <a:lnL cap="flat" cmpd="sng" w="1270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4F81BD"/>
                    </a:solidFill>
                  </a:tcPr>
                </a:tc>
              </a:tr>
              <a:tr h="228600">
                <a:tc>
                  <a:txBody>
                    <a:bodyPr/>
                    <a:lstStyle/>
                    <a:p>
                      <a:pPr indent="0" lvl="0" marL="0" marR="0" rtl="0" algn="ctr">
                        <a:spcBef>
                          <a:spcPts val="0"/>
                        </a:spcBef>
                        <a:spcAft>
                          <a:spcPts val="0"/>
                        </a:spcAft>
                        <a:buNone/>
                      </a:pPr>
                      <a:r>
                        <a:rPr lang="es-ES" sz="1800"/>
                        <a:t>Process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7E7"/>
                    </a:solidFill>
                  </a:tcPr>
                </a:tc>
                <a:tc>
                  <a:txBody>
                    <a:bodyPr/>
                    <a:lstStyle/>
                    <a:p>
                      <a:pPr indent="0" lvl="0" marL="0" marR="0" rtl="0" algn="l">
                        <a:spcBef>
                          <a:spcPts val="0"/>
                        </a:spcBef>
                        <a:spcAft>
                          <a:spcPts val="0"/>
                        </a:spcAft>
                        <a:buNone/>
                      </a:pPr>
                      <a:r>
                        <a:rPr lang="es-ES" sz="1800"/>
                        <a:t>Clase para crear un nuevo proceso. Se le pasa una función y los argumentos para ejecutar en el nuevo proceso. Ej: p = Process(target=f, args=('bob',))</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7E7"/>
                    </a:solidFill>
                  </a:tcPr>
                </a:tc>
              </a:tr>
              <a:tr h="228600">
                <a:tc>
                  <a:txBody>
                    <a:bodyPr/>
                    <a:lstStyle/>
                    <a:p>
                      <a:pPr indent="0" lvl="0" marL="0" marR="0" rtl="0" algn="ctr">
                        <a:spcBef>
                          <a:spcPts val="0"/>
                        </a:spcBef>
                        <a:spcAft>
                          <a:spcPts val="0"/>
                        </a:spcAft>
                        <a:buNone/>
                      </a:pPr>
                      <a:r>
                        <a:rPr lang="es-ES" sz="1800"/>
                        <a:t>Pool</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8ECF4"/>
                    </a:solidFill>
                  </a:tcPr>
                </a:tc>
                <a:tc>
                  <a:txBody>
                    <a:bodyPr/>
                    <a:lstStyle/>
                    <a:p>
                      <a:pPr indent="0" lvl="0" marL="0" marR="0" rtl="0" algn="l">
                        <a:spcBef>
                          <a:spcPts val="0"/>
                        </a:spcBef>
                        <a:spcAft>
                          <a:spcPts val="0"/>
                        </a:spcAft>
                        <a:buNone/>
                      </a:pPr>
                      <a:r>
                        <a:rPr lang="es-ES" sz="1800"/>
                        <a:t>Clase que ofrece un grupo de procesos ‘workers’</a:t>
                      </a:r>
                      <a:r>
                        <a:rPr lang="es-ES" sz="1800">
                          <a:solidFill>
                            <a:schemeClr val="dk1"/>
                          </a:solidFill>
                          <a:latin typeface="Arial"/>
                          <a:ea typeface="Arial"/>
                          <a:cs typeface="Arial"/>
                          <a:sym typeface="Arial"/>
                        </a:rPr>
                        <a:t>. </a:t>
                      </a:r>
                      <a:r>
                        <a:rPr lang="es-ES" sz="1800"/>
                        <a:t>Permite distribuir tareas entre múltiples procesos.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8ECF4"/>
                    </a:solidFill>
                  </a:tcPr>
                </a:tc>
              </a:tr>
              <a:tr h="228600">
                <a:tc>
                  <a:txBody>
                    <a:bodyPr/>
                    <a:lstStyle/>
                    <a:p>
                      <a:pPr indent="0" lvl="0" marL="0" marR="0" rtl="0" algn="ctr">
                        <a:spcBef>
                          <a:spcPts val="0"/>
                        </a:spcBef>
                        <a:spcAft>
                          <a:spcPts val="0"/>
                        </a:spcAft>
                        <a:buNone/>
                      </a:pPr>
                      <a:r>
                        <a:rPr lang="es-ES" sz="1800"/>
                        <a:t>Queue</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7E7"/>
                    </a:solidFill>
                  </a:tcPr>
                </a:tc>
                <a:tc>
                  <a:txBody>
                    <a:bodyPr/>
                    <a:lstStyle/>
                    <a:p>
                      <a:pPr indent="0" lvl="0" marL="0" marR="0" rtl="0" algn="l">
                        <a:spcBef>
                          <a:spcPts val="0"/>
                        </a:spcBef>
                        <a:spcAft>
                          <a:spcPts val="0"/>
                        </a:spcAft>
                        <a:buNone/>
                      </a:pPr>
                      <a:r>
                        <a:rPr lang="es-ES" sz="1800"/>
                        <a:t>Cola de mensajes multi-productor, multi-consumidor. Permite la comunicación entre procesos.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7E7"/>
                    </a:solidFill>
                  </a:tcPr>
                </a:tc>
              </a:tr>
              <a:tr h="228600">
                <a:tc>
                  <a:txBody>
                    <a:bodyPr/>
                    <a:lstStyle/>
                    <a:p>
                      <a:pPr indent="0" lvl="0" marL="0" marR="0" rtl="0" algn="ctr">
                        <a:spcBef>
                          <a:spcPts val="0"/>
                        </a:spcBef>
                        <a:spcAft>
                          <a:spcPts val="0"/>
                        </a:spcAft>
                        <a:buNone/>
                      </a:pPr>
                      <a:r>
                        <a:rPr lang="es-ES" sz="1800"/>
                        <a:t>Pipe</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8ECF4"/>
                    </a:solidFill>
                  </a:tcPr>
                </a:tc>
                <a:tc>
                  <a:txBody>
                    <a:bodyPr/>
                    <a:lstStyle/>
                    <a:p>
                      <a:pPr indent="0" lvl="0" marL="0" marR="0" rtl="0" algn="l">
                        <a:spcBef>
                          <a:spcPts val="0"/>
                        </a:spcBef>
                        <a:spcAft>
                          <a:spcPts val="0"/>
                        </a:spcAft>
                        <a:buNone/>
                      </a:pPr>
                      <a:r>
                        <a:rPr lang="es-ES" sz="1800"/>
                        <a:t>Permite la comunicación entre dos procesos (con capacidad de comunicación bidireccional)</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8ECF4"/>
                    </a:solidFill>
                  </a:tcPr>
                </a:tc>
              </a:tr>
              <a:tr h="228600">
                <a:tc>
                  <a:txBody>
                    <a:bodyPr/>
                    <a:lstStyle/>
                    <a:p>
                      <a:pPr indent="0" lvl="0" marL="0" marR="0" rtl="0" algn="ctr">
                        <a:spcBef>
                          <a:spcPts val="0"/>
                        </a:spcBef>
                        <a:spcAft>
                          <a:spcPts val="0"/>
                        </a:spcAft>
                        <a:buNone/>
                      </a:pPr>
                      <a:r>
                        <a:rPr lang="es-ES" sz="1800"/>
                        <a:t>Value</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7E7"/>
                    </a:solidFill>
                  </a:tcPr>
                </a:tc>
                <a:tc>
                  <a:txBody>
                    <a:bodyPr/>
                    <a:lstStyle/>
                    <a:p>
                      <a:pPr indent="0" lvl="0" marL="0" marR="0" rtl="0" algn="l">
                        <a:spcBef>
                          <a:spcPts val="0"/>
                        </a:spcBef>
                        <a:spcAft>
                          <a:spcPts val="0"/>
                        </a:spcAft>
                        <a:buNone/>
                      </a:pPr>
                      <a:r>
                        <a:rPr lang="es-ES" sz="1800"/>
                        <a:t>Permite el uso de valores compartidos entre procesos.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7E7"/>
                    </a:solidFill>
                  </a:tcPr>
                </a:tc>
              </a:tr>
              <a:tr h="228600">
                <a:tc>
                  <a:txBody>
                    <a:bodyPr/>
                    <a:lstStyle/>
                    <a:p>
                      <a:pPr indent="0" lvl="0" marL="0" marR="0" rtl="0" algn="ctr">
                        <a:spcBef>
                          <a:spcPts val="0"/>
                        </a:spcBef>
                        <a:spcAft>
                          <a:spcPts val="0"/>
                        </a:spcAft>
                        <a:buNone/>
                      </a:pPr>
                      <a:r>
                        <a:rPr lang="es-ES" sz="1800"/>
                        <a:t>Array</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8ECF4"/>
                    </a:solidFill>
                  </a:tcPr>
                </a:tc>
                <a:tc>
                  <a:txBody>
                    <a:bodyPr/>
                    <a:lstStyle/>
                    <a:p>
                      <a:pPr indent="0" lvl="0" marL="0" marR="0" rtl="0" algn="l">
                        <a:spcBef>
                          <a:spcPts val="0"/>
                        </a:spcBef>
                        <a:spcAft>
                          <a:spcPts val="0"/>
                        </a:spcAft>
                        <a:buNone/>
                      </a:pPr>
                      <a:r>
                        <a:rPr lang="es-ES" sz="1800"/>
                        <a:t>Similar a multiprocessing.Value, pero para arrays compartidos entre procesos.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8ECF4"/>
                    </a:solidFill>
                  </a:tcPr>
                </a:tc>
              </a:tr>
              <a:tr h="228600">
                <a:tc>
                  <a:txBody>
                    <a:bodyPr/>
                    <a:lstStyle/>
                    <a:p>
                      <a:pPr indent="0" lvl="0" marL="0" marR="0" rtl="0" algn="ctr">
                        <a:spcBef>
                          <a:spcPts val="0"/>
                        </a:spcBef>
                        <a:spcAft>
                          <a:spcPts val="0"/>
                        </a:spcAft>
                        <a:buNone/>
                      </a:pPr>
                      <a:r>
                        <a:rPr lang="es-ES" sz="1800"/>
                        <a:t>Lock</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7E7"/>
                    </a:solidFill>
                  </a:tcPr>
                </a:tc>
                <a:tc>
                  <a:txBody>
                    <a:bodyPr/>
                    <a:lstStyle/>
                    <a:p>
                      <a:pPr indent="0" lvl="0" marL="0" marR="0" rtl="0" algn="l">
                        <a:spcBef>
                          <a:spcPts val="0"/>
                        </a:spcBef>
                        <a:spcAft>
                          <a:spcPts val="0"/>
                        </a:spcAft>
                        <a:buNone/>
                      </a:pPr>
                      <a:r>
                        <a:rPr lang="es-ES" sz="1800">
                          <a:solidFill>
                            <a:schemeClr val="dk1"/>
                          </a:solidFill>
                          <a:latin typeface="Arial"/>
                          <a:ea typeface="Arial"/>
                          <a:cs typeface="Arial"/>
                          <a:sym typeface="Arial"/>
                        </a:rPr>
                        <a:t>Objeto de bloqueo para sincronización entre procesos.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7E7"/>
                    </a:solidFill>
                  </a:tcPr>
                </a:tc>
              </a:tr>
              <a:tr h="228600">
                <a:tc>
                  <a:txBody>
                    <a:bodyPr/>
                    <a:lstStyle/>
                    <a:p>
                      <a:pPr indent="0" lvl="0" marL="0" marR="0" rtl="0" algn="ctr">
                        <a:spcBef>
                          <a:spcPts val="0"/>
                        </a:spcBef>
                        <a:spcAft>
                          <a:spcPts val="0"/>
                        </a:spcAft>
                        <a:buNone/>
                      </a:pPr>
                      <a:r>
                        <a:rPr lang="es-ES" sz="1800"/>
                        <a:t>Semaphore</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8ECF4"/>
                    </a:solidFill>
                  </a:tcPr>
                </a:tc>
                <a:tc>
                  <a:txBody>
                    <a:bodyPr/>
                    <a:lstStyle/>
                    <a:p>
                      <a:pPr indent="0" lvl="0" marL="0" marR="0" rtl="0" algn="l">
                        <a:spcBef>
                          <a:spcPts val="0"/>
                        </a:spcBef>
                        <a:spcAft>
                          <a:spcPts val="0"/>
                        </a:spcAft>
                        <a:buNone/>
                      </a:pPr>
                      <a:r>
                        <a:rPr lang="es-ES" sz="1800"/>
                        <a:t>Implementa un contador para limitar el acceso a un recurso común.</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8ECF4"/>
                    </a:solidFill>
                  </a:tcPr>
                </a:tc>
              </a:tr>
              <a:tr h="228600">
                <a:tc>
                  <a:txBody>
                    <a:bodyPr/>
                    <a:lstStyle/>
                    <a:p>
                      <a:pPr indent="0" lvl="0" marL="0" marR="0" rtl="0" algn="ctr">
                        <a:spcBef>
                          <a:spcPts val="0"/>
                        </a:spcBef>
                        <a:spcAft>
                          <a:spcPts val="0"/>
                        </a:spcAft>
                        <a:buNone/>
                      </a:pPr>
                      <a:r>
                        <a:rPr lang="es-ES" sz="1800"/>
                        <a:t>Condition</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8ECF4"/>
                    </a:solidFill>
                  </a:tcPr>
                </a:tc>
                <a:tc>
                  <a:txBody>
                    <a:bodyPr/>
                    <a:lstStyle/>
                    <a:p>
                      <a:pPr indent="0" lvl="0" marL="0" marR="0" rtl="0" algn="l">
                        <a:spcBef>
                          <a:spcPts val="0"/>
                        </a:spcBef>
                        <a:spcAft>
                          <a:spcPts val="0"/>
                        </a:spcAft>
                        <a:buNone/>
                      </a:pPr>
                      <a:r>
                        <a:rPr lang="es-ES" sz="1800"/>
                        <a:t>Proporciona un mecanismo para esperar hasta que se cumpla alguna condición.</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8ECF4"/>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1"/>
          <p:cNvSpPr txBox="1"/>
          <p:nvPr>
            <p:ph idx="4294967295" type="title"/>
          </p:nvPr>
        </p:nvSpPr>
        <p:spPr>
          <a:xfrm>
            <a:off x="897480" y="3666960"/>
            <a:ext cx="7867440" cy="114408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5200"/>
              <a:buFont typeface="Ubuntu Medium"/>
              <a:buNone/>
            </a:pPr>
            <a:r>
              <a:rPr b="0" i="0" lang="es-ES" sz="5200" u="none" cap="none" strike="noStrike">
                <a:solidFill>
                  <a:srgbClr val="FFFFFF"/>
                </a:solidFill>
                <a:latin typeface="Ubuntu Medium"/>
                <a:ea typeface="Ubuntu Medium"/>
                <a:cs typeface="Ubuntu Medium"/>
                <a:sym typeface="Ubuntu Medium"/>
              </a:rPr>
              <a:t>FIN</a:t>
            </a:r>
            <a:endParaRPr b="0" i="0" sz="52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2"/>
          <p:cNvSpPr txBox="1"/>
          <p:nvPr>
            <p:ph idx="4294967295" type="title"/>
          </p:nvPr>
        </p:nvSpPr>
        <p:spPr>
          <a:xfrm>
            <a:off x="9752760" y="960480"/>
            <a:ext cx="1477440" cy="1163160"/>
          </a:xfrm>
          <a:prstGeom prst="rect">
            <a:avLst/>
          </a:prstGeom>
          <a:noFill/>
          <a:ln>
            <a:noFill/>
          </a:ln>
        </p:spPr>
        <p:txBody>
          <a:bodyPr anchorCtr="0" anchor="t" bIns="0" lIns="0" spcFirstLastPara="1" rIns="0" wrap="square" tIns="0">
            <a:normAutofit/>
          </a:bodyPr>
          <a:lstStyle/>
          <a:p>
            <a:pPr indent="0" lvl="0" marL="0" marR="0" rtl="0" algn="r">
              <a:lnSpc>
                <a:spcPct val="90000"/>
              </a:lnSpc>
              <a:spcBef>
                <a:spcPts val="0"/>
              </a:spcBef>
              <a:spcAft>
                <a:spcPts val="0"/>
              </a:spcAft>
              <a:buClr>
                <a:srgbClr val="FFFFFF"/>
              </a:buClr>
              <a:buSzPts val="6500"/>
              <a:buFont typeface="Ubuntu Medium"/>
              <a:buNone/>
            </a:pPr>
            <a:r>
              <a:rPr b="0" i="0" lang="es-ES" sz="6500" u="none" cap="none" strike="noStrike">
                <a:solidFill>
                  <a:srgbClr val="FFFFFF"/>
                </a:solidFill>
                <a:latin typeface="Ubuntu Medium"/>
                <a:ea typeface="Ubuntu Medium"/>
                <a:cs typeface="Ubuntu Medium"/>
                <a:sym typeface="Ubuntu Medium"/>
              </a:rPr>
              <a:t>09</a:t>
            </a:r>
            <a:endParaRPr b="0" i="0" sz="6500" u="none" cap="none" strike="noStrike">
              <a:solidFill>
                <a:schemeClr val="dk1"/>
              </a:solidFill>
              <a:latin typeface="Arial"/>
              <a:ea typeface="Arial"/>
              <a:cs typeface="Arial"/>
              <a:sym typeface="Arial"/>
            </a:endParaRPr>
          </a:p>
        </p:txBody>
      </p:sp>
      <p:sp>
        <p:nvSpPr>
          <p:cNvPr id="38" name="Google Shape;38;p2"/>
          <p:cNvSpPr txBox="1"/>
          <p:nvPr>
            <p:ph idx="4294967295" type="title"/>
          </p:nvPr>
        </p:nvSpPr>
        <p:spPr>
          <a:xfrm>
            <a:off x="897480" y="3666960"/>
            <a:ext cx="7867440" cy="114408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5200"/>
              <a:buFont typeface="Ubuntu Medium"/>
              <a:buNone/>
            </a:pPr>
            <a:r>
              <a:rPr b="0" i="0" lang="es-ES" sz="5200" u="none" cap="none" strike="noStrike">
                <a:solidFill>
                  <a:srgbClr val="FFFFFF"/>
                </a:solidFill>
                <a:latin typeface="Ubuntu Medium"/>
                <a:ea typeface="Ubuntu Medium"/>
                <a:cs typeface="Ubuntu Medium"/>
                <a:sym typeface="Ubuntu Medium"/>
              </a:rPr>
              <a:t>Concurrencia en Python</a:t>
            </a:r>
            <a:endParaRPr b="0" i="0" sz="52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3"/>
          <p:cNvSpPr/>
          <p:nvPr/>
        </p:nvSpPr>
        <p:spPr>
          <a:xfrm>
            <a:off x="9666720" y="-1014480"/>
            <a:ext cx="3263400" cy="3245400"/>
          </a:xfrm>
          <a:prstGeom prst="ellipse">
            <a:avLst/>
          </a:prstGeom>
          <a:solidFill>
            <a:srgbClr val="C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870" u="none" cap="none" strike="noStrike">
              <a:solidFill>
                <a:srgbClr val="000000"/>
              </a:solidFill>
              <a:latin typeface="Arial"/>
              <a:ea typeface="Arial"/>
              <a:cs typeface="Arial"/>
              <a:sym typeface="Arial"/>
            </a:endParaRPr>
          </a:p>
        </p:txBody>
      </p:sp>
      <p:cxnSp>
        <p:nvCxnSpPr>
          <p:cNvPr id="44" name="Google Shape;44;p3"/>
          <p:cNvCxnSpPr/>
          <p:nvPr/>
        </p:nvCxnSpPr>
        <p:spPr>
          <a:xfrm flipH="1" rot="10800000">
            <a:off x="449280" y="851400"/>
            <a:ext cx="11106360" cy="9360"/>
          </a:xfrm>
          <a:prstGeom prst="straightConnector1">
            <a:avLst/>
          </a:prstGeom>
          <a:noFill/>
          <a:ln cap="flat" cmpd="sng" w="9525">
            <a:solidFill>
              <a:srgbClr val="C00000"/>
            </a:solidFill>
            <a:prstDash val="solid"/>
            <a:round/>
            <a:headEnd len="sm" w="sm" type="none"/>
            <a:tailEnd len="sm" w="sm" type="none"/>
          </a:ln>
        </p:spPr>
      </p:cxnSp>
      <p:sp>
        <p:nvSpPr>
          <p:cNvPr id="45" name="Google Shape;45;p3"/>
          <p:cNvSpPr/>
          <p:nvPr/>
        </p:nvSpPr>
        <p:spPr>
          <a:xfrm>
            <a:off x="370800" y="0"/>
            <a:ext cx="10486080" cy="699120"/>
          </a:xfrm>
          <a:prstGeom prst="rect">
            <a:avLst/>
          </a:prstGeom>
          <a:noFill/>
          <a:ln>
            <a:noFill/>
          </a:ln>
        </p:spPr>
        <p:txBody>
          <a:bodyPr anchorCtr="0" anchor="t" bIns="349550" lIns="122025" spcFirstLastPara="1" rIns="122025" wrap="square" tIns="349550">
            <a:noAutofit/>
          </a:bodyPr>
          <a:lstStyle/>
          <a:p>
            <a:pPr indent="0" lvl="0" marL="0" marR="0" rtl="0" algn="l">
              <a:lnSpc>
                <a:spcPct val="100000"/>
              </a:lnSpc>
              <a:spcBef>
                <a:spcPts val="0"/>
              </a:spcBef>
              <a:spcAft>
                <a:spcPts val="0"/>
              </a:spcAft>
              <a:buNone/>
            </a:pPr>
            <a:r>
              <a:rPr b="1" i="0" lang="es-ES" sz="2660" u="none" cap="none" strike="noStrike">
                <a:solidFill>
                  <a:srgbClr val="110741"/>
                </a:solidFill>
                <a:latin typeface="Ubuntu"/>
                <a:ea typeface="Ubuntu"/>
                <a:cs typeface="Ubuntu"/>
                <a:sym typeface="Ubuntu"/>
              </a:rPr>
              <a:t>Paralelismo vs. Concurrencia</a:t>
            </a:r>
            <a:endParaRPr b="0" i="0" sz="2660" u="none" cap="none" strike="noStrike">
              <a:solidFill>
                <a:srgbClr val="000000"/>
              </a:solidFill>
              <a:latin typeface="Arial"/>
              <a:ea typeface="Arial"/>
              <a:cs typeface="Arial"/>
              <a:sym typeface="Arial"/>
            </a:endParaRPr>
          </a:p>
        </p:txBody>
      </p:sp>
      <p:sp>
        <p:nvSpPr>
          <p:cNvPr id="46" name="Google Shape;46;p3"/>
          <p:cNvSpPr/>
          <p:nvPr/>
        </p:nvSpPr>
        <p:spPr>
          <a:xfrm>
            <a:off x="449280" y="1116000"/>
            <a:ext cx="11188440" cy="424080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None/>
            </a:pPr>
            <a:r>
              <a:t/>
            </a:r>
            <a:endParaRPr b="0" i="0" sz="187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7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70" u="none" cap="none" strike="noStrike">
              <a:solidFill>
                <a:srgbClr val="000000"/>
              </a:solidFill>
              <a:latin typeface="Arial"/>
              <a:ea typeface="Arial"/>
              <a:cs typeface="Arial"/>
              <a:sym typeface="Arial"/>
            </a:endParaRPr>
          </a:p>
        </p:txBody>
      </p:sp>
      <p:pic>
        <p:nvPicPr>
          <p:cNvPr id="47" name="Google Shape;47;p3"/>
          <p:cNvPicPr preferRelativeResize="0"/>
          <p:nvPr/>
        </p:nvPicPr>
        <p:blipFill rotWithShape="1">
          <a:blip r:embed="rId3">
            <a:alphaModFix/>
          </a:blip>
          <a:srcRect b="0" l="0" r="0" t="0"/>
          <a:stretch/>
        </p:blipFill>
        <p:spPr>
          <a:xfrm>
            <a:off x="10758240" y="177120"/>
            <a:ext cx="796680" cy="637200"/>
          </a:xfrm>
          <a:prstGeom prst="rect">
            <a:avLst/>
          </a:prstGeom>
          <a:noFill/>
          <a:ln>
            <a:noFill/>
          </a:ln>
        </p:spPr>
      </p:pic>
      <p:sp>
        <p:nvSpPr>
          <p:cNvPr id="48" name="Google Shape;48;p3"/>
          <p:cNvSpPr txBox="1"/>
          <p:nvPr/>
        </p:nvSpPr>
        <p:spPr>
          <a:xfrm>
            <a:off x="486720" y="1013040"/>
            <a:ext cx="11188440" cy="49169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es-ES" sz="1800" u="none" cap="none" strike="noStrike">
                <a:solidFill>
                  <a:srgbClr val="000000"/>
                </a:solidFill>
                <a:latin typeface="Calibri"/>
                <a:ea typeface="Calibri"/>
                <a:cs typeface="Calibri"/>
                <a:sym typeface="Calibri"/>
              </a:rPr>
              <a:t>Concurrencia y paralelismo son conceptos importantes en la programación que, aunque están relacionados, no son lo mismo:</a:t>
            </a:r>
            <a:endParaRPr/>
          </a:p>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rPr b="1" lang="es-ES" sz="1800" strike="noStrike">
                <a:solidFill>
                  <a:srgbClr val="000000"/>
                </a:solidFill>
                <a:latin typeface="Calibri"/>
                <a:ea typeface="Calibri"/>
                <a:cs typeface="Calibri"/>
                <a:sym typeface="Calibri"/>
              </a:rPr>
              <a:t>Concurrencia </a:t>
            </a:r>
            <a:r>
              <a:rPr b="0" lang="es-ES" sz="1800" strike="noStrike">
                <a:solidFill>
                  <a:srgbClr val="000000"/>
                </a:solidFill>
                <a:latin typeface="Calibri"/>
                <a:ea typeface="Calibri"/>
                <a:cs typeface="Calibri"/>
                <a:sym typeface="Calibri"/>
              </a:rPr>
              <a:t>se refiere a la capacidad de un sistema para </a:t>
            </a:r>
            <a:r>
              <a:rPr b="1" lang="es-ES" sz="1800" strike="noStrike">
                <a:solidFill>
                  <a:srgbClr val="000000"/>
                </a:solidFill>
                <a:latin typeface="Calibri"/>
                <a:ea typeface="Calibri"/>
                <a:cs typeface="Calibri"/>
                <a:sym typeface="Calibri"/>
              </a:rPr>
              <a:t>manejar</a:t>
            </a:r>
            <a:r>
              <a:rPr b="0" lang="es-ES" sz="1800" strike="noStrike">
                <a:solidFill>
                  <a:srgbClr val="000000"/>
                </a:solidFill>
                <a:latin typeface="Calibri"/>
                <a:ea typeface="Calibri"/>
                <a:cs typeface="Calibri"/>
                <a:sym typeface="Calibri"/>
              </a:rPr>
              <a:t> múltiples tareas al mismo tiempo. Sin embargo, esto no significa necesariamente que estas tareas se estén ejecutando al mismo tiempo. En muchos casos, la concurrencia implica que las tareas se están gestionando de tal manera que parecen estar progresando simultáneamente, aunque puedan estar compartiendo el tiempo de ejecución </a:t>
            </a:r>
            <a:r>
              <a:rPr b="1" lang="es-ES" sz="1800" strike="noStrike">
                <a:solidFill>
                  <a:srgbClr val="000000"/>
                </a:solidFill>
                <a:latin typeface="Calibri"/>
                <a:ea typeface="Calibri"/>
                <a:cs typeface="Calibri"/>
                <a:sym typeface="Calibri"/>
              </a:rPr>
              <a:t>en un solo núcleo de CPU</a:t>
            </a:r>
            <a:r>
              <a:rPr b="0" lang="es-ES" sz="1800" strike="noStrike">
                <a:solidFill>
                  <a:srgbClr val="000000"/>
                </a:solidFill>
                <a:latin typeface="Calibri"/>
                <a:ea typeface="Calibri"/>
                <a:cs typeface="Calibri"/>
                <a:sym typeface="Calibri"/>
              </a:rPr>
              <a:t>.</a:t>
            </a:r>
            <a:endParaRPr/>
          </a:p>
          <a:p>
            <a:pPr indent="0" lvl="0" marL="0" marR="0" rtl="0" algn="l">
              <a:spcBef>
                <a:spcPts val="0"/>
              </a:spcBef>
              <a:spcAft>
                <a:spcPts val="0"/>
              </a:spcAft>
              <a:buNone/>
            </a:pPr>
            <a:r>
              <a:t/>
            </a:r>
            <a:endParaRPr b="0" sz="1800"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1" lang="es-ES" sz="1800" strike="noStrike">
                <a:solidFill>
                  <a:srgbClr val="000000"/>
                </a:solidFill>
                <a:latin typeface="Calibri"/>
                <a:ea typeface="Calibri"/>
                <a:cs typeface="Calibri"/>
                <a:sym typeface="Calibri"/>
              </a:rPr>
              <a:t>Paralelismo</a:t>
            </a:r>
            <a:r>
              <a:rPr b="0" lang="es-ES" sz="1800" strike="noStrike">
                <a:solidFill>
                  <a:srgbClr val="000000"/>
                </a:solidFill>
                <a:latin typeface="Calibri"/>
                <a:ea typeface="Calibri"/>
                <a:cs typeface="Calibri"/>
                <a:sym typeface="Calibri"/>
              </a:rPr>
              <a:t> se refiere a la capacidad de </a:t>
            </a:r>
            <a:r>
              <a:rPr b="1" lang="es-ES" sz="1800" strike="noStrike">
                <a:solidFill>
                  <a:srgbClr val="000000"/>
                </a:solidFill>
                <a:latin typeface="Calibri"/>
                <a:ea typeface="Calibri"/>
                <a:cs typeface="Calibri"/>
                <a:sym typeface="Calibri"/>
              </a:rPr>
              <a:t>ejecutar</a:t>
            </a:r>
            <a:r>
              <a:rPr b="0" lang="es-ES" sz="1800" strike="noStrike">
                <a:solidFill>
                  <a:srgbClr val="000000"/>
                </a:solidFill>
                <a:latin typeface="Calibri"/>
                <a:ea typeface="Calibri"/>
                <a:cs typeface="Calibri"/>
                <a:sym typeface="Calibri"/>
              </a:rPr>
              <a:t> múltiples tareas al mismo tiempo en procesadores separados. Es una forma específica de concurrencia que ocurre en sistemas con </a:t>
            </a:r>
            <a:r>
              <a:rPr b="1" lang="es-ES" sz="1800" strike="noStrike">
                <a:solidFill>
                  <a:srgbClr val="000000"/>
                </a:solidFill>
                <a:latin typeface="Calibri"/>
                <a:ea typeface="Calibri"/>
                <a:cs typeface="Calibri"/>
                <a:sym typeface="Calibri"/>
              </a:rPr>
              <a:t>múltiples núcleos </a:t>
            </a:r>
            <a:r>
              <a:rPr b="0" lang="es-ES" sz="1800" strike="noStrike">
                <a:solidFill>
                  <a:srgbClr val="000000"/>
                </a:solidFill>
                <a:latin typeface="Calibri"/>
                <a:ea typeface="Calibri"/>
                <a:cs typeface="Calibri"/>
                <a:sym typeface="Calibri"/>
              </a:rPr>
              <a:t>de CPU o múltiples máquinas.</a:t>
            </a:r>
            <a:endParaRPr/>
          </a:p>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1800">
              <a:solidFill>
                <a:srgbClr val="000000"/>
              </a:solidFill>
              <a:latin typeface="Calibri"/>
              <a:ea typeface="Calibri"/>
              <a:cs typeface="Calibri"/>
              <a:sym typeface="Calibri"/>
            </a:endParaRPr>
          </a:p>
          <a:p>
            <a:pPr indent="0" lvl="0" marL="0" marR="0" rtl="0" algn="ctr">
              <a:spcBef>
                <a:spcPts val="0"/>
              </a:spcBef>
              <a:spcAft>
                <a:spcPts val="0"/>
              </a:spcAft>
              <a:buNone/>
            </a:pPr>
            <a:r>
              <a:rPr b="1" lang="es-ES" sz="1800">
                <a:solidFill>
                  <a:srgbClr val="000000"/>
                </a:solidFill>
                <a:latin typeface="Calibri"/>
                <a:ea typeface="Calibri"/>
                <a:cs typeface="Calibri"/>
                <a:sym typeface="Calibri"/>
              </a:rPr>
              <a:t>Todos los sistemas paralelos son concurrentes, pero no todos los sistemas concurrentes son paralelos.</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0" sz="1800" strike="noStrike">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0" sz="1800" strike="noStrike">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0" sz="1800" strike="noStrike">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0" sz="1800"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0" lang="es-ES" sz="1800" strike="noStrike">
                <a:solidFill>
                  <a:srgbClr val="000000"/>
                </a:solidFill>
                <a:latin typeface="Calibri"/>
                <a:ea typeface="Calibri"/>
                <a:cs typeface="Calibri"/>
                <a:sym typeface="Calibri"/>
              </a:rPr>
              <a:t>Python ofrece varias formas de lograr la concurrencia, incluyendo el uso de hilos, procesos y corrutinas.</a:t>
            </a:r>
            <a:endParaRPr/>
          </a:p>
          <a:p>
            <a:pPr indent="0" lvl="0" marL="0" marR="0" rtl="0" algn="l">
              <a:spcBef>
                <a:spcPts val="0"/>
              </a:spcBef>
              <a:spcAft>
                <a:spcPts val="0"/>
              </a:spcAft>
              <a:buNone/>
            </a:pPr>
            <a:r>
              <a:t/>
            </a:r>
            <a:endParaRPr b="0" sz="1800"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0" lang="es-ES" sz="1800" strike="noStrike">
                <a:solidFill>
                  <a:srgbClr val="000000"/>
                </a:solidFill>
                <a:latin typeface="Calibri"/>
                <a:ea typeface="Calibri"/>
                <a:cs typeface="Calibri"/>
                <a:sym typeface="Calibri"/>
              </a:rPr>
              <a:t>En esta sección, exploraremos los conceptos de hilos, procesos y corrutinas, así como el Gran Bloqueo Global (GIL) de Python y su impacto en la concurrencia.</a:t>
            </a:r>
            <a:endParaRPr/>
          </a:p>
          <a:p>
            <a:pPr indent="0" lvl="0" marL="0" marR="0" rtl="0" algn="l">
              <a:spcBef>
                <a:spcPts val="0"/>
              </a:spcBef>
              <a:spcAft>
                <a:spcPts val="0"/>
              </a:spcAft>
              <a:buNone/>
            </a:pPr>
            <a:r>
              <a:t/>
            </a:r>
            <a:endParaRPr b="0" sz="1000"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4"/>
          <p:cNvSpPr/>
          <p:nvPr/>
        </p:nvSpPr>
        <p:spPr>
          <a:xfrm>
            <a:off x="9666720" y="-1014480"/>
            <a:ext cx="3263400" cy="3245400"/>
          </a:xfrm>
          <a:prstGeom prst="ellipse">
            <a:avLst/>
          </a:prstGeom>
          <a:solidFill>
            <a:srgbClr val="C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sz="1870" strike="noStrike">
              <a:solidFill>
                <a:srgbClr val="000000"/>
              </a:solidFill>
              <a:latin typeface="Arial"/>
              <a:ea typeface="Arial"/>
              <a:cs typeface="Arial"/>
              <a:sym typeface="Arial"/>
            </a:endParaRPr>
          </a:p>
        </p:txBody>
      </p:sp>
      <p:cxnSp>
        <p:nvCxnSpPr>
          <p:cNvPr id="54" name="Google Shape;54;p4"/>
          <p:cNvCxnSpPr/>
          <p:nvPr/>
        </p:nvCxnSpPr>
        <p:spPr>
          <a:xfrm flipH="1" rot="10800000">
            <a:off x="449280" y="851400"/>
            <a:ext cx="11106360" cy="9360"/>
          </a:xfrm>
          <a:prstGeom prst="straightConnector1">
            <a:avLst/>
          </a:prstGeom>
          <a:noFill/>
          <a:ln cap="flat" cmpd="sng" w="9525">
            <a:solidFill>
              <a:srgbClr val="C00000"/>
            </a:solidFill>
            <a:prstDash val="solid"/>
            <a:round/>
            <a:headEnd len="sm" w="sm" type="none"/>
            <a:tailEnd len="sm" w="sm" type="none"/>
          </a:ln>
        </p:spPr>
      </p:cxnSp>
      <p:sp>
        <p:nvSpPr>
          <p:cNvPr id="55" name="Google Shape;55;p4"/>
          <p:cNvSpPr/>
          <p:nvPr/>
        </p:nvSpPr>
        <p:spPr>
          <a:xfrm>
            <a:off x="370800" y="0"/>
            <a:ext cx="10486080" cy="699120"/>
          </a:xfrm>
          <a:prstGeom prst="rect">
            <a:avLst/>
          </a:prstGeom>
          <a:noFill/>
          <a:ln>
            <a:noFill/>
          </a:ln>
        </p:spPr>
        <p:txBody>
          <a:bodyPr anchorCtr="0" anchor="t" bIns="349550" lIns="122025" spcFirstLastPara="1" rIns="122025" wrap="square" tIns="349550">
            <a:noAutofit/>
          </a:bodyPr>
          <a:lstStyle/>
          <a:p>
            <a:pPr indent="0" lvl="0" marL="0" marR="0" rtl="0" algn="l">
              <a:lnSpc>
                <a:spcPct val="100000"/>
              </a:lnSpc>
              <a:spcBef>
                <a:spcPts val="0"/>
              </a:spcBef>
              <a:spcAft>
                <a:spcPts val="0"/>
              </a:spcAft>
              <a:buNone/>
            </a:pPr>
            <a:r>
              <a:rPr b="1" lang="es-ES" sz="2660" strike="noStrike">
                <a:solidFill>
                  <a:srgbClr val="110741"/>
                </a:solidFill>
                <a:latin typeface="Ubuntu"/>
                <a:ea typeface="Ubuntu"/>
                <a:cs typeface="Ubuntu"/>
                <a:sym typeface="Ubuntu"/>
              </a:rPr>
              <a:t>Paralelismo vs. Concurrencia</a:t>
            </a:r>
            <a:endParaRPr b="0" sz="2660" strike="noStrike">
              <a:solidFill>
                <a:srgbClr val="000000"/>
              </a:solidFill>
              <a:latin typeface="Arial"/>
              <a:ea typeface="Arial"/>
              <a:cs typeface="Arial"/>
              <a:sym typeface="Arial"/>
            </a:endParaRPr>
          </a:p>
        </p:txBody>
      </p:sp>
      <p:sp>
        <p:nvSpPr>
          <p:cNvPr id="56" name="Google Shape;56;p4"/>
          <p:cNvSpPr/>
          <p:nvPr/>
        </p:nvSpPr>
        <p:spPr>
          <a:xfrm>
            <a:off x="449280" y="1116000"/>
            <a:ext cx="11188440" cy="424080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None/>
            </a:pPr>
            <a:r>
              <a:t/>
            </a:r>
            <a:endParaRPr b="0" sz="1870"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sz="1870"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sz="1870" strike="noStrike">
              <a:solidFill>
                <a:srgbClr val="000000"/>
              </a:solidFill>
              <a:latin typeface="Arial"/>
              <a:ea typeface="Arial"/>
              <a:cs typeface="Arial"/>
              <a:sym typeface="Arial"/>
            </a:endParaRPr>
          </a:p>
        </p:txBody>
      </p:sp>
      <p:pic>
        <p:nvPicPr>
          <p:cNvPr id="57" name="Google Shape;57;p4"/>
          <p:cNvPicPr preferRelativeResize="0"/>
          <p:nvPr/>
        </p:nvPicPr>
        <p:blipFill rotWithShape="1">
          <a:blip r:embed="rId3">
            <a:alphaModFix/>
          </a:blip>
          <a:srcRect b="0" l="0" r="0" t="0"/>
          <a:stretch/>
        </p:blipFill>
        <p:spPr>
          <a:xfrm>
            <a:off x="10758240" y="177120"/>
            <a:ext cx="796680" cy="637200"/>
          </a:xfrm>
          <a:prstGeom prst="rect">
            <a:avLst/>
          </a:prstGeom>
          <a:noFill/>
          <a:ln>
            <a:noFill/>
          </a:ln>
        </p:spPr>
      </p:pic>
      <p:sp>
        <p:nvSpPr>
          <p:cNvPr id="58" name="Google Shape;58;p4"/>
          <p:cNvSpPr txBox="1"/>
          <p:nvPr/>
        </p:nvSpPr>
        <p:spPr>
          <a:xfrm>
            <a:off x="486720" y="1013040"/>
            <a:ext cx="11068200" cy="5070582"/>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s-ES" sz="1800">
                <a:solidFill>
                  <a:srgbClr val="000000"/>
                </a:solidFill>
                <a:latin typeface="Calibri"/>
                <a:ea typeface="Calibri"/>
                <a:cs typeface="Calibri"/>
                <a:sym typeface="Calibri"/>
              </a:rPr>
              <a:t>Por ejemplo, imaginemos a una persona que se encuentra participando en una llamada grupal de Teams y, de forma concurrente, contesta algún correo urgente y sigue programando mientras no se le requiere. Sin embargo, cuando se le menciona en la llamada, rápidamente cambia de tarea y participa activamente en la conversación. </a:t>
            </a:r>
            <a:endParaRPr/>
          </a:p>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rPr lang="es-ES" sz="1800">
                <a:solidFill>
                  <a:srgbClr val="000000"/>
                </a:solidFill>
                <a:latin typeface="Calibri"/>
                <a:ea typeface="Calibri"/>
                <a:cs typeface="Calibri"/>
                <a:sym typeface="Calibri"/>
              </a:rPr>
              <a:t>Si quisiéramos que las tareas se realizaran de forma paralela, necesitaríamos tener a tres personas trabajando simultáneamente, una para cada tarea: una persona programando, otra participando en la llamada de Teams y otra respondiendo al correo electrónico. Así, las tres tareas se estarían llevando a cabo al mismo tiempo.</a:t>
            </a:r>
            <a:endParaRPr/>
          </a:p>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rPr lang="es-ES" sz="1800">
                <a:solidFill>
                  <a:srgbClr val="000000"/>
                </a:solidFill>
                <a:latin typeface="Calibri"/>
                <a:ea typeface="Calibri"/>
                <a:cs typeface="Calibri"/>
                <a:sym typeface="Calibri"/>
              </a:rPr>
              <a:t>Para ejecutar 100 tareas en paralelo, necesitarías 100 núcleos. Sin embargo, en la década de los 2000, con máquinas de un solo núcleo se podían manejar unos 100 procesos de forma concurrente en GNU/Linux. En la práctica, la mayoría de la computación es concurrente y no paralela. </a:t>
            </a:r>
            <a:endParaRPr/>
          </a:p>
          <a:p>
            <a:pPr indent="0" lvl="0" marL="0" marR="0" rtl="0" algn="l">
              <a:spcBef>
                <a:spcPts val="0"/>
              </a:spcBef>
              <a:spcAft>
                <a:spcPts val="0"/>
              </a:spcAft>
              <a:buNone/>
            </a:pPr>
            <a:r>
              <a:t/>
            </a:r>
            <a:endParaRPr b="0" sz="1800"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0" lang="es-ES" sz="1800" strike="noStrike">
                <a:solidFill>
                  <a:srgbClr val="000000"/>
                </a:solidFill>
                <a:latin typeface="Calibri"/>
                <a:ea typeface="Calibri"/>
                <a:cs typeface="Calibri"/>
                <a:sym typeface="Calibri"/>
              </a:rPr>
              <a:t>Python ofrece varias formas de lograr la concurrencia, incluyendo el uso de hilos, procesos y corrutinas.</a:t>
            </a:r>
            <a:endParaRPr/>
          </a:p>
          <a:p>
            <a:pPr indent="0" lvl="0" marL="0" marR="0" rtl="0" algn="l">
              <a:spcBef>
                <a:spcPts val="0"/>
              </a:spcBef>
              <a:spcAft>
                <a:spcPts val="0"/>
              </a:spcAft>
              <a:buNone/>
            </a:pPr>
            <a:r>
              <a:rPr b="0" lang="es-ES" sz="1800" strike="noStrike">
                <a:solidFill>
                  <a:srgbClr val="000000"/>
                </a:solidFill>
                <a:latin typeface="Calibri"/>
                <a:ea typeface="Calibri"/>
                <a:cs typeface="Calibri"/>
                <a:sym typeface="Calibri"/>
              </a:rPr>
              <a:t>En esta sección, exploraremos los conceptos de hilos, procesos y corrutinas, así como el GIL (</a:t>
            </a:r>
            <a:r>
              <a:rPr b="0" i="1" lang="es-ES" sz="1800" strike="noStrike">
                <a:solidFill>
                  <a:srgbClr val="000000"/>
                </a:solidFill>
                <a:latin typeface="Calibri"/>
                <a:ea typeface="Calibri"/>
                <a:cs typeface="Calibri"/>
                <a:sym typeface="Calibri"/>
              </a:rPr>
              <a:t>Global Interpreter Lock</a:t>
            </a:r>
            <a:r>
              <a:rPr b="0" lang="es-ES" sz="1800" strike="noStrike">
                <a:solidFill>
                  <a:srgbClr val="000000"/>
                </a:solidFill>
                <a:latin typeface="Calibri"/>
                <a:ea typeface="Calibri"/>
                <a:cs typeface="Calibri"/>
                <a:sym typeface="Calibri"/>
              </a:rPr>
              <a:t>) de Python y su impacto en la concurrencia.</a:t>
            </a:r>
            <a:endParaRPr/>
          </a:p>
          <a:p>
            <a:pPr indent="0" lvl="0" marL="0" marR="0" rtl="0" algn="l">
              <a:spcBef>
                <a:spcPts val="0"/>
              </a:spcBef>
              <a:spcAft>
                <a:spcPts val="0"/>
              </a:spcAft>
              <a:buNone/>
            </a:pPr>
            <a:r>
              <a:t/>
            </a:r>
            <a:endParaRPr b="0" sz="1000"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5"/>
          <p:cNvSpPr/>
          <p:nvPr/>
        </p:nvSpPr>
        <p:spPr>
          <a:xfrm>
            <a:off x="9666720" y="-1014480"/>
            <a:ext cx="3263400" cy="3245400"/>
          </a:xfrm>
          <a:prstGeom prst="ellipse">
            <a:avLst/>
          </a:prstGeom>
          <a:solidFill>
            <a:srgbClr val="C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sz="1870" strike="noStrike">
              <a:solidFill>
                <a:srgbClr val="000000"/>
              </a:solidFill>
              <a:latin typeface="Arial"/>
              <a:ea typeface="Arial"/>
              <a:cs typeface="Arial"/>
              <a:sym typeface="Arial"/>
            </a:endParaRPr>
          </a:p>
        </p:txBody>
      </p:sp>
      <p:cxnSp>
        <p:nvCxnSpPr>
          <p:cNvPr id="64" name="Google Shape;64;p5"/>
          <p:cNvCxnSpPr/>
          <p:nvPr/>
        </p:nvCxnSpPr>
        <p:spPr>
          <a:xfrm flipH="1" rot="10800000">
            <a:off x="449280" y="851400"/>
            <a:ext cx="11106360" cy="9360"/>
          </a:xfrm>
          <a:prstGeom prst="straightConnector1">
            <a:avLst/>
          </a:prstGeom>
          <a:noFill/>
          <a:ln cap="flat" cmpd="sng" w="9525">
            <a:solidFill>
              <a:srgbClr val="C00000"/>
            </a:solidFill>
            <a:prstDash val="solid"/>
            <a:round/>
            <a:headEnd len="sm" w="sm" type="none"/>
            <a:tailEnd len="sm" w="sm" type="none"/>
          </a:ln>
        </p:spPr>
      </p:cxnSp>
      <p:sp>
        <p:nvSpPr>
          <p:cNvPr id="65" name="Google Shape;65;p5"/>
          <p:cNvSpPr/>
          <p:nvPr/>
        </p:nvSpPr>
        <p:spPr>
          <a:xfrm>
            <a:off x="370800" y="0"/>
            <a:ext cx="10486080" cy="699120"/>
          </a:xfrm>
          <a:prstGeom prst="rect">
            <a:avLst/>
          </a:prstGeom>
          <a:noFill/>
          <a:ln>
            <a:noFill/>
          </a:ln>
        </p:spPr>
        <p:txBody>
          <a:bodyPr anchorCtr="0" anchor="t" bIns="349550" lIns="122025" spcFirstLastPara="1" rIns="122025" wrap="square" tIns="349550">
            <a:noAutofit/>
          </a:bodyPr>
          <a:lstStyle/>
          <a:p>
            <a:pPr indent="0" lvl="0" marL="0" marR="0" rtl="0" algn="l">
              <a:lnSpc>
                <a:spcPct val="100000"/>
              </a:lnSpc>
              <a:spcBef>
                <a:spcPts val="0"/>
              </a:spcBef>
              <a:spcAft>
                <a:spcPts val="0"/>
              </a:spcAft>
              <a:buNone/>
            </a:pPr>
            <a:r>
              <a:rPr b="1" lang="es-ES" sz="2660">
                <a:solidFill>
                  <a:srgbClr val="110741"/>
                </a:solidFill>
                <a:latin typeface="Ubuntu"/>
                <a:ea typeface="Ubuntu"/>
                <a:cs typeface="Ubuntu"/>
                <a:sym typeface="Ubuntu"/>
              </a:rPr>
              <a:t>Multithreading</a:t>
            </a:r>
            <a:endParaRPr b="0" sz="2660" strike="noStrike">
              <a:solidFill>
                <a:srgbClr val="000000"/>
              </a:solidFill>
              <a:latin typeface="Arial"/>
              <a:ea typeface="Arial"/>
              <a:cs typeface="Arial"/>
              <a:sym typeface="Arial"/>
            </a:endParaRPr>
          </a:p>
        </p:txBody>
      </p:sp>
      <p:sp>
        <p:nvSpPr>
          <p:cNvPr id="66" name="Google Shape;66;p5"/>
          <p:cNvSpPr/>
          <p:nvPr/>
        </p:nvSpPr>
        <p:spPr>
          <a:xfrm>
            <a:off x="449280" y="898560"/>
            <a:ext cx="7036560" cy="595872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None/>
            </a:pPr>
            <a:r>
              <a:rPr b="1" lang="es-ES" sz="1600" strike="noStrike">
                <a:solidFill>
                  <a:srgbClr val="000000"/>
                </a:solidFill>
                <a:latin typeface="Calibri"/>
                <a:ea typeface="Calibri"/>
                <a:cs typeface="Calibri"/>
                <a:sym typeface="Calibri"/>
              </a:rPr>
              <a:t> </a:t>
            </a:r>
            <a:endParaRPr b="0" sz="1600" strike="noStrike">
              <a:solidFill>
                <a:srgbClr val="000000"/>
              </a:solidFill>
              <a:latin typeface="Arial"/>
              <a:ea typeface="Arial"/>
              <a:cs typeface="Arial"/>
              <a:sym typeface="Arial"/>
            </a:endParaRPr>
          </a:p>
        </p:txBody>
      </p:sp>
      <p:pic>
        <p:nvPicPr>
          <p:cNvPr id="67" name="Google Shape;67;p5"/>
          <p:cNvPicPr preferRelativeResize="0"/>
          <p:nvPr/>
        </p:nvPicPr>
        <p:blipFill rotWithShape="1">
          <a:blip r:embed="rId3">
            <a:alphaModFix/>
          </a:blip>
          <a:srcRect b="0" l="0" r="0" t="0"/>
          <a:stretch/>
        </p:blipFill>
        <p:spPr>
          <a:xfrm>
            <a:off x="10758240" y="177120"/>
            <a:ext cx="796680" cy="637200"/>
          </a:xfrm>
          <a:prstGeom prst="rect">
            <a:avLst/>
          </a:prstGeom>
          <a:noFill/>
          <a:ln>
            <a:noFill/>
          </a:ln>
        </p:spPr>
      </p:pic>
      <p:sp>
        <p:nvSpPr>
          <p:cNvPr id="68" name="Google Shape;68;p5"/>
          <p:cNvSpPr txBox="1"/>
          <p:nvPr/>
        </p:nvSpPr>
        <p:spPr>
          <a:xfrm>
            <a:off x="540000" y="1260000"/>
            <a:ext cx="6621291" cy="4624752"/>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s-ES" sz="1800">
                <a:solidFill>
                  <a:srgbClr val="000000"/>
                </a:solidFill>
                <a:latin typeface="Calibri"/>
                <a:ea typeface="Calibri"/>
                <a:cs typeface="Calibri"/>
                <a:sym typeface="Calibri"/>
              </a:rPr>
              <a:t>El multihilo o </a:t>
            </a:r>
            <a:r>
              <a:rPr b="1" i="1" lang="es-ES" sz="1800">
                <a:solidFill>
                  <a:srgbClr val="000000"/>
                </a:solidFill>
                <a:latin typeface="Calibri"/>
                <a:ea typeface="Calibri"/>
                <a:cs typeface="Calibri"/>
                <a:sym typeface="Calibri"/>
              </a:rPr>
              <a:t>m</a:t>
            </a:r>
            <a:r>
              <a:rPr b="1" i="1" lang="es-ES" sz="1800" strike="noStrike">
                <a:solidFill>
                  <a:srgbClr val="000000"/>
                </a:solidFill>
                <a:latin typeface="Calibri"/>
                <a:ea typeface="Calibri"/>
                <a:cs typeface="Calibri"/>
                <a:sym typeface="Calibri"/>
              </a:rPr>
              <a:t>ultithreading</a:t>
            </a:r>
            <a:r>
              <a:rPr b="0" lang="es-ES" sz="1800" strike="noStrike">
                <a:solidFill>
                  <a:srgbClr val="000000"/>
                </a:solidFill>
                <a:latin typeface="Calibri"/>
                <a:ea typeface="Calibri"/>
                <a:cs typeface="Calibri"/>
                <a:sym typeface="Calibri"/>
              </a:rPr>
              <a:t> es una técnica en la que múltiples hilos (secuencia de tareas livianas) se ejecutan concurrentemente dentro de un solo proceso (unidad más grande de ejecución).</a:t>
            </a:r>
            <a:endParaRPr/>
          </a:p>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rPr b="0" lang="es-ES" sz="1800" strike="noStrike">
                <a:solidFill>
                  <a:srgbClr val="000000"/>
                </a:solidFill>
                <a:latin typeface="Calibri"/>
                <a:ea typeface="Calibri"/>
                <a:cs typeface="Calibri"/>
                <a:sym typeface="Calibri"/>
              </a:rPr>
              <a:t>Cada hilo comparte el mismo espacio de memoria que los otros hilos dentro del proceso.</a:t>
            </a:r>
            <a:endParaRPr/>
          </a:p>
          <a:p>
            <a:pPr indent="0" lvl="0" marL="0" marR="0" rtl="0" algn="l">
              <a:spcBef>
                <a:spcPts val="0"/>
              </a:spcBef>
              <a:spcAft>
                <a:spcPts val="0"/>
              </a:spcAft>
              <a:buNone/>
            </a:pPr>
            <a:r>
              <a:t/>
            </a:r>
            <a:endParaRPr b="0" sz="1800"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0" lang="es-ES" sz="1800" strike="noStrike">
                <a:solidFill>
                  <a:srgbClr val="000000"/>
                </a:solidFill>
                <a:latin typeface="Calibri"/>
                <a:ea typeface="Calibri"/>
                <a:cs typeface="Calibri"/>
                <a:sym typeface="Calibri"/>
              </a:rPr>
              <a:t>En Python, los hilos se implementan utilizando el </a:t>
            </a:r>
            <a:r>
              <a:rPr b="1" lang="es-ES" sz="1800" strike="noStrike">
                <a:solidFill>
                  <a:srgbClr val="000000"/>
                </a:solidFill>
                <a:latin typeface="Calibri"/>
                <a:ea typeface="Calibri"/>
                <a:cs typeface="Calibri"/>
                <a:sym typeface="Calibri"/>
              </a:rPr>
              <a:t>módulo threading</a:t>
            </a:r>
            <a:r>
              <a:rPr b="0" lang="es-ES" sz="1800" strike="noStrike">
                <a:solidFill>
                  <a:srgbClr val="000000"/>
                </a:solidFill>
                <a:latin typeface="Calibri"/>
                <a:ea typeface="Calibri"/>
                <a:cs typeface="Calibri"/>
                <a:sym typeface="Calibri"/>
              </a:rPr>
              <a:t>, que proporciona una interfaz de alto nivel para trabajar con hilos.</a:t>
            </a:r>
            <a:endParaRPr/>
          </a:p>
          <a:p>
            <a:pPr indent="0" lvl="0" marL="0" marR="0" rtl="0" algn="l">
              <a:spcBef>
                <a:spcPts val="0"/>
              </a:spcBef>
              <a:spcAft>
                <a:spcPts val="0"/>
              </a:spcAft>
              <a:buNone/>
            </a:pPr>
            <a:r>
              <a:t/>
            </a:r>
            <a:endParaRPr b="0" sz="1800"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1" lang="es-ES" sz="1800" strike="noStrike">
                <a:solidFill>
                  <a:srgbClr val="000000"/>
                </a:solidFill>
                <a:latin typeface="Calibri"/>
                <a:ea typeface="Calibri"/>
                <a:cs typeface="Calibri"/>
                <a:sym typeface="Calibri"/>
              </a:rPr>
              <a:t>Los hilos son adecuados para tareas que involucran operaciones de entrada/salida (I/</a:t>
            </a:r>
            <a:r>
              <a:rPr b="1" lang="es-ES" sz="1800">
                <a:solidFill>
                  <a:srgbClr val="000000"/>
                </a:solidFill>
                <a:latin typeface="Calibri"/>
                <a:ea typeface="Calibri"/>
                <a:cs typeface="Calibri"/>
                <a:sym typeface="Calibri"/>
              </a:rPr>
              <a:t>O</a:t>
            </a:r>
            <a:r>
              <a:rPr b="1" lang="es-ES" sz="1800" strike="noStrike">
                <a:solidFill>
                  <a:srgbClr val="000000"/>
                </a:solidFill>
                <a:latin typeface="Calibri"/>
                <a:ea typeface="Calibri"/>
                <a:cs typeface="Calibri"/>
                <a:sym typeface="Calibri"/>
              </a:rPr>
              <a:t>) </a:t>
            </a:r>
            <a:r>
              <a:rPr b="0" lang="es-ES" sz="1800" strike="noStrike">
                <a:solidFill>
                  <a:srgbClr val="000000"/>
                </a:solidFill>
                <a:latin typeface="Calibri"/>
                <a:ea typeface="Calibri"/>
                <a:cs typeface="Calibri"/>
                <a:sym typeface="Calibri"/>
              </a:rPr>
              <a:t>bloqueantes (como lecturas y escrituras en un disco duro), pero pueden no ser ideales para tareas intensivas en CPU debido al GIL de Python.</a:t>
            </a:r>
            <a:endParaRPr/>
          </a:p>
          <a:p>
            <a:pPr indent="0" lvl="0" marL="0" marR="0" rtl="0" algn="l">
              <a:spcBef>
                <a:spcPts val="0"/>
              </a:spcBef>
              <a:spcAft>
                <a:spcPts val="0"/>
              </a:spcAft>
              <a:buNone/>
            </a:pPr>
            <a:r>
              <a:t/>
            </a:r>
            <a:endParaRPr b="0" sz="1000" strike="noStrike">
              <a:solidFill>
                <a:srgbClr val="000000"/>
              </a:solidFill>
              <a:latin typeface="Arial"/>
              <a:ea typeface="Arial"/>
              <a:cs typeface="Arial"/>
              <a:sym typeface="Arial"/>
            </a:endParaRPr>
          </a:p>
        </p:txBody>
      </p:sp>
      <p:pic>
        <p:nvPicPr>
          <p:cNvPr id="69" name="Google Shape;69;p5"/>
          <p:cNvPicPr preferRelativeResize="0"/>
          <p:nvPr/>
        </p:nvPicPr>
        <p:blipFill rotWithShape="1">
          <a:blip r:embed="rId4">
            <a:alphaModFix/>
          </a:blip>
          <a:srcRect b="0" l="0" r="0" t="916"/>
          <a:stretch/>
        </p:blipFill>
        <p:spPr>
          <a:xfrm>
            <a:off x="7252011" y="1306800"/>
            <a:ext cx="4553585" cy="40493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6"/>
          <p:cNvSpPr/>
          <p:nvPr/>
        </p:nvSpPr>
        <p:spPr>
          <a:xfrm>
            <a:off x="9666720" y="-1014480"/>
            <a:ext cx="3263400" cy="3245400"/>
          </a:xfrm>
          <a:prstGeom prst="ellipse">
            <a:avLst/>
          </a:prstGeom>
          <a:solidFill>
            <a:srgbClr val="C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sz="1870" strike="noStrike">
              <a:solidFill>
                <a:srgbClr val="000000"/>
              </a:solidFill>
              <a:latin typeface="Arial"/>
              <a:ea typeface="Arial"/>
              <a:cs typeface="Arial"/>
              <a:sym typeface="Arial"/>
            </a:endParaRPr>
          </a:p>
        </p:txBody>
      </p:sp>
      <p:cxnSp>
        <p:nvCxnSpPr>
          <p:cNvPr id="75" name="Google Shape;75;p6"/>
          <p:cNvCxnSpPr/>
          <p:nvPr/>
        </p:nvCxnSpPr>
        <p:spPr>
          <a:xfrm flipH="1" rot="10800000">
            <a:off x="449280" y="851400"/>
            <a:ext cx="11106360" cy="9360"/>
          </a:xfrm>
          <a:prstGeom prst="straightConnector1">
            <a:avLst/>
          </a:prstGeom>
          <a:noFill/>
          <a:ln cap="flat" cmpd="sng" w="9525">
            <a:solidFill>
              <a:srgbClr val="C00000"/>
            </a:solidFill>
            <a:prstDash val="solid"/>
            <a:round/>
            <a:headEnd len="sm" w="sm" type="none"/>
            <a:tailEnd len="sm" w="sm" type="none"/>
          </a:ln>
        </p:spPr>
      </p:cxnSp>
      <p:sp>
        <p:nvSpPr>
          <p:cNvPr id="76" name="Google Shape;76;p6"/>
          <p:cNvSpPr/>
          <p:nvPr/>
        </p:nvSpPr>
        <p:spPr>
          <a:xfrm>
            <a:off x="370800" y="0"/>
            <a:ext cx="10486080" cy="699120"/>
          </a:xfrm>
          <a:prstGeom prst="rect">
            <a:avLst/>
          </a:prstGeom>
          <a:noFill/>
          <a:ln>
            <a:noFill/>
          </a:ln>
        </p:spPr>
        <p:txBody>
          <a:bodyPr anchorCtr="0" anchor="t" bIns="349550" lIns="122025" spcFirstLastPara="1" rIns="122025" wrap="square" tIns="349550">
            <a:noAutofit/>
          </a:bodyPr>
          <a:lstStyle/>
          <a:p>
            <a:pPr indent="0" lvl="0" marL="0" marR="0" rtl="0" algn="l">
              <a:lnSpc>
                <a:spcPct val="100000"/>
              </a:lnSpc>
              <a:spcBef>
                <a:spcPts val="0"/>
              </a:spcBef>
              <a:spcAft>
                <a:spcPts val="0"/>
              </a:spcAft>
              <a:buNone/>
            </a:pPr>
            <a:r>
              <a:rPr b="1" lang="es-ES" sz="2660">
                <a:solidFill>
                  <a:srgbClr val="110741"/>
                </a:solidFill>
                <a:latin typeface="Ubuntu"/>
                <a:ea typeface="Ubuntu"/>
                <a:cs typeface="Ubuntu"/>
                <a:sym typeface="Ubuntu"/>
              </a:rPr>
              <a:t>Multithreading</a:t>
            </a:r>
            <a:endParaRPr b="0" sz="2660" strike="noStrike">
              <a:solidFill>
                <a:srgbClr val="000000"/>
              </a:solidFill>
              <a:latin typeface="Arial"/>
              <a:ea typeface="Arial"/>
              <a:cs typeface="Arial"/>
              <a:sym typeface="Arial"/>
            </a:endParaRPr>
          </a:p>
        </p:txBody>
      </p:sp>
      <p:sp>
        <p:nvSpPr>
          <p:cNvPr id="77" name="Google Shape;77;p6"/>
          <p:cNvSpPr/>
          <p:nvPr/>
        </p:nvSpPr>
        <p:spPr>
          <a:xfrm>
            <a:off x="449280" y="898560"/>
            <a:ext cx="7036560" cy="595872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None/>
            </a:pPr>
            <a:r>
              <a:rPr b="1" lang="es-ES" sz="1600" strike="noStrike">
                <a:solidFill>
                  <a:srgbClr val="000000"/>
                </a:solidFill>
                <a:latin typeface="Calibri"/>
                <a:ea typeface="Calibri"/>
                <a:cs typeface="Calibri"/>
                <a:sym typeface="Calibri"/>
              </a:rPr>
              <a:t> </a:t>
            </a:r>
            <a:endParaRPr b="0" sz="1600" strike="noStrike">
              <a:solidFill>
                <a:srgbClr val="000000"/>
              </a:solidFill>
              <a:latin typeface="Arial"/>
              <a:ea typeface="Arial"/>
              <a:cs typeface="Arial"/>
              <a:sym typeface="Arial"/>
            </a:endParaRPr>
          </a:p>
        </p:txBody>
      </p:sp>
      <p:pic>
        <p:nvPicPr>
          <p:cNvPr id="78" name="Google Shape;78;p6"/>
          <p:cNvPicPr preferRelativeResize="0"/>
          <p:nvPr/>
        </p:nvPicPr>
        <p:blipFill rotWithShape="1">
          <a:blip r:embed="rId3">
            <a:alphaModFix/>
          </a:blip>
          <a:srcRect b="0" l="0" r="0" t="0"/>
          <a:stretch/>
        </p:blipFill>
        <p:spPr>
          <a:xfrm>
            <a:off x="10758240" y="177120"/>
            <a:ext cx="796680" cy="637200"/>
          </a:xfrm>
          <a:prstGeom prst="rect">
            <a:avLst/>
          </a:prstGeom>
          <a:noFill/>
          <a:ln>
            <a:noFill/>
          </a:ln>
        </p:spPr>
      </p:pic>
      <p:sp>
        <p:nvSpPr>
          <p:cNvPr id="79" name="Google Shape;79;p6"/>
          <p:cNvSpPr txBox="1"/>
          <p:nvPr/>
        </p:nvSpPr>
        <p:spPr>
          <a:xfrm>
            <a:off x="370800" y="1013040"/>
            <a:ext cx="10728749" cy="1884069"/>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s-ES" sz="1800" strike="noStrike">
                <a:solidFill>
                  <a:srgbClr val="000000"/>
                </a:solidFill>
                <a:latin typeface="Calibri"/>
                <a:ea typeface="Calibri"/>
                <a:cs typeface="Calibri"/>
                <a:sym typeface="Calibri"/>
              </a:rPr>
              <a:t>Un nuevo hilo de ejecución puede iniciarse creando un nuevo objeto </a:t>
            </a:r>
            <a:r>
              <a:rPr b="1" lang="es-ES" sz="1800" strike="noStrike">
                <a:solidFill>
                  <a:srgbClr val="000000"/>
                </a:solidFill>
                <a:latin typeface="Calibri"/>
                <a:ea typeface="Calibri"/>
                <a:cs typeface="Calibri"/>
                <a:sym typeface="Calibri"/>
              </a:rPr>
              <a:t>threading.Thread</a:t>
            </a:r>
            <a:r>
              <a:rPr b="0" lang="es-ES" sz="1800" strike="noStrike">
                <a:solidFill>
                  <a:srgbClr val="000000"/>
                </a:solidFill>
                <a:latin typeface="Calibri"/>
                <a:ea typeface="Calibri"/>
                <a:cs typeface="Calibri"/>
                <a:sym typeface="Calibri"/>
              </a:rPr>
              <a:t> y asignándole una función para ejecutar:</a:t>
            </a:r>
            <a:endParaRPr/>
          </a:p>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0" sz="1800" strike="noStrike">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0" sz="1800" strike="noStrike">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80" name="Google Shape;80;p6"/>
          <p:cNvPicPr preferRelativeResize="0"/>
          <p:nvPr/>
        </p:nvPicPr>
        <p:blipFill rotWithShape="1">
          <a:blip r:embed="rId4">
            <a:alphaModFix/>
          </a:blip>
          <a:srcRect b="0" l="0" r="0" t="0"/>
          <a:stretch/>
        </p:blipFill>
        <p:spPr>
          <a:xfrm>
            <a:off x="449280" y="1716468"/>
            <a:ext cx="4239217" cy="1114581"/>
          </a:xfrm>
          <a:prstGeom prst="rect">
            <a:avLst/>
          </a:prstGeom>
          <a:noFill/>
          <a:ln>
            <a:noFill/>
          </a:ln>
        </p:spPr>
      </p:pic>
      <p:sp>
        <p:nvSpPr>
          <p:cNvPr id="81" name="Google Shape;81;p6"/>
          <p:cNvSpPr txBox="1"/>
          <p:nvPr/>
        </p:nvSpPr>
        <p:spPr>
          <a:xfrm>
            <a:off x="5022800" y="1827662"/>
            <a:ext cx="640267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El parámetro target referencia la función (u objeto invocable) que se ejecutará. El hilo no comenzará a ejecutarse hasta que se llame al método start().</a:t>
            </a:r>
            <a:endParaRPr/>
          </a:p>
        </p:txBody>
      </p:sp>
      <p:sp>
        <p:nvSpPr>
          <p:cNvPr id="82" name="Google Shape;82;p6"/>
          <p:cNvSpPr txBox="1"/>
          <p:nvPr/>
        </p:nvSpPr>
        <p:spPr>
          <a:xfrm>
            <a:off x="370800" y="2954206"/>
            <a:ext cx="1097619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También podemos crear una nueva clase personalizada de Thread. Para ello, debemos sobrescribir el método run en la subclase.</a:t>
            </a:r>
            <a:endParaRPr/>
          </a:p>
        </p:txBody>
      </p:sp>
      <p:pic>
        <p:nvPicPr>
          <p:cNvPr id="83" name="Google Shape;83;p6"/>
          <p:cNvPicPr preferRelativeResize="0"/>
          <p:nvPr/>
        </p:nvPicPr>
        <p:blipFill rotWithShape="1">
          <a:blip r:embed="rId5">
            <a:alphaModFix/>
          </a:blip>
          <a:srcRect b="0" l="0" r="0" t="0"/>
          <a:stretch/>
        </p:blipFill>
        <p:spPr>
          <a:xfrm>
            <a:off x="449280" y="3657634"/>
            <a:ext cx="4313232" cy="1457574"/>
          </a:xfrm>
          <a:prstGeom prst="rect">
            <a:avLst/>
          </a:prstGeom>
          <a:noFill/>
          <a:ln>
            <a:noFill/>
          </a:ln>
        </p:spPr>
      </p:pic>
      <p:pic>
        <p:nvPicPr>
          <p:cNvPr id="84" name="Google Shape;84;p6"/>
          <p:cNvPicPr preferRelativeResize="0"/>
          <p:nvPr/>
        </p:nvPicPr>
        <p:blipFill rotWithShape="1">
          <a:blip r:embed="rId6">
            <a:alphaModFix/>
          </a:blip>
          <a:srcRect b="0" l="0" r="0" t="0"/>
          <a:stretch/>
        </p:blipFill>
        <p:spPr>
          <a:xfrm>
            <a:off x="4880886" y="3638337"/>
            <a:ext cx="6544588" cy="17718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7"/>
          <p:cNvSpPr/>
          <p:nvPr/>
        </p:nvSpPr>
        <p:spPr>
          <a:xfrm>
            <a:off x="9666720" y="-1014480"/>
            <a:ext cx="3263400" cy="3245400"/>
          </a:xfrm>
          <a:prstGeom prst="ellipse">
            <a:avLst/>
          </a:prstGeom>
          <a:solidFill>
            <a:srgbClr val="C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sz="1870" strike="noStrike">
              <a:solidFill>
                <a:srgbClr val="000000"/>
              </a:solidFill>
              <a:latin typeface="Arial"/>
              <a:ea typeface="Arial"/>
              <a:cs typeface="Arial"/>
              <a:sym typeface="Arial"/>
            </a:endParaRPr>
          </a:p>
        </p:txBody>
      </p:sp>
      <p:cxnSp>
        <p:nvCxnSpPr>
          <p:cNvPr id="90" name="Google Shape;90;p7"/>
          <p:cNvCxnSpPr/>
          <p:nvPr/>
        </p:nvCxnSpPr>
        <p:spPr>
          <a:xfrm flipH="1" rot="10800000">
            <a:off x="449280" y="851400"/>
            <a:ext cx="11106360" cy="9360"/>
          </a:xfrm>
          <a:prstGeom prst="straightConnector1">
            <a:avLst/>
          </a:prstGeom>
          <a:noFill/>
          <a:ln cap="flat" cmpd="sng" w="9525">
            <a:solidFill>
              <a:srgbClr val="C00000"/>
            </a:solidFill>
            <a:prstDash val="solid"/>
            <a:round/>
            <a:headEnd len="sm" w="sm" type="none"/>
            <a:tailEnd len="sm" w="sm" type="none"/>
          </a:ln>
        </p:spPr>
      </p:cxnSp>
      <p:sp>
        <p:nvSpPr>
          <p:cNvPr id="91" name="Google Shape;91;p7"/>
          <p:cNvSpPr/>
          <p:nvPr/>
        </p:nvSpPr>
        <p:spPr>
          <a:xfrm>
            <a:off x="370800" y="0"/>
            <a:ext cx="10486080" cy="699120"/>
          </a:xfrm>
          <a:prstGeom prst="rect">
            <a:avLst/>
          </a:prstGeom>
          <a:noFill/>
          <a:ln>
            <a:noFill/>
          </a:ln>
        </p:spPr>
        <p:txBody>
          <a:bodyPr anchorCtr="0" anchor="t" bIns="349550" lIns="122025" spcFirstLastPara="1" rIns="122025" wrap="square" tIns="349550">
            <a:noAutofit/>
          </a:bodyPr>
          <a:lstStyle/>
          <a:p>
            <a:pPr indent="0" lvl="0" marL="0" marR="0" rtl="0" algn="l">
              <a:lnSpc>
                <a:spcPct val="100000"/>
              </a:lnSpc>
              <a:spcBef>
                <a:spcPts val="0"/>
              </a:spcBef>
              <a:spcAft>
                <a:spcPts val="0"/>
              </a:spcAft>
              <a:buNone/>
            </a:pPr>
            <a:r>
              <a:rPr b="1" lang="es-ES" sz="2660">
                <a:solidFill>
                  <a:srgbClr val="110741"/>
                </a:solidFill>
                <a:latin typeface="Ubuntu"/>
                <a:ea typeface="Ubuntu"/>
                <a:cs typeface="Ubuntu"/>
                <a:sym typeface="Ubuntu"/>
              </a:rPr>
              <a:t>Multithreading - Ejemplo</a:t>
            </a:r>
            <a:endParaRPr b="0" sz="2660" strike="noStrike">
              <a:solidFill>
                <a:srgbClr val="000000"/>
              </a:solidFill>
              <a:latin typeface="Arial"/>
              <a:ea typeface="Arial"/>
              <a:cs typeface="Arial"/>
              <a:sym typeface="Arial"/>
            </a:endParaRPr>
          </a:p>
        </p:txBody>
      </p:sp>
      <p:sp>
        <p:nvSpPr>
          <p:cNvPr id="92" name="Google Shape;92;p7"/>
          <p:cNvSpPr/>
          <p:nvPr/>
        </p:nvSpPr>
        <p:spPr>
          <a:xfrm>
            <a:off x="449280" y="898560"/>
            <a:ext cx="7036560" cy="595872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None/>
            </a:pPr>
            <a:r>
              <a:rPr b="1" lang="es-ES" sz="1600" strike="noStrike">
                <a:solidFill>
                  <a:srgbClr val="000000"/>
                </a:solidFill>
                <a:latin typeface="Calibri"/>
                <a:ea typeface="Calibri"/>
                <a:cs typeface="Calibri"/>
                <a:sym typeface="Calibri"/>
              </a:rPr>
              <a:t> </a:t>
            </a:r>
            <a:endParaRPr b="0" sz="1600" strike="noStrike">
              <a:solidFill>
                <a:srgbClr val="000000"/>
              </a:solidFill>
              <a:latin typeface="Arial"/>
              <a:ea typeface="Arial"/>
              <a:cs typeface="Arial"/>
              <a:sym typeface="Arial"/>
            </a:endParaRPr>
          </a:p>
        </p:txBody>
      </p:sp>
      <p:pic>
        <p:nvPicPr>
          <p:cNvPr id="93" name="Google Shape;93;p7"/>
          <p:cNvPicPr preferRelativeResize="0"/>
          <p:nvPr/>
        </p:nvPicPr>
        <p:blipFill rotWithShape="1">
          <a:blip r:embed="rId3">
            <a:alphaModFix/>
          </a:blip>
          <a:srcRect b="0" l="0" r="0" t="0"/>
          <a:stretch/>
        </p:blipFill>
        <p:spPr>
          <a:xfrm>
            <a:off x="10758240" y="177120"/>
            <a:ext cx="796680" cy="637200"/>
          </a:xfrm>
          <a:prstGeom prst="rect">
            <a:avLst/>
          </a:prstGeom>
          <a:noFill/>
          <a:ln>
            <a:noFill/>
          </a:ln>
        </p:spPr>
      </p:pic>
      <p:pic>
        <p:nvPicPr>
          <p:cNvPr id="94" name="Google Shape;94;p7"/>
          <p:cNvPicPr preferRelativeResize="0"/>
          <p:nvPr/>
        </p:nvPicPr>
        <p:blipFill rotWithShape="1">
          <a:blip r:embed="rId4">
            <a:alphaModFix/>
          </a:blip>
          <a:srcRect b="0" l="0" r="0" t="0"/>
          <a:stretch/>
        </p:blipFill>
        <p:spPr>
          <a:xfrm>
            <a:off x="449280" y="1013040"/>
            <a:ext cx="5367855" cy="5097532"/>
          </a:xfrm>
          <a:prstGeom prst="rect">
            <a:avLst/>
          </a:prstGeom>
          <a:noFill/>
          <a:ln>
            <a:noFill/>
          </a:ln>
        </p:spPr>
      </p:pic>
      <p:pic>
        <p:nvPicPr>
          <p:cNvPr id="95" name="Google Shape;95;p7"/>
          <p:cNvPicPr preferRelativeResize="0"/>
          <p:nvPr/>
        </p:nvPicPr>
        <p:blipFill rotWithShape="1">
          <a:blip r:embed="rId5">
            <a:alphaModFix/>
          </a:blip>
          <a:srcRect b="2421" l="0" r="0" t="0"/>
          <a:stretch/>
        </p:blipFill>
        <p:spPr>
          <a:xfrm>
            <a:off x="7485840" y="2120767"/>
            <a:ext cx="2963656" cy="2616465"/>
          </a:xfrm>
          <a:prstGeom prst="rect">
            <a:avLst/>
          </a:prstGeom>
          <a:noFill/>
          <a:ln>
            <a:noFill/>
          </a:ln>
        </p:spPr>
      </p:pic>
      <p:sp>
        <p:nvSpPr>
          <p:cNvPr id="96" name="Google Shape;96;p7"/>
          <p:cNvSpPr/>
          <p:nvPr/>
        </p:nvSpPr>
        <p:spPr>
          <a:xfrm>
            <a:off x="6267601" y="3229560"/>
            <a:ext cx="1003707" cy="898556"/>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8"/>
          <p:cNvSpPr/>
          <p:nvPr/>
        </p:nvSpPr>
        <p:spPr>
          <a:xfrm>
            <a:off x="9666720" y="-1014480"/>
            <a:ext cx="3263400" cy="3245400"/>
          </a:xfrm>
          <a:prstGeom prst="ellipse">
            <a:avLst/>
          </a:prstGeom>
          <a:solidFill>
            <a:srgbClr val="C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sz="1870" strike="noStrike">
              <a:solidFill>
                <a:srgbClr val="000000"/>
              </a:solidFill>
              <a:latin typeface="Arial"/>
              <a:ea typeface="Arial"/>
              <a:cs typeface="Arial"/>
              <a:sym typeface="Arial"/>
            </a:endParaRPr>
          </a:p>
        </p:txBody>
      </p:sp>
      <p:cxnSp>
        <p:nvCxnSpPr>
          <p:cNvPr id="102" name="Google Shape;102;p8"/>
          <p:cNvCxnSpPr/>
          <p:nvPr/>
        </p:nvCxnSpPr>
        <p:spPr>
          <a:xfrm flipH="1" rot="10800000">
            <a:off x="449280" y="851400"/>
            <a:ext cx="11106360" cy="9360"/>
          </a:xfrm>
          <a:prstGeom prst="straightConnector1">
            <a:avLst/>
          </a:prstGeom>
          <a:noFill/>
          <a:ln cap="flat" cmpd="sng" w="9525">
            <a:solidFill>
              <a:srgbClr val="C00000"/>
            </a:solidFill>
            <a:prstDash val="solid"/>
            <a:round/>
            <a:headEnd len="sm" w="sm" type="none"/>
            <a:tailEnd len="sm" w="sm" type="none"/>
          </a:ln>
        </p:spPr>
      </p:cxnSp>
      <p:sp>
        <p:nvSpPr>
          <p:cNvPr id="103" name="Google Shape;103;p8"/>
          <p:cNvSpPr/>
          <p:nvPr/>
        </p:nvSpPr>
        <p:spPr>
          <a:xfrm>
            <a:off x="370800" y="0"/>
            <a:ext cx="10486080" cy="699120"/>
          </a:xfrm>
          <a:prstGeom prst="rect">
            <a:avLst/>
          </a:prstGeom>
          <a:noFill/>
          <a:ln>
            <a:noFill/>
          </a:ln>
        </p:spPr>
        <p:txBody>
          <a:bodyPr anchorCtr="0" anchor="t" bIns="349550" lIns="122025" spcFirstLastPara="1" rIns="122025" wrap="square" tIns="349550">
            <a:noAutofit/>
          </a:bodyPr>
          <a:lstStyle/>
          <a:p>
            <a:pPr indent="0" lvl="0" marL="0" marR="0" rtl="0" algn="l">
              <a:lnSpc>
                <a:spcPct val="100000"/>
              </a:lnSpc>
              <a:spcBef>
                <a:spcPts val="0"/>
              </a:spcBef>
              <a:spcAft>
                <a:spcPts val="0"/>
              </a:spcAft>
              <a:buNone/>
            </a:pPr>
            <a:r>
              <a:rPr b="1" lang="es-ES" sz="2660" strike="noStrike">
                <a:solidFill>
                  <a:srgbClr val="110741"/>
                </a:solidFill>
                <a:latin typeface="Ubuntu"/>
                <a:ea typeface="Ubuntu"/>
                <a:cs typeface="Ubuntu"/>
                <a:sym typeface="Ubuntu"/>
              </a:rPr>
              <a:t>Entendiendo el GI</a:t>
            </a:r>
            <a:r>
              <a:rPr b="1" lang="es-ES" sz="2660">
                <a:solidFill>
                  <a:srgbClr val="110741"/>
                </a:solidFill>
                <a:latin typeface="Ubuntu"/>
                <a:ea typeface="Ubuntu"/>
                <a:cs typeface="Ubuntu"/>
                <a:sym typeface="Ubuntu"/>
              </a:rPr>
              <a:t>L</a:t>
            </a:r>
            <a:endParaRPr b="0" sz="2660" strike="noStrike">
              <a:solidFill>
                <a:srgbClr val="000000"/>
              </a:solidFill>
              <a:latin typeface="Arial"/>
              <a:ea typeface="Arial"/>
              <a:cs typeface="Arial"/>
              <a:sym typeface="Arial"/>
            </a:endParaRPr>
          </a:p>
        </p:txBody>
      </p:sp>
      <p:sp>
        <p:nvSpPr>
          <p:cNvPr id="104" name="Google Shape;104;p8"/>
          <p:cNvSpPr/>
          <p:nvPr/>
        </p:nvSpPr>
        <p:spPr>
          <a:xfrm>
            <a:off x="449280" y="898560"/>
            <a:ext cx="7036560" cy="595872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None/>
            </a:pPr>
            <a:r>
              <a:rPr b="1" lang="es-ES" sz="1600" strike="noStrike">
                <a:solidFill>
                  <a:srgbClr val="000000"/>
                </a:solidFill>
                <a:latin typeface="Calibri"/>
                <a:ea typeface="Calibri"/>
                <a:cs typeface="Calibri"/>
                <a:sym typeface="Calibri"/>
              </a:rPr>
              <a:t> </a:t>
            </a:r>
            <a:endParaRPr b="0" sz="1600" strike="noStrike">
              <a:solidFill>
                <a:srgbClr val="000000"/>
              </a:solidFill>
              <a:latin typeface="Arial"/>
              <a:ea typeface="Arial"/>
              <a:cs typeface="Arial"/>
              <a:sym typeface="Arial"/>
            </a:endParaRPr>
          </a:p>
        </p:txBody>
      </p:sp>
      <p:pic>
        <p:nvPicPr>
          <p:cNvPr id="105" name="Google Shape;105;p8"/>
          <p:cNvPicPr preferRelativeResize="0"/>
          <p:nvPr/>
        </p:nvPicPr>
        <p:blipFill rotWithShape="1">
          <a:blip r:embed="rId3">
            <a:alphaModFix/>
          </a:blip>
          <a:srcRect b="0" l="0" r="0" t="0"/>
          <a:stretch/>
        </p:blipFill>
        <p:spPr>
          <a:xfrm>
            <a:off x="10758240" y="177120"/>
            <a:ext cx="796680" cy="637200"/>
          </a:xfrm>
          <a:prstGeom prst="rect">
            <a:avLst/>
          </a:prstGeom>
          <a:noFill/>
          <a:ln>
            <a:noFill/>
          </a:ln>
        </p:spPr>
      </p:pic>
      <p:sp>
        <p:nvSpPr>
          <p:cNvPr id="106" name="Google Shape;106;p8"/>
          <p:cNvSpPr txBox="1"/>
          <p:nvPr/>
        </p:nvSpPr>
        <p:spPr>
          <a:xfrm>
            <a:off x="533568" y="1129282"/>
            <a:ext cx="11021351" cy="504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s-ES" sz="1800" strike="noStrike">
                <a:solidFill>
                  <a:srgbClr val="000000"/>
                </a:solidFill>
                <a:latin typeface="Calibri"/>
                <a:ea typeface="Calibri"/>
                <a:cs typeface="Calibri"/>
                <a:sym typeface="Calibri"/>
              </a:rPr>
              <a:t>Los hilos dentro de un proceso comparten el mismo espacio de memoria. Esta compartición de memoria facilita el intercambio de datos entre hilos, pero también puede llevar a la corrupción de datos cuando más de un hilo actualiza el mismo objeto de manera concurrente.</a:t>
            </a:r>
            <a:endParaRPr/>
          </a:p>
          <a:p>
            <a:pPr indent="0" lvl="0" marL="0" marR="0" rtl="0" algn="l">
              <a:spcBef>
                <a:spcPts val="0"/>
              </a:spcBef>
              <a:spcAft>
                <a:spcPts val="0"/>
              </a:spcAft>
              <a:buNone/>
            </a:pPr>
            <a:r>
              <a:t/>
            </a:r>
            <a:endParaRPr b="0" sz="1800"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0" lang="es-ES" sz="1800" strike="noStrike">
                <a:solidFill>
                  <a:srgbClr val="000000"/>
                </a:solidFill>
                <a:latin typeface="Calibri"/>
                <a:ea typeface="Calibri"/>
                <a:cs typeface="Calibri"/>
                <a:sym typeface="Calibri"/>
              </a:rPr>
              <a:t>Para mitigar este riesgo, se pueden usar técnicas de sincronización como bloqueos (</a:t>
            </a:r>
            <a:r>
              <a:rPr b="0" i="1" lang="es-ES" sz="1800" strike="noStrike">
                <a:solidFill>
                  <a:srgbClr val="000000"/>
                </a:solidFill>
                <a:latin typeface="Calibri"/>
                <a:ea typeface="Calibri"/>
                <a:cs typeface="Calibri"/>
                <a:sym typeface="Calibri"/>
              </a:rPr>
              <a:t>locks</a:t>
            </a:r>
            <a:r>
              <a:rPr b="0" lang="es-ES" sz="1800" strike="noStrike">
                <a:solidFill>
                  <a:srgbClr val="000000"/>
                </a:solidFill>
                <a:latin typeface="Calibri"/>
                <a:ea typeface="Calibri"/>
                <a:cs typeface="Calibri"/>
                <a:sym typeface="Calibri"/>
              </a:rPr>
              <a:t>), semáforos y otros mecanismos de control de concurrencia.</a:t>
            </a:r>
            <a:endParaRPr/>
          </a:p>
          <a:p>
            <a:pPr indent="0" lvl="0" marL="0" marR="0" rtl="0" algn="l">
              <a:spcBef>
                <a:spcPts val="0"/>
              </a:spcBef>
              <a:spcAft>
                <a:spcPts val="0"/>
              </a:spcAft>
              <a:buNone/>
            </a:pPr>
            <a:r>
              <a:t/>
            </a:r>
            <a:endParaRPr b="0" sz="1800"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0" lang="es-ES" sz="1800" strike="noStrike">
                <a:solidFill>
                  <a:srgbClr val="000000"/>
                </a:solidFill>
                <a:latin typeface="Calibri"/>
                <a:ea typeface="Calibri"/>
                <a:cs typeface="Calibri"/>
                <a:sym typeface="Calibri"/>
              </a:rPr>
              <a:t>El </a:t>
            </a:r>
            <a:r>
              <a:rPr b="1" i="1" lang="es-ES" sz="1800" strike="noStrike">
                <a:solidFill>
                  <a:srgbClr val="000000"/>
                </a:solidFill>
                <a:latin typeface="Calibri"/>
                <a:ea typeface="Calibri"/>
                <a:cs typeface="Calibri"/>
                <a:sym typeface="Calibri"/>
              </a:rPr>
              <a:t>Global Interpreter Lock</a:t>
            </a:r>
            <a:r>
              <a:rPr b="1" lang="es-ES" sz="1800" strike="noStrike">
                <a:solidFill>
                  <a:srgbClr val="000000"/>
                </a:solidFill>
                <a:latin typeface="Calibri"/>
                <a:ea typeface="Calibri"/>
                <a:cs typeface="Calibri"/>
                <a:sym typeface="Calibri"/>
              </a:rPr>
              <a:t> </a:t>
            </a:r>
            <a:r>
              <a:rPr b="0" lang="es-ES" sz="1800" strike="noStrike">
                <a:solidFill>
                  <a:srgbClr val="000000"/>
                </a:solidFill>
                <a:latin typeface="Calibri"/>
                <a:ea typeface="Calibri"/>
                <a:cs typeface="Calibri"/>
                <a:sym typeface="Calibri"/>
              </a:rPr>
              <a:t>(GIL) es un mecanismo de bloqueo en el intérprete de Python que garantiza que solo un hilo de ejecución pueda ejecutar código Python a la vez.</a:t>
            </a:r>
            <a:r>
              <a:rPr lang="es-ES" sz="1800">
                <a:solidFill>
                  <a:srgbClr val="000000"/>
                </a:solidFill>
                <a:latin typeface="Calibri"/>
                <a:ea typeface="Calibri"/>
                <a:cs typeface="Calibri"/>
                <a:sym typeface="Calibri"/>
              </a:rPr>
              <a:t> </a:t>
            </a:r>
            <a:r>
              <a:rPr b="0" lang="es-ES" sz="1800" strike="noStrike">
                <a:solidFill>
                  <a:srgbClr val="000000"/>
                </a:solidFill>
                <a:latin typeface="Calibri"/>
                <a:ea typeface="Calibri"/>
                <a:cs typeface="Calibri"/>
                <a:sym typeface="Calibri"/>
              </a:rPr>
              <a:t>Aunque el GIL proporciona una simplicidad de diseño y evita problemas de concurrencia, también puede ser un cuello de botella para aplicaciones que requieren concurrencia intensiva en CPU.</a:t>
            </a:r>
            <a:endParaRPr/>
          </a:p>
          <a:p>
            <a:pPr indent="0" lvl="0" marL="0" marR="0" rtl="0" algn="l">
              <a:spcBef>
                <a:spcPts val="0"/>
              </a:spcBef>
              <a:spcAft>
                <a:spcPts val="0"/>
              </a:spcAft>
              <a:buNone/>
            </a:pPr>
            <a:r>
              <a:t/>
            </a:r>
            <a:endParaRPr b="0" sz="1800"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0" lang="es-ES" sz="1800" strike="noStrike">
                <a:solidFill>
                  <a:srgbClr val="000000"/>
                </a:solidFill>
                <a:latin typeface="Calibri"/>
                <a:ea typeface="Calibri"/>
                <a:cs typeface="Calibri"/>
                <a:sym typeface="Calibri"/>
              </a:rPr>
              <a:t>Para hacer un mejor uso de los recursos computacionales de máquinas con múltiples núcleos, se recomienda utilizar el módulo </a:t>
            </a:r>
            <a:r>
              <a:rPr b="0" i="1" lang="es-ES" sz="1800" strike="noStrike">
                <a:solidFill>
                  <a:srgbClr val="000000"/>
                </a:solidFill>
                <a:latin typeface="Calibri"/>
                <a:ea typeface="Calibri"/>
                <a:cs typeface="Calibri"/>
                <a:sym typeface="Calibri"/>
              </a:rPr>
              <a:t>multiprocessing</a:t>
            </a:r>
            <a:r>
              <a:rPr b="0" lang="es-ES" sz="1800" strike="noStrike">
                <a:solidFill>
                  <a:srgbClr val="000000"/>
                </a:solidFill>
                <a:latin typeface="Calibri"/>
                <a:ea typeface="Calibri"/>
                <a:cs typeface="Calibri"/>
                <a:sym typeface="Calibri"/>
              </a:rPr>
              <a:t> o </a:t>
            </a:r>
            <a:r>
              <a:rPr b="0" i="1" lang="es-ES" sz="1800" strike="noStrike">
                <a:solidFill>
                  <a:srgbClr val="000000"/>
                </a:solidFill>
                <a:latin typeface="Calibri"/>
                <a:ea typeface="Calibri"/>
                <a:cs typeface="Calibri"/>
                <a:sym typeface="Calibri"/>
              </a:rPr>
              <a:t>concurrent.futures.ProcessPoolExecutor</a:t>
            </a:r>
            <a:r>
              <a:rPr b="0" lang="es-ES" sz="1800" strike="noStrike">
                <a:solidFill>
                  <a:srgbClr val="000000"/>
                </a:solidFill>
                <a:latin typeface="Calibri"/>
                <a:ea typeface="Calibri"/>
                <a:cs typeface="Calibri"/>
                <a:sym typeface="Calibri"/>
              </a:rPr>
              <a:t>. Sin embargo, el multithreading sigue siendo un modelo adecuado si se desea ejecutar múltiples tareas de I/O simultáneamente.</a:t>
            </a:r>
            <a:endParaRPr/>
          </a:p>
          <a:p>
            <a:pPr indent="0" lvl="0" marL="0" marR="0" rtl="0" algn="l">
              <a:spcBef>
                <a:spcPts val="0"/>
              </a:spcBef>
              <a:spcAft>
                <a:spcPts val="0"/>
              </a:spcAft>
              <a:buNone/>
            </a:pPr>
            <a:r>
              <a:t/>
            </a:r>
            <a:endParaRPr b="0" sz="1800" strike="noStrike">
              <a:solidFill>
                <a:srgbClr val="000000"/>
              </a:solidFill>
              <a:latin typeface="Calibri"/>
              <a:ea typeface="Calibri"/>
              <a:cs typeface="Calibri"/>
              <a:sym typeface="Calibri"/>
            </a:endParaRPr>
          </a:p>
          <a:p>
            <a:pPr indent="0" lvl="0" marL="0" marR="0" rtl="0" algn="l">
              <a:spcBef>
                <a:spcPts val="0"/>
              </a:spcBef>
              <a:spcAft>
                <a:spcPts val="0"/>
              </a:spcAft>
              <a:buNone/>
            </a:pPr>
            <a:r>
              <a:t/>
            </a:r>
            <a:endParaRPr b="0" sz="1800" strike="noStrike">
              <a:solidFill>
                <a:srgbClr val="000000"/>
              </a:solidFill>
              <a:latin typeface="Calibri"/>
              <a:ea typeface="Calibri"/>
              <a:cs typeface="Calibri"/>
              <a:sym typeface="Calibri"/>
            </a:endParaRPr>
          </a:p>
          <a:p>
            <a:pPr indent="0" lvl="0" marL="0" marR="0" rtl="0" algn="l">
              <a:spcBef>
                <a:spcPts val="0"/>
              </a:spcBef>
              <a:spcAft>
                <a:spcPts val="0"/>
              </a:spcAft>
              <a:buNone/>
            </a:pPr>
            <a:r>
              <a:t/>
            </a:r>
            <a:endParaRPr b="0" sz="1000"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9"/>
          <p:cNvSpPr/>
          <p:nvPr/>
        </p:nvSpPr>
        <p:spPr>
          <a:xfrm>
            <a:off x="9666720" y="-1014480"/>
            <a:ext cx="3263400" cy="3245400"/>
          </a:xfrm>
          <a:prstGeom prst="ellipse">
            <a:avLst/>
          </a:prstGeom>
          <a:solidFill>
            <a:srgbClr val="C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sz="1870" strike="noStrike">
              <a:solidFill>
                <a:srgbClr val="000000"/>
              </a:solidFill>
              <a:latin typeface="Arial"/>
              <a:ea typeface="Arial"/>
              <a:cs typeface="Arial"/>
              <a:sym typeface="Arial"/>
            </a:endParaRPr>
          </a:p>
        </p:txBody>
      </p:sp>
      <p:cxnSp>
        <p:nvCxnSpPr>
          <p:cNvPr id="112" name="Google Shape;112;p9"/>
          <p:cNvCxnSpPr/>
          <p:nvPr/>
        </p:nvCxnSpPr>
        <p:spPr>
          <a:xfrm flipH="1" rot="10800000">
            <a:off x="449280" y="851400"/>
            <a:ext cx="11106360" cy="9360"/>
          </a:xfrm>
          <a:prstGeom prst="straightConnector1">
            <a:avLst/>
          </a:prstGeom>
          <a:noFill/>
          <a:ln cap="flat" cmpd="sng" w="9525">
            <a:solidFill>
              <a:srgbClr val="C00000"/>
            </a:solidFill>
            <a:prstDash val="solid"/>
            <a:round/>
            <a:headEnd len="sm" w="sm" type="none"/>
            <a:tailEnd len="sm" w="sm" type="none"/>
          </a:ln>
        </p:spPr>
      </p:cxnSp>
      <p:sp>
        <p:nvSpPr>
          <p:cNvPr id="113" name="Google Shape;113;p9"/>
          <p:cNvSpPr/>
          <p:nvPr/>
        </p:nvSpPr>
        <p:spPr>
          <a:xfrm>
            <a:off x="370800" y="0"/>
            <a:ext cx="10486080" cy="699120"/>
          </a:xfrm>
          <a:prstGeom prst="rect">
            <a:avLst/>
          </a:prstGeom>
          <a:noFill/>
          <a:ln>
            <a:noFill/>
          </a:ln>
        </p:spPr>
        <p:txBody>
          <a:bodyPr anchorCtr="0" anchor="t" bIns="349550" lIns="122025" spcFirstLastPara="1" rIns="122025" wrap="square" tIns="349550">
            <a:noAutofit/>
          </a:bodyPr>
          <a:lstStyle/>
          <a:p>
            <a:pPr indent="0" lvl="0" marL="0" marR="0" rtl="0" algn="l">
              <a:lnSpc>
                <a:spcPct val="100000"/>
              </a:lnSpc>
              <a:spcBef>
                <a:spcPts val="0"/>
              </a:spcBef>
              <a:spcAft>
                <a:spcPts val="0"/>
              </a:spcAft>
              <a:buNone/>
            </a:pPr>
            <a:r>
              <a:rPr b="1" lang="es-ES" sz="2660" strike="noStrike">
                <a:solidFill>
                  <a:srgbClr val="110741"/>
                </a:solidFill>
                <a:latin typeface="Ubuntu"/>
                <a:ea typeface="Ubuntu"/>
                <a:cs typeface="Ubuntu"/>
                <a:sym typeface="Ubuntu"/>
              </a:rPr>
              <a:t>Multiprocessing</a:t>
            </a:r>
            <a:endParaRPr b="0" sz="2660" strike="noStrike">
              <a:solidFill>
                <a:srgbClr val="000000"/>
              </a:solidFill>
              <a:latin typeface="Arial"/>
              <a:ea typeface="Arial"/>
              <a:cs typeface="Arial"/>
              <a:sym typeface="Arial"/>
            </a:endParaRPr>
          </a:p>
        </p:txBody>
      </p:sp>
      <p:sp>
        <p:nvSpPr>
          <p:cNvPr id="114" name="Google Shape;114;p9"/>
          <p:cNvSpPr/>
          <p:nvPr/>
        </p:nvSpPr>
        <p:spPr>
          <a:xfrm>
            <a:off x="449280" y="898560"/>
            <a:ext cx="7036560" cy="595872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None/>
            </a:pPr>
            <a:r>
              <a:rPr b="1" lang="es-ES" sz="1600" strike="noStrike">
                <a:solidFill>
                  <a:srgbClr val="000000"/>
                </a:solidFill>
                <a:latin typeface="Calibri"/>
                <a:ea typeface="Calibri"/>
                <a:cs typeface="Calibri"/>
                <a:sym typeface="Calibri"/>
              </a:rPr>
              <a:t> </a:t>
            </a:r>
            <a:endParaRPr b="0" sz="1600" strike="noStrike">
              <a:solidFill>
                <a:srgbClr val="000000"/>
              </a:solidFill>
              <a:latin typeface="Arial"/>
              <a:ea typeface="Arial"/>
              <a:cs typeface="Arial"/>
              <a:sym typeface="Arial"/>
            </a:endParaRPr>
          </a:p>
        </p:txBody>
      </p:sp>
      <p:pic>
        <p:nvPicPr>
          <p:cNvPr id="115" name="Google Shape;115;p9"/>
          <p:cNvPicPr preferRelativeResize="0"/>
          <p:nvPr/>
        </p:nvPicPr>
        <p:blipFill rotWithShape="1">
          <a:blip r:embed="rId3">
            <a:alphaModFix/>
          </a:blip>
          <a:srcRect b="0" l="0" r="0" t="0"/>
          <a:stretch/>
        </p:blipFill>
        <p:spPr>
          <a:xfrm>
            <a:off x="10758240" y="177120"/>
            <a:ext cx="796680" cy="637200"/>
          </a:xfrm>
          <a:prstGeom prst="rect">
            <a:avLst/>
          </a:prstGeom>
          <a:noFill/>
          <a:ln>
            <a:noFill/>
          </a:ln>
        </p:spPr>
      </p:pic>
      <p:sp>
        <p:nvSpPr>
          <p:cNvPr id="116" name="Google Shape;116;p9"/>
          <p:cNvSpPr txBox="1"/>
          <p:nvPr/>
        </p:nvSpPr>
        <p:spPr>
          <a:xfrm>
            <a:off x="449280" y="1051405"/>
            <a:ext cx="6358926" cy="5159272"/>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s-ES" sz="1800" strike="noStrike">
                <a:solidFill>
                  <a:srgbClr val="000000"/>
                </a:solidFill>
                <a:latin typeface="Calibri"/>
                <a:ea typeface="Calibri"/>
                <a:cs typeface="Calibri"/>
                <a:sym typeface="Calibri"/>
              </a:rPr>
              <a:t>Los procesos son instancias independientes de un programa en ejecución que tienen su propio espacio de memoria y recursos del sistema.</a:t>
            </a:r>
            <a:r>
              <a:rPr lang="es-ES" sz="1800">
                <a:solidFill>
                  <a:srgbClr val="000000"/>
                </a:solidFill>
                <a:latin typeface="Calibri"/>
                <a:ea typeface="Calibri"/>
                <a:cs typeface="Calibri"/>
                <a:sym typeface="Calibri"/>
              </a:rPr>
              <a:t> L</a:t>
            </a:r>
            <a:r>
              <a:rPr b="0" lang="es-ES" sz="1800" strike="noStrike">
                <a:solidFill>
                  <a:srgbClr val="000000"/>
                </a:solidFill>
                <a:latin typeface="Calibri"/>
                <a:ea typeface="Calibri"/>
                <a:cs typeface="Calibri"/>
                <a:sym typeface="Calibri"/>
              </a:rPr>
              <a:t>os procesos </a:t>
            </a:r>
            <a:r>
              <a:rPr lang="es-ES" sz="1800">
                <a:solidFill>
                  <a:srgbClr val="000000"/>
                </a:solidFill>
                <a:latin typeface="Calibri"/>
                <a:ea typeface="Calibri"/>
                <a:cs typeface="Calibri"/>
                <a:sym typeface="Calibri"/>
              </a:rPr>
              <a:t>pueden comunicarse </a:t>
            </a:r>
            <a:r>
              <a:rPr b="0" lang="es-ES" sz="1800" strike="noStrike">
                <a:solidFill>
                  <a:srgbClr val="000000"/>
                </a:solidFill>
                <a:latin typeface="Calibri"/>
                <a:ea typeface="Calibri"/>
                <a:cs typeface="Calibri"/>
                <a:sym typeface="Calibri"/>
              </a:rPr>
              <a:t>a través de las herramientas provistas por las rutinas de IPC (</a:t>
            </a:r>
            <a:r>
              <a:rPr b="0" i="1" lang="es-ES" sz="1800" strike="noStrike">
                <a:solidFill>
                  <a:srgbClr val="000000"/>
                </a:solidFill>
                <a:latin typeface="Calibri"/>
                <a:ea typeface="Calibri"/>
                <a:cs typeface="Calibri"/>
                <a:sym typeface="Calibri"/>
              </a:rPr>
              <a:t>Inter-Process Communication</a:t>
            </a:r>
            <a:r>
              <a:rPr b="0" lang="es-ES" sz="1800" strike="noStrike">
                <a:solidFill>
                  <a:srgbClr val="000000"/>
                </a:solidFill>
                <a:latin typeface="Calibri"/>
                <a:ea typeface="Calibri"/>
                <a:cs typeface="Calibri"/>
                <a:sym typeface="Calibri"/>
              </a:rPr>
              <a:t>)</a:t>
            </a:r>
            <a:endParaRPr/>
          </a:p>
          <a:p>
            <a:pPr indent="0" lvl="0" marL="0" marR="0" rtl="0" algn="l">
              <a:spcBef>
                <a:spcPts val="0"/>
              </a:spcBef>
              <a:spcAft>
                <a:spcPts val="0"/>
              </a:spcAft>
              <a:buNone/>
            </a:pPr>
            <a:r>
              <a:t/>
            </a:r>
            <a:endParaRPr b="0" sz="1800"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0" lang="es-ES" sz="1800" strike="noStrike">
                <a:solidFill>
                  <a:srgbClr val="000000"/>
                </a:solidFill>
                <a:latin typeface="Calibri"/>
                <a:ea typeface="Calibri"/>
                <a:cs typeface="Calibri"/>
                <a:sym typeface="Calibri"/>
              </a:rPr>
              <a:t>El multiproceso o </a:t>
            </a:r>
            <a:r>
              <a:rPr b="0" i="1" lang="es-ES" sz="1800" strike="noStrike">
                <a:solidFill>
                  <a:srgbClr val="000000"/>
                </a:solidFill>
                <a:latin typeface="Calibri"/>
                <a:ea typeface="Calibri"/>
                <a:cs typeface="Calibri"/>
                <a:sym typeface="Calibri"/>
              </a:rPr>
              <a:t>multiprocessing</a:t>
            </a:r>
            <a:r>
              <a:rPr b="0" lang="es-ES" sz="1800" strike="noStrike">
                <a:solidFill>
                  <a:srgbClr val="000000"/>
                </a:solidFill>
                <a:latin typeface="Calibri"/>
                <a:ea typeface="Calibri"/>
                <a:cs typeface="Calibri"/>
                <a:sym typeface="Calibri"/>
              </a:rPr>
              <a:t> es útil en situaciones donde un programa necesita realizar tareas computacionalmente intensivas que pueden dividirse en partes independientes, como el procesamiento de imágenes o videos.</a:t>
            </a:r>
            <a:endParaRPr/>
          </a:p>
          <a:p>
            <a:pPr indent="0" lvl="0" marL="0" marR="0" rtl="0" algn="l">
              <a:spcBef>
                <a:spcPts val="0"/>
              </a:spcBef>
              <a:spcAft>
                <a:spcPts val="0"/>
              </a:spcAft>
              <a:buNone/>
            </a:pPr>
            <a:r>
              <a:t/>
            </a:r>
            <a:endParaRPr b="0" sz="1800"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0" lang="es-ES" sz="1800" strike="noStrike">
                <a:solidFill>
                  <a:srgbClr val="000000"/>
                </a:solidFill>
                <a:latin typeface="Calibri"/>
                <a:ea typeface="Calibri"/>
                <a:cs typeface="Calibri"/>
                <a:sym typeface="Calibri"/>
              </a:rPr>
              <a:t>En Python, los procesos se implementan utilizando el módulo </a:t>
            </a:r>
            <a:r>
              <a:rPr b="0" i="1" lang="es-ES" sz="1800" strike="noStrike">
                <a:solidFill>
                  <a:srgbClr val="000000"/>
                </a:solidFill>
                <a:latin typeface="Calibri"/>
                <a:ea typeface="Calibri"/>
                <a:cs typeface="Calibri"/>
                <a:sym typeface="Calibri"/>
              </a:rPr>
              <a:t>multiprocessing</a:t>
            </a:r>
            <a:r>
              <a:rPr b="0" lang="es-ES" sz="1800" strike="noStrike">
                <a:solidFill>
                  <a:srgbClr val="000000"/>
                </a:solidFill>
                <a:latin typeface="Calibri"/>
                <a:ea typeface="Calibri"/>
                <a:cs typeface="Calibri"/>
                <a:sym typeface="Calibri"/>
              </a:rPr>
              <a:t>, que permite crear y controlar procesos de manera flexible.</a:t>
            </a:r>
            <a:r>
              <a:rPr lang="es-ES" sz="1800">
                <a:solidFill>
                  <a:srgbClr val="000000"/>
                </a:solidFill>
                <a:latin typeface="Calibri"/>
                <a:ea typeface="Calibri"/>
                <a:cs typeface="Calibri"/>
                <a:sym typeface="Calibri"/>
              </a:rPr>
              <a:t> </a:t>
            </a:r>
            <a:r>
              <a:rPr b="0" lang="es-ES" sz="1800" strike="noStrike">
                <a:solidFill>
                  <a:srgbClr val="000000"/>
                </a:solidFill>
                <a:latin typeface="Calibri"/>
                <a:ea typeface="Calibri"/>
                <a:cs typeface="Calibri"/>
                <a:sym typeface="Calibri"/>
              </a:rPr>
              <a:t>A diferencia de los hilos, los procesos tienen su propio GIL, lo que les permite ejecutar código de manera verdaderamente concurrente y aprovechar los múltiples núcleos de la CPU.</a:t>
            </a:r>
            <a:endParaRPr/>
          </a:p>
          <a:p>
            <a:pPr indent="0" lvl="0" marL="0" marR="0" rtl="0" algn="l">
              <a:spcBef>
                <a:spcPts val="0"/>
              </a:spcBef>
              <a:spcAft>
                <a:spcPts val="0"/>
              </a:spcAft>
              <a:buNone/>
            </a:pPr>
            <a:r>
              <a:t/>
            </a:r>
            <a:endParaRPr b="0" sz="1000" strike="noStrike">
              <a:solidFill>
                <a:srgbClr val="000000"/>
              </a:solidFill>
              <a:latin typeface="Arial"/>
              <a:ea typeface="Arial"/>
              <a:cs typeface="Arial"/>
              <a:sym typeface="Arial"/>
            </a:endParaRPr>
          </a:p>
        </p:txBody>
      </p:sp>
      <p:pic>
        <p:nvPicPr>
          <p:cNvPr id="117" name="Google Shape;117;p9"/>
          <p:cNvPicPr preferRelativeResize="0"/>
          <p:nvPr/>
        </p:nvPicPr>
        <p:blipFill rotWithShape="1">
          <a:blip r:embed="rId4">
            <a:alphaModFix/>
          </a:blip>
          <a:srcRect b="0" l="0" r="0" t="0"/>
          <a:stretch/>
        </p:blipFill>
        <p:spPr>
          <a:xfrm>
            <a:off x="7033258" y="1227790"/>
            <a:ext cx="4709462" cy="427549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1">
  <a:themeElements>
    <a:clrScheme name="Simple Light">
      <a:dk1>
        <a:srgbClr val="CE1F1F"/>
      </a:dk1>
      <a:lt1>
        <a:srgbClr val="FFFFFF"/>
      </a:lt1>
      <a:dk2>
        <a:srgbClr val="3B3B3B"/>
      </a:dk2>
      <a:lt2>
        <a:srgbClr val="EEEEEE"/>
      </a:lt2>
      <a:accent1>
        <a:srgbClr val="110841"/>
      </a:accent1>
      <a:accent2>
        <a:srgbClr val="E28033"/>
      </a:accent2>
      <a:accent3>
        <a:srgbClr val="C9434B"/>
      </a:accent3>
      <a:accent4>
        <a:srgbClr val="439CD9"/>
      </a:accent4>
      <a:accent5>
        <a:srgbClr val="41396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ema1">
  <a:themeElements>
    <a:clrScheme name="Simple Light">
      <a:dk1>
        <a:srgbClr val="CE1F1F"/>
      </a:dk1>
      <a:lt1>
        <a:srgbClr val="FFFFFF"/>
      </a:lt1>
      <a:dk2>
        <a:srgbClr val="3B3B3B"/>
      </a:dk2>
      <a:lt2>
        <a:srgbClr val="EEEEEE"/>
      </a:lt2>
      <a:accent1>
        <a:srgbClr val="110841"/>
      </a:accent1>
      <a:accent2>
        <a:srgbClr val="E28033"/>
      </a:accent2>
      <a:accent3>
        <a:srgbClr val="C9434B"/>
      </a:accent3>
      <a:accent4>
        <a:srgbClr val="439CD9"/>
      </a:accent4>
      <a:accent5>
        <a:srgbClr val="41396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Ivan Dominguez Rodriguez</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5</vt:i4>
  </property>
  <property fmtid="{D5CDD505-2E9C-101B-9397-08002B2CF9AE}" pid="3" name="PresentationFormat">
    <vt:lpwstr>Panorámica</vt:lpwstr>
  </property>
  <property fmtid="{D5CDD505-2E9C-101B-9397-08002B2CF9AE}" pid="4" name="Slides">
    <vt:i4>8</vt:i4>
  </property>
</Properties>
</file>