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1" r:id="rId5"/>
    <p:sldId id="262" r:id="rId6"/>
    <p:sldId id="268" r:id="rId7"/>
    <p:sldId id="263" r:id="rId8"/>
    <p:sldId id="264" r:id="rId9"/>
    <p:sldId id="266" r:id="rId10"/>
    <p:sldId id="26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46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6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783328A-B4F9-43D8-A644-43ADB1DBF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3" y="0"/>
            <a:ext cx="1219458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4927CA6-21F0-4A4C-AF39-2FBDB39F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67779"/>
            <a:ext cx="3377954" cy="1030799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TALLER 3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04567F-D7ED-4CEB-AD3E-C8691B2C1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6340" y="1442906"/>
            <a:ext cx="7766936" cy="893099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PUNTO 1.13a Y 1.13b</a:t>
            </a:r>
            <a:endParaRPr lang="es-CO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4EFFBD0-7F5D-4DCD-B4BB-E916C57776AD}"/>
              </a:ext>
            </a:extLst>
          </p:cNvPr>
          <p:cNvSpPr txBox="1">
            <a:spLocks/>
          </p:cNvSpPr>
          <p:nvPr/>
        </p:nvSpPr>
        <p:spPr>
          <a:xfrm>
            <a:off x="1449742" y="541509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spc="3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Oscar Javier Castro Roncancio</a:t>
            </a:r>
          </a:p>
          <a:p>
            <a:r>
              <a:rPr lang="es-ES" sz="2000" spc="3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Miguel Ángel Vargas</a:t>
            </a:r>
          </a:p>
        </p:txBody>
      </p:sp>
    </p:spTree>
    <p:extLst>
      <p:ext uri="{BB962C8B-B14F-4D97-AF65-F5344CB8AC3E}">
        <p14:creationId xmlns:p14="http://schemas.microsoft.com/office/powerpoint/2010/main" val="158934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27CA6-21F0-4A4C-AF39-2FBDB39F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38" y="184556"/>
            <a:ext cx="3178003" cy="1299245"/>
          </a:xfrm>
        </p:spPr>
        <p:txBody>
          <a:bodyPr/>
          <a:lstStyle/>
          <a:p>
            <a:r>
              <a:rPr lang="es-ES" dirty="0"/>
              <a:t>TALLER 3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04567F-D7ED-4CEB-AD3E-C8691B2C1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779" y="1865866"/>
            <a:ext cx="2965173" cy="362665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Bind the socket to the port (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Vincular el socket al puerto)</a:t>
            </a:r>
          </a:p>
          <a:p>
            <a:pPr algn="l"/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sock.bind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server_address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</a:p>
          <a:p>
            <a:pPr algn="l"/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sock.listen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(backlog)</a:t>
            </a:r>
          </a:p>
          <a:p>
            <a:pPr algn="l"/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while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True:</a:t>
            </a:r>
          </a:p>
          <a:p>
            <a:pPr algn="l"/>
            <a:r>
              <a:rPr lang="es-ES" dirty="0">
                <a:solidFill>
                  <a:schemeClr val="tx1"/>
                </a:solidFill>
              </a:rPr>
              <a:t>	</a:t>
            </a: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2220"/>
          <a:stretch/>
        </p:blipFill>
        <p:spPr>
          <a:xfrm>
            <a:off x="3829541" y="1483801"/>
            <a:ext cx="6425514" cy="408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2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27CA6-21F0-4A4C-AF39-2FBDB39F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164" y="0"/>
            <a:ext cx="2978436" cy="1646302"/>
          </a:xfrm>
        </p:spPr>
        <p:txBody>
          <a:bodyPr/>
          <a:lstStyle/>
          <a:p>
            <a:r>
              <a:rPr lang="es-ES" dirty="0"/>
              <a:t>TALLER 3</a:t>
            </a:r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4927CA6-21F0-4A4C-AF39-2FBDB39F2636}"/>
              </a:ext>
            </a:extLst>
          </p:cNvPr>
          <p:cNvSpPr txBox="1">
            <a:spLocks/>
          </p:cNvSpPr>
          <p:nvPr/>
        </p:nvSpPr>
        <p:spPr>
          <a:xfrm>
            <a:off x="3735408" y="2302482"/>
            <a:ext cx="3839283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6000" dirty="0"/>
              <a:t>Gracias</a:t>
            </a: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104163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27CA6-21F0-4A4C-AF39-2FBDB39F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507" y="245458"/>
            <a:ext cx="3326208" cy="1096899"/>
          </a:xfrm>
        </p:spPr>
        <p:txBody>
          <a:bodyPr/>
          <a:lstStyle/>
          <a:p>
            <a:r>
              <a:rPr lang="es-ES" dirty="0"/>
              <a:t>TALLER 3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04567F-D7ED-4CEB-AD3E-C8691B2C1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265" y="3571103"/>
            <a:ext cx="2953265" cy="118624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Listing 1.13a shows how to write a simple echo client/server application as follows: </a:t>
            </a:r>
          </a:p>
          <a:p>
            <a:pPr algn="l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F376E7F-9C48-4A54-925D-A6DFFADEC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37" r="17529"/>
          <a:stretch/>
        </p:blipFill>
        <p:spPr>
          <a:xfrm>
            <a:off x="3854715" y="793907"/>
            <a:ext cx="6913399" cy="53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9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27CA6-21F0-4A4C-AF39-2FBDB39F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507" y="245458"/>
            <a:ext cx="3326208" cy="1096899"/>
          </a:xfrm>
        </p:spPr>
        <p:txBody>
          <a:bodyPr/>
          <a:lstStyle/>
          <a:p>
            <a:r>
              <a:rPr lang="es-ES" dirty="0"/>
              <a:t>TALLER 3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04567F-D7ED-4CEB-AD3E-C8691B2C1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770077"/>
            <a:ext cx="4021278" cy="337765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Listing 1.13a shows how to write a simple echo client/server application as follows: </a:t>
            </a:r>
          </a:p>
          <a:p>
            <a:pPr algn="l"/>
            <a:endParaRPr lang="fr-FR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fr-F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 socket </a:t>
            </a:r>
          </a:p>
          <a:p>
            <a:pPr algn="l"/>
            <a:r>
              <a:rPr lang="fr-F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 Sys </a:t>
            </a:r>
          </a:p>
          <a:p>
            <a:pPr algn="l"/>
            <a:r>
              <a:rPr lang="fr-F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 argparse</a:t>
            </a:r>
            <a:endParaRPr lang="en-US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E74EE7-6DD2-421A-A595-99185E73D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7" b="86782"/>
          <a:stretch/>
        </p:blipFill>
        <p:spPr>
          <a:xfrm>
            <a:off x="5709952" y="2989122"/>
            <a:ext cx="4021278" cy="3775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E484F7C-59AB-4D95-90A7-727C3DAEA0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1749"/>
          <a:stretch/>
        </p:blipFill>
        <p:spPr>
          <a:xfrm>
            <a:off x="5709952" y="3491375"/>
            <a:ext cx="4021278" cy="2920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19C12C8-B775-4220-A697-D6B968F4B1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79" b="79488"/>
          <a:stretch/>
        </p:blipFill>
        <p:spPr>
          <a:xfrm>
            <a:off x="5709953" y="3986326"/>
            <a:ext cx="4021278" cy="2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9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27CA6-21F0-4A4C-AF39-2FBDB39F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38" y="184556"/>
            <a:ext cx="3178003" cy="1299245"/>
          </a:xfrm>
        </p:spPr>
        <p:txBody>
          <a:bodyPr/>
          <a:lstStyle/>
          <a:p>
            <a:r>
              <a:rPr lang="es-ES" dirty="0"/>
              <a:t>TALLER 3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04567F-D7ED-4CEB-AD3E-C8691B2C1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853968"/>
            <a:ext cx="7427208" cy="414416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fr-F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 socket </a:t>
            </a:r>
            <a:endParaRPr lang="es-CO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</a:t>
            </a:r>
            <a:r>
              <a:rPr lang="es-CO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ue</a:t>
            </a:r>
            <a:r>
              <a:rPr lang="es-CO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es y para que sirve:</a:t>
            </a:r>
          </a:p>
          <a:p>
            <a:pPr algn="l"/>
            <a:endParaRPr lang="es-ES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 interfaz de Python es una transcripción sencilla de la llamada al sistema Unix y la interfaz de la biblioteca para sockets al estilo orientado a objetos de Python: la función socket() devuelve a socket </a:t>
            </a:r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object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cuyos métodos implementan las diversas llamadas al sistema de socket. Los tipos de parámetros tienen un nivel algo más alto que en la interfaz C: como con </a:t>
            </a:r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read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 y </a:t>
            </a:r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write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 en las operaciones en los archivos Python, la asignación del buffer en las operaciones de recepción es automática y la longitud del buffer está implícita en las operaciones de envío.</a:t>
            </a:r>
          </a:p>
          <a:p>
            <a:pPr algn="l"/>
            <a:endParaRPr lang="es-CO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 sockets son los extremos de un canal de comunicación bidireccional. Los sockets se pueden comunicar dentro de un proceso, entre procesos dentro de la misma máquina o entre procesos de máquinas de continentes diferentes.</a:t>
            </a:r>
          </a:p>
          <a:p>
            <a:pPr algn="l"/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 módulo socket de Python provee una interfaz para la API de los sockets Berkeley (otro nombre para los sockets de Internet).</a:t>
            </a:r>
            <a:endParaRPr lang="fr-FR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61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27CA6-21F0-4A4C-AF39-2FBDB39F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38" y="184556"/>
            <a:ext cx="3178003" cy="1299245"/>
          </a:xfrm>
        </p:spPr>
        <p:txBody>
          <a:bodyPr/>
          <a:lstStyle/>
          <a:p>
            <a:r>
              <a:rPr lang="es-ES" dirty="0"/>
              <a:t>TALLER 3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04567F-D7ED-4CEB-AD3E-C8691B2C1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39" y="1560352"/>
            <a:ext cx="9987630" cy="4706224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Modulo Sys</a:t>
            </a:r>
          </a:p>
          <a:p>
            <a:pPr algn="l">
              <a:spcBef>
                <a:spcPts val="600"/>
              </a:spcBef>
            </a:pPr>
            <a:r>
              <a:rPr lang="es-ES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</a:t>
            </a:r>
            <a:r>
              <a:rPr lang="es-CO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ue es y para que sirve:</a:t>
            </a:r>
          </a:p>
          <a:p>
            <a:pPr algn="l">
              <a:spcBef>
                <a:spcPts val="600"/>
              </a:spcBef>
            </a:pPr>
            <a:r>
              <a:rPr lang="es-ES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 módulo sys es el encargado de proveer variables y funcionalidades, directamente relacionadas con el intérprete.</a:t>
            </a:r>
          </a:p>
          <a:p>
            <a:pPr algn="l">
              <a:spcBef>
                <a:spcPts val="600"/>
              </a:spcBef>
            </a:pPr>
            <a:r>
              <a:rPr lang="es-ES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Este módulo provee acceso a algunas variables usadas o mantenidas por el intérprete y a funciones que interactúan fuertemente con el intérprete. Siempre está disponible.</a:t>
            </a:r>
          </a:p>
          <a:p>
            <a:pPr algn="l">
              <a:spcBef>
                <a:spcPts val="600"/>
              </a:spcBef>
            </a:pPr>
            <a:r>
              <a:rPr lang="es-ES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Variables del módulo sys</a:t>
            </a:r>
          </a:p>
          <a:p>
            <a:pPr algn="l">
              <a:spcBef>
                <a:spcPts val="600"/>
              </a:spcBef>
            </a:pPr>
            <a:r>
              <a:rPr lang="es-ES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Entre las variables más destacadas podemos encontrar las siguientes:</a:t>
            </a:r>
          </a:p>
          <a:p>
            <a:pPr algn="l">
              <a:spcBef>
                <a:spcPts val="600"/>
              </a:spcBef>
            </a:pPr>
            <a:endParaRPr lang="es-ES" sz="1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s-ES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Variable	Descripción</a:t>
            </a:r>
          </a:p>
          <a:p>
            <a:pPr algn="l">
              <a:spcBef>
                <a:spcPts val="600"/>
              </a:spcBef>
            </a:pPr>
            <a:r>
              <a:rPr lang="es-ES" sz="15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sys.argv</a:t>
            </a:r>
            <a:r>
              <a:rPr lang="es-ES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Retorna una lista con todos los argumentos pasados por línea de comandos. Al ejecutar </a:t>
            </a:r>
            <a:r>
              <a:rPr lang="es-ES" sz="15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</a:t>
            </a:r>
            <a:r>
              <a:rPr lang="es-ES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modulo.py arg1 arg2, retornará una lista: ['modulo.py', 'arg1', 'arg2']</a:t>
            </a:r>
          </a:p>
          <a:p>
            <a:pPr algn="l">
              <a:spcBef>
                <a:spcPts val="600"/>
              </a:spcBef>
            </a:pPr>
            <a:r>
              <a:rPr lang="es-ES" sz="15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sys.executable</a:t>
            </a:r>
            <a:r>
              <a:rPr lang="es-ES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Retorna el </a:t>
            </a:r>
            <a:r>
              <a:rPr lang="es-ES" sz="15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path</a:t>
            </a:r>
            <a:r>
              <a:rPr lang="es-ES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absoluto del binario ejecutable del intérprete de Python</a:t>
            </a:r>
          </a:p>
          <a:p>
            <a:pPr algn="l">
              <a:spcBef>
                <a:spcPts val="600"/>
              </a:spcBef>
            </a:pPr>
            <a:r>
              <a:rPr lang="es-ES" sz="15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sys.maxint</a:t>
            </a:r>
            <a:r>
              <a:rPr lang="es-ES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Retorna el número positivo entero mayor, soportado por Python</a:t>
            </a:r>
          </a:p>
          <a:p>
            <a:pPr algn="l">
              <a:spcBef>
                <a:spcPts val="600"/>
              </a:spcBef>
            </a:pPr>
            <a:r>
              <a:rPr lang="es-ES" sz="15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sys.platform</a:t>
            </a:r>
            <a:r>
              <a:rPr lang="es-ES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Retorna la plataforma sobre la cuál se está ejecutando el intérprete</a:t>
            </a:r>
          </a:p>
          <a:p>
            <a:pPr algn="l">
              <a:spcBef>
                <a:spcPts val="600"/>
              </a:spcBef>
            </a:pPr>
            <a:r>
              <a:rPr lang="es-ES" sz="15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sys.version</a:t>
            </a:r>
            <a:r>
              <a:rPr lang="es-ES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Retorna el número de versión de Python con información adicional</a:t>
            </a:r>
          </a:p>
        </p:txBody>
      </p:sp>
    </p:spTree>
    <p:extLst>
      <p:ext uri="{BB962C8B-B14F-4D97-AF65-F5344CB8AC3E}">
        <p14:creationId xmlns:p14="http://schemas.microsoft.com/office/powerpoint/2010/main" val="237164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27CA6-21F0-4A4C-AF39-2FBDB39F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38" y="184556"/>
            <a:ext cx="3178003" cy="1299245"/>
          </a:xfrm>
        </p:spPr>
        <p:txBody>
          <a:bodyPr/>
          <a:lstStyle/>
          <a:p>
            <a:r>
              <a:rPr lang="es-ES" dirty="0"/>
              <a:t>TALLER 3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04567F-D7ED-4CEB-AD3E-C8691B2C1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39" y="1560352"/>
            <a:ext cx="9987630" cy="4706224"/>
          </a:xfrm>
        </p:spPr>
        <p:txBody>
          <a:bodyPr>
            <a:noAutofit/>
          </a:bodyPr>
          <a:lstStyle/>
          <a:p>
            <a:pPr algn="l"/>
            <a:r>
              <a:rPr lang="es-ES" sz="2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Métodos del módulo </a:t>
            </a:r>
            <a:r>
              <a:rPr lang="es-ES" sz="22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</a:t>
            </a:r>
            <a:endParaRPr lang="es-ES" sz="2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s-ES" sz="2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Entre los métodos más destacados del módulo </a:t>
            </a:r>
            <a:r>
              <a:rPr lang="es-ES" sz="22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</a:t>
            </a:r>
            <a:r>
              <a:rPr lang="es-ES" sz="2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podemos encontrar los siguientes:</a:t>
            </a:r>
          </a:p>
          <a:p>
            <a:pPr algn="l"/>
            <a:endParaRPr lang="es-ES" sz="1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s-E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Método	Descripción</a:t>
            </a:r>
          </a:p>
          <a:p>
            <a:pPr algn="l"/>
            <a:r>
              <a:rPr lang="es-E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sys.exit</a:t>
            </a:r>
            <a:r>
              <a:rPr lang="es-E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	Forzar la salida del intérprete</a:t>
            </a:r>
          </a:p>
          <a:p>
            <a:pPr algn="l"/>
            <a:r>
              <a:rPr lang="es-E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sys.getdefaultencoding</a:t>
            </a:r>
            <a:r>
              <a:rPr lang="es-E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	Retorna la codificación de caracteres por defecto</a:t>
            </a:r>
          </a:p>
          <a:p>
            <a:pPr algn="l"/>
            <a:r>
              <a:rPr lang="es-E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sys.getfilesystemencoding</a:t>
            </a:r>
            <a:r>
              <a:rPr lang="es-E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	Retorna la codificación de caracteres que se utiliza para convertir los nombres de archivos </a:t>
            </a:r>
            <a:r>
              <a:rPr lang="es-E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unicode</a:t>
            </a:r>
            <a:r>
              <a:rPr lang="es-E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en nombres de archivos del sistema</a:t>
            </a:r>
          </a:p>
          <a:p>
            <a:pPr algn="l"/>
            <a:r>
              <a:rPr lang="es-E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sys.getsizeof</a:t>
            </a:r>
            <a:r>
              <a:rPr lang="es-E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(object[, default])	Retorna el tamaño del objeto pasado como parámetro. El segundo argumento (opcional) es retornado cuando el objeto no devuelve nada.</a:t>
            </a:r>
          </a:p>
        </p:txBody>
      </p:sp>
    </p:spTree>
    <p:extLst>
      <p:ext uri="{BB962C8B-B14F-4D97-AF65-F5344CB8AC3E}">
        <p14:creationId xmlns:p14="http://schemas.microsoft.com/office/powerpoint/2010/main" val="104947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27CA6-21F0-4A4C-AF39-2FBDB39F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38" y="184556"/>
            <a:ext cx="3178003" cy="1299245"/>
          </a:xfrm>
        </p:spPr>
        <p:txBody>
          <a:bodyPr/>
          <a:lstStyle/>
          <a:p>
            <a:r>
              <a:rPr lang="es-ES" dirty="0"/>
              <a:t>TALLER 3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04567F-D7ED-4CEB-AD3E-C8691B2C1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1560352"/>
            <a:ext cx="7771158" cy="470622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Modulo argparse</a:t>
            </a:r>
          </a:p>
          <a:p>
            <a:pPr algn="l"/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 módulo argparse facilita la escritura de interfaces de línea de comandos amigables. El programa define qué argumentos requiere, y argparse averiguará cómo analizar los de </a:t>
            </a:r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sys.argv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El módulo argparse también genera automáticamente mensajes de ayuda y de uso y muestra errores cuando los usuarios dan parámetros incorrectos al programa.</a:t>
            </a:r>
          </a:p>
          <a:p>
            <a:pPr algn="l"/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 módulo argparse incluye herramientas para construir procesadores de argumentos y opciones de línea de comando. Fue agregado a Python 2.7 como reemplazo de </a:t>
            </a:r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optparse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La implementación de argparse admite funciones que no habrían sido fáciles de agregar a </a:t>
            </a:r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optparse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y que habría requerido cambios de interfaz de programación incompatibles con versiones anteriores, por lo que se introdujo un nuevo módulo en la biblioteca en su lugar. </a:t>
            </a:r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optparse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está ahora en desuso.</a:t>
            </a:r>
          </a:p>
          <a:p>
            <a:pPr algn="l"/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argparse es una biblioteca completa de procesamiento de argumentos. Argumentos puede desencadenar diferentes acciones, especificadas por el argumento </a:t>
            </a:r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action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add_argument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(). Las acciones admitidas incluyen almacenar el argumento (individualmente o como parte de una lista), almacenando un valor constante cuando se encuentra un argumento (incluido un manejo especial para verdadero/falso valores para modificadores booleanos), contando el número de veces que un argumento se ve y se llama a una devolución de llamada para usar instrucciones de procesamiento personalizadas.</a:t>
            </a:r>
          </a:p>
        </p:txBody>
      </p:sp>
    </p:spTree>
    <p:extLst>
      <p:ext uri="{BB962C8B-B14F-4D97-AF65-F5344CB8AC3E}">
        <p14:creationId xmlns:p14="http://schemas.microsoft.com/office/powerpoint/2010/main" val="154027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27CA6-21F0-4A4C-AF39-2FBDB39F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38" y="184556"/>
            <a:ext cx="3178003" cy="1299245"/>
          </a:xfrm>
        </p:spPr>
        <p:txBody>
          <a:bodyPr/>
          <a:lstStyle/>
          <a:p>
            <a:r>
              <a:rPr lang="es-ES" dirty="0"/>
              <a:t>TALLER 3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04567F-D7ED-4CEB-AD3E-C8691B2C1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1560352"/>
            <a:ext cx="7771158" cy="4706224"/>
          </a:xfrm>
        </p:spPr>
        <p:txBody>
          <a:bodyPr>
            <a:normAutofit/>
          </a:bodyPr>
          <a:lstStyle/>
          <a:p>
            <a:pPr algn="l"/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socket.AF_INET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y  </a:t>
            </a:r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socket.SOCK_STREAM</a:t>
            </a:r>
            <a:endParaRPr lang="es-ES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es-ES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Función para crear un socket, un conector para poder realizar conexiones en red.</a:t>
            </a:r>
          </a:p>
          <a:p>
            <a:pPr algn="l"/>
            <a:endParaRPr lang="es-ES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socket.AF_INET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es el domino del conector. En este caso, un conector IPv4.</a:t>
            </a:r>
          </a:p>
          <a:p>
            <a:pPr algn="l"/>
            <a:endParaRPr lang="es-ES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socket.SOCK_STREAM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tipo del conector, dependiente del parámetro anterior (no todos los dominios soportan los mismos tipos). En este caso, un conector de tipo STREAM: usando el protocolo TCP, que proporciona ciertas garantías de seguridad: los paquetes llegan en orden, descartando los repetidos y/o dañados.</a:t>
            </a:r>
          </a:p>
        </p:txBody>
      </p:sp>
    </p:spTree>
    <p:extLst>
      <p:ext uri="{BB962C8B-B14F-4D97-AF65-F5344CB8AC3E}">
        <p14:creationId xmlns:p14="http://schemas.microsoft.com/office/powerpoint/2010/main" val="353703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27CA6-21F0-4A4C-AF39-2FBDB39F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38" y="184556"/>
            <a:ext cx="3178003" cy="1299245"/>
          </a:xfrm>
        </p:spPr>
        <p:txBody>
          <a:bodyPr/>
          <a:lstStyle/>
          <a:p>
            <a:r>
              <a:rPr lang="es-ES" dirty="0"/>
              <a:t>TALLER 3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04567F-D7ED-4CEB-AD3E-C8691B2C1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1560352"/>
            <a:ext cx="7771158" cy="470622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Enable reuse address/port (Habilitar reutilización de dirección/puerto)</a:t>
            </a:r>
          </a:p>
          <a:p>
            <a:pPr algn="l"/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setsockopt  manipulan  las  opciones  asociadas a un conector. Éstas pueden existir en múltiples niveles de protocolo; siempre están presentes en el nivel más alto de conector.</a:t>
            </a:r>
          </a:p>
          <a:p>
            <a:pPr algn="l"/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  manipular  opciones  de  conector,  deben  especificarse  el nivel en el que reside la opción, y su nombre.</a:t>
            </a:r>
          </a:p>
          <a:p>
            <a:pPr algn="l"/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  mayoría de las opciones de nivel-conector utilizan un parámetro int para valopc.  Para setsockopt, el parámetro debe ser distinto de cero para permitir una  opción  booleana,  o cero si la opción va a ser deshabilitada.</a:t>
            </a:r>
          </a:p>
          <a:p>
            <a:pPr algn="l"/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nivel  se  especifica  como  SOL_SOCKET. Para  manipular  opciones a cualquier otro nivel, se suministra el número de protocolo del apropiado que controle la opción</a:t>
            </a:r>
          </a:p>
          <a:p>
            <a:pPr algn="l"/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 opción de socket SO_REUSEADDR permite que un socket se vincule a la fuerza a un puerto en uso por otro socket. El segundo socket llama a setsockopt con el parámetro </a:t>
            </a:r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optname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establecido en SO_REUSEADDR y el parámetro </a:t>
            </a:r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optval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establecido en un valor booleano de TRUE antes de llamar a </a:t>
            </a:r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bind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en el mismo puerto que el socket original. Una vez que el segundo socket se ha vinculado con éxito, el comportamiento de todos los sockets vinculados a ese puerto es indeterminado. Por ejemplo, si todos los sockets en el mismo puerto brindan servicio TCP, no se puede garantizar que cualquier solicitud de conexión TCP entrante a través del puerto sea manejada por el socket correcto; el comportamiento no es determinista. Un programa malicioso puede </a:t>
            </a:r>
            <a:r>
              <a:rPr lang="es-E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utilizarSO_REUSEADDR</a:t>
            </a:r>
            <a:r>
              <a:rPr lang="es-E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para vincular por la fuerza los sockets que ya están en uso para los servicios de protocolo de red estándar para denegar el acceso a esos servicios. No se requieren privilegios especiales para usar esta opción.</a:t>
            </a: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639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</TotalTime>
  <Words>1189</Words>
  <Application>Microsoft Office PowerPoint</Application>
  <PresentationFormat>Panorámica</PresentationFormat>
  <Paragraphs>71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 Light</vt:lpstr>
      <vt:lpstr>Trebuchet MS</vt:lpstr>
      <vt:lpstr>Wingdings 3</vt:lpstr>
      <vt:lpstr>Faceta</vt:lpstr>
      <vt:lpstr>TALLER 3</vt:lpstr>
      <vt:lpstr>TALLER 3</vt:lpstr>
      <vt:lpstr>TALLER 3</vt:lpstr>
      <vt:lpstr>TALLER 3</vt:lpstr>
      <vt:lpstr>TALLER 3</vt:lpstr>
      <vt:lpstr>TALLER 3</vt:lpstr>
      <vt:lpstr>TALLER 3</vt:lpstr>
      <vt:lpstr>TALLER 3</vt:lpstr>
      <vt:lpstr>TALLER 3</vt:lpstr>
      <vt:lpstr>TALLER 3</vt:lpstr>
      <vt:lpstr>TALLER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3</dc:title>
  <dc:creator>Sena</dc:creator>
  <cp:lastModifiedBy>Miguel Ángel Vargas Borda - Ceiba Software</cp:lastModifiedBy>
  <cp:revision>11</cp:revision>
  <dcterms:created xsi:type="dcterms:W3CDTF">2022-06-24T23:22:47Z</dcterms:created>
  <dcterms:modified xsi:type="dcterms:W3CDTF">2022-06-30T03:17:37Z</dcterms:modified>
</cp:coreProperties>
</file>