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65" r:id="rId3"/>
    <p:sldId id="349" r:id="rId4"/>
    <p:sldId id="348" r:id="rId5"/>
    <p:sldId id="351" r:id="rId6"/>
    <p:sldId id="320" r:id="rId7"/>
    <p:sldId id="343" r:id="rId8"/>
    <p:sldId id="344" r:id="rId9"/>
    <p:sldId id="345" r:id="rId10"/>
    <p:sldId id="346" r:id="rId11"/>
    <p:sldId id="350" r:id="rId12"/>
    <p:sldId id="347" r:id="rId13"/>
    <p:sldId id="330" r:id="rId14"/>
  </p:sldIdLst>
  <p:sldSz cx="12188825" cy="6858000"/>
  <p:notesSz cx="6889750" cy="10021888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966" autoAdjust="0"/>
  </p:normalViewPr>
  <p:slideViewPr>
    <p:cSldViewPr showGuides="1">
      <p:cViewPr varScale="1">
        <p:scale>
          <a:sx n="66" d="100"/>
          <a:sy n="66" d="100"/>
        </p:scale>
        <p:origin x="1253" y="4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-917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0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5559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902597" y="1"/>
            <a:ext cx="2985559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59088EAF-6ECA-4616-85EF-35AA19C641F3}" type="datetimeFigureOut">
              <a:rPr lang="pt-PT" smtClean="0"/>
              <a:t>18/05/2016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9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902597" y="9519055"/>
            <a:ext cx="2985559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D9F912AB-2776-42F2-A957-313FC7EFED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9" cy="50109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9" cy="50109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3ABD2D7A-D230-4F91-BD59-0A39C2703BA8}" type="datetimeFigureOut">
              <a:rPr lang="pt-PT" smtClean="0"/>
              <a:t>18/05/2016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80200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8976" y="4760397"/>
            <a:ext cx="5511800" cy="4509850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519054"/>
            <a:ext cx="2985559" cy="50109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902597" y="9519054"/>
            <a:ext cx="2985559" cy="50109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F93199CD-3E1B-4AE6-990F-76F925F5EA9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0048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  <a:p>
            <a:r>
              <a:rPr lang="pt-PT" dirty="0" smtClean="0"/>
              <a:t>Explicar árvore de pastas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82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Para terminar referir novamente o que falta fazer</a:t>
            </a:r>
          </a:p>
        </p:txBody>
      </p:sp>
    </p:spTree>
    <p:extLst>
      <p:ext uri="{BB962C8B-B14F-4D97-AF65-F5344CB8AC3E}">
        <p14:creationId xmlns:p14="http://schemas.microsoft.com/office/powerpoint/2010/main" val="1574478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826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  <a:p>
            <a:r>
              <a:rPr lang="pt-PT" dirty="0" smtClean="0"/>
              <a:t>Guião da Apresentação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418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Recordar no que consiste o nosso trabalho e a forma como abordámos a sua resolução</a:t>
            </a:r>
          </a:p>
        </p:txBody>
      </p:sp>
    </p:spTree>
    <p:extLst>
      <p:ext uri="{BB962C8B-B14F-4D97-AF65-F5344CB8AC3E}">
        <p14:creationId xmlns:p14="http://schemas.microsoft.com/office/powerpoint/2010/main" val="21017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  <a:p>
            <a:r>
              <a:rPr lang="pt-PT" dirty="0" smtClean="0"/>
              <a:t>Menu principal da aplicação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9677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Modulo projetos – o que está e não está feito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6175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  <a:p>
            <a:r>
              <a:rPr lang="pt-PT" dirty="0" smtClean="0"/>
              <a:t>Explicar os prints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4676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Modulo entrevistas – o que está feito e o que não está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31569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Explicar prints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7052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  <a:p>
            <a:r>
              <a:rPr lang="pt-PT" dirty="0" err="1" smtClean="0"/>
              <a:t>Modulos</a:t>
            </a:r>
            <a:r>
              <a:rPr lang="pt-PT" dirty="0" smtClean="0"/>
              <a:t> organizador</a:t>
            </a:r>
            <a:r>
              <a:rPr lang="pt-PT" baseline="0" dirty="0" smtClean="0"/>
              <a:t> de pastas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277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2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75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973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20509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12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6296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9548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6068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413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875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829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13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jpe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065214" y="2348880"/>
            <a:ext cx="8229600" cy="1800200"/>
          </a:xfrm>
        </p:spPr>
        <p:txBody>
          <a:bodyPr/>
          <a:lstStyle/>
          <a:p>
            <a:r>
              <a:rPr lang="pt-PT" dirty="0" smtClean="0"/>
              <a:t>Museu da Pessoa</a:t>
            </a:r>
            <a:endParaRPr lang="pt-PT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065213" y="4365104"/>
            <a:ext cx="8229600" cy="1654696"/>
          </a:xfrm>
        </p:spPr>
        <p:txBody>
          <a:bodyPr/>
          <a:lstStyle/>
          <a:p>
            <a:r>
              <a:rPr lang="pt-PT" sz="2800" dirty="0" smtClean="0"/>
              <a:t>Assistente de Entrevistas</a:t>
            </a:r>
          </a:p>
          <a:p>
            <a:endParaRPr lang="pt-PT" dirty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  <p:sp>
        <p:nvSpPr>
          <p:cNvPr id="5" name="Subtítulo 3"/>
          <p:cNvSpPr txBox="1">
            <a:spLocks/>
          </p:cNvSpPr>
          <p:nvPr/>
        </p:nvSpPr>
        <p:spPr>
          <a:xfrm>
            <a:off x="1065212" y="569404"/>
            <a:ext cx="9925744" cy="230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cap="small" dirty="0" smtClean="0">
                <a:solidFill>
                  <a:schemeClr val="tx1"/>
                </a:solidFill>
              </a:rPr>
              <a:t>Universidade do Minho</a:t>
            </a:r>
          </a:p>
          <a:p>
            <a:pPr algn="ctr"/>
            <a:r>
              <a:rPr lang="pt-PT" cap="small" dirty="0" smtClean="0">
                <a:solidFill>
                  <a:schemeClr val="tx1"/>
                </a:solidFill>
              </a:rPr>
              <a:t>Mestrado Engenharia Informática</a:t>
            </a:r>
          </a:p>
          <a:p>
            <a:pPr algn="ctr"/>
            <a:r>
              <a:rPr lang="pt-PT" cap="small" dirty="0" smtClean="0">
                <a:solidFill>
                  <a:schemeClr val="tx1"/>
                </a:solidFill>
              </a:rPr>
              <a:t>1ºAno – 2ºSemestre</a:t>
            </a:r>
          </a:p>
          <a:p>
            <a:pPr algn="ctr"/>
            <a:r>
              <a:rPr lang="pt-PT" cap="small" dirty="0">
                <a:solidFill>
                  <a:schemeClr val="tx1"/>
                </a:solidFill>
              </a:rPr>
              <a:t>Laboratório em Engenharia Informática</a:t>
            </a:r>
            <a:endParaRPr lang="pt-PT" cap="small" dirty="0" smtClean="0">
              <a:solidFill>
                <a:schemeClr val="tx1"/>
              </a:solidFill>
            </a:endParaRPr>
          </a:p>
          <a:p>
            <a:endParaRPr lang="pt-PT" dirty="0" smtClean="0"/>
          </a:p>
          <a:p>
            <a:pPr algn="ctr"/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03784"/>
          </a:xfrm>
        </p:spPr>
        <p:txBody>
          <a:bodyPr>
            <a:normAutofit fontScale="90000"/>
          </a:bodyPr>
          <a:lstStyle/>
          <a:p>
            <a:r>
              <a:rPr lang="pt-PT" dirty="0"/>
              <a:t>Organizador de Pastas/Ficheiros Entrevista – Exemplo Aplicação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1804546"/>
            <a:ext cx="2527177" cy="4492759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  <p:cxnSp>
        <p:nvCxnSpPr>
          <p:cNvPr id="6" name="Conexão reta unidirecional 5"/>
          <p:cNvCxnSpPr/>
          <p:nvPr/>
        </p:nvCxnSpPr>
        <p:spPr>
          <a:xfrm flipH="1">
            <a:off x="7541469" y="2924944"/>
            <a:ext cx="1152128" cy="191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unidirecional 6"/>
          <p:cNvCxnSpPr>
            <a:stCxn id="12" idx="3"/>
          </p:cNvCxnSpPr>
          <p:nvPr/>
        </p:nvCxnSpPr>
        <p:spPr>
          <a:xfrm>
            <a:off x="3879665" y="2468380"/>
            <a:ext cx="1134627" cy="168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unidirecional 10"/>
          <p:cNvCxnSpPr>
            <a:stCxn id="13" idx="3"/>
          </p:cNvCxnSpPr>
          <p:nvPr/>
        </p:nvCxnSpPr>
        <p:spPr>
          <a:xfrm flipV="1">
            <a:off x="3879665" y="3645024"/>
            <a:ext cx="1134627" cy="132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413892" y="2283714"/>
            <a:ext cx="246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Ficheiros das Entrevistas</a:t>
            </a:r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522413" y="3316342"/>
            <a:ext cx="2357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Manifesto XML, com a estrutura de ficheiros da pasta</a:t>
            </a:r>
            <a:endParaRPr lang="pt-PT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693597" y="2740278"/>
            <a:ext cx="235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Ficheiros de Projetos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92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03784"/>
          </a:xfrm>
        </p:spPr>
        <p:txBody>
          <a:bodyPr>
            <a:normAutofit/>
          </a:bodyPr>
          <a:lstStyle/>
          <a:p>
            <a:r>
              <a:rPr lang="pt-PT" dirty="0" smtClean="0"/>
              <a:t>Por implementar…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522413" y="2060848"/>
            <a:ext cx="9972599" cy="3672408"/>
          </a:xfrm>
        </p:spPr>
        <p:txBody>
          <a:bodyPr>
            <a:normAutofit/>
          </a:bodyPr>
          <a:lstStyle/>
          <a:p>
            <a:pPr marL="285750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sz="2400" dirty="0" smtClean="0"/>
              <a:t>Anteriormente já foi exposto o que falta implementar na aplicação, resumindo:</a:t>
            </a:r>
          </a:p>
          <a:p>
            <a:pPr marL="468575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 smtClean="0"/>
              <a:t>DSL para os Projetos;</a:t>
            </a:r>
          </a:p>
          <a:p>
            <a:pPr marL="468575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 smtClean="0"/>
              <a:t>Formulário da Entrevista para os casos de Gravação e </a:t>
            </a:r>
            <a:r>
              <a:rPr lang="pt-PT" sz="2200" dirty="0"/>
              <a:t>F</a:t>
            </a:r>
            <a:r>
              <a:rPr lang="pt-PT" sz="2200" dirty="0" smtClean="0"/>
              <a:t>otografia;</a:t>
            </a:r>
          </a:p>
          <a:p>
            <a:pPr marL="468575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 smtClean="0"/>
              <a:t>Criação e Envio do Ficheiro .Zip;</a:t>
            </a:r>
          </a:p>
          <a:p>
            <a:pPr marL="468575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 smtClean="0"/>
              <a:t>Melhoramentos e Correções da Interface.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522413" y="2348880"/>
            <a:ext cx="9134391" cy="3670920"/>
          </a:xfrm>
        </p:spPr>
        <p:txBody>
          <a:bodyPr/>
          <a:lstStyle/>
          <a:p>
            <a:pPr marL="0" indent="0">
              <a:buNone/>
            </a:pPr>
            <a:r>
              <a:rPr lang="pt-PT" b="1" dirty="0" smtClean="0"/>
              <a:t>Grupo 3</a:t>
            </a:r>
          </a:p>
          <a:p>
            <a:r>
              <a:rPr lang="pt-PT" dirty="0" err="1" smtClean="0"/>
              <a:t>Alexey</a:t>
            </a:r>
            <a:r>
              <a:rPr lang="pt-PT" dirty="0" smtClean="0"/>
              <a:t> </a:t>
            </a:r>
            <a:r>
              <a:rPr lang="pt-PT" dirty="0" err="1" smtClean="0"/>
              <a:t>Gylytskyy</a:t>
            </a:r>
            <a:r>
              <a:rPr lang="pt-PT" dirty="0" smtClean="0"/>
              <a:t> - pg30469</a:t>
            </a:r>
          </a:p>
          <a:p>
            <a:r>
              <a:rPr lang="pt-PT" dirty="0"/>
              <a:t>Frederico </a:t>
            </a:r>
            <a:r>
              <a:rPr lang="pt-PT" dirty="0" smtClean="0"/>
              <a:t>Ribeiro - pg29026</a:t>
            </a:r>
          </a:p>
          <a:p>
            <a:r>
              <a:rPr lang="pt-PT" dirty="0" smtClean="0"/>
              <a:t>Luís Vieira - a62819</a:t>
            </a:r>
          </a:p>
          <a:p>
            <a:endParaRPr lang="pt-PT" dirty="0"/>
          </a:p>
          <a:p>
            <a:pPr marL="0" indent="0" algn="r">
              <a:buNone/>
            </a:pPr>
            <a:r>
              <a:rPr lang="pt-PT" dirty="0" smtClean="0"/>
              <a:t>Orientador - </a:t>
            </a:r>
            <a:r>
              <a:rPr lang="pt-PT" b="1" dirty="0"/>
              <a:t>José João </a:t>
            </a:r>
            <a:r>
              <a:rPr lang="pt-PT" b="1" dirty="0" smtClean="0"/>
              <a:t>Almeida</a:t>
            </a:r>
            <a:endParaRPr lang="pt-PT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  <p:sp>
        <p:nvSpPr>
          <p:cNvPr id="6" name="Subtítulo 3"/>
          <p:cNvSpPr txBox="1">
            <a:spLocks/>
          </p:cNvSpPr>
          <p:nvPr/>
        </p:nvSpPr>
        <p:spPr>
          <a:xfrm>
            <a:off x="1065212" y="569404"/>
            <a:ext cx="9925744" cy="120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cap="small" dirty="0" smtClean="0">
                <a:solidFill>
                  <a:schemeClr val="tx1"/>
                </a:solidFill>
              </a:rPr>
              <a:t>Universidade do Minho</a:t>
            </a:r>
          </a:p>
          <a:p>
            <a:pPr algn="ctr"/>
            <a:r>
              <a:rPr lang="pt-PT" cap="small" dirty="0" smtClean="0">
                <a:solidFill>
                  <a:schemeClr val="tx1"/>
                </a:solidFill>
              </a:rPr>
              <a:t>Mestrado Engenharia Informática</a:t>
            </a:r>
          </a:p>
          <a:p>
            <a:pPr algn="ctr"/>
            <a:r>
              <a:rPr lang="pt-PT" cap="small" dirty="0" smtClean="0">
                <a:solidFill>
                  <a:schemeClr val="tx1"/>
                </a:solidFill>
              </a:rPr>
              <a:t>1ºAno – 2ºSemestre</a:t>
            </a:r>
          </a:p>
          <a:p>
            <a:pPr algn="ctr"/>
            <a:r>
              <a:rPr lang="pt-PT" cap="small" dirty="0">
                <a:solidFill>
                  <a:schemeClr val="tx1"/>
                </a:solidFill>
              </a:rPr>
              <a:t>Laboratório em Engenharia </a:t>
            </a:r>
            <a:r>
              <a:rPr lang="pt-PT" cap="small" dirty="0" smtClean="0">
                <a:solidFill>
                  <a:schemeClr val="tx1"/>
                </a:solidFill>
              </a:rPr>
              <a:t>Informática</a:t>
            </a:r>
          </a:p>
        </p:txBody>
      </p:sp>
    </p:spTree>
    <p:extLst>
      <p:ext uri="{BB962C8B-B14F-4D97-AF65-F5344CB8AC3E}">
        <p14:creationId xmlns:p14="http://schemas.microsoft.com/office/powerpoint/2010/main" val="39105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03784"/>
          </a:xfrm>
        </p:spPr>
        <p:txBody>
          <a:bodyPr/>
          <a:lstStyle/>
          <a:p>
            <a:r>
              <a:rPr lang="pt-PT" dirty="0" smtClean="0"/>
              <a:t>Conteúdo da Apresentação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522413" y="2060848"/>
            <a:ext cx="9972599" cy="36724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pt-PT" sz="2400" dirty="0" smtClean="0"/>
              <a:t>Enquadramento</a:t>
            </a:r>
          </a:p>
          <a:p>
            <a:pPr marL="514350" indent="-514350">
              <a:buFont typeface="+mj-lt"/>
              <a:buAutoNum type="arabicParenR"/>
            </a:pPr>
            <a:r>
              <a:rPr lang="pt-PT" sz="2400" dirty="0" smtClean="0"/>
              <a:t>Aplicação - Geral</a:t>
            </a:r>
            <a:endParaRPr lang="pt-PT" sz="2400" dirty="0"/>
          </a:p>
          <a:p>
            <a:pPr marL="514350" indent="-514350">
              <a:buFont typeface="+mj-lt"/>
              <a:buAutoNum type="arabicParenR"/>
            </a:pPr>
            <a:r>
              <a:rPr lang="pt-PT" sz="2400" dirty="0"/>
              <a:t>Módulo Projetos – </a:t>
            </a:r>
            <a:r>
              <a:rPr lang="pt-PT" sz="2400" dirty="0"/>
              <a:t>Fluxo de Atividades </a:t>
            </a:r>
            <a:r>
              <a:rPr lang="pt-PT" sz="2400" dirty="0"/>
              <a:t>e Exemplos</a:t>
            </a:r>
          </a:p>
          <a:p>
            <a:pPr marL="514350" indent="-514350">
              <a:buFont typeface="+mj-lt"/>
              <a:buAutoNum type="arabicParenR"/>
            </a:pPr>
            <a:r>
              <a:rPr lang="pt-PT" sz="2400" dirty="0"/>
              <a:t>Módulo Entrevista – </a:t>
            </a:r>
            <a:r>
              <a:rPr lang="pt-PT" sz="2400" dirty="0"/>
              <a:t>Fluxo de Atividades </a:t>
            </a:r>
            <a:r>
              <a:rPr lang="pt-PT" sz="2400" dirty="0"/>
              <a:t>e Exemplos</a:t>
            </a:r>
          </a:p>
          <a:p>
            <a:pPr marL="514350" indent="-514350">
              <a:buFont typeface="+mj-lt"/>
              <a:buAutoNum type="arabicParenR"/>
            </a:pPr>
            <a:r>
              <a:rPr lang="pt-PT" sz="2400" dirty="0"/>
              <a:t>Módulo Organizador de Pastas/Ficheiros Entrevista – </a:t>
            </a:r>
            <a:r>
              <a:rPr lang="pt-PT" sz="2400" dirty="0"/>
              <a:t>Fluxo de Atividades </a:t>
            </a:r>
            <a:r>
              <a:rPr lang="pt-PT" sz="2400" dirty="0"/>
              <a:t>e </a:t>
            </a:r>
            <a:r>
              <a:rPr lang="pt-PT" sz="2400" dirty="0" smtClean="0"/>
              <a:t>Exemplos</a:t>
            </a:r>
          </a:p>
          <a:p>
            <a:pPr marL="514350" indent="-514350">
              <a:buFont typeface="+mj-lt"/>
              <a:buAutoNum type="arabicParenR"/>
            </a:pPr>
            <a:r>
              <a:rPr lang="pt-PT" sz="2400" dirty="0" smtClean="0"/>
              <a:t>Por implementar…</a:t>
            </a:r>
            <a:endParaRPr lang="pt-PT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0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03784"/>
          </a:xfrm>
        </p:spPr>
        <p:txBody>
          <a:bodyPr/>
          <a:lstStyle/>
          <a:p>
            <a:r>
              <a:rPr lang="pt-PT" dirty="0" smtClean="0"/>
              <a:t>Enquadramento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522413" y="2060848"/>
            <a:ext cx="9972599" cy="3672408"/>
          </a:xfrm>
        </p:spPr>
        <p:txBody>
          <a:bodyPr>
            <a:normAutofit/>
          </a:bodyPr>
          <a:lstStyle/>
          <a:p>
            <a:r>
              <a:rPr lang="pt-PT" sz="2400" dirty="0"/>
              <a:t>Objetivo - Aplicação para auxiliar a realização de entrevistas para o Museu da Pessoa.</a:t>
            </a:r>
          </a:p>
          <a:p>
            <a:pPr marL="0" indent="0">
              <a:buNone/>
            </a:pPr>
            <a:endParaRPr lang="pt-PT" sz="1600" dirty="0"/>
          </a:p>
          <a:p>
            <a:r>
              <a:rPr lang="pt-PT" sz="2400" dirty="0"/>
              <a:t>Recordar que dividimos o nosso projeto em três módulos: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 smtClean="0"/>
              <a:t> Projetos</a:t>
            </a:r>
            <a:r>
              <a:rPr lang="pt-PT" sz="2200" dirty="0"/>
              <a:t>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 smtClean="0"/>
              <a:t> Entrevistas</a:t>
            </a:r>
            <a:r>
              <a:rPr lang="pt-PT" sz="2200" dirty="0"/>
              <a:t>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 smtClean="0"/>
              <a:t> Organizador </a:t>
            </a:r>
            <a:r>
              <a:rPr lang="pt-PT" sz="2200" dirty="0"/>
              <a:t>de Pastas/Ficheiros.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03784"/>
          </a:xfrm>
        </p:spPr>
        <p:txBody>
          <a:bodyPr/>
          <a:lstStyle/>
          <a:p>
            <a:r>
              <a:rPr lang="pt-PT" dirty="0" smtClean="0"/>
              <a:t>Aplicação - Geral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16" y="1832648"/>
            <a:ext cx="2520280" cy="4480497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  <p:cxnSp>
        <p:nvCxnSpPr>
          <p:cNvPr id="7" name="Conexão reta unidirecional 6"/>
          <p:cNvCxnSpPr>
            <a:stCxn id="10" idx="2"/>
          </p:cNvCxnSpPr>
          <p:nvPr/>
        </p:nvCxnSpPr>
        <p:spPr>
          <a:xfrm flipH="1">
            <a:off x="6236162" y="1187673"/>
            <a:ext cx="173066" cy="1254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859948" y="818341"/>
            <a:ext cx="109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Projetos</a:t>
            </a:r>
            <a:endParaRPr lang="pt-PT" dirty="0"/>
          </a:p>
        </p:txBody>
      </p:sp>
      <p:cxnSp>
        <p:nvCxnSpPr>
          <p:cNvPr id="11" name="Conexão reta unidirecional 10"/>
          <p:cNvCxnSpPr>
            <a:stCxn id="14" idx="2"/>
          </p:cNvCxnSpPr>
          <p:nvPr/>
        </p:nvCxnSpPr>
        <p:spPr>
          <a:xfrm flipH="1">
            <a:off x="6814492" y="1372339"/>
            <a:ext cx="682514" cy="10695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883376" y="1003007"/>
            <a:ext cx="122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Entrevistas</a:t>
            </a:r>
            <a:endParaRPr lang="pt-PT" dirty="0"/>
          </a:p>
        </p:txBody>
      </p:sp>
      <p:cxnSp>
        <p:nvCxnSpPr>
          <p:cNvPr id="17" name="Conexão reta unidirecional 16"/>
          <p:cNvCxnSpPr>
            <a:stCxn id="19" idx="1"/>
          </p:cNvCxnSpPr>
          <p:nvPr/>
        </p:nvCxnSpPr>
        <p:spPr>
          <a:xfrm flipH="1">
            <a:off x="7707576" y="2564904"/>
            <a:ext cx="1039430" cy="20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8747006" y="2380238"/>
            <a:ext cx="274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Configurações/Definições</a:t>
            </a:r>
            <a:endParaRPr lang="pt-PT" dirty="0"/>
          </a:p>
        </p:txBody>
      </p:sp>
      <p:sp>
        <p:nvSpPr>
          <p:cNvPr id="23" name="Retângulo 22"/>
          <p:cNvSpPr/>
          <p:nvPr/>
        </p:nvSpPr>
        <p:spPr>
          <a:xfrm>
            <a:off x="5014292" y="2380238"/>
            <a:ext cx="2880320" cy="430942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" name="Conexão reta unidirecional 23"/>
          <p:cNvCxnSpPr>
            <a:stCxn id="27" idx="3"/>
            <a:endCxn id="23" idx="1"/>
          </p:cNvCxnSpPr>
          <p:nvPr/>
        </p:nvCxnSpPr>
        <p:spPr>
          <a:xfrm>
            <a:off x="4017882" y="2595709"/>
            <a:ext cx="9964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672225" y="2411043"/>
            <a:ext cx="134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Separadores</a:t>
            </a:r>
            <a:endParaRPr lang="pt-PT" dirty="0"/>
          </a:p>
        </p:txBody>
      </p:sp>
      <p:sp>
        <p:nvSpPr>
          <p:cNvPr id="30" name="Retângulo 29"/>
          <p:cNvSpPr/>
          <p:nvPr/>
        </p:nvSpPr>
        <p:spPr>
          <a:xfrm>
            <a:off x="5014292" y="1949296"/>
            <a:ext cx="2880320" cy="430942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1" name="Conexão reta unidirecional 30"/>
          <p:cNvCxnSpPr>
            <a:stCxn id="32" idx="3"/>
          </p:cNvCxnSpPr>
          <p:nvPr/>
        </p:nvCxnSpPr>
        <p:spPr>
          <a:xfrm>
            <a:off x="4017883" y="2133962"/>
            <a:ext cx="996409" cy="30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2266287" y="1949296"/>
            <a:ext cx="175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Nome Aplicação</a:t>
            </a:r>
            <a:endParaRPr lang="pt-PT" dirty="0"/>
          </a:p>
        </p:txBody>
      </p:sp>
      <p:cxnSp>
        <p:nvCxnSpPr>
          <p:cNvPr id="35" name="Conexão reta unidirecional 34"/>
          <p:cNvCxnSpPr>
            <a:stCxn id="37" idx="1"/>
          </p:cNvCxnSpPr>
          <p:nvPr/>
        </p:nvCxnSpPr>
        <p:spPr>
          <a:xfrm flipH="1">
            <a:off x="7707576" y="4913739"/>
            <a:ext cx="1039430" cy="623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8747006" y="4729073"/>
            <a:ext cx="274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Atalho para Criar Entrevista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8487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9" grpId="0"/>
      <p:bldP spid="23" grpId="0" animBg="1"/>
      <p:bldP spid="27" grpId="0"/>
      <p:bldP spid="30" grpId="0" animBg="1"/>
      <p:bldP spid="32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03784"/>
          </a:xfrm>
        </p:spPr>
        <p:txBody>
          <a:bodyPr/>
          <a:lstStyle/>
          <a:p>
            <a:r>
              <a:rPr lang="pt-PT" dirty="0" smtClean="0"/>
              <a:t>Projetos </a:t>
            </a:r>
            <a:r>
              <a:rPr lang="pt-PT" dirty="0" smtClean="0"/>
              <a:t>– Fluxo de Atividades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  <p:pic>
        <p:nvPicPr>
          <p:cNvPr id="7" name="Marcador de Posição de Conteúdo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1772816"/>
            <a:ext cx="6081336" cy="4536504"/>
          </a:xfr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252" y="2780928"/>
            <a:ext cx="450798" cy="45079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527" y="4437112"/>
            <a:ext cx="450798" cy="45079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652" y="4854382"/>
            <a:ext cx="450798" cy="45079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30" y="3356992"/>
            <a:ext cx="434912" cy="3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03784"/>
          </a:xfrm>
        </p:spPr>
        <p:txBody>
          <a:bodyPr/>
          <a:lstStyle/>
          <a:p>
            <a:r>
              <a:rPr lang="pt-PT" dirty="0"/>
              <a:t>Projetos – Exemplo Aplicação</a:t>
            </a:r>
          </a:p>
        </p:txBody>
      </p:sp>
      <p:pic>
        <p:nvPicPr>
          <p:cNvPr id="9" name="Marcador de Posição de Conteúdo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865784"/>
            <a:ext cx="2448272" cy="4352484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  <p:cxnSp>
        <p:nvCxnSpPr>
          <p:cNvPr id="10" name="Conexão reta unidirecional 9"/>
          <p:cNvCxnSpPr>
            <a:stCxn id="14" idx="2"/>
          </p:cNvCxnSpPr>
          <p:nvPr/>
        </p:nvCxnSpPr>
        <p:spPr>
          <a:xfrm flipH="1">
            <a:off x="2566020" y="4653136"/>
            <a:ext cx="648072" cy="7678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unidirecional 10"/>
          <p:cNvCxnSpPr>
            <a:stCxn id="15" idx="2"/>
          </p:cNvCxnSpPr>
          <p:nvPr/>
        </p:nvCxnSpPr>
        <p:spPr>
          <a:xfrm flipH="1">
            <a:off x="648588" y="4653136"/>
            <a:ext cx="621288" cy="754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2470354" y="4283804"/>
            <a:ext cx="148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Criar Projetos</a:t>
            </a:r>
            <a:endParaRPr lang="pt-PT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1764" y="42838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Download Projetos</a:t>
            </a:r>
            <a:endParaRPr lang="pt-PT" dirty="0"/>
          </a:p>
        </p:txBody>
      </p:sp>
      <p:cxnSp>
        <p:nvCxnSpPr>
          <p:cNvPr id="20" name="Conexão reta unidirecional 19"/>
          <p:cNvCxnSpPr>
            <a:stCxn id="23" idx="1"/>
          </p:cNvCxnSpPr>
          <p:nvPr/>
        </p:nvCxnSpPr>
        <p:spPr>
          <a:xfrm flipH="1">
            <a:off x="1701924" y="2857172"/>
            <a:ext cx="1368152" cy="67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070076" y="253400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Lista de Projetos</a:t>
            </a:r>
            <a:endParaRPr lang="pt-PT" dirty="0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63" y="1865784"/>
            <a:ext cx="2448273" cy="435248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8" y="1865784"/>
            <a:ext cx="2448272" cy="4352484"/>
          </a:xfrm>
          <a:prstGeom prst="rect">
            <a:avLst/>
          </a:prstGeom>
        </p:spPr>
      </p:pic>
      <p:cxnSp>
        <p:nvCxnSpPr>
          <p:cNvPr id="31" name="Conexão reta unidirecional 30"/>
          <p:cNvCxnSpPr/>
          <p:nvPr/>
        </p:nvCxnSpPr>
        <p:spPr>
          <a:xfrm flipH="1">
            <a:off x="4438228" y="5037059"/>
            <a:ext cx="617447" cy="370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/>
          <p:cNvCxnSpPr/>
          <p:nvPr/>
        </p:nvCxnSpPr>
        <p:spPr>
          <a:xfrm flipH="1">
            <a:off x="6361752" y="5138395"/>
            <a:ext cx="684076" cy="269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5029441" y="4769063"/>
            <a:ext cx="139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Criar Projeto</a:t>
            </a:r>
            <a:endParaRPr lang="pt-PT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045828" y="4772471"/>
            <a:ext cx="139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Adicionar Campos</a:t>
            </a:r>
            <a:endParaRPr lang="pt-PT" dirty="0"/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941" y="1865784"/>
            <a:ext cx="2448273" cy="4352484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214" y="1865784"/>
            <a:ext cx="2448272" cy="435248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865785"/>
            <a:ext cx="2448273" cy="4352484"/>
          </a:xfrm>
          <a:prstGeom prst="rect">
            <a:avLst/>
          </a:prstGeom>
        </p:spPr>
      </p:pic>
      <p:cxnSp>
        <p:nvCxnSpPr>
          <p:cNvPr id="45" name="Conexão reta unidirecional 44"/>
          <p:cNvCxnSpPr>
            <a:stCxn id="46" idx="2"/>
          </p:cNvCxnSpPr>
          <p:nvPr/>
        </p:nvCxnSpPr>
        <p:spPr>
          <a:xfrm flipH="1">
            <a:off x="8857500" y="4640167"/>
            <a:ext cx="621288" cy="754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8470676" y="427083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Download Projetos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2828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23" grpId="0"/>
      <p:bldP spid="23" grpId="1"/>
      <p:bldP spid="38" grpId="0"/>
      <p:bldP spid="38" grpId="1"/>
      <p:bldP spid="39" grpId="0"/>
      <p:bldP spid="39" grpId="1"/>
      <p:bldP spid="46" grpId="0"/>
      <p:bldP spid="46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03784"/>
          </a:xfrm>
        </p:spPr>
        <p:txBody>
          <a:bodyPr/>
          <a:lstStyle/>
          <a:p>
            <a:r>
              <a:rPr lang="pt-PT" dirty="0"/>
              <a:t>Entrevista - </a:t>
            </a:r>
            <a:r>
              <a:rPr lang="pt-PT" dirty="0"/>
              <a:t>Fluxo de Atividades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75" y="1865784"/>
            <a:ext cx="8865674" cy="4443536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80" y="1340768"/>
            <a:ext cx="812387" cy="81238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0196" y="3831154"/>
            <a:ext cx="810838" cy="8108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37" y="3176631"/>
            <a:ext cx="450798" cy="45079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3298191"/>
            <a:ext cx="434912" cy="32923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676" y="1865784"/>
            <a:ext cx="810838" cy="81083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0454" y="3237411"/>
            <a:ext cx="450798" cy="45079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4697" y="3237411"/>
            <a:ext cx="450798" cy="45079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0331" y="5181396"/>
            <a:ext cx="450798" cy="45079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9493" y="5181396"/>
            <a:ext cx="450798" cy="45079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737" y="4517576"/>
            <a:ext cx="450798" cy="45079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15" y="3298191"/>
            <a:ext cx="434912" cy="3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5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03784"/>
          </a:xfrm>
        </p:spPr>
        <p:txBody>
          <a:bodyPr/>
          <a:lstStyle/>
          <a:p>
            <a:r>
              <a:rPr lang="pt-PT" dirty="0" smtClean="0"/>
              <a:t>Entrevistas </a:t>
            </a:r>
            <a:r>
              <a:rPr lang="pt-PT" dirty="0"/>
              <a:t>– Exemplo Aplicação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804819"/>
            <a:ext cx="2520280" cy="4480497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  <p:cxnSp>
        <p:nvCxnSpPr>
          <p:cNvPr id="6" name="Conexão reta unidirecional 5"/>
          <p:cNvCxnSpPr/>
          <p:nvPr/>
        </p:nvCxnSpPr>
        <p:spPr>
          <a:xfrm flipH="1">
            <a:off x="1917948" y="2770531"/>
            <a:ext cx="1188132" cy="124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unidirecional 6"/>
          <p:cNvCxnSpPr/>
          <p:nvPr/>
        </p:nvCxnSpPr>
        <p:spPr>
          <a:xfrm flipH="1">
            <a:off x="2512014" y="4580418"/>
            <a:ext cx="558062" cy="804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106080" y="2564904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Lista de Entrevistas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070076" y="4293096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Criar Entrevista</a:t>
            </a:r>
            <a:endParaRPr lang="pt-PT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63" y="1804818"/>
            <a:ext cx="2520280" cy="448049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711" y="1788872"/>
            <a:ext cx="2529250" cy="4496443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7026031" y="2070915"/>
            <a:ext cx="2380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Escolher o Projeto associado à Entrevista</a:t>
            </a:r>
            <a:endParaRPr lang="pt-PT" dirty="0"/>
          </a:p>
        </p:txBody>
      </p:sp>
      <p:cxnSp>
        <p:nvCxnSpPr>
          <p:cNvPr id="17" name="Conexão reta unidirecional 16"/>
          <p:cNvCxnSpPr/>
          <p:nvPr/>
        </p:nvCxnSpPr>
        <p:spPr>
          <a:xfrm flipH="1">
            <a:off x="5873903" y="2394081"/>
            <a:ext cx="1152128" cy="191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/>
          <p:cNvCxnSpPr/>
          <p:nvPr/>
        </p:nvCxnSpPr>
        <p:spPr>
          <a:xfrm flipH="1">
            <a:off x="5921473" y="5517232"/>
            <a:ext cx="1152128" cy="191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102837" y="5194066"/>
            <a:ext cx="2519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Após escolher Projeto, seguir para o Formulário</a:t>
            </a:r>
            <a:endParaRPr lang="pt-PT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27" y="1788872"/>
            <a:ext cx="2531596" cy="4500615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5936941" y="2292820"/>
            <a:ext cx="2880320" cy="430942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2" name="Conexão reta unidirecional 21"/>
          <p:cNvCxnSpPr>
            <a:stCxn id="23" idx="1"/>
          </p:cNvCxnSpPr>
          <p:nvPr/>
        </p:nvCxnSpPr>
        <p:spPr>
          <a:xfrm flipH="1">
            <a:off x="8806883" y="2320577"/>
            <a:ext cx="658533" cy="68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465416" y="1997411"/>
            <a:ext cx="265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Opções de Preenchimento do Formulário</a:t>
            </a:r>
            <a:endParaRPr lang="pt-PT" dirty="0"/>
          </a:p>
        </p:txBody>
      </p:sp>
      <p:cxnSp>
        <p:nvCxnSpPr>
          <p:cNvPr id="26" name="Conexão reta unidirecional 25"/>
          <p:cNvCxnSpPr>
            <a:stCxn id="28" idx="1"/>
          </p:cNvCxnSpPr>
          <p:nvPr/>
        </p:nvCxnSpPr>
        <p:spPr>
          <a:xfrm flipH="1">
            <a:off x="6656960" y="3451778"/>
            <a:ext cx="2057242" cy="324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8714202" y="3267112"/>
            <a:ext cx="265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Seguir para a Entrevista</a:t>
            </a:r>
            <a:endParaRPr lang="pt-PT" dirty="0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1795978"/>
            <a:ext cx="2501293" cy="4482230"/>
          </a:xfrm>
          <a:prstGeom prst="rect">
            <a:avLst/>
          </a:prstGeom>
        </p:spPr>
      </p:pic>
      <p:cxnSp>
        <p:nvCxnSpPr>
          <p:cNvPr id="32" name="Conexão reta unidirecional 31"/>
          <p:cNvCxnSpPr/>
          <p:nvPr/>
        </p:nvCxnSpPr>
        <p:spPr>
          <a:xfrm flipH="1">
            <a:off x="8121952" y="2034650"/>
            <a:ext cx="695309" cy="447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/>
          <p:cNvCxnSpPr/>
          <p:nvPr/>
        </p:nvCxnSpPr>
        <p:spPr>
          <a:xfrm flipH="1">
            <a:off x="9958744" y="1975258"/>
            <a:ext cx="695309" cy="447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/>
          <p:cNvCxnSpPr/>
          <p:nvPr/>
        </p:nvCxnSpPr>
        <p:spPr>
          <a:xfrm flipH="1">
            <a:off x="9577251" y="3390332"/>
            <a:ext cx="695309" cy="447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/>
          <p:cNvCxnSpPr/>
          <p:nvPr/>
        </p:nvCxnSpPr>
        <p:spPr>
          <a:xfrm flipH="1">
            <a:off x="8079201" y="5132620"/>
            <a:ext cx="539976" cy="273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/>
          <p:cNvCxnSpPr/>
          <p:nvPr/>
        </p:nvCxnSpPr>
        <p:spPr>
          <a:xfrm flipH="1">
            <a:off x="10002966" y="5069789"/>
            <a:ext cx="695309" cy="447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8817261" y="1801466"/>
            <a:ext cx="94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Tempo</a:t>
            </a:r>
            <a:endParaRPr lang="pt-PT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0653927" y="1738822"/>
            <a:ext cx="94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Nome</a:t>
            </a:r>
            <a:endParaRPr lang="pt-PT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0272560" y="3067166"/>
            <a:ext cx="1582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Lista de Perguntas</a:t>
            </a:r>
            <a:endParaRPr lang="pt-PT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8618823" y="4760177"/>
            <a:ext cx="165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Iniciar Gravação</a:t>
            </a:r>
            <a:endParaRPr lang="pt-PT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10700868" y="4865739"/>
            <a:ext cx="115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Fotografar</a:t>
            </a:r>
            <a:endParaRPr lang="pt-PT" dirty="0"/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079" y="1804818"/>
            <a:ext cx="2516282" cy="447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7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  <p:bldP spid="16" grpId="0"/>
      <p:bldP spid="16" grpId="1"/>
      <p:bldP spid="19" grpId="0"/>
      <p:bldP spid="19" grpId="1"/>
      <p:bldP spid="21" grpId="0" animBg="1"/>
      <p:bldP spid="21" grpId="1" animBg="1"/>
      <p:bldP spid="23" grpId="0"/>
      <p:bldP spid="23" grpId="1"/>
      <p:bldP spid="28" grpId="0"/>
      <p:bldP spid="2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03784"/>
          </a:xfrm>
        </p:spPr>
        <p:txBody>
          <a:bodyPr>
            <a:normAutofit fontScale="90000"/>
          </a:bodyPr>
          <a:lstStyle/>
          <a:p>
            <a:r>
              <a:rPr lang="pt-PT" dirty="0"/>
              <a:t>Organizador de Pastas/Ficheiros Entrevista - </a:t>
            </a:r>
            <a:r>
              <a:rPr lang="pt-PT" dirty="0"/>
              <a:t>Fluxo de Atividades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92" y="0"/>
            <a:ext cx="1773933" cy="878097"/>
          </a:xfrm>
          <a:prstGeom prst="rect">
            <a:avLst/>
          </a:prstGeom>
        </p:spPr>
      </p:pic>
      <p:pic>
        <p:nvPicPr>
          <p:cNvPr id="7" name="Marcador de Posição de Conteúdo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" y="1916832"/>
            <a:ext cx="12062872" cy="4176464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1761024"/>
            <a:ext cx="812387" cy="81238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201" y="1882944"/>
            <a:ext cx="629668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4293096"/>
            <a:ext cx="629668" cy="4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347</Words>
  <Application>Microsoft Office PowerPoint</Application>
  <PresentationFormat>Personalizados</PresentationFormat>
  <Paragraphs>88</Paragraphs>
  <Slides>12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Wingdings</vt:lpstr>
      <vt:lpstr>Retrospetiva</vt:lpstr>
      <vt:lpstr>Museu da Pessoa</vt:lpstr>
      <vt:lpstr>Conteúdo da Apresentação</vt:lpstr>
      <vt:lpstr>Enquadramento</vt:lpstr>
      <vt:lpstr>Aplicação - Geral</vt:lpstr>
      <vt:lpstr>Projetos – Fluxo de Atividades</vt:lpstr>
      <vt:lpstr>Projetos – Exemplo Aplicação</vt:lpstr>
      <vt:lpstr>Entrevista - Fluxo de Atividades</vt:lpstr>
      <vt:lpstr>Entrevistas – Exemplo Aplicação</vt:lpstr>
      <vt:lpstr>Organizador de Pastas/Ficheiros Entrevista - Fluxo de Atividades</vt:lpstr>
      <vt:lpstr>Organizador de Pastas/Ficheiros Entrevista – Exemplo Aplicação</vt:lpstr>
      <vt:lpstr>Por implementar…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2016-03-17T13:54:17Z</dcterms:created>
  <dcterms:modified xsi:type="dcterms:W3CDTF">2016-05-18T09:33:06Z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