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65" r:id="rId3"/>
    <p:sldId id="310" r:id="rId4"/>
    <p:sldId id="336" r:id="rId5"/>
    <p:sldId id="320" r:id="rId6"/>
    <p:sldId id="324" r:id="rId7"/>
    <p:sldId id="335" r:id="rId8"/>
    <p:sldId id="334" r:id="rId9"/>
    <p:sldId id="333" r:id="rId10"/>
    <p:sldId id="337" r:id="rId11"/>
    <p:sldId id="325" r:id="rId12"/>
    <p:sldId id="326" r:id="rId13"/>
    <p:sldId id="327" r:id="rId14"/>
    <p:sldId id="329" r:id="rId15"/>
    <p:sldId id="330" r:id="rId16"/>
  </p:sldIdLst>
  <p:sldSz cx="12188825" cy="6858000"/>
  <p:notesSz cx="6889750" cy="10021888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55" autoAdjust="0"/>
  </p:normalViewPr>
  <p:slideViewPr>
    <p:cSldViewPr showGuides="1">
      <p:cViewPr varScale="1">
        <p:scale>
          <a:sx n="63" d="100"/>
          <a:sy n="63" d="100"/>
        </p:scale>
        <p:origin x="1382" y="53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62258-6806-4326-B2F3-CCCC76639963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5645615-1EE7-4032-A659-CBC361041C23}">
      <dgm:prSet phldrT="[Texto]"/>
      <dgm:spPr/>
      <dgm:t>
        <a:bodyPr/>
        <a:lstStyle/>
        <a:p>
          <a:r>
            <a:rPr lang="pt-PT" dirty="0" smtClean="0"/>
            <a:t>Interface</a:t>
          </a:r>
          <a:endParaRPr lang="pt-PT" dirty="0"/>
        </a:p>
      </dgm:t>
    </dgm:pt>
    <dgm:pt modelId="{964A42FD-8B2F-45AC-8C5A-F60416E5704F}" type="parTrans" cxnId="{B2AA87DE-3965-48DC-8AE7-2C3A28E86451}">
      <dgm:prSet/>
      <dgm:spPr/>
      <dgm:t>
        <a:bodyPr/>
        <a:lstStyle/>
        <a:p>
          <a:endParaRPr lang="pt-PT"/>
        </a:p>
      </dgm:t>
    </dgm:pt>
    <dgm:pt modelId="{D94FADA4-C55D-4FEA-B3B3-E1DADE96D407}" type="sibTrans" cxnId="{B2AA87DE-3965-48DC-8AE7-2C3A28E86451}">
      <dgm:prSet/>
      <dgm:spPr/>
      <dgm:t>
        <a:bodyPr/>
        <a:lstStyle/>
        <a:p>
          <a:endParaRPr lang="pt-PT"/>
        </a:p>
      </dgm:t>
    </dgm:pt>
    <dgm:pt modelId="{FD8B924D-95D2-4151-811E-7EB104EBF1F0}">
      <dgm:prSet phldrT="[Texto]"/>
      <dgm:spPr/>
      <dgm:t>
        <a:bodyPr/>
        <a:lstStyle/>
        <a:p>
          <a:r>
            <a:rPr lang="pt-PT" dirty="0" smtClean="0"/>
            <a:t>Transcrição do Áudio para Texto</a:t>
          </a:r>
          <a:endParaRPr lang="pt-PT" dirty="0"/>
        </a:p>
      </dgm:t>
    </dgm:pt>
    <dgm:pt modelId="{E469AA03-9B1D-4830-92C8-CE2515FB281E}" type="parTrans" cxnId="{823116AA-167A-480C-951C-2D949975F63B}">
      <dgm:prSet/>
      <dgm:spPr/>
      <dgm:t>
        <a:bodyPr/>
        <a:lstStyle/>
        <a:p>
          <a:endParaRPr lang="pt-PT"/>
        </a:p>
      </dgm:t>
    </dgm:pt>
    <dgm:pt modelId="{6710DB92-99C7-42D2-91F4-5258E5D46F44}" type="sibTrans" cxnId="{823116AA-167A-480C-951C-2D949975F63B}">
      <dgm:prSet/>
      <dgm:spPr/>
      <dgm:t>
        <a:bodyPr/>
        <a:lstStyle/>
        <a:p>
          <a:endParaRPr lang="pt-PT"/>
        </a:p>
      </dgm:t>
    </dgm:pt>
    <dgm:pt modelId="{0058F723-29C4-4396-8895-A09EC278162D}">
      <dgm:prSet phldrT="[Texto]"/>
      <dgm:spPr/>
      <dgm:t>
        <a:bodyPr/>
        <a:lstStyle/>
        <a:p>
          <a:r>
            <a:rPr lang="pt-PT" dirty="0" smtClean="0"/>
            <a:t>Aplicação para Portátil</a:t>
          </a:r>
          <a:endParaRPr lang="pt-PT" dirty="0"/>
        </a:p>
      </dgm:t>
    </dgm:pt>
    <dgm:pt modelId="{1EC647BE-B9CE-407B-8FA7-5E9E3C679CCC}" type="parTrans" cxnId="{07519DD2-0BEB-4A66-AF5C-60F674CA260C}">
      <dgm:prSet/>
      <dgm:spPr/>
      <dgm:t>
        <a:bodyPr/>
        <a:lstStyle/>
        <a:p>
          <a:endParaRPr lang="pt-PT"/>
        </a:p>
      </dgm:t>
    </dgm:pt>
    <dgm:pt modelId="{11B223A6-5BE9-4723-87CE-4B7FBE4F0838}" type="sibTrans" cxnId="{07519DD2-0BEB-4A66-AF5C-60F674CA260C}">
      <dgm:prSet/>
      <dgm:spPr/>
      <dgm:t>
        <a:bodyPr/>
        <a:lstStyle/>
        <a:p>
          <a:endParaRPr lang="pt-PT"/>
        </a:p>
      </dgm:t>
    </dgm:pt>
    <dgm:pt modelId="{F3B0C5FE-C65B-4ADF-B0F0-03AE05DD2E82}">
      <dgm:prSet phldrT="[Texto]"/>
      <dgm:spPr/>
      <dgm:t>
        <a:bodyPr/>
        <a:lstStyle/>
        <a:p>
          <a:r>
            <a:rPr lang="pt-PT" dirty="0" smtClean="0"/>
            <a:t>Estrutura de Pastas poder ser configurada pelo utilizador</a:t>
          </a:r>
          <a:endParaRPr lang="pt-PT" dirty="0"/>
        </a:p>
      </dgm:t>
    </dgm:pt>
    <dgm:pt modelId="{676035DF-8AA9-4F16-8CFC-8D130D4D884A}" type="parTrans" cxnId="{EB858F63-068B-401B-BE27-C2304192809E}">
      <dgm:prSet/>
      <dgm:spPr/>
      <dgm:t>
        <a:bodyPr/>
        <a:lstStyle/>
        <a:p>
          <a:endParaRPr lang="pt-PT"/>
        </a:p>
      </dgm:t>
    </dgm:pt>
    <dgm:pt modelId="{E0883C69-AE4C-41DD-B6DB-9889772158CA}" type="sibTrans" cxnId="{EB858F63-068B-401B-BE27-C2304192809E}">
      <dgm:prSet/>
      <dgm:spPr/>
      <dgm:t>
        <a:bodyPr/>
        <a:lstStyle/>
        <a:p>
          <a:endParaRPr lang="pt-PT"/>
        </a:p>
      </dgm:t>
    </dgm:pt>
    <dgm:pt modelId="{F077289B-6BFF-49B3-AD66-96B679CAE4F4}" type="pres">
      <dgm:prSet presAssocID="{D3C62258-6806-4326-B2F3-CCCC7663996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10C6FC5-60F3-4BA5-A2C1-4344E74BBE6C}" type="pres">
      <dgm:prSet presAssocID="{D3C62258-6806-4326-B2F3-CCCC76639963}" presName="axisShape" presStyleLbl="bgShp" presStyleIdx="0" presStyleCnt="1" custScaleX="119697"/>
      <dgm:spPr/>
    </dgm:pt>
    <dgm:pt modelId="{3D23C019-E1D6-4D61-9919-F2A8F7E8970B}" type="pres">
      <dgm:prSet presAssocID="{D3C62258-6806-4326-B2F3-CCCC76639963}" presName="rect1" presStyleLbl="node1" presStyleIdx="0" presStyleCnt="4" custScaleX="124671" custLinFactNeighborX="-17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5573ACE-3404-4C72-A6C9-3EE14CB9D747}" type="pres">
      <dgm:prSet presAssocID="{D3C62258-6806-4326-B2F3-CCCC76639963}" presName="rect2" presStyleLbl="node1" presStyleIdx="1" presStyleCnt="4" custScaleX="124671" custLinFactNeighborX="17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FEA7B6C-BC74-4529-8D51-CAD787BF16F7}" type="pres">
      <dgm:prSet presAssocID="{D3C62258-6806-4326-B2F3-CCCC76639963}" presName="rect3" presStyleLbl="node1" presStyleIdx="2" presStyleCnt="4" custScaleX="124671" custLinFactNeighborX="-17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BB35B2-9D65-4E92-A282-31BB3A6D7EB3}" type="pres">
      <dgm:prSet presAssocID="{D3C62258-6806-4326-B2F3-CCCC76639963}" presName="rect4" presStyleLbl="node1" presStyleIdx="3" presStyleCnt="4" custScaleX="124671" custLinFactNeighborX="17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3669EE8-5090-4D34-82A6-D13F3E46516E}" type="presOf" srcId="{D3C62258-6806-4326-B2F3-CCCC76639963}" destId="{F077289B-6BFF-49B3-AD66-96B679CAE4F4}" srcOrd="0" destOrd="0" presId="urn:microsoft.com/office/officeart/2005/8/layout/matrix2"/>
    <dgm:cxn modelId="{25DD7BBF-CBB3-4449-89C2-7184BAE3A6EB}" type="presOf" srcId="{F3B0C5FE-C65B-4ADF-B0F0-03AE05DD2E82}" destId="{37BB35B2-9D65-4E92-A282-31BB3A6D7EB3}" srcOrd="0" destOrd="0" presId="urn:microsoft.com/office/officeart/2005/8/layout/matrix2"/>
    <dgm:cxn modelId="{EB858F63-068B-401B-BE27-C2304192809E}" srcId="{D3C62258-6806-4326-B2F3-CCCC76639963}" destId="{F3B0C5FE-C65B-4ADF-B0F0-03AE05DD2E82}" srcOrd="3" destOrd="0" parTransId="{676035DF-8AA9-4F16-8CFC-8D130D4D884A}" sibTransId="{E0883C69-AE4C-41DD-B6DB-9889772158CA}"/>
    <dgm:cxn modelId="{FAD42FD7-E13B-4874-AD0A-0CC37D8A517F}" type="presOf" srcId="{65645615-1EE7-4032-A659-CBC361041C23}" destId="{3D23C019-E1D6-4D61-9919-F2A8F7E8970B}" srcOrd="0" destOrd="0" presId="urn:microsoft.com/office/officeart/2005/8/layout/matrix2"/>
    <dgm:cxn modelId="{037FCD7F-A864-4F7E-9F68-C536AD201B5E}" type="presOf" srcId="{0058F723-29C4-4396-8895-A09EC278162D}" destId="{7FEA7B6C-BC74-4529-8D51-CAD787BF16F7}" srcOrd="0" destOrd="0" presId="urn:microsoft.com/office/officeart/2005/8/layout/matrix2"/>
    <dgm:cxn modelId="{B2AA87DE-3965-48DC-8AE7-2C3A28E86451}" srcId="{D3C62258-6806-4326-B2F3-CCCC76639963}" destId="{65645615-1EE7-4032-A659-CBC361041C23}" srcOrd="0" destOrd="0" parTransId="{964A42FD-8B2F-45AC-8C5A-F60416E5704F}" sibTransId="{D94FADA4-C55D-4FEA-B3B3-E1DADE96D407}"/>
    <dgm:cxn modelId="{38E9A87A-CF01-47A4-95F0-467CBC907F37}" type="presOf" srcId="{FD8B924D-95D2-4151-811E-7EB104EBF1F0}" destId="{B5573ACE-3404-4C72-A6C9-3EE14CB9D747}" srcOrd="0" destOrd="0" presId="urn:microsoft.com/office/officeart/2005/8/layout/matrix2"/>
    <dgm:cxn modelId="{07519DD2-0BEB-4A66-AF5C-60F674CA260C}" srcId="{D3C62258-6806-4326-B2F3-CCCC76639963}" destId="{0058F723-29C4-4396-8895-A09EC278162D}" srcOrd="2" destOrd="0" parTransId="{1EC647BE-B9CE-407B-8FA7-5E9E3C679CCC}" sibTransId="{11B223A6-5BE9-4723-87CE-4B7FBE4F0838}"/>
    <dgm:cxn modelId="{823116AA-167A-480C-951C-2D949975F63B}" srcId="{D3C62258-6806-4326-B2F3-CCCC76639963}" destId="{FD8B924D-95D2-4151-811E-7EB104EBF1F0}" srcOrd="1" destOrd="0" parTransId="{E469AA03-9B1D-4830-92C8-CE2515FB281E}" sibTransId="{6710DB92-99C7-42D2-91F4-5258E5D46F44}"/>
    <dgm:cxn modelId="{8CF75BD6-18AC-4B58-834A-1B0E59A11CAF}" type="presParOf" srcId="{F077289B-6BFF-49B3-AD66-96B679CAE4F4}" destId="{510C6FC5-60F3-4BA5-A2C1-4344E74BBE6C}" srcOrd="0" destOrd="0" presId="urn:microsoft.com/office/officeart/2005/8/layout/matrix2"/>
    <dgm:cxn modelId="{6DFF3ADC-2CD1-4FBB-ABE7-E64EF0D970B7}" type="presParOf" srcId="{F077289B-6BFF-49B3-AD66-96B679CAE4F4}" destId="{3D23C019-E1D6-4D61-9919-F2A8F7E8970B}" srcOrd="1" destOrd="0" presId="urn:microsoft.com/office/officeart/2005/8/layout/matrix2"/>
    <dgm:cxn modelId="{6FA6AB8D-78FA-4E48-9C41-65514E02C22D}" type="presParOf" srcId="{F077289B-6BFF-49B3-AD66-96B679CAE4F4}" destId="{B5573ACE-3404-4C72-A6C9-3EE14CB9D747}" srcOrd="2" destOrd="0" presId="urn:microsoft.com/office/officeart/2005/8/layout/matrix2"/>
    <dgm:cxn modelId="{256D5218-6757-4B3D-AC53-85B20033877E}" type="presParOf" srcId="{F077289B-6BFF-49B3-AD66-96B679CAE4F4}" destId="{7FEA7B6C-BC74-4529-8D51-CAD787BF16F7}" srcOrd="3" destOrd="0" presId="urn:microsoft.com/office/officeart/2005/8/layout/matrix2"/>
    <dgm:cxn modelId="{854B3537-035D-4E29-AC1E-DCDB68208D75}" type="presParOf" srcId="{F077289B-6BFF-49B3-AD66-96B679CAE4F4}" destId="{37BB35B2-9D65-4E92-A282-31BB3A6D7EB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902597" y="1"/>
            <a:ext cx="2985559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9088EAF-6ECA-4616-85EF-35AA19C641F3}" type="datetimeFigureOut">
              <a:rPr lang="pt-PT" smtClean="0"/>
              <a:t>05/04/2016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9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9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ABD2D7A-D230-4F91-BD59-0A39C2703BA8}" type="datetimeFigureOut">
              <a:rPr lang="pt-PT" smtClean="0"/>
              <a:t>05/04/2016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8976" y="4760397"/>
            <a:ext cx="551180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04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Neste diagrama podemos ver a arquitetura que</a:t>
            </a:r>
            <a:r>
              <a:rPr lang="pt-PT" baseline="0" dirty="0" smtClean="0"/>
              <a:t> foi definida para a aplicação.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três números referem-se aos módulos que mencionei durante a apresentação dos requisitos.</a:t>
            </a:r>
          </a:p>
          <a:p>
            <a:r>
              <a:rPr lang="pt-PT" baseline="0" dirty="0" smtClean="0"/>
              <a:t>Numa 1ª fase temos a preparação da entrevista e onde será feita a gestão do projeto, operações como criar e editar projetos existentes são possíveis, tal como definir a lista de perguntas pré definidas do projeto e os dados do formulário pessoal a serem questionados ao entrevistado.</a:t>
            </a:r>
          </a:p>
          <a:p>
            <a:r>
              <a:rPr lang="pt-PT" baseline="0" dirty="0" smtClean="0"/>
              <a:t>Será também possível através de uma DSL definir o referido anteriormente para não ser necessário fazer esta operação diretamente na aplicação, ou seja, será possível importar ficheiros de configuração de projetos definidos pelo utilizador</a:t>
            </a:r>
          </a:p>
          <a:p>
            <a:r>
              <a:rPr lang="pt-PT" baseline="0" dirty="0" smtClean="0"/>
              <a:t>Nesta parte ainda falta definir a DSL sendo que pela aplicação já é possível </a:t>
            </a:r>
            <a:r>
              <a:rPr lang="pt-PT" baseline="0" dirty="0" smtClean="0"/>
              <a:t>definir e editar </a:t>
            </a:r>
            <a:r>
              <a:rPr lang="pt-PT" baseline="0" dirty="0" smtClean="0"/>
              <a:t>os projetos.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segunda parte consiste na entrevista em si, usando o telemóvel ou o </a:t>
            </a:r>
            <a:r>
              <a:rPr lang="pt-PT" baseline="0" dirty="0" err="1" smtClean="0"/>
              <a:t>tablet</a:t>
            </a:r>
            <a:r>
              <a:rPr lang="pt-PT" baseline="0" dirty="0" smtClean="0"/>
              <a:t> o entrevistador terá a capacidade de preencher o formulário com os dados do entrevistado, gravar a entrevista e tirar </a:t>
            </a:r>
            <a:r>
              <a:rPr lang="pt-PT" baseline="0" dirty="0" smtClean="0"/>
              <a:t>as fotos </a:t>
            </a:r>
            <a:r>
              <a:rPr lang="pt-PT" baseline="0" dirty="0" smtClean="0"/>
              <a:t>que ache necessárias. No final como output serão gerados ficheiros de áudio, ficheiros de imagem e ficheiros XML. Um dos ficheiros XML terá registado as marcações que foram feitas durante a entrevista, estas marcações correspondem ao inicio das respostas do </a:t>
            </a:r>
            <a:r>
              <a:rPr lang="pt-PT" baseline="0" dirty="0" smtClean="0"/>
              <a:t>entrevistado, estando já esta parte operacional tal como a gravação do áudio e respetivo armazenamento. </a:t>
            </a:r>
            <a:r>
              <a:rPr lang="pt-PT" baseline="0" dirty="0" smtClean="0"/>
              <a:t>O outro ficheiro XML terá os dados do entrevistado se forem preenchidos diretamente no formulário presente na </a:t>
            </a:r>
            <a:r>
              <a:rPr lang="pt-PT" baseline="0" dirty="0" smtClean="0"/>
              <a:t>aplicação.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Por fim, estes ficheiros gerados serão guardados numa árvore de pastas para manter assim a informação organizada e de fácil acesso, esta parte do processo é também importante visto que muitas vezes quem faz as entrevistas acaba por perder informação devido à confusão de ficheiros o que é crítico neste contexto. Toda a informação já organizada será incluída num ficheiro zip que terá um </a:t>
            </a:r>
            <a:r>
              <a:rPr lang="pt-PT" baseline="0" smtClean="0"/>
              <a:t>manifesto </a:t>
            </a:r>
            <a:r>
              <a:rPr lang="pt-PT" baseline="0" smtClean="0"/>
              <a:t>descrevendo o seu </a:t>
            </a:r>
            <a:r>
              <a:rPr lang="pt-PT" baseline="0" dirty="0" smtClean="0"/>
              <a:t>conteúdo (novamente para facilitar a navegação e o acesso à informação) e será enviado para o Museu da Pessoa. Nesta parte já conseguimos definir e guardar os ficheiros gerados da forma que pretendemos, faltando a parte do ficheiro zip e respetivo envio.</a:t>
            </a:r>
          </a:p>
        </p:txBody>
      </p:sp>
    </p:spTree>
    <p:extLst>
      <p:ext uri="{BB962C8B-B14F-4D97-AF65-F5344CB8AC3E}">
        <p14:creationId xmlns:p14="http://schemas.microsoft.com/office/powerpoint/2010/main" val="3972032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Foram</a:t>
            </a:r>
            <a:r>
              <a:rPr lang="pt-PT" baseline="0" dirty="0" smtClean="0"/>
              <a:t> desenvolvidas algumas </a:t>
            </a:r>
            <a:r>
              <a:rPr lang="pt-PT" baseline="0" dirty="0" err="1" smtClean="0"/>
              <a:t>mockups</a:t>
            </a:r>
            <a:r>
              <a:rPr lang="pt-PT" baseline="0" dirty="0" smtClean="0"/>
              <a:t> modelo para servirem de base para quando fossemos desenvolver a aplicação termos já uma ideia da estrutura a ser aplicada.</a:t>
            </a:r>
          </a:p>
          <a:p>
            <a:r>
              <a:rPr lang="pt-PT" baseline="0" dirty="0" smtClean="0"/>
              <a:t>O interface da aplicação está dividido em 4 separadores:</a:t>
            </a:r>
          </a:p>
          <a:p>
            <a:r>
              <a:rPr lang="pt-PT" baseline="0" dirty="0" smtClean="0"/>
              <a:t>Inicio</a:t>
            </a:r>
          </a:p>
          <a:p>
            <a:r>
              <a:rPr lang="pt-PT" baseline="0" dirty="0" smtClean="0"/>
              <a:t>Projetos</a:t>
            </a:r>
          </a:p>
          <a:p>
            <a:r>
              <a:rPr lang="pt-PT" baseline="0" dirty="0" smtClean="0"/>
              <a:t>Entrevistas</a:t>
            </a:r>
          </a:p>
          <a:p>
            <a:r>
              <a:rPr lang="pt-PT" baseline="0" dirty="0" smtClean="0"/>
              <a:t>Configurações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848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Já para</a:t>
            </a:r>
            <a:r>
              <a:rPr lang="pt-PT" baseline="0" dirty="0" smtClean="0"/>
              <a:t> a entrevista pensámos na aplicação com a capacidade para preencher a informação do entrevistado de três formas:</a:t>
            </a:r>
          </a:p>
          <a:p>
            <a:r>
              <a:rPr lang="pt-PT" baseline="0" dirty="0" smtClean="0"/>
              <a:t>Diretamente na aplicação</a:t>
            </a:r>
          </a:p>
          <a:p>
            <a:r>
              <a:rPr lang="pt-PT" baseline="0" dirty="0" smtClean="0"/>
              <a:t>Por voz</a:t>
            </a:r>
          </a:p>
          <a:p>
            <a:r>
              <a:rPr lang="pt-PT" baseline="0" dirty="0" smtClean="0"/>
              <a:t>Por fotografia</a:t>
            </a:r>
          </a:p>
          <a:p>
            <a:endParaRPr lang="pt-PT" baseline="0" dirty="0" smtClean="0"/>
          </a:p>
          <a:p>
            <a:r>
              <a:rPr lang="pt-PT" baseline="0" dirty="0" smtClean="0"/>
              <a:t>Durante a entrevista em si haverá uma listagem com as questões existentes para servirem de guia ao entrevistador e possibilitarem a marcação do tempo a que são respondidas, junto a isto botões para iniciar e terminar a entrevista e para tirar fotografias.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33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terminar a nossa apresentação</a:t>
            </a:r>
            <a:r>
              <a:rPr lang="pt-PT" baseline="0" dirty="0" smtClean="0"/>
              <a:t> irei referir alguns pontos que podem vir a ser trabalhados em projetos futuros mas que caso tenhamos oportunidade de os desenvolver já na nossa aplicação darão um valor acrescentado à mesma.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Interface – Temos noção que o nosso layout é simples e por isso há trabalho a nível de design que pode ser desenvolvido para tornar a aplicação mais apelativa</a:t>
            </a:r>
          </a:p>
          <a:p>
            <a:r>
              <a:rPr lang="pt-PT" baseline="0" dirty="0" smtClean="0"/>
              <a:t>Transcrição – Esta transcrição é feita de forma manual atualmente e existindo já aplicações capazes de automatizar o processo de transcrição de áudio para texto seria interessante incluir esta operação na aplicação poupando assim muitas horas de trabalho aos elementos que trabalham para o Museu da Pessoa.</a:t>
            </a:r>
          </a:p>
          <a:p>
            <a:r>
              <a:rPr lang="pt-PT" baseline="0" dirty="0" smtClean="0"/>
              <a:t>Portátil – Tornar a aplicação também compatível para computador daria a possibilidade do entrevistador não perder a mobilidade (caso a use num portátil) e ganhar um dispositivo de trabalho com um monitor maior, maior facilidade de digitação entre outras vantagens.</a:t>
            </a:r>
          </a:p>
          <a:p>
            <a:r>
              <a:rPr lang="pt-PT" baseline="0" dirty="0" smtClean="0"/>
              <a:t>Estrutura de Pastas – Seria interessante no futuro cada utilizador poder configurar a sua estrutura de pastas de forma a que torne mais percetível para o próprio ou até para ir de encontro às necessidades dos projetos que esteja a desenvolver.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51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82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Durante a apresentação serão abordados</a:t>
            </a:r>
            <a:r>
              <a:rPr lang="pt-PT" baseline="0" dirty="0" smtClean="0"/>
              <a:t> os seguintes pontos: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721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Antes de mais, alguma</a:t>
            </a:r>
            <a:r>
              <a:rPr lang="pt-PT" baseline="0" dirty="0" smtClean="0"/>
              <a:t> informação sobre o Museu da Pessoa que é o cliente da nossa aplicação.</a:t>
            </a:r>
          </a:p>
          <a:p>
            <a:endParaRPr lang="pt-PT" baseline="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998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que deu origem ao nosso projeto foi o problema que passarei a mencionar.</a:t>
            </a:r>
          </a:p>
          <a:p>
            <a:endParaRPr lang="pt-PT" baseline="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17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</a:t>
            </a:r>
            <a:r>
              <a:rPr lang="pt-PT" baseline="0" dirty="0" smtClean="0"/>
              <a:t> melhor entendimento da aplicação, decidimos dividi-la em 3 módulos. Cada módulo tem requisitos funcionais. 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modulo os requisitos são: …</a:t>
            </a:r>
          </a:p>
          <a:p>
            <a:r>
              <a:rPr lang="pt-PT" dirty="0" smtClean="0"/>
              <a:t>Aqui a aplicação fará a gestão dos projetos, um projeto trata-se</a:t>
            </a:r>
            <a:r>
              <a:rPr lang="pt-PT" baseline="0" dirty="0" smtClean="0"/>
              <a:t> de um conjunto de entrevistas que  tem um tema e por isso podem ser agrupadas, cada projeto tem algumas perguntas definidas de acordo com o tema, o que não impede de que durante as entrevistas acabem por ser feitas mais perguntas do que aquelas que estão definidas inicialmente no projeto.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Segundo modulo…</a:t>
            </a:r>
          </a:p>
          <a:p>
            <a:r>
              <a:rPr lang="pt-PT" dirty="0" smtClean="0"/>
              <a:t>Este módulo corresponde às ações que serão realizadas durante a entrevista e que a aplicação terá de suportar.</a:t>
            </a:r>
          </a:p>
          <a:p>
            <a:endParaRPr lang="pt-PT" dirty="0" smtClean="0"/>
          </a:p>
          <a:p>
            <a:r>
              <a:rPr lang="pt-PT" dirty="0" smtClean="0"/>
              <a:t>Terceiro modulo…</a:t>
            </a:r>
          </a:p>
          <a:p>
            <a:r>
              <a:rPr lang="pt-PT" dirty="0" smtClean="0"/>
              <a:t>Por ultimo, este modulo já são operações após o termino da</a:t>
            </a:r>
            <a:r>
              <a:rPr lang="pt-PT" baseline="0" dirty="0" smtClean="0"/>
              <a:t> entrevista e que terão de ser realizadas automaticamente pela aplicação sem haver intervenção por parte do utilizador.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33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Após sabermos o que era pretendido avançamos com o desenvolvimento de uma solução que dará resposta às necessidades</a:t>
            </a:r>
            <a:r>
              <a:rPr lang="pt-PT" baseline="0" dirty="0" smtClean="0"/>
              <a:t> mencionadas anteriormente.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11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Um ponto</a:t>
            </a:r>
            <a:r>
              <a:rPr lang="pt-PT" baseline="0" dirty="0" smtClean="0"/>
              <a:t> importante a ter em conta nesta questão das entrevistas é a mobilidade porque as entrevistas podem muitas vezes ser feitas de forma espontânea e sem ter em conta o local onde são feitas as entrevistas e as condições em termos técnicos ao dispor do entrevistador.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isso a aplicação será compatível com a versão 4 do sistema </a:t>
            </a:r>
            <a:r>
              <a:rPr lang="pt-PT" baseline="0" dirty="0" err="1" smtClean="0"/>
              <a:t>Android</a:t>
            </a:r>
            <a:r>
              <a:rPr lang="pt-PT" baseline="0" dirty="0" smtClean="0"/>
              <a:t> e será possível ser usada em:</a:t>
            </a:r>
          </a:p>
          <a:p>
            <a:r>
              <a:rPr lang="pt-PT" baseline="0" dirty="0" smtClean="0"/>
              <a:t>Telemóveis</a:t>
            </a:r>
          </a:p>
          <a:p>
            <a:r>
              <a:rPr lang="pt-PT" baseline="0" dirty="0" err="1" smtClean="0"/>
              <a:t>Tablets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936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Ora tendo estes dispositivos em conta foi preciso entendermos</a:t>
            </a:r>
            <a:r>
              <a:rPr lang="pt-PT" baseline="0" dirty="0" smtClean="0"/>
              <a:t> o que seria necessário ter de Hardware para se conseguir que a aplicação pudesse ser usada de forma agradável pelo utilizador da mesma.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22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se realizar</a:t>
            </a:r>
            <a:r>
              <a:rPr lang="pt-PT" baseline="0" dirty="0" smtClean="0"/>
              <a:t> uma entrevista é necessário:</a:t>
            </a:r>
          </a:p>
          <a:p>
            <a:r>
              <a:rPr lang="pt-PT" baseline="0" dirty="0" smtClean="0"/>
              <a:t>Um entrevistador e um entrevistado</a:t>
            </a:r>
          </a:p>
          <a:p>
            <a:endParaRPr lang="pt-PT" baseline="0" dirty="0" smtClean="0"/>
          </a:p>
          <a:p>
            <a:r>
              <a:rPr lang="pt-PT" baseline="0" dirty="0" smtClean="0"/>
              <a:t>E é também para agilizar a entrevista que a aplicação é necessária.</a:t>
            </a:r>
          </a:p>
        </p:txBody>
      </p:sp>
    </p:spTree>
    <p:extLst>
      <p:ext uri="{BB962C8B-B14F-4D97-AF65-F5344CB8AC3E}">
        <p14:creationId xmlns:p14="http://schemas.microsoft.com/office/powerpoint/2010/main" val="275785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2348880"/>
            <a:ext cx="8229600" cy="1800200"/>
          </a:xfrm>
        </p:spPr>
        <p:txBody>
          <a:bodyPr/>
          <a:lstStyle/>
          <a:p>
            <a:r>
              <a:rPr lang="pt-PT" dirty="0" smtClean="0"/>
              <a:t>Museu da Pessoa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4365104"/>
            <a:ext cx="8229600" cy="1654696"/>
          </a:xfrm>
        </p:spPr>
        <p:txBody>
          <a:bodyPr/>
          <a:lstStyle/>
          <a:p>
            <a:r>
              <a:rPr lang="pt-PT" sz="2800" dirty="0" smtClean="0"/>
              <a:t>Assistente de Entrevistas</a:t>
            </a:r>
          </a:p>
          <a:p>
            <a:endParaRPr lang="pt-PT" dirty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5" name="Subtítulo 3"/>
          <p:cNvSpPr txBox="1">
            <a:spLocks/>
          </p:cNvSpPr>
          <p:nvPr/>
        </p:nvSpPr>
        <p:spPr>
          <a:xfrm>
            <a:off x="1065212" y="569404"/>
            <a:ext cx="9925744" cy="230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Mestrado Engenharia Informática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1ºAno – 2ºSemestre</a:t>
            </a:r>
          </a:p>
          <a:p>
            <a:pPr algn="ctr"/>
            <a:r>
              <a:rPr lang="pt-PT" cap="small" dirty="0">
                <a:solidFill>
                  <a:schemeClr val="tx1"/>
                </a:solidFill>
              </a:rPr>
              <a:t>Laboratório em Engenharia Informática</a:t>
            </a:r>
            <a:endParaRPr lang="pt-PT" cap="small" dirty="0" smtClean="0">
              <a:solidFill>
                <a:schemeClr val="tx1"/>
              </a:solidFill>
            </a:endParaRPr>
          </a:p>
          <a:p>
            <a:endParaRPr lang="pt-PT" dirty="0" smtClean="0"/>
          </a:p>
          <a:p>
            <a:pPr algn="ctr"/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e Conteúdo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2"/>
          <a:stretch/>
        </p:blipFill>
        <p:spPr>
          <a:xfrm>
            <a:off x="186346" y="332656"/>
            <a:ext cx="10084530" cy="6336704"/>
          </a:xfr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990956" y="633041"/>
            <a:ext cx="576064" cy="6108327"/>
          </a:xfrm>
        </p:spPr>
        <p:txBody>
          <a:bodyPr vert="wordArtVert">
            <a:noAutofit/>
          </a:bodyPr>
          <a:lstStyle/>
          <a:p>
            <a:pPr algn="ctr"/>
            <a:r>
              <a:rPr lang="pt-PT" sz="2800" b="1" dirty="0" smtClean="0"/>
              <a:t>Arquitetura</a:t>
            </a:r>
            <a:endParaRPr lang="pt-PT" sz="28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47800"/>
          </a:xfrm>
        </p:spPr>
        <p:txBody>
          <a:bodyPr/>
          <a:lstStyle/>
          <a:p>
            <a:r>
              <a:rPr lang="pt-PT" dirty="0" err="1" smtClean="0"/>
              <a:t>Mockups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0" y="1984152"/>
            <a:ext cx="2088232" cy="431308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8" y="1984153"/>
            <a:ext cx="2122672" cy="4313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04" y="1984153"/>
            <a:ext cx="2197808" cy="4313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984152"/>
            <a:ext cx="2122672" cy="43130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47800"/>
          </a:xfrm>
        </p:spPr>
        <p:txBody>
          <a:bodyPr/>
          <a:lstStyle/>
          <a:p>
            <a:r>
              <a:rPr lang="pt-PT" dirty="0" err="1" smtClean="0"/>
              <a:t>Mockups</a:t>
            </a:r>
            <a:r>
              <a:rPr lang="pt-PT" dirty="0" smtClean="0"/>
              <a:t> - Entrevista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5" y="1988840"/>
            <a:ext cx="2025084" cy="4114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34" y="1988840"/>
            <a:ext cx="2063105" cy="4114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988840"/>
            <a:ext cx="2073500" cy="4114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49" y="1988840"/>
            <a:ext cx="20250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 a </a:t>
            </a:r>
            <a:r>
              <a:rPr lang="pt-PT" smtClean="0"/>
              <a:t>ser implementadas…</a:t>
            </a:r>
            <a:endParaRPr lang="pt-PT" dirty="0"/>
          </a:p>
        </p:txBody>
      </p:sp>
      <p:graphicFrame>
        <p:nvGraphicFramePr>
          <p:cNvPr id="15" name="Marcador de Posição de Conteú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71057"/>
              </p:ext>
            </p:extLst>
          </p:nvPr>
        </p:nvGraphicFramePr>
        <p:xfrm>
          <a:off x="981845" y="1905000"/>
          <a:ext cx="10225135" cy="469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0C6FC5-60F3-4BA5-A2C1-4344E74BB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23C019-E1D6-4D61-9919-F2A8F7E89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5573ACE-3404-4C72-A6C9-3EE14CB9D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FEA7B6C-BC74-4529-8D51-CAD787BF1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7BB35B2-9D65-4E92-A282-31BB3A6D7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348880"/>
            <a:ext cx="9134391" cy="3670920"/>
          </a:xfrm>
        </p:spPr>
        <p:txBody>
          <a:bodyPr/>
          <a:lstStyle/>
          <a:p>
            <a:pPr marL="0" indent="0">
              <a:buNone/>
            </a:pPr>
            <a:r>
              <a:rPr lang="pt-PT" b="1" dirty="0" smtClean="0"/>
              <a:t>Grupo 3</a:t>
            </a:r>
          </a:p>
          <a:p>
            <a:r>
              <a:rPr lang="pt-PT" dirty="0" err="1" smtClean="0"/>
              <a:t>Alexey</a:t>
            </a:r>
            <a:r>
              <a:rPr lang="pt-PT" dirty="0" smtClean="0"/>
              <a:t> </a:t>
            </a:r>
            <a:r>
              <a:rPr lang="pt-PT" dirty="0" err="1" smtClean="0"/>
              <a:t>Gylytskyy</a:t>
            </a:r>
            <a:r>
              <a:rPr lang="pt-PT" dirty="0" smtClean="0"/>
              <a:t> - pg30469</a:t>
            </a:r>
          </a:p>
          <a:p>
            <a:r>
              <a:rPr lang="pt-PT" dirty="0"/>
              <a:t>Frederico </a:t>
            </a:r>
            <a:r>
              <a:rPr lang="pt-PT" dirty="0" smtClean="0"/>
              <a:t>Ribeiro - pg29026</a:t>
            </a:r>
          </a:p>
          <a:p>
            <a:r>
              <a:rPr lang="pt-PT" dirty="0" smtClean="0"/>
              <a:t>Luís Vieira - a62819</a:t>
            </a:r>
          </a:p>
          <a:p>
            <a:endParaRPr lang="pt-PT" dirty="0"/>
          </a:p>
          <a:p>
            <a:pPr marL="0" indent="0" algn="r">
              <a:buNone/>
            </a:pPr>
            <a:r>
              <a:rPr lang="pt-PT" dirty="0" smtClean="0"/>
              <a:t>Orientador - </a:t>
            </a:r>
            <a:r>
              <a:rPr lang="pt-PT" b="1" dirty="0"/>
              <a:t>José João </a:t>
            </a:r>
            <a:r>
              <a:rPr lang="pt-PT" b="1" dirty="0" smtClean="0"/>
              <a:t>Almeida</a:t>
            </a:r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6" name="Subtítulo 3"/>
          <p:cNvSpPr txBox="1">
            <a:spLocks/>
          </p:cNvSpPr>
          <p:nvPr/>
        </p:nvSpPr>
        <p:spPr>
          <a:xfrm>
            <a:off x="1065212" y="569404"/>
            <a:ext cx="9925744" cy="12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Mestrado Engenharia Informática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1ºAno – 2ºSemestre</a:t>
            </a:r>
          </a:p>
          <a:p>
            <a:pPr algn="ctr"/>
            <a:r>
              <a:rPr lang="pt-PT" cap="small" dirty="0">
                <a:solidFill>
                  <a:schemeClr val="tx1"/>
                </a:solidFill>
              </a:rPr>
              <a:t>Laboratório em Engenharia </a:t>
            </a:r>
            <a:r>
              <a:rPr lang="pt-PT" cap="small" dirty="0" smtClean="0">
                <a:solidFill>
                  <a:schemeClr val="tx1"/>
                </a:solidFill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39105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pt-PT" dirty="0" smtClean="0"/>
              <a:t>Conteúdo da Apresentação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909836" y="2132856"/>
            <a:ext cx="6480720" cy="34718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PT" sz="2800" dirty="0" smtClean="0"/>
              <a:t>Contextualização – Museu da Pessoa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800" dirty="0" smtClean="0"/>
              <a:t>Problema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800" dirty="0" smtClean="0"/>
              <a:t>Requisitos Funcionais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800" dirty="0"/>
              <a:t>Proposta de </a:t>
            </a:r>
            <a:r>
              <a:rPr lang="pt-PT" sz="2800" dirty="0" smtClean="0"/>
              <a:t>Solução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800" dirty="0" smtClean="0"/>
              <a:t>Dispositivos </a:t>
            </a:r>
            <a:r>
              <a:rPr lang="pt-PT" sz="2800" dirty="0"/>
              <a:t>Compatíveis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5" name="Marcador de Posição de Conteúdo 13"/>
          <p:cNvSpPr txBox="1">
            <a:spLocks/>
          </p:cNvSpPr>
          <p:nvPr/>
        </p:nvSpPr>
        <p:spPr>
          <a:xfrm>
            <a:off x="5590356" y="3501008"/>
            <a:ext cx="6444207" cy="3063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6"/>
            </a:pPr>
            <a:r>
              <a:rPr lang="pt-PT" sz="2800" dirty="0" smtClean="0"/>
              <a:t>Requisitos Hardware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pt-PT" sz="2800" dirty="0" smtClean="0"/>
              <a:t>Entrevista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pt-PT" sz="2800" dirty="0" smtClean="0"/>
              <a:t>Arquitetura da Aplicação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pt-PT" sz="2800" dirty="0" err="1" smtClean="0"/>
              <a:t>Mockups</a:t>
            </a:r>
            <a:endParaRPr lang="pt-PT" sz="2800" dirty="0" smtClean="0"/>
          </a:p>
          <a:p>
            <a:pPr marL="514350" indent="-514350">
              <a:buFont typeface="+mj-lt"/>
              <a:buAutoNum type="arabicParenR" startAt="6"/>
            </a:pPr>
            <a:r>
              <a:rPr lang="pt-PT" sz="2800" dirty="0" smtClean="0"/>
              <a:t>Funcionalidades a ser implementadas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pt-PT" dirty="0" smtClean="0"/>
              <a:t>Contextualização - Museu da Pessoa</a:t>
            </a:r>
            <a:endParaRPr lang="pt-PT" dirty="0"/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10116615" cy="4620345"/>
          </a:xfrm>
        </p:spPr>
        <p:txBody>
          <a:bodyPr>
            <a:normAutofit/>
          </a:bodyPr>
          <a:lstStyle/>
          <a:p>
            <a:r>
              <a:rPr lang="pt-PT" dirty="0"/>
              <a:t>O Museu da Pessoa é um museu </a:t>
            </a:r>
            <a:r>
              <a:rPr lang="pt-PT" dirty="0" smtClean="0"/>
              <a:t>virtual e </a:t>
            </a:r>
            <a:r>
              <a:rPr lang="pt-PT" dirty="0"/>
              <a:t>colaborativo de histórias de vida fundado em São Paulo, em </a:t>
            </a:r>
            <a:r>
              <a:rPr lang="pt-PT" dirty="0" smtClean="0"/>
              <a:t>1991.</a:t>
            </a:r>
          </a:p>
          <a:p>
            <a:r>
              <a:rPr lang="pt-PT" dirty="0" smtClean="0"/>
              <a:t>Tem </a:t>
            </a:r>
            <a:r>
              <a:rPr lang="pt-PT" dirty="0"/>
              <a:t>como objetivo </a:t>
            </a:r>
            <a:r>
              <a:rPr lang="pt-PT" dirty="0" smtClean="0"/>
              <a:t>registar</a:t>
            </a:r>
            <a:r>
              <a:rPr lang="pt-PT" dirty="0"/>
              <a:t>, preservar e transformar em informação histórias de vida de toda e qualquer pessoa da </a:t>
            </a:r>
            <a:r>
              <a:rPr lang="pt-PT" dirty="0" smtClean="0"/>
              <a:t>sociedade.</a:t>
            </a:r>
          </a:p>
          <a:p>
            <a:r>
              <a:rPr lang="pt-PT" dirty="0"/>
              <a:t>Em 24 anos de história, o Museu da Pessoa inspirou a construção de três museus fora do </a:t>
            </a:r>
            <a:r>
              <a:rPr lang="pt-PT" dirty="0" smtClean="0"/>
              <a:t>Brasil: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400" dirty="0" smtClean="0"/>
              <a:t> Portugal,</a:t>
            </a:r>
            <a:r>
              <a:rPr lang="pt-PT" sz="2400" baseline="30000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400" dirty="0" smtClean="0"/>
              <a:t> Canadá, </a:t>
            </a:r>
            <a:endParaRPr lang="pt-PT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400" dirty="0" smtClean="0"/>
              <a:t> Estados Unidos.</a:t>
            </a:r>
            <a:endParaRPr lang="pt-PT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060848"/>
            <a:ext cx="9972599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smtClean="0"/>
              <a:t>Pretende-se </a:t>
            </a:r>
            <a:r>
              <a:rPr lang="pt-PT" dirty="0"/>
              <a:t>criar um sistema para suportar/ajudar </a:t>
            </a:r>
            <a:r>
              <a:rPr lang="pt-PT" dirty="0" smtClean="0"/>
              <a:t>entrevistas </a:t>
            </a:r>
            <a:r>
              <a:rPr lang="pt-PT" dirty="0"/>
              <a:t>para o museu da </a:t>
            </a:r>
            <a:r>
              <a:rPr lang="pt-PT" dirty="0" smtClean="0"/>
              <a:t>pessoa:</a:t>
            </a:r>
            <a:endParaRPr lang="pt-PT" dirty="0"/>
          </a:p>
          <a:p>
            <a:r>
              <a:rPr lang="pt-PT" dirty="0"/>
              <a:t> capaz de fotografar (a pessoa + reproduzir fotos</a:t>
            </a:r>
            <a:r>
              <a:rPr lang="pt-PT" dirty="0" smtClean="0"/>
              <a:t>);</a:t>
            </a:r>
            <a:endParaRPr lang="pt-PT" dirty="0"/>
          </a:p>
          <a:p>
            <a:r>
              <a:rPr lang="pt-PT" dirty="0"/>
              <a:t> capaz de gravar </a:t>
            </a:r>
            <a:r>
              <a:rPr lang="pt-PT" dirty="0" smtClean="0"/>
              <a:t>áudio;</a:t>
            </a:r>
            <a:endParaRPr lang="pt-PT" dirty="0"/>
          </a:p>
          <a:p>
            <a:r>
              <a:rPr lang="pt-PT" dirty="0" smtClean="0"/>
              <a:t>capaz </a:t>
            </a:r>
            <a:r>
              <a:rPr lang="pt-PT" dirty="0"/>
              <a:t>de relembrar algumas perguntas a fazer (lista de perguntas</a:t>
            </a:r>
            <a:r>
              <a:rPr lang="pt-PT" dirty="0" smtClean="0"/>
              <a:t>);</a:t>
            </a:r>
            <a:endParaRPr lang="pt-PT" dirty="0"/>
          </a:p>
          <a:p>
            <a:r>
              <a:rPr lang="pt-PT" dirty="0" smtClean="0"/>
              <a:t> capaz </a:t>
            </a:r>
            <a:r>
              <a:rPr lang="pt-PT" dirty="0"/>
              <a:t>de arrumar os </a:t>
            </a:r>
            <a:r>
              <a:rPr lang="pt-PT" dirty="0" smtClean="0"/>
              <a:t>vários ficheiros </a:t>
            </a:r>
            <a:r>
              <a:rPr lang="pt-PT" dirty="0"/>
              <a:t>de modo </a:t>
            </a:r>
            <a:r>
              <a:rPr lang="pt-PT" dirty="0" smtClean="0"/>
              <a:t>sistemático;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9956" y="116632"/>
            <a:ext cx="8676458" cy="936104"/>
          </a:xfrm>
        </p:spPr>
        <p:txBody>
          <a:bodyPr/>
          <a:lstStyle/>
          <a:p>
            <a:r>
              <a:rPr lang="pt-PT" dirty="0" smtClean="0"/>
              <a:t>Requisitos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1765" y="1556792"/>
            <a:ext cx="3312368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PT" dirty="0" smtClean="0"/>
              <a:t>Módulo - Projetos:</a:t>
            </a:r>
          </a:p>
          <a:p>
            <a:pPr lvl="1">
              <a:lnSpc>
                <a:spcPct val="150000"/>
              </a:lnSpc>
            </a:pPr>
            <a:r>
              <a:rPr lang="pt-PT" sz="2200" dirty="0" smtClean="0"/>
              <a:t>Gerir Projetos;</a:t>
            </a:r>
          </a:p>
          <a:p>
            <a:pPr lvl="1">
              <a:lnSpc>
                <a:spcPct val="150000"/>
              </a:lnSpc>
            </a:pPr>
            <a:r>
              <a:rPr lang="pt-PT" sz="2200" dirty="0" smtClean="0"/>
              <a:t>Gerir Perguntas;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538637" y="1556792"/>
            <a:ext cx="4283967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pt-PT" dirty="0" smtClean="0"/>
              <a:t>Módulo - Entrevistas:</a:t>
            </a:r>
          </a:p>
          <a:p>
            <a:pPr marL="442913" lvl="2" indent="-223838">
              <a:lnSpc>
                <a:spcPct val="150000"/>
              </a:lnSpc>
              <a:spcBef>
                <a:spcPts val="1800"/>
              </a:spcBef>
            </a:pPr>
            <a:r>
              <a:rPr lang="pt-PT" sz="2200" dirty="0" smtClean="0"/>
              <a:t>Gerir Entrevistas;</a:t>
            </a:r>
          </a:p>
          <a:p>
            <a:pPr marL="442913" lvl="2" indent="-223838">
              <a:lnSpc>
                <a:spcPct val="150000"/>
              </a:lnSpc>
              <a:spcBef>
                <a:spcPts val="1800"/>
              </a:spcBef>
            </a:pPr>
            <a:r>
              <a:rPr lang="pt-PT" sz="2200" dirty="0" smtClean="0"/>
              <a:t>Recolher Dados Pessoais;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pt-PT" sz="2200" dirty="0" smtClean="0"/>
              <a:t>Gravação Áudio da Entrevista;</a:t>
            </a:r>
            <a:endParaRPr lang="pt-PT" sz="2200" dirty="0"/>
          </a:p>
          <a:p>
            <a:pPr lvl="1">
              <a:lnSpc>
                <a:spcPct val="150000"/>
              </a:lnSpc>
            </a:pPr>
            <a:r>
              <a:rPr lang="pt-PT" sz="2200" dirty="0"/>
              <a:t>Fotografar;</a:t>
            </a:r>
          </a:p>
          <a:p>
            <a:pPr lvl="1">
              <a:lnSpc>
                <a:spcPct val="150000"/>
              </a:lnSpc>
            </a:pPr>
            <a:r>
              <a:rPr lang="pt-PT" sz="2200" dirty="0"/>
              <a:t>Marcar Áudio com Início da Resposta do Entrevistado;</a:t>
            </a:r>
          </a:p>
          <a:p>
            <a:pPr marL="231775" lvl="1" indent="0">
              <a:lnSpc>
                <a:spcPct val="150000"/>
              </a:lnSpc>
              <a:spcBef>
                <a:spcPts val="1800"/>
              </a:spcBef>
              <a:buNone/>
            </a:pPr>
            <a:endParaRPr lang="pt-PT" sz="2400" dirty="0" smtClean="0"/>
          </a:p>
          <a:p>
            <a:pPr marL="0" indent="0">
              <a:buFont typeface="Arial" pitchFamily="34" charset="0"/>
              <a:buNone/>
            </a:pPr>
            <a:endParaRPr lang="pt-PT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7714083" y="1556792"/>
            <a:ext cx="4284985" cy="463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pt-PT" dirty="0"/>
              <a:t>Módulo - Organizador de Pastas/Ficheiros:</a:t>
            </a:r>
          </a:p>
          <a:p>
            <a:pPr lvl="1">
              <a:lnSpc>
                <a:spcPct val="150000"/>
              </a:lnSpc>
            </a:pPr>
            <a:r>
              <a:rPr lang="pt-PT" sz="2200" dirty="0"/>
              <a:t>Organizar e Guardar Informação por Pastas</a:t>
            </a:r>
          </a:p>
          <a:p>
            <a:pPr lvl="1">
              <a:lnSpc>
                <a:spcPct val="150000"/>
              </a:lnSpc>
            </a:pPr>
            <a:r>
              <a:rPr lang="pt-PT" sz="2200" dirty="0"/>
              <a:t>Gerar e Enviar .Zip para URL/Email;</a:t>
            </a:r>
          </a:p>
          <a:p>
            <a:pPr lvl="1">
              <a:lnSpc>
                <a:spcPct val="150000"/>
              </a:lnSpc>
            </a:pPr>
            <a:r>
              <a:rPr lang="pt-PT" sz="2200" dirty="0"/>
              <a:t>Manifesto do Conteúdo do Zip.</a:t>
            </a:r>
          </a:p>
          <a:p>
            <a:pPr marL="0" indent="0">
              <a:buFont typeface="Arial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522413" y="2564904"/>
            <a:ext cx="9144001" cy="1296144"/>
          </a:xfrm>
        </p:spPr>
        <p:txBody>
          <a:bodyPr anchor="ctr">
            <a:normAutofit/>
          </a:bodyPr>
          <a:lstStyle/>
          <a:p>
            <a:pPr algn="ctr"/>
            <a:r>
              <a:rPr lang="pt-PT" sz="4800" dirty="0" smtClean="0"/>
              <a:t>Proposta de Solução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10450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247800"/>
          </a:xfrm>
        </p:spPr>
        <p:txBody>
          <a:bodyPr/>
          <a:lstStyle/>
          <a:p>
            <a:r>
              <a:rPr lang="pt-PT" dirty="0" smtClean="0"/>
              <a:t>Dispositivos Compatíveis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645024"/>
            <a:ext cx="3345347" cy="223224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t="6927" r="2817" b="10728"/>
          <a:stretch/>
        </p:blipFill>
        <p:spPr>
          <a:xfrm>
            <a:off x="7028715" y="3537012"/>
            <a:ext cx="3892125" cy="24482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8" t="3837" r="9033" b="2914"/>
          <a:stretch/>
        </p:blipFill>
        <p:spPr>
          <a:xfrm>
            <a:off x="5084141" y="1988840"/>
            <a:ext cx="1728192" cy="2016224"/>
          </a:xfrm>
          <a:prstGeom prst="rect">
            <a:avLst/>
          </a:prstGeom>
        </p:spPr>
      </p:pic>
      <p:sp>
        <p:nvSpPr>
          <p:cNvPr id="9" name="Seta para a esquerda 8"/>
          <p:cNvSpPr/>
          <p:nvPr/>
        </p:nvSpPr>
        <p:spPr>
          <a:xfrm rot="19182011">
            <a:off x="4116354" y="2811435"/>
            <a:ext cx="919855" cy="48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 para a esquerda 9"/>
          <p:cNvSpPr/>
          <p:nvPr/>
        </p:nvSpPr>
        <p:spPr>
          <a:xfrm rot="13059251">
            <a:off x="7011078" y="2820890"/>
            <a:ext cx="919855" cy="4857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77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75792"/>
          </a:xfrm>
        </p:spPr>
        <p:txBody>
          <a:bodyPr/>
          <a:lstStyle/>
          <a:p>
            <a:r>
              <a:rPr lang="pt-PT" dirty="0" smtClean="0"/>
              <a:t>Requisitos Hardware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34841"/>
              </p:ext>
            </p:extLst>
          </p:nvPr>
        </p:nvGraphicFramePr>
        <p:xfrm>
          <a:off x="2566020" y="2276873"/>
          <a:ext cx="7416824" cy="352839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62058"/>
                <a:gridCol w="3754766"/>
              </a:tblGrid>
              <a:tr h="11761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Requisitos </a:t>
                      </a:r>
                      <a:r>
                        <a:rPr lang="pt-PT" sz="2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Recomendados</a:t>
                      </a:r>
                      <a:endParaRPr lang="pt-PT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8806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Tamanho do Ecrã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 Polegadas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Microfone</a:t>
                      </a:r>
                      <a:endParaRPr lang="pt-PT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Camara Fotográfica</a:t>
                      </a:r>
                      <a:endParaRPr lang="pt-PT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 </a:t>
                      </a:r>
                      <a:r>
                        <a:rPr lang="pt-PT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Megapixéis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Memória Interna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1GB</a:t>
                      </a:r>
                      <a:endParaRPr lang="pt-PT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82" y="344008"/>
            <a:ext cx="8115224" cy="743744"/>
          </a:xfrm>
        </p:spPr>
        <p:txBody>
          <a:bodyPr/>
          <a:lstStyle/>
          <a:p>
            <a:pPr algn="ctr"/>
            <a:r>
              <a:rPr lang="pt-PT" dirty="0" smtClean="0"/>
              <a:t>Entrevista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060848"/>
            <a:ext cx="2066630" cy="25202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63" y="3983106"/>
            <a:ext cx="3625064" cy="22495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123492"/>
            <a:ext cx="3291477" cy="245763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29916" y="1375784"/>
            <a:ext cx="20666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2200" dirty="0" smtClean="0"/>
              <a:t>Entrevistador</a:t>
            </a:r>
            <a:endParaRPr lang="pt-PT" sz="2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795067" y="1375784"/>
            <a:ext cx="20666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2200" dirty="0" smtClean="0"/>
              <a:t>Entrevistado</a:t>
            </a:r>
            <a:endParaRPr lang="pt-PT" sz="2200" dirty="0"/>
          </a:p>
        </p:txBody>
      </p:sp>
      <p:sp>
        <p:nvSpPr>
          <p:cNvPr id="12" name="Seta para a esquerda, para a direita e para cima 11"/>
          <p:cNvSpPr/>
          <p:nvPr/>
        </p:nvSpPr>
        <p:spPr>
          <a:xfrm rot="10800000">
            <a:off x="4123542" y="2564904"/>
            <a:ext cx="3632106" cy="1269167"/>
          </a:xfrm>
          <a:custGeom>
            <a:avLst/>
            <a:gdLst>
              <a:gd name="connsiteX0" fmla="*/ 0 w 3240359"/>
              <a:gd name="connsiteY0" fmla="*/ 1087858 h 1450477"/>
              <a:gd name="connsiteX1" fmla="*/ 362619 w 3240359"/>
              <a:gd name="connsiteY1" fmla="*/ 725239 h 1450477"/>
              <a:gd name="connsiteX2" fmla="*/ 362619 w 3240359"/>
              <a:gd name="connsiteY2" fmla="*/ 906548 h 1450477"/>
              <a:gd name="connsiteX3" fmla="*/ 1438870 w 3240359"/>
              <a:gd name="connsiteY3" fmla="*/ 906548 h 1450477"/>
              <a:gd name="connsiteX4" fmla="*/ 1438870 w 3240359"/>
              <a:gd name="connsiteY4" fmla="*/ 362619 h 1450477"/>
              <a:gd name="connsiteX5" fmla="*/ 1257560 w 3240359"/>
              <a:gd name="connsiteY5" fmla="*/ 362619 h 1450477"/>
              <a:gd name="connsiteX6" fmla="*/ 1620180 w 3240359"/>
              <a:gd name="connsiteY6" fmla="*/ 0 h 1450477"/>
              <a:gd name="connsiteX7" fmla="*/ 1982799 w 3240359"/>
              <a:gd name="connsiteY7" fmla="*/ 362619 h 1450477"/>
              <a:gd name="connsiteX8" fmla="*/ 1801489 w 3240359"/>
              <a:gd name="connsiteY8" fmla="*/ 362619 h 1450477"/>
              <a:gd name="connsiteX9" fmla="*/ 1801489 w 3240359"/>
              <a:gd name="connsiteY9" fmla="*/ 906548 h 1450477"/>
              <a:gd name="connsiteX10" fmla="*/ 2877740 w 3240359"/>
              <a:gd name="connsiteY10" fmla="*/ 906548 h 1450477"/>
              <a:gd name="connsiteX11" fmla="*/ 2877740 w 3240359"/>
              <a:gd name="connsiteY11" fmla="*/ 725239 h 1450477"/>
              <a:gd name="connsiteX12" fmla="*/ 3240359 w 3240359"/>
              <a:gd name="connsiteY12" fmla="*/ 1087858 h 1450477"/>
              <a:gd name="connsiteX13" fmla="*/ 2877740 w 3240359"/>
              <a:gd name="connsiteY13" fmla="*/ 1450477 h 1450477"/>
              <a:gd name="connsiteX14" fmla="*/ 2877740 w 3240359"/>
              <a:gd name="connsiteY14" fmla="*/ 1269167 h 1450477"/>
              <a:gd name="connsiteX15" fmla="*/ 362619 w 3240359"/>
              <a:gd name="connsiteY15" fmla="*/ 1269167 h 1450477"/>
              <a:gd name="connsiteX16" fmla="*/ 362619 w 3240359"/>
              <a:gd name="connsiteY16" fmla="*/ 1450477 h 1450477"/>
              <a:gd name="connsiteX17" fmla="*/ 0 w 3240359"/>
              <a:gd name="connsiteY17" fmla="*/ 1087858 h 1450477"/>
              <a:gd name="connsiteX0" fmla="*/ 0 w 2886791"/>
              <a:gd name="connsiteY0" fmla="*/ 1087858 h 1450477"/>
              <a:gd name="connsiteX1" fmla="*/ 362619 w 2886791"/>
              <a:gd name="connsiteY1" fmla="*/ 725239 h 1450477"/>
              <a:gd name="connsiteX2" fmla="*/ 362619 w 2886791"/>
              <a:gd name="connsiteY2" fmla="*/ 906548 h 1450477"/>
              <a:gd name="connsiteX3" fmla="*/ 1438870 w 2886791"/>
              <a:gd name="connsiteY3" fmla="*/ 906548 h 1450477"/>
              <a:gd name="connsiteX4" fmla="*/ 1438870 w 2886791"/>
              <a:gd name="connsiteY4" fmla="*/ 362619 h 1450477"/>
              <a:gd name="connsiteX5" fmla="*/ 1257560 w 2886791"/>
              <a:gd name="connsiteY5" fmla="*/ 362619 h 1450477"/>
              <a:gd name="connsiteX6" fmla="*/ 1620180 w 2886791"/>
              <a:gd name="connsiteY6" fmla="*/ 0 h 1450477"/>
              <a:gd name="connsiteX7" fmla="*/ 1982799 w 2886791"/>
              <a:gd name="connsiteY7" fmla="*/ 362619 h 1450477"/>
              <a:gd name="connsiteX8" fmla="*/ 1801489 w 2886791"/>
              <a:gd name="connsiteY8" fmla="*/ 362619 h 1450477"/>
              <a:gd name="connsiteX9" fmla="*/ 1801489 w 2886791"/>
              <a:gd name="connsiteY9" fmla="*/ 906548 h 1450477"/>
              <a:gd name="connsiteX10" fmla="*/ 2877740 w 2886791"/>
              <a:gd name="connsiteY10" fmla="*/ 906548 h 1450477"/>
              <a:gd name="connsiteX11" fmla="*/ 2877740 w 2886791"/>
              <a:gd name="connsiteY11" fmla="*/ 725239 h 1450477"/>
              <a:gd name="connsiteX12" fmla="*/ 2886791 w 2886791"/>
              <a:gd name="connsiteY12" fmla="*/ 1087858 h 1450477"/>
              <a:gd name="connsiteX13" fmla="*/ 2877740 w 2886791"/>
              <a:gd name="connsiteY13" fmla="*/ 1450477 h 1450477"/>
              <a:gd name="connsiteX14" fmla="*/ 2877740 w 2886791"/>
              <a:gd name="connsiteY14" fmla="*/ 1269167 h 1450477"/>
              <a:gd name="connsiteX15" fmla="*/ 362619 w 2886791"/>
              <a:gd name="connsiteY15" fmla="*/ 1269167 h 1450477"/>
              <a:gd name="connsiteX16" fmla="*/ 362619 w 2886791"/>
              <a:gd name="connsiteY16" fmla="*/ 1450477 h 1450477"/>
              <a:gd name="connsiteX17" fmla="*/ 0 w 2886791"/>
              <a:gd name="connsiteY17" fmla="*/ 1087858 h 1450477"/>
              <a:gd name="connsiteX0" fmla="*/ 0 w 2545415"/>
              <a:gd name="connsiteY0" fmla="*/ 1039090 h 1450477"/>
              <a:gd name="connsiteX1" fmla="*/ 21243 w 2545415"/>
              <a:gd name="connsiteY1" fmla="*/ 725239 h 1450477"/>
              <a:gd name="connsiteX2" fmla="*/ 21243 w 2545415"/>
              <a:gd name="connsiteY2" fmla="*/ 906548 h 1450477"/>
              <a:gd name="connsiteX3" fmla="*/ 1097494 w 2545415"/>
              <a:gd name="connsiteY3" fmla="*/ 906548 h 1450477"/>
              <a:gd name="connsiteX4" fmla="*/ 1097494 w 2545415"/>
              <a:gd name="connsiteY4" fmla="*/ 362619 h 1450477"/>
              <a:gd name="connsiteX5" fmla="*/ 916184 w 2545415"/>
              <a:gd name="connsiteY5" fmla="*/ 362619 h 1450477"/>
              <a:gd name="connsiteX6" fmla="*/ 1278804 w 2545415"/>
              <a:gd name="connsiteY6" fmla="*/ 0 h 1450477"/>
              <a:gd name="connsiteX7" fmla="*/ 1641423 w 2545415"/>
              <a:gd name="connsiteY7" fmla="*/ 362619 h 1450477"/>
              <a:gd name="connsiteX8" fmla="*/ 1460113 w 2545415"/>
              <a:gd name="connsiteY8" fmla="*/ 362619 h 1450477"/>
              <a:gd name="connsiteX9" fmla="*/ 1460113 w 2545415"/>
              <a:gd name="connsiteY9" fmla="*/ 906548 h 1450477"/>
              <a:gd name="connsiteX10" fmla="*/ 2536364 w 2545415"/>
              <a:gd name="connsiteY10" fmla="*/ 906548 h 1450477"/>
              <a:gd name="connsiteX11" fmla="*/ 2536364 w 2545415"/>
              <a:gd name="connsiteY11" fmla="*/ 725239 h 1450477"/>
              <a:gd name="connsiteX12" fmla="*/ 2545415 w 2545415"/>
              <a:gd name="connsiteY12" fmla="*/ 1087858 h 1450477"/>
              <a:gd name="connsiteX13" fmla="*/ 2536364 w 2545415"/>
              <a:gd name="connsiteY13" fmla="*/ 1450477 h 1450477"/>
              <a:gd name="connsiteX14" fmla="*/ 2536364 w 2545415"/>
              <a:gd name="connsiteY14" fmla="*/ 1269167 h 1450477"/>
              <a:gd name="connsiteX15" fmla="*/ 21243 w 2545415"/>
              <a:gd name="connsiteY15" fmla="*/ 1269167 h 1450477"/>
              <a:gd name="connsiteX16" fmla="*/ 21243 w 2545415"/>
              <a:gd name="connsiteY16" fmla="*/ 1450477 h 1450477"/>
              <a:gd name="connsiteX17" fmla="*/ 0 w 2545415"/>
              <a:gd name="connsiteY17" fmla="*/ 1039090 h 1450477"/>
              <a:gd name="connsiteX0" fmla="*/ 0 w 2545415"/>
              <a:gd name="connsiteY0" fmla="*/ 1039090 h 1450477"/>
              <a:gd name="connsiteX1" fmla="*/ 21243 w 2545415"/>
              <a:gd name="connsiteY1" fmla="*/ 725239 h 1450477"/>
              <a:gd name="connsiteX2" fmla="*/ 21243 w 2545415"/>
              <a:gd name="connsiteY2" fmla="*/ 906548 h 1450477"/>
              <a:gd name="connsiteX3" fmla="*/ 1097494 w 2545415"/>
              <a:gd name="connsiteY3" fmla="*/ 906548 h 1450477"/>
              <a:gd name="connsiteX4" fmla="*/ 1097494 w 2545415"/>
              <a:gd name="connsiteY4" fmla="*/ 362619 h 1450477"/>
              <a:gd name="connsiteX5" fmla="*/ 916184 w 2545415"/>
              <a:gd name="connsiteY5" fmla="*/ 362619 h 1450477"/>
              <a:gd name="connsiteX6" fmla="*/ 1278804 w 2545415"/>
              <a:gd name="connsiteY6" fmla="*/ 0 h 1450477"/>
              <a:gd name="connsiteX7" fmla="*/ 1641423 w 2545415"/>
              <a:gd name="connsiteY7" fmla="*/ 362619 h 1450477"/>
              <a:gd name="connsiteX8" fmla="*/ 1460113 w 2545415"/>
              <a:gd name="connsiteY8" fmla="*/ 362619 h 1450477"/>
              <a:gd name="connsiteX9" fmla="*/ 1460113 w 2545415"/>
              <a:gd name="connsiteY9" fmla="*/ 906548 h 1450477"/>
              <a:gd name="connsiteX10" fmla="*/ 2536364 w 2545415"/>
              <a:gd name="connsiteY10" fmla="*/ 906548 h 1450477"/>
              <a:gd name="connsiteX11" fmla="*/ 2536364 w 2545415"/>
              <a:gd name="connsiteY11" fmla="*/ 725239 h 1450477"/>
              <a:gd name="connsiteX12" fmla="*/ 2545415 w 2545415"/>
              <a:gd name="connsiteY12" fmla="*/ 1087858 h 1450477"/>
              <a:gd name="connsiteX13" fmla="*/ 2536364 w 2545415"/>
              <a:gd name="connsiteY13" fmla="*/ 1450477 h 1450477"/>
              <a:gd name="connsiteX14" fmla="*/ 2536364 w 2545415"/>
              <a:gd name="connsiteY14" fmla="*/ 1269167 h 1450477"/>
              <a:gd name="connsiteX15" fmla="*/ 21243 w 2545415"/>
              <a:gd name="connsiteY15" fmla="*/ 1269167 h 1450477"/>
              <a:gd name="connsiteX16" fmla="*/ 9051 w 2545415"/>
              <a:gd name="connsiteY16" fmla="*/ 1231021 h 1450477"/>
              <a:gd name="connsiteX17" fmla="*/ 0 w 2545415"/>
              <a:gd name="connsiteY17" fmla="*/ 1039090 h 1450477"/>
              <a:gd name="connsiteX0" fmla="*/ 3141 w 2548556"/>
              <a:gd name="connsiteY0" fmla="*/ 1039090 h 1450477"/>
              <a:gd name="connsiteX1" fmla="*/ 0 w 2548556"/>
              <a:gd name="connsiteY1" fmla="*/ 920311 h 1450477"/>
              <a:gd name="connsiteX2" fmla="*/ 24384 w 2548556"/>
              <a:gd name="connsiteY2" fmla="*/ 906548 h 1450477"/>
              <a:gd name="connsiteX3" fmla="*/ 1100635 w 2548556"/>
              <a:gd name="connsiteY3" fmla="*/ 906548 h 1450477"/>
              <a:gd name="connsiteX4" fmla="*/ 1100635 w 2548556"/>
              <a:gd name="connsiteY4" fmla="*/ 362619 h 1450477"/>
              <a:gd name="connsiteX5" fmla="*/ 919325 w 2548556"/>
              <a:gd name="connsiteY5" fmla="*/ 362619 h 1450477"/>
              <a:gd name="connsiteX6" fmla="*/ 1281945 w 2548556"/>
              <a:gd name="connsiteY6" fmla="*/ 0 h 1450477"/>
              <a:gd name="connsiteX7" fmla="*/ 1644564 w 2548556"/>
              <a:gd name="connsiteY7" fmla="*/ 362619 h 1450477"/>
              <a:gd name="connsiteX8" fmla="*/ 1463254 w 2548556"/>
              <a:gd name="connsiteY8" fmla="*/ 362619 h 1450477"/>
              <a:gd name="connsiteX9" fmla="*/ 1463254 w 2548556"/>
              <a:gd name="connsiteY9" fmla="*/ 906548 h 1450477"/>
              <a:gd name="connsiteX10" fmla="*/ 2539505 w 2548556"/>
              <a:gd name="connsiteY10" fmla="*/ 906548 h 1450477"/>
              <a:gd name="connsiteX11" fmla="*/ 2539505 w 2548556"/>
              <a:gd name="connsiteY11" fmla="*/ 725239 h 1450477"/>
              <a:gd name="connsiteX12" fmla="*/ 2548556 w 2548556"/>
              <a:gd name="connsiteY12" fmla="*/ 1087858 h 1450477"/>
              <a:gd name="connsiteX13" fmla="*/ 2539505 w 2548556"/>
              <a:gd name="connsiteY13" fmla="*/ 1450477 h 1450477"/>
              <a:gd name="connsiteX14" fmla="*/ 2539505 w 2548556"/>
              <a:gd name="connsiteY14" fmla="*/ 1269167 h 1450477"/>
              <a:gd name="connsiteX15" fmla="*/ 24384 w 2548556"/>
              <a:gd name="connsiteY15" fmla="*/ 1269167 h 1450477"/>
              <a:gd name="connsiteX16" fmla="*/ 12192 w 2548556"/>
              <a:gd name="connsiteY16" fmla="*/ 1231021 h 1450477"/>
              <a:gd name="connsiteX17" fmla="*/ 3141 w 2548556"/>
              <a:gd name="connsiteY17" fmla="*/ 1039090 h 1450477"/>
              <a:gd name="connsiteX0" fmla="*/ 8092 w 2553507"/>
              <a:gd name="connsiteY0" fmla="*/ 1039090 h 1450477"/>
              <a:gd name="connsiteX1" fmla="*/ 4951 w 2553507"/>
              <a:gd name="connsiteY1" fmla="*/ 920311 h 1450477"/>
              <a:gd name="connsiteX2" fmla="*/ 29335 w 2553507"/>
              <a:gd name="connsiteY2" fmla="*/ 906548 h 1450477"/>
              <a:gd name="connsiteX3" fmla="*/ 1105586 w 2553507"/>
              <a:gd name="connsiteY3" fmla="*/ 906548 h 1450477"/>
              <a:gd name="connsiteX4" fmla="*/ 1105586 w 2553507"/>
              <a:gd name="connsiteY4" fmla="*/ 362619 h 1450477"/>
              <a:gd name="connsiteX5" fmla="*/ 924276 w 2553507"/>
              <a:gd name="connsiteY5" fmla="*/ 362619 h 1450477"/>
              <a:gd name="connsiteX6" fmla="*/ 1286896 w 2553507"/>
              <a:gd name="connsiteY6" fmla="*/ 0 h 1450477"/>
              <a:gd name="connsiteX7" fmla="*/ 1649515 w 2553507"/>
              <a:gd name="connsiteY7" fmla="*/ 362619 h 1450477"/>
              <a:gd name="connsiteX8" fmla="*/ 1468205 w 2553507"/>
              <a:gd name="connsiteY8" fmla="*/ 362619 h 1450477"/>
              <a:gd name="connsiteX9" fmla="*/ 1468205 w 2553507"/>
              <a:gd name="connsiteY9" fmla="*/ 906548 h 1450477"/>
              <a:gd name="connsiteX10" fmla="*/ 2544456 w 2553507"/>
              <a:gd name="connsiteY10" fmla="*/ 906548 h 1450477"/>
              <a:gd name="connsiteX11" fmla="*/ 2544456 w 2553507"/>
              <a:gd name="connsiteY11" fmla="*/ 725239 h 1450477"/>
              <a:gd name="connsiteX12" fmla="*/ 2553507 w 2553507"/>
              <a:gd name="connsiteY12" fmla="*/ 1087858 h 1450477"/>
              <a:gd name="connsiteX13" fmla="*/ 2544456 w 2553507"/>
              <a:gd name="connsiteY13" fmla="*/ 1450477 h 1450477"/>
              <a:gd name="connsiteX14" fmla="*/ 2544456 w 2553507"/>
              <a:gd name="connsiteY14" fmla="*/ 1269167 h 1450477"/>
              <a:gd name="connsiteX15" fmla="*/ 29335 w 2553507"/>
              <a:gd name="connsiteY15" fmla="*/ 1269167 h 1450477"/>
              <a:gd name="connsiteX16" fmla="*/ 0 w 2553507"/>
              <a:gd name="connsiteY16" fmla="*/ 1243213 h 1450477"/>
              <a:gd name="connsiteX17" fmla="*/ 8092 w 2553507"/>
              <a:gd name="connsiteY17" fmla="*/ 1039090 h 1450477"/>
              <a:gd name="connsiteX0" fmla="*/ 8092 w 2553507"/>
              <a:gd name="connsiteY0" fmla="*/ 1039090 h 1269167"/>
              <a:gd name="connsiteX1" fmla="*/ 4951 w 2553507"/>
              <a:gd name="connsiteY1" fmla="*/ 920311 h 1269167"/>
              <a:gd name="connsiteX2" fmla="*/ 29335 w 2553507"/>
              <a:gd name="connsiteY2" fmla="*/ 906548 h 1269167"/>
              <a:gd name="connsiteX3" fmla="*/ 1105586 w 2553507"/>
              <a:gd name="connsiteY3" fmla="*/ 906548 h 1269167"/>
              <a:gd name="connsiteX4" fmla="*/ 1105586 w 2553507"/>
              <a:gd name="connsiteY4" fmla="*/ 362619 h 1269167"/>
              <a:gd name="connsiteX5" fmla="*/ 924276 w 2553507"/>
              <a:gd name="connsiteY5" fmla="*/ 362619 h 1269167"/>
              <a:gd name="connsiteX6" fmla="*/ 1286896 w 2553507"/>
              <a:gd name="connsiteY6" fmla="*/ 0 h 1269167"/>
              <a:gd name="connsiteX7" fmla="*/ 1649515 w 2553507"/>
              <a:gd name="connsiteY7" fmla="*/ 362619 h 1269167"/>
              <a:gd name="connsiteX8" fmla="*/ 1468205 w 2553507"/>
              <a:gd name="connsiteY8" fmla="*/ 362619 h 1269167"/>
              <a:gd name="connsiteX9" fmla="*/ 1468205 w 2553507"/>
              <a:gd name="connsiteY9" fmla="*/ 906548 h 1269167"/>
              <a:gd name="connsiteX10" fmla="*/ 2544456 w 2553507"/>
              <a:gd name="connsiteY10" fmla="*/ 906548 h 1269167"/>
              <a:gd name="connsiteX11" fmla="*/ 2544456 w 2553507"/>
              <a:gd name="connsiteY11" fmla="*/ 725239 h 1269167"/>
              <a:gd name="connsiteX12" fmla="*/ 2553507 w 2553507"/>
              <a:gd name="connsiteY12" fmla="*/ 1087858 h 1269167"/>
              <a:gd name="connsiteX13" fmla="*/ 2553028 w 2553507"/>
              <a:gd name="connsiteY13" fmla="*/ 1255405 h 1269167"/>
              <a:gd name="connsiteX14" fmla="*/ 2544456 w 2553507"/>
              <a:gd name="connsiteY14" fmla="*/ 1269167 h 1269167"/>
              <a:gd name="connsiteX15" fmla="*/ 29335 w 2553507"/>
              <a:gd name="connsiteY15" fmla="*/ 1269167 h 1269167"/>
              <a:gd name="connsiteX16" fmla="*/ 0 w 2553507"/>
              <a:gd name="connsiteY16" fmla="*/ 1243213 h 1269167"/>
              <a:gd name="connsiteX17" fmla="*/ 8092 w 2553507"/>
              <a:gd name="connsiteY17" fmla="*/ 1039090 h 1269167"/>
              <a:gd name="connsiteX0" fmla="*/ 8092 w 2553507"/>
              <a:gd name="connsiteY0" fmla="*/ 1039090 h 1269167"/>
              <a:gd name="connsiteX1" fmla="*/ 4951 w 2553507"/>
              <a:gd name="connsiteY1" fmla="*/ 920311 h 1269167"/>
              <a:gd name="connsiteX2" fmla="*/ 29335 w 2553507"/>
              <a:gd name="connsiteY2" fmla="*/ 906548 h 1269167"/>
              <a:gd name="connsiteX3" fmla="*/ 1105586 w 2553507"/>
              <a:gd name="connsiteY3" fmla="*/ 906548 h 1269167"/>
              <a:gd name="connsiteX4" fmla="*/ 1105586 w 2553507"/>
              <a:gd name="connsiteY4" fmla="*/ 362619 h 1269167"/>
              <a:gd name="connsiteX5" fmla="*/ 924276 w 2553507"/>
              <a:gd name="connsiteY5" fmla="*/ 362619 h 1269167"/>
              <a:gd name="connsiteX6" fmla="*/ 1286896 w 2553507"/>
              <a:gd name="connsiteY6" fmla="*/ 0 h 1269167"/>
              <a:gd name="connsiteX7" fmla="*/ 1649515 w 2553507"/>
              <a:gd name="connsiteY7" fmla="*/ 362619 h 1269167"/>
              <a:gd name="connsiteX8" fmla="*/ 1468205 w 2553507"/>
              <a:gd name="connsiteY8" fmla="*/ 362619 h 1269167"/>
              <a:gd name="connsiteX9" fmla="*/ 1468205 w 2553507"/>
              <a:gd name="connsiteY9" fmla="*/ 906548 h 1269167"/>
              <a:gd name="connsiteX10" fmla="*/ 2544456 w 2553507"/>
              <a:gd name="connsiteY10" fmla="*/ 906548 h 1269167"/>
              <a:gd name="connsiteX11" fmla="*/ 2544456 w 2553507"/>
              <a:gd name="connsiteY11" fmla="*/ 871543 h 1269167"/>
              <a:gd name="connsiteX12" fmla="*/ 2553507 w 2553507"/>
              <a:gd name="connsiteY12" fmla="*/ 1087858 h 1269167"/>
              <a:gd name="connsiteX13" fmla="*/ 2553028 w 2553507"/>
              <a:gd name="connsiteY13" fmla="*/ 1255405 h 1269167"/>
              <a:gd name="connsiteX14" fmla="*/ 2544456 w 2553507"/>
              <a:gd name="connsiteY14" fmla="*/ 1269167 h 1269167"/>
              <a:gd name="connsiteX15" fmla="*/ 29335 w 2553507"/>
              <a:gd name="connsiteY15" fmla="*/ 1269167 h 1269167"/>
              <a:gd name="connsiteX16" fmla="*/ 0 w 2553507"/>
              <a:gd name="connsiteY16" fmla="*/ 1243213 h 1269167"/>
              <a:gd name="connsiteX17" fmla="*/ 8092 w 2553507"/>
              <a:gd name="connsiteY17" fmla="*/ 1039090 h 12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53507" h="1269167">
                <a:moveTo>
                  <a:pt x="8092" y="1039090"/>
                </a:moveTo>
                <a:lnTo>
                  <a:pt x="4951" y="920311"/>
                </a:lnTo>
                <a:lnTo>
                  <a:pt x="29335" y="906548"/>
                </a:lnTo>
                <a:lnTo>
                  <a:pt x="1105586" y="906548"/>
                </a:lnTo>
                <a:lnTo>
                  <a:pt x="1105586" y="362619"/>
                </a:lnTo>
                <a:lnTo>
                  <a:pt x="924276" y="362619"/>
                </a:lnTo>
                <a:lnTo>
                  <a:pt x="1286896" y="0"/>
                </a:lnTo>
                <a:lnTo>
                  <a:pt x="1649515" y="362619"/>
                </a:lnTo>
                <a:lnTo>
                  <a:pt x="1468205" y="362619"/>
                </a:lnTo>
                <a:lnTo>
                  <a:pt x="1468205" y="906548"/>
                </a:lnTo>
                <a:lnTo>
                  <a:pt x="2544456" y="906548"/>
                </a:lnTo>
                <a:lnTo>
                  <a:pt x="2544456" y="871543"/>
                </a:lnTo>
                <a:lnTo>
                  <a:pt x="2553507" y="1087858"/>
                </a:lnTo>
                <a:cubicBezTo>
                  <a:pt x="2553347" y="1143707"/>
                  <a:pt x="2553188" y="1199556"/>
                  <a:pt x="2553028" y="1255405"/>
                </a:cubicBezTo>
                <a:lnTo>
                  <a:pt x="2544456" y="1269167"/>
                </a:lnTo>
                <a:lnTo>
                  <a:pt x="29335" y="1269167"/>
                </a:lnTo>
                <a:lnTo>
                  <a:pt x="0" y="1243213"/>
                </a:lnTo>
                <a:lnTo>
                  <a:pt x="8092" y="10390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0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1345</Words>
  <Application>Microsoft Office PowerPoint</Application>
  <PresentationFormat>Personalizados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Digital Blue Tunnel 16x9</vt:lpstr>
      <vt:lpstr>Museu da Pessoa</vt:lpstr>
      <vt:lpstr>Conteúdo da Apresentação</vt:lpstr>
      <vt:lpstr>Contextualização - Museu da Pessoa</vt:lpstr>
      <vt:lpstr>Problema</vt:lpstr>
      <vt:lpstr>Requisitos Funcionais</vt:lpstr>
      <vt:lpstr>Proposta de Solução</vt:lpstr>
      <vt:lpstr>Dispositivos Compatíveis</vt:lpstr>
      <vt:lpstr>Requisitos Hardware</vt:lpstr>
      <vt:lpstr>Entrevista</vt:lpstr>
      <vt:lpstr>Arquitetura</vt:lpstr>
      <vt:lpstr>Mockups</vt:lpstr>
      <vt:lpstr>Mockups - Entrevista</vt:lpstr>
      <vt:lpstr>Funcionalidades a ser implementadas…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2016-03-17T13:54:17Z</dcterms:created>
  <dcterms:modified xsi:type="dcterms:W3CDTF">2016-04-05T22:09:19Z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