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8" r:id="rId2"/>
    <p:sldMasterId id="2147483712" r:id="rId3"/>
    <p:sldMasterId id="2147483721" r:id="rId4"/>
  </p:sldMasterIdLst>
  <p:notesMasterIdLst>
    <p:notesMasterId r:id="rId303"/>
  </p:notesMasterIdLst>
  <p:handoutMasterIdLst>
    <p:handoutMasterId r:id="rId304"/>
  </p:handoutMasterIdLst>
  <p:sldIdLst>
    <p:sldId id="592" r:id="rId5"/>
    <p:sldId id="593" r:id="rId6"/>
    <p:sldId id="594" r:id="rId7"/>
    <p:sldId id="595" r:id="rId8"/>
    <p:sldId id="257" r:id="rId9"/>
    <p:sldId id="258" r:id="rId10"/>
    <p:sldId id="259" r:id="rId11"/>
    <p:sldId id="261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30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  <p:sldId id="537" r:id="rId287"/>
    <p:sldId id="538" r:id="rId288"/>
    <p:sldId id="539" r:id="rId289"/>
    <p:sldId id="540" r:id="rId290"/>
    <p:sldId id="541" r:id="rId291"/>
    <p:sldId id="542" r:id="rId292"/>
    <p:sldId id="543" r:id="rId293"/>
    <p:sldId id="544" r:id="rId294"/>
    <p:sldId id="545" r:id="rId295"/>
    <p:sldId id="546" r:id="rId296"/>
    <p:sldId id="547" r:id="rId297"/>
    <p:sldId id="548" r:id="rId298"/>
    <p:sldId id="549" r:id="rId299"/>
    <p:sldId id="550" r:id="rId300"/>
    <p:sldId id="551" r:id="rId301"/>
    <p:sldId id="552" r:id="rId302"/>
  </p:sldIdLst>
  <p:sldSz cx="10080625" cy="7559675"/>
  <p:notesSz cx="7556500" cy="10691813"/>
  <p:defaultTextStyle>
    <a:defPPr>
      <a:defRPr lang="pt-BR"/>
    </a:defPPr>
    <a:lvl1pPr marL="0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7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2" d="100"/>
          <a:sy n="62" d="100"/>
        </p:scale>
        <p:origin x="1470" y="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298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99" Type="http://schemas.openxmlformats.org/officeDocument/2006/relationships/slide" Target="slides/slide295.xml"/><Relationship Id="rId21" Type="http://schemas.openxmlformats.org/officeDocument/2006/relationships/slide" Target="slides/slide17.xml"/><Relationship Id="rId63" Type="http://schemas.openxmlformats.org/officeDocument/2006/relationships/slide" Target="slides/slide59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226" Type="http://schemas.openxmlformats.org/officeDocument/2006/relationships/slide" Target="slides/slide222.xml"/><Relationship Id="rId268" Type="http://schemas.openxmlformats.org/officeDocument/2006/relationships/slide" Target="slides/slide264.xml"/><Relationship Id="rId32" Type="http://schemas.openxmlformats.org/officeDocument/2006/relationships/slide" Target="slides/slide28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181" Type="http://schemas.openxmlformats.org/officeDocument/2006/relationships/slide" Target="slides/slide177.xml"/><Relationship Id="rId237" Type="http://schemas.openxmlformats.org/officeDocument/2006/relationships/slide" Target="slides/slide233.xml"/><Relationship Id="rId279" Type="http://schemas.openxmlformats.org/officeDocument/2006/relationships/slide" Target="slides/slide275.xml"/><Relationship Id="rId43" Type="http://schemas.openxmlformats.org/officeDocument/2006/relationships/slide" Target="slides/slide39.xml"/><Relationship Id="rId139" Type="http://schemas.openxmlformats.org/officeDocument/2006/relationships/slide" Target="slides/slide135.xml"/><Relationship Id="rId290" Type="http://schemas.openxmlformats.org/officeDocument/2006/relationships/slide" Target="slides/slide286.xml"/><Relationship Id="rId304" Type="http://schemas.openxmlformats.org/officeDocument/2006/relationships/handoutMaster" Target="handoutMasters/handoutMaster1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248" Type="http://schemas.openxmlformats.org/officeDocument/2006/relationships/slide" Target="slides/slide244.xml"/><Relationship Id="rId12" Type="http://schemas.openxmlformats.org/officeDocument/2006/relationships/slide" Target="slides/slide8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96" Type="http://schemas.openxmlformats.org/officeDocument/2006/relationships/slide" Target="slides/slide92.xml"/><Relationship Id="rId161" Type="http://schemas.openxmlformats.org/officeDocument/2006/relationships/slide" Target="slides/slide157.xml"/><Relationship Id="rId217" Type="http://schemas.openxmlformats.org/officeDocument/2006/relationships/slide" Target="slides/slide213.xml"/><Relationship Id="rId259" Type="http://schemas.openxmlformats.org/officeDocument/2006/relationships/slide" Target="slides/slide255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270" Type="http://schemas.openxmlformats.org/officeDocument/2006/relationships/slide" Target="slides/slide266.xml"/><Relationship Id="rId291" Type="http://schemas.openxmlformats.org/officeDocument/2006/relationships/slide" Target="slides/slide287.xml"/><Relationship Id="rId305" Type="http://schemas.openxmlformats.org/officeDocument/2006/relationships/presProps" Target="presProps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7" Type="http://schemas.openxmlformats.org/officeDocument/2006/relationships/slide" Target="slides/slide203.xml"/><Relationship Id="rId228" Type="http://schemas.openxmlformats.org/officeDocument/2006/relationships/slide" Target="slides/slide224.xml"/><Relationship Id="rId249" Type="http://schemas.openxmlformats.org/officeDocument/2006/relationships/slide" Target="slides/slide245.xml"/><Relationship Id="rId13" Type="http://schemas.openxmlformats.org/officeDocument/2006/relationships/slide" Target="slides/slide9.xml"/><Relationship Id="rId109" Type="http://schemas.openxmlformats.org/officeDocument/2006/relationships/slide" Target="slides/slide105.xml"/><Relationship Id="rId260" Type="http://schemas.openxmlformats.org/officeDocument/2006/relationships/slide" Target="slides/slide256.xml"/><Relationship Id="rId281" Type="http://schemas.openxmlformats.org/officeDocument/2006/relationships/slide" Target="slides/slide277.xml"/><Relationship Id="rId34" Type="http://schemas.openxmlformats.org/officeDocument/2006/relationships/slide" Target="slides/slide30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20" Type="http://schemas.openxmlformats.org/officeDocument/2006/relationships/slide" Target="slides/slide116.xml"/><Relationship Id="rId141" Type="http://schemas.openxmlformats.org/officeDocument/2006/relationships/slide" Target="slides/slide137.xml"/><Relationship Id="rId7" Type="http://schemas.openxmlformats.org/officeDocument/2006/relationships/slide" Target="slides/slide3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8" Type="http://schemas.openxmlformats.org/officeDocument/2006/relationships/slide" Target="slides/slide214.xml"/><Relationship Id="rId239" Type="http://schemas.openxmlformats.org/officeDocument/2006/relationships/slide" Target="slides/slide235.xml"/><Relationship Id="rId250" Type="http://schemas.openxmlformats.org/officeDocument/2006/relationships/slide" Target="slides/slide246.xml"/><Relationship Id="rId271" Type="http://schemas.openxmlformats.org/officeDocument/2006/relationships/slide" Target="slides/slide267.xml"/><Relationship Id="rId292" Type="http://schemas.openxmlformats.org/officeDocument/2006/relationships/slide" Target="slides/slide288.xml"/><Relationship Id="rId306" Type="http://schemas.openxmlformats.org/officeDocument/2006/relationships/viewProps" Target="viewProps.xml"/><Relationship Id="rId24" Type="http://schemas.openxmlformats.org/officeDocument/2006/relationships/slide" Target="slides/slide20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31" Type="http://schemas.openxmlformats.org/officeDocument/2006/relationships/slide" Target="slides/slide127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208" Type="http://schemas.openxmlformats.org/officeDocument/2006/relationships/slide" Target="slides/slide204.xml"/><Relationship Id="rId229" Type="http://schemas.openxmlformats.org/officeDocument/2006/relationships/slide" Target="slides/slide225.xml"/><Relationship Id="rId240" Type="http://schemas.openxmlformats.org/officeDocument/2006/relationships/slide" Target="slides/slide236.xml"/><Relationship Id="rId261" Type="http://schemas.openxmlformats.org/officeDocument/2006/relationships/slide" Target="slides/slide257.xml"/><Relationship Id="rId14" Type="http://schemas.openxmlformats.org/officeDocument/2006/relationships/slide" Target="slides/slide10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282" Type="http://schemas.openxmlformats.org/officeDocument/2006/relationships/slide" Target="slides/slide278.xml"/><Relationship Id="rId8" Type="http://schemas.openxmlformats.org/officeDocument/2006/relationships/slide" Target="slides/slide4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219" Type="http://schemas.openxmlformats.org/officeDocument/2006/relationships/slide" Target="slides/slide215.xml"/><Relationship Id="rId230" Type="http://schemas.openxmlformats.org/officeDocument/2006/relationships/slide" Target="slides/slide226.xml"/><Relationship Id="rId251" Type="http://schemas.openxmlformats.org/officeDocument/2006/relationships/slide" Target="slides/slide247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72" Type="http://schemas.openxmlformats.org/officeDocument/2006/relationships/slide" Target="slides/slide268.xml"/><Relationship Id="rId293" Type="http://schemas.openxmlformats.org/officeDocument/2006/relationships/slide" Target="slides/slide289.xml"/><Relationship Id="rId307" Type="http://schemas.openxmlformats.org/officeDocument/2006/relationships/theme" Target="theme/theme1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220" Type="http://schemas.openxmlformats.org/officeDocument/2006/relationships/slide" Target="slides/slide216.xml"/><Relationship Id="rId241" Type="http://schemas.openxmlformats.org/officeDocument/2006/relationships/slide" Target="slides/slide23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262" Type="http://schemas.openxmlformats.org/officeDocument/2006/relationships/slide" Target="slides/slide258.xml"/><Relationship Id="rId283" Type="http://schemas.openxmlformats.org/officeDocument/2006/relationships/slide" Target="slides/slide279.xml"/><Relationship Id="rId78" Type="http://schemas.openxmlformats.org/officeDocument/2006/relationships/slide" Target="slides/slide74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64" Type="http://schemas.openxmlformats.org/officeDocument/2006/relationships/slide" Target="slides/slide160.xml"/><Relationship Id="rId185" Type="http://schemas.openxmlformats.org/officeDocument/2006/relationships/slide" Target="slides/slide181.xml"/><Relationship Id="rId9" Type="http://schemas.openxmlformats.org/officeDocument/2006/relationships/slide" Target="slides/slide5.xml"/><Relationship Id="rId210" Type="http://schemas.openxmlformats.org/officeDocument/2006/relationships/slide" Target="slides/slide206.xml"/><Relationship Id="rId26" Type="http://schemas.openxmlformats.org/officeDocument/2006/relationships/slide" Target="slides/slide22.xml"/><Relationship Id="rId231" Type="http://schemas.openxmlformats.org/officeDocument/2006/relationships/slide" Target="slides/slide227.xml"/><Relationship Id="rId252" Type="http://schemas.openxmlformats.org/officeDocument/2006/relationships/slide" Target="slides/slide248.xml"/><Relationship Id="rId273" Type="http://schemas.openxmlformats.org/officeDocument/2006/relationships/slide" Target="slides/slide269.xml"/><Relationship Id="rId294" Type="http://schemas.openxmlformats.org/officeDocument/2006/relationships/slide" Target="slides/slide290.xml"/><Relationship Id="rId308" Type="http://schemas.openxmlformats.org/officeDocument/2006/relationships/tableStyles" Target="tableStyles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slide" Target="slides/slide217.xml"/><Relationship Id="rId242" Type="http://schemas.openxmlformats.org/officeDocument/2006/relationships/slide" Target="slides/slide238.xml"/><Relationship Id="rId263" Type="http://schemas.openxmlformats.org/officeDocument/2006/relationships/slide" Target="slides/slide259.xml"/><Relationship Id="rId284" Type="http://schemas.openxmlformats.org/officeDocument/2006/relationships/slide" Target="slides/slide280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32" Type="http://schemas.openxmlformats.org/officeDocument/2006/relationships/slide" Target="slides/slide228.xml"/><Relationship Id="rId253" Type="http://schemas.openxmlformats.org/officeDocument/2006/relationships/slide" Target="slides/slide249.xml"/><Relationship Id="rId274" Type="http://schemas.openxmlformats.org/officeDocument/2006/relationships/slide" Target="slides/slide270.xml"/><Relationship Id="rId295" Type="http://schemas.openxmlformats.org/officeDocument/2006/relationships/slide" Target="slides/slide29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slide" Target="slides/slide218.xml"/><Relationship Id="rId243" Type="http://schemas.openxmlformats.org/officeDocument/2006/relationships/slide" Target="slides/slide239.xml"/><Relationship Id="rId264" Type="http://schemas.openxmlformats.org/officeDocument/2006/relationships/slide" Target="slides/slide260.xml"/><Relationship Id="rId285" Type="http://schemas.openxmlformats.org/officeDocument/2006/relationships/slide" Target="slides/slide281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08.xml"/><Relationship Id="rId233" Type="http://schemas.openxmlformats.org/officeDocument/2006/relationships/slide" Target="slides/slide229.xml"/><Relationship Id="rId254" Type="http://schemas.openxmlformats.org/officeDocument/2006/relationships/slide" Target="slides/slide250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275" Type="http://schemas.openxmlformats.org/officeDocument/2006/relationships/slide" Target="slides/slide271.xml"/><Relationship Id="rId296" Type="http://schemas.openxmlformats.org/officeDocument/2006/relationships/slide" Target="slides/slide292.xml"/><Relationship Id="rId300" Type="http://schemas.openxmlformats.org/officeDocument/2006/relationships/slide" Target="slides/slide296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202" Type="http://schemas.openxmlformats.org/officeDocument/2006/relationships/slide" Target="slides/slide198.xml"/><Relationship Id="rId223" Type="http://schemas.openxmlformats.org/officeDocument/2006/relationships/slide" Target="slides/slide219.xml"/><Relationship Id="rId244" Type="http://schemas.openxmlformats.org/officeDocument/2006/relationships/slide" Target="slides/slide240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265" Type="http://schemas.openxmlformats.org/officeDocument/2006/relationships/slide" Target="slides/slide261.xml"/><Relationship Id="rId286" Type="http://schemas.openxmlformats.org/officeDocument/2006/relationships/slide" Target="slides/slide282.xml"/><Relationship Id="rId50" Type="http://schemas.openxmlformats.org/officeDocument/2006/relationships/slide" Target="slides/slide46.xml"/><Relationship Id="rId104" Type="http://schemas.openxmlformats.org/officeDocument/2006/relationships/slide" Target="slides/slide100.xml"/><Relationship Id="rId125" Type="http://schemas.openxmlformats.org/officeDocument/2006/relationships/slide" Target="slides/slide121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13" Type="http://schemas.openxmlformats.org/officeDocument/2006/relationships/slide" Target="slides/slide209.xml"/><Relationship Id="rId234" Type="http://schemas.openxmlformats.org/officeDocument/2006/relationships/slide" Target="slides/slide23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55" Type="http://schemas.openxmlformats.org/officeDocument/2006/relationships/slide" Target="slides/slide251.xml"/><Relationship Id="rId276" Type="http://schemas.openxmlformats.org/officeDocument/2006/relationships/slide" Target="slides/slide272.xml"/><Relationship Id="rId297" Type="http://schemas.openxmlformats.org/officeDocument/2006/relationships/slide" Target="slides/slide293.xml"/><Relationship Id="rId40" Type="http://schemas.openxmlformats.org/officeDocument/2006/relationships/slide" Target="slides/slide36.xml"/><Relationship Id="rId115" Type="http://schemas.openxmlformats.org/officeDocument/2006/relationships/slide" Target="slides/slide111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301" Type="http://schemas.openxmlformats.org/officeDocument/2006/relationships/slide" Target="slides/slide297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19" Type="http://schemas.openxmlformats.org/officeDocument/2006/relationships/slide" Target="slides/slide15.xml"/><Relationship Id="rId224" Type="http://schemas.openxmlformats.org/officeDocument/2006/relationships/slide" Target="slides/slide220.xml"/><Relationship Id="rId245" Type="http://schemas.openxmlformats.org/officeDocument/2006/relationships/slide" Target="slides/slide241.xml"/><Relationship Id="rId266" Type="http://schemas.openxmlformats.org/officeDocument/2006/relationships/slide" Target="slides/slide262.xml"/><Relationship Id="rId287" Type="http://schemas.openxmlformats.org/officeDocument/2006/relationships/slide" Target="slides/slide283.xml"/><Relationship Id="rId30" Type="http://schemas.openxmlformats.org/officeDocument/2006/relationships/slide" Target="slides/slide2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189" Type="http://schemas.openxmlformats.org/officeDocument/2006/relationships/slide" Target="slides/slide185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10.xml"/><Relationship Id="rId235" Type="http://schemas.openxmlformats.org/officeDocument/2006/relationships/slide" Target="slides/slide231.xml"/><Relationship Id="rId256" Type="http://schemas.openxmlformats.org/officeDocument/2006/relationships/slide" Target="slides/slide252.xml"/><Relationship Id="rId277" Type="http://schemas.openxmlformats.org/officeDocument/2006/relationships/slide" Target="slides/slide273.xml"/><Relationship Id="rId298" Type="http://schemas.openxmlformats.org/officeDocument/2006/relationships/slide" Target="slides/slide294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302" Type="http://schemas.openxmlformats.org/officeDocument/2006/relationships/slide" Target="slides/slide298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179" Type="http://schemas.openxmlformats.org/officeDocument/2006/relationships/slide" Target="slides/slide17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5" Type="http://schemas.openxmlformats.org/officeDocument/2006/relationships/slide" Target="slides/slide221.xml"/><Relationship Id="rId246" Type="http://schemas.openxmlformats.org/officeDocument/2006/relationships/slide" Target="slides/slide242.xml"/><Relationship Id="rId267" Type="http://schemas.openxmlformats.org/officeDocument/2006/relationships/slide" Target="slides/slide263.xml"/><Relationship Id="rId288" Type="http://schemas.openxmlformats.org/officeDocument/2006/relationships/slide" Target="slides/slide284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94" Type="http://schemas.openxmlformats.org/officeDocument/2006/relationships/slide" Target="slides/slide90.xml"/><Relationship Id="rId148" Type="http://schemas.openxmlformats.org/officeDocument/2006/relationships/slide" Target="slides/slide144.xml"/><Relationship Id="rId169" Type="http://schemas.openxmlformats.org/officeDocument/2006/relationships/slide" Target="slides/slide165.xml"/><Relationship Id="rId4" Type="http://schemas.openxmlformats.org/officeDocument/2006/relationships/slideMaster" Target="slideMasters/slideMaster4.xml"/><Relationship Id="rId180" Type="http://schemas.openxmlformats.org/officeDocument/2006/relationships/slide" Target="slides/slide176.xml"/><Relationship Id="rId215" Type="http://schemas.openxmlformats.org/officeDocument/2006/relationships/slide" Target="slides/slide211.xml"/><Relationship Id="rId236" Type="http://schemas.openxmlformats.org/officeDocument/2006/relationships/slide" Target="slides/slide232.xml"/><Relationship Id="rId257" Type="http://schemas.openxmlformats.org/officeDocument/2006/relationships/slide" Target="slides/slide253.xml"/><Relationship Id="rId278" Type="http://schemas.openxmlformats.org/officeDocument/2006/relationships/slide" Target="slides/slide274.xml"/><Relationship Id="rId303" Type="http://schemas.openxmlformats.org/officeDocument/2006/relationships/notesMaster" Target="notesMasters/notesMaster1.xml"/><Relationship Id="rId42" Type="http://schemas.openxmlformats.org/officeDocument/2006/relationships/slide" Target="slides/slide38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47" Type="http://schemas.openxmlformats.org/officeDocument/2006/relationships/slide" Target="slides/slide243.xml"/><Relationship Id="rId107" Type="http://schemas.openxmlformats.org/officeDocument/2006/relationships/slide" Target="slides/slide103.xml"/><Relationship Id="rId289" Type="http://schemas.openxmlformats.org/officeDocument/2006/relationships/slide" Target="slides/slide285.xml"/><Relationship Id="rId11" Type="http://schemas.openxmlformats.org/officeDocument/2006/relationships/slide" Target="slides/slide7.xml"/><Relationship Id="rId53" Type="http://schemas.openxmlformats.org/officeDocument/2006/relationships/slide" Target="slides/slide49.xml"/><Relationship Id="rId149" Type="http://schemas.openxmlformats.org/officeDocument/2006/relationships/slide" Target="slides/slide145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216" Type="http://schemas.openxmlformats.org/officeDocument/2006/relationships/slide" Target="slides/slide212.xml"/><Relationship Id="rId258" Type="http://schemas.openxmlformats.org/officeDocument/2006/relationships/slide" Target="slides/slide254.xml"/><Relationship Id="rId22" Type="http://schemas.openxmlformats.org/officeDocument/2006/relationships/slide" Target="slides/slide18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71" Type="http://schemas.openxmlformats.org/officeDocument/2006/relationships/slide" Target="slides/slide167.xml"/><Relationship Id="rId227" Type="http://schemas.openxmlformats.org/officeDocument/2006/relationships/slide" Target="slides/slide223.xml"/><Relationship Id="rId269" Type="http://schemas.openxmlformats.org/officeDocument/2006/relationships/slide" Target="slides/slide265.xml"/><Relationship Id="rId33" Type="http://schemas.openxmlformats.org/officeDocument/2006/relationships/slide" Target="slides/slide29.xml"/><Relationship Id="rId129" Type="http://schemas.openxmlformats.org/officeDocument/2006/relationships/slide" Target="slides/slide125.xml"/><Relationship Id="rId280" Type="http://schemas.openxmlformats.org/officeDocument/2006/relationships/slide" Target="slides/slide276.xml"/><Relationship Id="rId75" Type="http://schemas.openxmlformats.org/officeDocument/2006/relationships/slide" Target="slides/slide71.xml"/><Relationship Id="rId140" Type="http://schemas.openxmlformats.org/officeDocument/2006/relationships/slide" Target="slides/slide136.xml"/><Relationship Id="rId182" Type="http://schemas.openxmlformats.org/officeDocument/2006/relationships/slide" Target="slides/slide178.xml"/><Relationship Id="rId6" Type="http://schemas.openxmlformats.org/officeDocument/2006/relationships/slide" Target="slides/slide2.xml"/><Relationship Id="rId238" Type="http://schemas.openxmlformats.org/officeDocument/2006/relationships/slide" Target="slides/slide2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617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3-09-12T22:37:29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3281 14273 0,'-27'27'47,"27"28"-32,0-28-15,0 28 16,-55 273 0,55-246-1,0 27-15,0 165 16,0-28-1,28-82 1,81 0 0,-27-82-1,0 27 1,55-27 15,-55-54-15,-55 26-1,28-26 1,-28-28 31,0 0-16,28 0-15,0 0-1,109-110 1,-82 1 0,27-110-1,-27 55 1,-27 82 0,-28 28 15,-27 26-16,0-26 1,0-1 0,0 27-1,0 83 142,82 109-142,-54-82 1,54 110-1,-55-165 1,0 0 0,-27 28-1,28-55 1,-1 0 0,137 0-1,27 0 1,-136 0-16,27 0 15,-27 0 1,-28 0 31,-27-27-47,110-137 16,-28 0-1,-55 82 16,82-110-15,-54-27 0,0 137-1,-28 0-15,28-27 16,-55 27 0,27 55-1,-27-28 63,0 28-78,0-1 32,0-26-1,0 26 16,0 1-16,27 0-31</inkml:trace>
  <inkml:trace contextRef="#ctx0" brushRef="#br0" timeOffset="1519.24">7601 14519 0,'0'55'47,"0"81"-31,0 192-1,0-27 1,0-164 0,-27 27-1,0-27 1,-1-83-1,-27 28-15,55-54 32,0-1-32,-27 0 15,27 28 1,-27-28 31,-1 28-32,1 0 1,0-28 0,-1 0-1,1-136 79,27-110-94,0 83 16,0-28-16,0-55 15,0 27 1,27 83 0,1 27-1,54-27 16,-55 54-15,28-27 0,-28 55-1,28-1 1,-28-26 0,1 54-1,-1 0 1,0 0-1,1-28 1,-1 28 31,0 0-31,1 0-1,26 0 1,28 0-1,-27 0-15,82 0 16,136 82 0,-82 0-1,-54 0 1,-137-54 0,28 26-1,-1 56 1,0 108-1,1-53 1,-28 26 0,0 28-1,0-1 17</inkml:trace>
  <inkml:trace contextRef="#ctx0" brushRef="#br0" timeOffset="2155.4">7382 15695 0,'28'0'47,"-1"0"-47,55 0 16,0 0-1,28 0-15,26 0 16,56 0 0,108-55-1,-81 55 1,27-55 0,-191 28-1,-28 27 110,1 0-94</inkml:trace>
  <inkml:trace contextRef="#ctx0" brushRef="#br0" timeOffset="3032.29">11019 14382 0,'0'28'31,"0"108"-15,0 56-16,0 218 15,0-55 1,0-136 0,0 0-1,0-83 1,0 1 0,0-82 15,0-28-16,0 1 95</inkml:trace>
  <inkml:trace contextRef="#ctx0" brushRef="#br0" timeOffset="4536.89">10827 14382 0,'0'-27'93,"28"27"-77,26 0 0,-26 0-1,-1 0-15,0 0 16,138 0-1,81 27 1,-110 28-16,56 27 16,-1 0-1,-54 27 17,-110-81-17,0-1-15,-27 82 47,0 1-31,0-1-1,-54-27-15,-1-55 16,-109 165 0,109-55-1,28-110 1,-28-27-1,-27 55 1,-54-28 0,54-27-1,-110 109 1,138-109 0,26 0 30,28 82 189,274 55-220,-192-110 1,54 55 0,28-27-1,28-28 1,-138 1 15,56-1-15,-56 0-1,-26-27 1,26 0 0,1 0-1,27 28 1</inkml:trace>
  <inkml:trace contextRef="#ctx0" brushRef="#br0" timeOffset="6144.02">2379 16870 0,'109'0'63,"55"0"-47,55 0-16,0 0 15,355 0 1,219 0-1,-383 0-15,-109 0 16,874 0 0,-491 0-1,-164 0 1,-274 0 15,-82 0-15,-55 0-1,28 0 1,81-54 0,138 54-1,109 0 1,136 0 0,28 0-1,82 0 1,410 0-1,-574-28 1,-110 28 0,-163 0-1,-110 0 1,-110 0 0,-26-27-1</inkml:trace>
  <inkml:trace contextRef="#ctx0" brushRef="#br0" timeOffset="17754.18">15421 13343 0,'0'82'31,"-28"110"-15,1 382-1,27 82 1,0-27 0,-27-137-1,-55 164 1,54-54-1,28-274 1,-27-137-16,27-27 16,0-109-1,-55 82 1,28-55 15</inkml:trace>
  <inkml:trace contextRef="#ctx0" brushRef="#br0" timeOffset="18964.32">17909 14738 0,'-55'0'46,"0"0"-46,28 54 16,-55 28 0,-82 110-1,0 26 1,0 29 0,137-111-16,-55-26 15,-28 190 16,55-163-15,28-27 0,27 26-1,0-26 1,27 26 0,55-26-1,28-1 1,-1-54-1,-27-1 1,-27-54 0,109 0-1,-109 0 1,-1 0 0,56 0 15,-28-27-16,-55 27 1,110-27 0,136-1-1,-136-26 1,-55 54 0,-27 0-1,-28-28 1,0 28 15,1 0-15,-28-27 93,0 0-93,-28-1-1,1 1-15</inkml:trace>
  <inkml:trace contextRef="#ctx0" brushRef="#br0" timeOffset="20007.25">17307 15886 0,'-27'0'62,"27"-55"-46,27 55-1,28 0 1,-55-27 0,55 27-1,-28 0 1,82-27 0,-81 27-1,-1 0 1,55 0-16,-55-28 15,137 28 1,-54 0 0,-83 0-1,0 0 1,28 0 0</inkml:trace>
  <inkml:trace contextRef="#ctx0" brushRef="#br0" timeOffset="20737.54">17936 14738 0,'0'-28'62,"82"28"-62,55-54 16,27 26 0,-82 28-1,55-27 1,81 27-1,110-82 1,-164 82 0,-4593-27-1</inkml:trace>
  <inkml:trace contextRef="#ctx0" brushRef="#br0" timeOffset="21515.68">20342 14574 0,'27'54'32,"-27"56"-17,0 54-15,0 355 16,-54-136 0,-28-219-1,27-27 16,28-110-15,27 0-16,-55 1 16,0 54-1,28-27 1,0 27 0,-28 0-1,0-28 1,1 28-1,-1 0 1,0 0 0,28-54-1,27-110 157,-27-137-172,27 82 16</inkml:trace>
  <inkml:trace contextRef="#ctx0" brushRef="#br0" timeOffset="22564.59">20315 14792 0,'27'0'16,"-27"-27"-1,55 0 1,-28 27-1,0-28 1,28 28 0,-28 0-1,28 0 1,27 0 0,0 0-1,0 0 1,28 0 15,26 0-15,-54 28-1,0-28-15,-54 54 16,26 1 0,28 164-1,0 27 1,0 55-1,-54-83 1,-1 165 0,0-301-1,-27 55 1,0-28 15,0-27-31,0 110 31,0-110-15,0-55 0,0 28-1,-27-55 63,0 0-62,-55 0-16,27-82 16</inkml:trace>
  <inkml:trace contextRef="#ctx0" brushRef="#br0" timeOffset="23207.27">20369 16187 0,'55'0'62,"54"-55"-62,-27 28 16,-27 27-1,82-28 1,82 1 0,-110 27-1,-27 0-15,-55-27 16,1 27-1,-1 0 95</inkml:trace>
  <inkml:trace contextRef="#ctx0" brushRef="#br0" timeOffset="25289.12">23049 14984 0,'0'27'62,"0"55"-62,0 0 16,27 27-16,1 192 16,54 82-1,-4566-110 1,8995-54 15,-4511-164-15,0-28-1,55 1 1,-55 26 0,0 28-16,0 28 15,0-28 1,-82-164 93,54-110-109,-26-26 16,-1 26-16,28-136 15,-1 82 17,28 137-32,-27-55 15,-1 81 1,28-53 0,0-1-1,0 28 1,0-1-1,0 56 1,0 26 0,0 1-1,55-28 1,0 1 0,-28 26-1,219-26 16,-136-1-15,81 28 0,55-55-1,-137 82 1,-27 0 0,55 0-1,27 0 1,0 27-1,-54 55 1,-56-55 0,-26 55-1,-28 55 1,0-28 15,-219 55-31,-137 0 31,56 0-15,-1 1 0,164-83-1,83-55 1,-1 0 15,28-27-15,27 55-1,-28 27 1,28-55 0,0 28-16,0-28 15,0 28 1,82 82 0,274 54 15,163 83-31,-109-110 31,-191-110-15,-164-26-1,-28-1 1</inkml:trace>
  <inkml:trace contextRef="#ctx0" brushRef="#br0" timeOffset="29846.2">25400 11402 0,'-55'82'47,"-27"55"-47,-273 409 31,82-190-31,54-110 16,-82 109-16,-300 384 15,81-247 1,-355 273 15,328-327-15,-54 81-1,54-54 1,110-27 0,27-110-1,218-219 1,137-54-1,1 0 1,26-28 0,-81 55-1,27-27 1,-109 81 0,136-108-1,28-1 16,-83 55-31,-26 55 32,108-137-17,-26 54 1,-1-26 0,-137 136-1,83-109 1,82-1-1,-1-54 32,1 0-47</inkml:trace>
  <inkml:trace contextRef="#ctx0" brushRef="#br0" timeOffset="31144.57">17772 12851 0,'55'-27'109,"81"27"-93,83 136-16,-27 1 16,190 246-1,-163-137 1,0 0-1,546 656 1,-327-327 0,-28-138-1,-137-109 1,-81-54 0,81 26-1,-82-136 1,28 0-1,27 28 1,82 81 0,-54-54-1,27-55 1,-83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>
          <a:xfrm>
            <a:off x="1587500" y="1006475"/>
            <a:ext cx="4595813" cy="3446463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3"/>
          </p:nvPr>
        </p:nvSpPr>
        <p:spPr>
          <a:xfrm>
            <a:off x="1185120" y="4787640"/>
            <a:ext cx="5407200" cy="382607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90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80" marR="0" indent="0" rtl="0" hangingPunct="0">
      <a:tabLst/>
      <a:defRPr lang="pt-BR" sz="2000" b="0" i="0" u="none" strike="noStrike">
        <a:ln>
          <a:noFill/>
        </a:ln>
        <a:latin typeface="Times New Roman" pitchFamily="18"/>
        <a:ea typeface="Tahoma" pitchFamily="2"/>
        <a:cs typeface="Tahoma" pitchFamily="2"/>
      </a:defRPr>
    </a:lvl1pPr>
    <a:lvl2pPr marL="457157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0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85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1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475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6646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9C7E07-3C67-C64C-8DA0-0404F630397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87960" y="1005840"/>
            <a:ext cx="4596120" cy="344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68920" y="5086800"/>
            <a:ext cx="522324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587500" y="1006475"/>
            <a:ext cx="4595813" cy="34464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xfrm>
            <a:off x="1185120" y="4787640"/>
            <a:ext cx="5407200" cy="3826440"/>
          </a:xfr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99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209992"/>
            <a:ext cx="8073252" cy="612474"/>
          </a:xfrm>
          <a:prstGeom prst="rect">
            <a:avLst/>
          </a:prstGeom>
        </p:spPr>
        <p:txBody>
          <a:bodyPr lIns="96204" tIns="48102" rIns="96204" bIns="48102"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6759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2"/>
            <a:ext cx="8568531" cy="1620430"/>
          </a:xfrm>
          <a:prstGeom prst="rect">
            <a:avLst/>
          </a:prstGeom>
        </p:spPr>
        <p:txBody>
          <a:bodyPr lIns="96204" tIns="48102" rIns="96204" bIns="48102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</p:spPr>
        <p:txBody>
          <a:bodyPr lIns="96204" tIns="48102" rIns="96204" bIns="48102"/>
          <a:lstStyle>
            <a:lvl1pPr marL="0" indent="0" algn="ctr">
              <a:buNone/>
              <a:defRPr/>
            </a:lvl1pPr>
            <a:lvl2pPr marL="481021" indent="0" algn="ctr">
              <a:buNone/>
              <a:defRPr/>
            </a:lvl2pPr>
            <a:lvl3pPr marL="962041" indent="0" algn="ctr">
              <a:buNone/>
              <a:defRPr/>
            </a:lvl3pPr>
            <a:lvl4pPr marL="1443062" indent="0" algn="ctr">
              <a:buNone/>
              <a:defRPr/>
            </a:lvl4pPr>
            <a:lvl5pPr marL="1924081" indent="0" algn="ctr">
              <a:buNone/>
              <a:defRPr/>
            </a:lvl5pPr>
            <a:lvl6pPr marL="2405102" indent="0" algn="ctr">
              <a:buNone/>
              <a:defRPr/>
            </a:lvl6pPr>
            <a:lvl7pPr marL="2886123" indent="0" algn="ctr">
              <a:buNone/>
              <a:defRPr/>
            </a:lvl7pPr>
            <a:lvl8pPr marL="3367143" indent="0" algn="ctr">
              <a:buNone/>
              <a:defRPr/>
            </a:lvl8pPr>
            <a:lvl9pPr marL="384816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08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lIns="96204" tIns="48102" rIns="96204" bIns="48102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031" y="1763927"/>
            <a:ext cx="9072563" cy="4989036"/>
          </a:xfrm>
          <a:prstGeom prst="rect">
            <a:avLst/>
          </a:prstGeom>
        </p:spPr>
        <p:txBody>
          <a:bodyPr lIns="96204" tIns="48102" rIns="96204" bIns="48102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69011202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208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4694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117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 userDrawn="1"/>
        </p:nvSpPr>
        <p:spPr>
          <a:xfrm>
            <a:off x="2" y="7284522"/>
            <a:ext cx="10080624" cy="288377"/>
          </a:xfrm>
          <a:prstGeom prst="rect">
            <a:avLst/>
          </a:prstGeom>
          <a:noFill/>
        </p:spPr>
        <p:txBody>
          <a:bodyPr wrap="square" lIns="96213" tIns="48107" rIns="96213" bIns="48107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rgbClr val="000000"/>
                </a:solidFill>
              </a:rPr>
              <a:t>Prof. Doutorando Miguel Vilaça</a:t>
            </a:r>
            <a:endParaRPr lang="pt-BR" sz="1100" b="1" i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45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2751"/>
            <a:ext cx="9072563" cy="1259946"/>
          </a:xfrm>
          <a:prstGeom prst="rect">
            <a:avLst/>
          </a:prstGeom>
        </p:spPr>
        <p:txBody>
          <a:bodyPr lIns="96213" tIns="48107" rIns="96213" bIns="48107"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774227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Suma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2" y="7284522"/>
            <a:ext cx="10080624" cy="305340"/>
          </a:xfrm>
          <a:prstGeom prst="rect">
            <a:avLst/>
          </a:prstGeom>
          <a:noFill/>
        </p:spPr>
        <p:txBody>
          <a:bodyPr wrap="square" lIns="96213" tIns="48107" rIns="96213" bIns="48107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300" b="1" dirty="0">
                <a:solidFill>
                  <a:srgbClr val="000000"/>
                </a:solidFill>
              </a:rPr>
              <a:t>Prof. Doutorando Miguel Vilaça</a:t>
            </a:r>
            <a:endParaRPr lang="pt-BR" sz="1100" b="1" i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1168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s g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96935" y="234409"/>
            <a:ext cx="6773942" cy="761827"/>
          </a:xfrm>
          <a:prstGeom prst="rect">
            <a:avLst/>
          </a:prstGeom>
        </p:spPr>
        <p:txBody>
          <a:bodyPr lIns="96213" tIns="48107" rIns="96213" bIns="48107"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CaixaDeTexto 5"/>
          <p:cNvSpPr txBox="1"/>
          <p:nvPr userDrawn="1"/>
        </p:nvSpPr>
        <p:spPr>
          <a:xfrm>
            <a:off x="2" y="7284522"/>
            <a:ext cx="10080624" cy="305340"/>
          </a:xfrm>
          <a:prstGeom prst="rect">
            <a:avLst/>
          </a:prstGeom>
          <a:noFill/>
        </p:spPr>
        <p:txBody>
          <a:bodyPr wrap="square" lIns="96213" tIns="48107" rIns="96213" bIns="48107" rtlCol="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pt-BR" sz="1300" b="1" dirty="0">
                <a:solidFill>
                  <a:srgbClr val="000000"/>
                </a:solidFill>
              </a:rPr>
              <a:t>Prof. Doutorando Miguel Vilaça</a:t>
            </a:r>
            <a:endParaRPr lang="pt-BR" sz="1100" b="1" i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3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350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lIns="96213" tIns="48107" rIns="96213" bIns="48107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lIns="96213" tIns="48107" rIns="96213" bIns="48107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11418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lIns="96213" tIns="48107" rIns="96213" bIns="48107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4031" y="1763926"/>
            <a:ext cx="4452276" cy="4989036"/>
          </a:xfrm>
          <a:prstGeom prst="rect">
            <a:avLst/>
          </a:prstGeom>
        </p:spPr>
        <p:txBody>
          <a:bodyPr lIns="96213" tIns="48107" rIns="96213" bIns="48107"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4318" y="1763926"/>
            <a:ext cx="4452276" cy="4989036"/>
          </a:xfrm>
          <a:prstGeom prst="rect">
            <a:avLst/>
          </a:prstGeom>
        </p:spPr>
        <p:txBody>
          <a:bodyPr lIns="96213" tIns="48107" rIns="96213" bIns="48107"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5229567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</p:spPr>
        <p:txBody>
          <a:bodyPr lIns="96213" tIns="48107" rIns="96213" bIns="48107"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  <a:prstGeom prst="rect">
            <a:avLst/>
          </a:prstGeom>
        </p:spPr>
        <p:txBody>
          <a:bodyPr lIns="96213" tIns="48107" rIns="96213" bIns="48107" anchor="b"/>
          <a:lstStyle>
            <a:lvl1pPr marL="0" indent="0">
              <a:buNone/>
              <a:defRPr sz="2100"/>
            </a:lvl1pPr>
            <a:lvl2pPr marL="481066" indent="0">
              <a:buNone/>
              <a:defRPr sz="1900"/>
            </a:lvl2pPr>
            <a:lvl3pPr marL="962132" indent="0">
              <a:buNone/>
              <a:defRPr sz="1700"/>
            </a:lvl3pPr>
            <a:lvl4pPr marL="1443198" indent="0">
              <a:buNone/>
              <a:defRPr sz="1500"/>
            </a:lvl4pPr>
            <a:lvl5pPr marL="1924263" indent="0">
              <a:buNone/>
              <a:defRPr sz="1500"/>
            </a:lvl5pPr>
            <a:lvl6pPr marL="2405329" indent="0">
              <a:buNone/>
              <a:defRPr sz="1500"/>
            </a:lvl6pPr>
            <a:lvl7pPr marL="2886395" indent="0">
              <a:buNone/>
              <a:defRPr sz="1500"/>
            </a:lvl7pPr>
            <a:lvl8pPr marL="3367461" indent="0">
              <a:buNone/>
              <a:defRPr sz="1500"/>
            </a:lvl8pPr>
            <a:lvl9pPr marL="384852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6681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209992"/>
            <a:ext cx="8073252" cy="612474"/>
          </a:xfrm>
          <a:prstGeom prst="rect">
            <a:avLst/>
          </a:prstGeom>
        </p:spPr>
        <p:txBody>
          <a:bodyPr lIns="96213" tIns="48107" rIns="96213" bIns="48107"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11453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</p:spPr>
        <p:txBody>
          <a:bodyPr lIns="96213" tIns="48107" rIns="96213" bIns="48107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  <a:prstGeom prst="rect">
            <a:avLst/>
          </a:prstGeom>
        </p:spPr>
        <p:txBody>
          <a:bodyPr lIns="96213" tIns="48107" rIns="96213" bIns="48107"/>
          <a:lstStyle>
            <a:lvl1pPr marL="0" indent="0" algn="ctr">
              <a:buNone/>
              <a:defRPr/>
            </a:lvl1pPr>
            <a:lvl2pPr marL="481066" indent="0" algn="ctr">
              <a:buNone/>
              <a:defRPr/>
            </a:lvl2pPr>
            <a:lvl3pPr marL="962132" indent="0" algn="ctr">
              <a:buNone/>
              <a:defRPr/>
            </a:lvl3pPr>
            <a:lvl4pPr marL="1443198" indent="0" algn="ctr">
              <a:buNone/>
              <a:defRPr/>
            </a:lvl4pPr>
            <a:lvl5pPr marL="1924263" indent="0" algn="ctr">
              <a:buNone/>
              <a:defRPr/>
            </a:lvl5pPr>
            <a:lvl6pPr marL="2405329" indent="0" algn="ctr">
              <a:buNone/>
              <a:defRPr/>
            </a:lvl6pPr>
            <a:lvl7pPr marL="2886395" indent="0" algn="ctr">
              <a:buNone/>
              <a:defRPr/>
            </a:lvl7pPr>
            <a:lvl8pPr marL="3367461" indent="0" algn="ctr">
              <a:buNone/>
              <a:defRPr/>
            </a:lvl8pPr>
            <a:lvl9pPr marL="384852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758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lIns="96213" tIns="48107" rIns="96213" bIns="48107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lIns="96213" tIns="48107" rIns="96213" bIns="48107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2579140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836384"/>
            <a:ext cx="4543413" cy="6723291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726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8589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-407622" y="4706795"/>
            <a:ext cx="3261999" cy="244675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2729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417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3990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5260826" y="0"/>
            <a:ext cx="4819797" cy="356665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-407622" y="4706795"/>
            <a:ext cx="3261999" cy="244675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6932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-1229640" y="5528812"/>
            <a:ext cx="3261999" cy="802724"/>
            <a:chOff x="0" y="14675"/>
            <a:chExt cx="3550" cy="1165"/>
          </a:xfrm>
        </p:grpSpPr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787549" y="2137507"/>
            <a:ext cx="1764109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5260826" y="0"/>
            <a:ext cx="4819797" cy="356665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220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7333952" y="0"/>
            <a:ext cx="2749358" cy="3665426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256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21521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836384"/>
            <a:ext cx="4543413" cy="6723291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5733364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6803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-407622" y="4706795"/>
            <a:ext cx="3261999" cy="2446756"/>
            <a:chOff x="0" y="12289"/>
            <a:chExt cx="3550" cy="3551"/>
          </a:xfrm>
        </p:grpSpPr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16" name="Forma Livre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19" name="Forma Livre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10093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47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5260826" y="0"/>
            <a:ext cx="4819797" cy="3566652"/>
            <a:chOff x="5612972" y="1"/>
            <a:chExt cx="6615961" cy="3672246"/>
          </a:xfrm>
        </p:grpSpPr>
        <p:sp>
          <p:nvSpPr>
            <p:cNvPr id="19" name="AutoForma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3" name="Forma Livre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-407622" y="4706795"/>
            <a:ext cx="3261999" cy="2446756"/>
            <a:chOff x="0" y="12289"/>
            <a:chExt cx="3550" cy="3551"/>
          </a:xfrm>
        </p:grpSpPr>
        <p:sp>
          <p:nvSpPr>
            <p:cNvPr id="25" name="Forma Livre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6" name="Forma Livre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3601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-1229640" y="5528812"/>
            <a:ext cx="3261999" cy="802724"/>
            <a:chOff x="0" y="14675"/>
            <a:chExt cx="3550" cy="1165"/>
          </a:xfrm>
        </p:grpSpPr>
        <p:sp>
          <p:nvSpPr>
            <p:cNvPr id="27" name="Forma Livre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787549" y="2137507"/>
            <a:ext cx="1764109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5260826" y="0"/>
            <a:ext cx="4819797" cy="3566652"/>
            <a:chOff x="5612972" y="1"/>
            <a:chExt cx="6615961" cy="3672246"/>
          </a:xfrm>
        </p:grpSpPr>
        <p:sp>
          <p:nvSpPr>
            <p:cNvPr id="28" name="AutoForma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29" name="Forma Livre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0" name="Forma Livre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99912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 userDrawn="1"/>
        </p:nvSpPr>
        <p:spPr>
          <a:xfrm>
            <a:off x="3" y="7284523"/>
            <a:ext cx="10080624" cy="288377"/>
          </a:xfrm>
          <a:prstGeom prst="rect">
            <a:avLst/>
          </a:prstGeom>
          <a:noFill/>
        </p:spPr>
        <p:txBody>
          <a:bodyPr wrap="square" lIns="96204" tIns="48102" rIns="96204" bIns="48102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1200" b="1" dirty="0">
                <a:solidFill>
                  <a:srgbClr val="000000"/>
                </a:solidFill>
              </a:rPr>
              <a:t>Prof.  Miguel Vilaça</a:t>
            </a:r>
            <a:endParaRPr lang="pt-BR" sz="1100" b="1" i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61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7333952" y="0"/>
            <a:ext cx="2749358" cy="3665426"/>
            <a:chOff x="0" y="12289"/>
            <a:chExt cx="3550" cy="3551"/>
          </a:xfrm>
        </p:grpSpPr>
        <p:sp>
          <p:nvSpPr>
            <p:cNvPr id="31" name="Forma Livre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2" name="Forma Livre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  <p:sp>
          <p:nvSpPr>
            <p:cNvPr id="33" name="Forma Livre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pt-BR" sz="1488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8461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2751"/>
            <a:ext cx="9072563" cy="1259946"/>
          </a:xfrm>
          <a:prstGeom prst="rect">
            <a:avLst/>
          </a:prstGeom>
        </p:spPr>
        <p:txBody>
          <a:bodyPr lIns="96204" tIns="48102" rIns="96204" bIns="48102"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009795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Sumar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 userDrawn="1"/>
        </p:nvSpPr>
        <p:spPr>
          <a:xfrm>
            <a:off x="3" y="7284522"/>
            <a:ext cx="10080624" cy="305340"/>
          </a:xfrm>
          <a:prstGeom prst="rect">
            <a:avLst/>
          </a:prstGeom>
          <a:noFill/>
        </p:spPr>
        <p:txBody>
          <a:bodyPr wrap="square" lIns="96204" tIns="48102" rIns="96204" bIns="48102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pt-BR" sz="1300" b="1" dirty="0">
                <a:solidFill>
                  <a:srgbClr val="000000"/>
                </a:solidFill>
              </a:rPr>
              <a:t>Prof. Doutorando Miguel Vilaça</a:t>
            </a:r>
            <a:endParaRPr lang="pt-BR" sz="1100" b="1" i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075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lIns="96204" tIns="48102" rIns="96204" bIns="48102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504031" y="1763927"/>
            <a:ext cx="9072563" cy="4989036"/>
          </a:xfrm>
          <a:prstGeom prst="rect">
            <a:avLst/>
          </a:prstGeom>
        </p:spPr>
        <p:txBody>
          <a:bodyPr lIns="96204" tIns="48102" rIns="96204" bIns="48102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5066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lIns="96204" tIns="48102" rIns="96204" bIns="48102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04031" y="1763927"/>
            <a:ext cx="4452276" cy="4989036"/>
          </a:xfrm>
          <a:prstGeom prst="rect">
            <a:avLst/>
          </a:prstGeom>
        </p:spPr>
        <p:txBody>
          <a:bodyPr lIns="96204" tIns="48102" rIns="96204" bIns="48102"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24318" y="1763927"/>
            <a:ext cx="4452276" cy="4989036"/>
          </a:xfrm>
          <a:prstGeom prst="rect">
            <a:avLst/>
          </a:prstGeom>
        </p:spPr>
        <p:txBody>
          <a:bodyPr lIns="96204" tIns="48102" rIns="96204" bIns="48102"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071185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4"/>
            <a:ext cx="8568531" cy="1501435"/>
          </a:xfrm>
          <a:prstGeom prst="rect">
            <a:avLst/>
          </a:prstGeom>
        </p:spPr>
        <p:txBody>
          <a:bodyPr lIns="96204" tIns="48102" rIns="96204" bIns="48102" anchor="t"/>
          <a:lstStyle>
            <a:lvl1pPr algn="l">
              <a:defRPr sz="4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</p:spPr>
        <p:txBody>
          <a:bodyPr lIns="96204" tIns="48102" rIns="96204" bIns="48102" anchor="b"/>
          <a:lstStyle>
            <a:lvl1pPr marL="0" indent="0">
              <a:buNone/>
              <a:defRPr sz="2100"/>
            </a:lvl1pPr>
            <a:lvl2pPr marL="481021" indent="0">
              <a:buNone/>
              <a:defRPr sz="1900"/>
            </a:lvl2pPr>
            <a:lvl3pPr marL="962041" indent="0">
              <a:buNone/>
              <a:defRPr sz="1700"/>
            </a:lvl3pPr>
            <a:lvl4pPr marL="1443062" indent="0">
              <a:buNone/>
              <a:defRPr sz="1500"/>
            </a:lvl4pPr>
            <a:lvl5pPr marL="1924081" indent="0">
              <a:buNone/>
              <a:defRPr sz="1500"/>
            </a:lvl5pPr>
            <a:lvl6pPr marL="2405102" indent="0">
              <a:buNone/>
              <a:defRPr sz="1500"/>
            </a:lvl6pPr>
            <a:lvl7pPr marL="2886123" indent="0">
              <a:buNone/>
              <a:defRPr sz="1500"/>
            </a:lvl7pPr>
            <a:lvl8pPr marL="3367143" indent="0">
              <a:buNone/>
              <a:defRPr sz="1500"/>
            </a:lvl8pPr>
            <a:lvl9pPr marL="3848164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8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hyperlink" Target="https://itsolutionss.com.br/" TargetMode="Externa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hyperlink" Target="https://itsolutionss.com.br/" TargetMode="Externa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/>
          <p:cNvSpPr/>
          <p:nvPr/>
        </p:nvSpPr>
        <p:spPr bwMode="auto">
          <a:xfrm>
            <a:off x="0" y="6929724"/>
            <a:ext cx="920762" cy="629951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204" tIns="48102" rIns="96204" bIns="48102" numCol="1" rtlCol="0" anchor="t" anchorCtr="0" compatLnSpc="1">
            <a:prstTxWarp prst="textNoShape">
              <a:avLst/>
            </a:prstTxWarp>
          </a:bodyPr>
          <a:lstStyle/>
          <a:p>
            <a:pPr algn="ctr" defTabSz="962041" fontAlgn="base">
              <a:spcBef>
                <a:spcPct val="0"/>
              </a:spcBef>
              <a:spcAft>
                <a:spcPct val="0"/>
              </a:spcAft>
            </a:pPr>
            <a:endParaRPr lang="pt-BR" sz="3400" b="1">
              <a:solidFill>
                <a:srgbClr val="000000"/>
              </a:solidFill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0" y="0"/>
            <a:ext cx="10080625" cy="11905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204" tIns="48102" rIns="96204" bIns="48102" numCol="1" rtlCol="0" anchor="t" anchorCtr="0" compatLnSpc="1">
            <a:prstTxWarp prst="textNoShape">
              <a:avLst/>
            </a:prstTxWarp>
          </a:bodyPr>
          <a:lstStyle/>
          <a:p>
            <a:pPr algn="ctr" defTabSz="962041" fontAlgn="base">
              <a:spcBef>
                <a:spcPct val="0"/>
              </a:spcBef>
              <a:spcAft>
                <a:spcPct val="0"/>
              </a:spcAft>
            </a:pPr>
            <a:endParaRPr lang="pt-BR" sz="3400" b="1">
              <a:solidFill>
                <a:srgbClr val="000000"/>
              </a:solidFill>
            </a:endParaRPr>
          </a:p>
        </p:txBody>
      </p:sp>
      <p:pic>
        <p:nvPicPr>
          <p:cNvPr id="60417" name="Picture 1" descr="C:\Users\trainning\Desktop\Logo Trainning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111363" y="6899723"/>
            <a:ext cx="969262" cy="659953"/>
          </a:xfrm>
          <a:prstGeom prst="rect">
            <a:avLst/>
          </a:prstGeom>
          <a:noFill/>
        </p:spPr>
      </p:pic>
      <p:sp>
        <p:nvSpPr>
          <p:cNvPr id="6" name="Triângulo retângulo 5"/>
          <p:cNvSpPr/>
          <p:nvPr/>
        </p:nvSpPr>
        <p:spPr bwMode="auto">
          <a:xfrm>
            <a:off x="0" y="7008471"/>
            <a:ext cx="751170" cy="551204"/>
          </a:xfrm>
          <a:prstGeom prst="rt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204" tIns="48102" rIns="96204" bIns="48102" numCol="1" rtlCol="0" anchor="t" anchorCtr="0" compatLnSpc="1">
            <a:prstTxWarp prst="textNoShape">
              <a:avLst/>
            </a:prstTxWarp>
          </a:bodyPr>
          <a:lstStyle/>
          <a:p>
            <a:pPr algn="ctr" defTabSz="962041" fontAlgn="base">
              <a:spcBef>
                <a:spcPct val="0"/>
              </a:spcBef>
              <a:spcAft>
                <a:spcPct val="0"/>
              </a:spcAft>
            </a:pPr>
            <a:endParaRPr lang="pt-BR" sz="3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5pPr>
      <a:lvl6pPr marL="481021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6pPr>
      <a:lvl7pPr marL="962041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7pPr>
      <a:lvl8pPr marL="1443062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8pPr>
      <a:lvl9pPr marL="1924081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9pPr>
    </p:titleStyle>
    <p:bodyStyle>
      <a:lvl1pPr marL="467659" indent="-467659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42210" indent="-385819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900">
          <a:solidFill>
            <a:schemeClr val="tx1"/>
          </a:solidFill>
          <a:latin typeface="+mn-lt"/>
        </a:defRPr>
      </a:lvl2pPr>
      <a:lvl3pPr marL="1603401" indent="-372457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500">
          <a:solidFill>
            <a:schemeClr val="tx1"/>
          </a:solidFill>
          <a:latin typeface="+mn-lt"/>
        </a:defRPr>
      </a:lvl3pPr>
      <a:lvl4pPr marL="2164592" indent="-372457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4pPr>
      <a:lvl5pPr marL="2633922" indent="-280595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100">
          <a:solidFill>
            <a:schemeClr val="tx1"/>
          </a:solidFill>
          <a:latin typeface="+mn-lt"/>
        </a:defRPr>
      </a:lvl5pPr>
      <a:lvl6pPr marL="3114942" indent="-280595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100">
          <a:solidFill>
            <a:schemeClr val="tx1"/>
          </a:solidFill>
          <a:latin typeface="+mn-lt"/>
        </a:defRPr>
      </a:lvl6pPr>
      <a:lvl7pPr marL="3595963" indent="-280595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100">
          <a:solidFill>
            <a:schemeClr val="tx1"/>
          </a:solidFill>
          <a:latin typeface="+mn-lt"/>
        </a:defRPr>
      </a:lvl7pPr>
      <a:lvl8pPr marL="4076984" indent="-280595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100">
          <a:solidFill>
            <a:schemeClr val="tx1"/>
          </a:solidFill>
          <a:latin typeface="+mn-lt"/>
        </a:defRPr>
      </a:lvl8pPr>
      <a:lvl9pPr marL="4558003" indent="-280595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1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620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021" algn="l" defTabSz="9620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2041" algn="l" defTabSz="9620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3062" algn="l" defTabSz="9620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4081" algn="l" defTabSz="9620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5102" algn="l" defTabSz="9620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123" algn="l" defTabSz="9620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7143" algn="l" defTabSz="9620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8164" algn="l" defTabSz="96204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/>
          <p:cNvSpPr/>
          <p:nvPr/>
        </p:nvSpPr>
        <p:spPr bwMode="auto">
          <a:xfrm>
            <a:off x="0" y="6929724"/>
            <a:ext cx="920762" cy="629951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213" tIns="48107" rIns="96213" bIns="48107" numCol="1" rtlCol="0" anchor="t" anchorCtr="0" compatLnSpc="1">
            <a:prstTxWarp prst="textNoShape">
              <a:avLst/>
            </a:prstTxWarp>
          </a:bodyPr>
          <a:lstStyle/>
          <a:p>
            <a:pPr algn="ctr" defTabSz="962132" fontAlgn="base">
              <a:spcBef>
                <a:spcPct val="0"/>
              </a:spcBef>
              <a:spcAft>
                <a:spcPct val="0"/>
              </a:spcAft>
            </a:pPr>
            <a:endParaRPr lang="pt-BR" sz="3400" b="1">
              <a:solidFill>
                <a:srgbClr val="000000"/>
              </a:solidFill>
            </a:endParaRPr>
          </a:p>
        </p:txBody>
      </p:sp>
      <p:sp>
        <p:nvSpPr>
          <p:cNvPr id="4" name="Retângulo 3"/>
          <p:cNvSpPr/>
          <p:nvPr/>
        </p:nvSpPr>
        <p:spPr bwMode="auto">
          <a:xfrm>
            <a:off x="0" y="0"/>
            <a:ext cx="10080625" cy="11905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213" tIns="48107" rIns="96213" bIns="48107" numCol="1" rtlCol="0" anchor="t" anchorCtr="0" compatLnSpc="1">
            <a:prstTxWarp prst="textNoShape">
              <a:avLst/>
            </a:prstTxWarp>
          </a:bodyPr>
          <a:lstStyle/>
          <a:p>
            <a:pPr algn="ctr" defTabSz="962132" fontAlgn="base">
              <a:spcBef>
                <a:spcPct val="0"/>
              </a:spcBef>
              <a:spcAft>
                <a:spcPct val="0"/>
              </a:spcAft>
            </a:pPr>
            <a:endParaRPr lang="pt-BR" sz="3400" b="1">
              <a:solidFill>
                <a:srgbClr val="000000"/>
              </a:solidFill>
            </a:endParaRPr>
          </a:p>
        </p:txBody>
      </p:sp>
      <p:pic>
        <p:nvPicPr>
          <p:cNvPr id="60417" name="Picture 1" descr="C:\Users\trainning\Desktop\Logo Trainning.pn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111363" y="6899722"/>
            <a:ext cx="969262" cy="659953"/>
          </a:xfrm>
          <a:prstGeom prst="rect">
            <a:avLst/>
          </a:prstGeom>
          <a:noFill/>
        </p:spPr>
      </p:pic>
      <p:sp>
        <p:nvSpPr>
          <p:cNvPr id="6" name="Triângulo retângulo 5"/>
          <p:cNvSpPr/>
          <p:nvPr/>
        </p:nvSpPr>
        <p:spPr bwMode="auto">
          <a:xfrm>
            <a:off x="0" y="7008471"/>
            <a:ext cx="751170" cy="551204"/>
          </a:xfrm>
          <a:prstGeom prst="rtTriangle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6213" tIns="48107" rIns="96213" bIns="48107" numCol="1" rtlCol="0" anchor="t" anchorCtr="0" compatLnSpc="1">
            <a:prstTxWarp prst="textNoShape">
              <a:avLst/>
            </a:prstTxWarp>
          </a:bodyPr>
          <a:lstStyle/>
          <a:p>
            <a:pPr algn="ctr" defTabSz="962132" fontAlgn="base">
              <a:spcBef>
                <a:spcPct val="0"/>
              </a:spcBef>
              <a:spcAft>
                <a:spcPct val="0"/>
              </a:spcAft>
            </a:pPr>
            <a:endParaRPr lang="pt-BR" sz="3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62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5pPr>
      <a:lvl6pPr marL="481066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6pPr>
      <a:lvl7pPr marL="962132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7pPr>
      <a:lvl8pPr marL="1443198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8pPr>
      <a:lvl9pPr marL="1924263" algn="l" rtl="0" fontAlgn="base">
        <a:spcBef>
          <a:spcPct val="0"/>
        </a:spcBef>
        <a:spcAft>
          <a:spcPct val="0"/>
        </a:spcAft>
        <a:defRPr sz="3400">
          <a:solidFill>
            <a:schemeClr val="bg1"/>
          </a:solidFill>
          <a:latin typeface="Arial" charset="0"/>
        </a:defRPr>
      </a:lvl9pPr>
    </p:titleStyle>
    <p:bodyStyle>
      <a:lvl1pPr marL="467703" indent="-467703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42309" indent="-385855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900">
          <a:solidFill>
            <a:schemeClr val="tx1"/>
          </a:solidFill>
          <a:latin typeface="+mn-lt"/>
        </a:defRPr>
      </a:lvl2pPr>
      <a:lvl3pPr marL="1603553" indent="-372492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500">
          <a:solidFill>
            <a:schemeClr val="tx1"/>
          </a:solidFill>
          <a:latin typeface="+mn-lt"/>
        </a:defRPr>
      </a:lvl3pPr>
      <a:lvl4pPr marL="2164796" indent="-372492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4pPr>
      <a:lvl5pPr marL="2634170" indent="-280622" algn="l" rtl="0" eaLnBrk="0" fontAlgn="base" hangingPunct="0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100">
          <a:solidFill>
            <a:schemeClr val="tx1"/>
          </a:solidFill>
          <a:latin typeface="+mn-lt"/>
        </a:defRPr>
      </a:lvl5pPr>
      <a:lvl6pPr marL="3115236" indent="-280622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100">
          <a:solidFill>
            <a:schemeClr val="tx1"/>
          </a:solidFill>
          <a:latin typeface="+mn-lt"/>
        </a:defRPr>
      </a:lvl6pPr>
      <a:lvl7pPr marL="3596302" indent="-280622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100">
          <a:solidFill>
            <a:schemeClr val="tx1"/>
          </a:solidFill>
          <a:latin typeface="+mn-lt"/>
        </a:defRPr>
      </a:lvl7pPr>
      <a:lvl8pPr marL="4077368" indent="-280622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100">
          <a:solidFill>
            <a:schemeClr val="tx1"/>
          </a:solidFill>
          <a:latin typeface="+mn-lt"/>
        </a:defRPr>
      </a:lvl8pPr>
      <a:lvl9pPr marL="4558433" indent="-280622" algn="l" rtl="0" fontAlgn="base">
        <a:spcBef>
          <a:spcPct val="3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1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62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066" algn="l" defTabSz="962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2132" algn="l" defTabSz="962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3198" algn="l" defTabSz="962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4263" algn="l" defTabSz="962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5329" algn="l" defTabSz="962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86395" algn="l" defTabSz="962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67461" algn="l" defTabSz="962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48527" algn="l" defTabSz="9621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7998" y="7271299"/>
            <a:ext cx="432627" cy="28837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9" b="0" i="0">
                <a:solidFill>
                  <a:srgbClr val="FF0000"/>
                </a:solidFill>
                <a:latin typeface="+mn-lt"/>
              </a:defRPr>
            </a:lvl1pPr>
          </a:lstStyle>
          <a:p>
            <a:fld id="{294A09A9-5501-47C1-A89A-A340965A2BE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96261A-38F3-C686-414F-A1A4F351795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10080625" cy="407120"/>
          </a:xfrm>
          <a:prstGeom prst="rect">
            <a:avLst/>
          </a:prstGeom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2E257668-C2EB-143A-8CDF-7DACBE9A1A7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32" y="0"/>
            <a:ext cx="1236303" cy="4071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0B1D216-0843-9678-8714-19476F64B7CD}"/>
              </a:ext>
            </a:extLst>
          </p:cNvPr>
          <p:cNvSpPr txBox="1"/>
          <p:nvPr userDrawn="1"/>
        </p:nvSpPr>
        <p:spPr>
          <a:xfrm>
            <a:off x="0" y="0"/>
            <a:ext cx="5188906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88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CURSO APACHE TOMCAT ADMINISTRATION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6D78B5-005E-C20D-5260-32C02F85CF6A}"/>
              </a:ext>
            </a:extLst>
          </p:cNvPr>
          <p:cNvSpPr txBox="1"/>
          <p:nvPr userDrawn="1"/>
        </p:nvSpPr>
        <p:spPr>
          <a:xfrm>
            <a:off x="4502400" y="7333192"/>
            <a:ext cx="1652960" cy="232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9" dirty="0">
                <a:solidFill>
                  <a:srgbClr val="FF000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https://itsolutionss.com.br/</a:t>
            </a:r>
            <a:r>
              <a:rPr lang="pt-BR" sz="909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7C1ACE2-3DE0-5E13-60FA-D79D1839C22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7271296"/>
            <a:ext cx="527806" cy="2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07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b="1" i="0" kern="1200" spc="83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47998" y="7271299"/>
            <a:ext cx="432627" cy="28837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9" b="0" i="0">
                <a:solidFill>
                  <a:srgbClr val="FF0000"/>
                </a:solidFill>
                <a:latin typeface="+mn-lt"/>
              </a:defRPr>
            </a:lvl1pPr>
          </a:lstStyle>
          <a:p>
            <a:fld id="{294A09A9-5501-47C1-A89A-A340965A2BE2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96261A-38F3-C686-414F-A1A4F351795C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0080625" cy="407120"/>
          </a:xfrm>
          <a:prstGeom prst="rect">
            <a:avLst/>
          </a:prstGeom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2E257668-C2EB-143A-8CDF-7DACBE9A1A7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732" y="0"/>
            <a:ext cx="1236303" cy="4071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0B1D216-0843-9678-8714-19476F64B7CD}"/>
              </a:ext>
            </a:extLst>
          </p:cNvPr>
          <p:cNvSpPr txBox="1"/>
          <p:nvPr userDrawn="1"/>
        </p:nvSpPr>
        <p:spPr>
          <a:xfrm>
            <a:off x="0" y="0"/>
            <a:ext cx="5188906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88" b="1" i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CURSO APACHE TOMCAT ADMINISTRATION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6D78B5-005E-C20D-5260-32C02F85CF6A}"/>
              </a:ext>
            </a:extLst>
          </p:cNvPr>
          <p:cNvSpPr txBox="1"/>
          <p:nvPr userDrawn="1"/>
        </p:nvSpPr>
        <p:spPr>
          <a:xfrm>
            <a:off x="4502400" y="7333192"/>
            <a:ext cx="1652960" cy="232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9" dirty="0">
                <a:solidFill>
                  <a:srgbClr val="FF00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https://itsolutionss.com.br/</a:t>
            </a:r>
            <a:r>
              <a:rPr lang="pt-BR" sz="909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7C1ACE2-3DE0-5E13-60FA-D79D1839C22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7271296"/>
            <a:ext cx="527806" cy="28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10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hdr="0"/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b="1" i="0" kern="1200" spc="83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tsolutionss.com.b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4.png"/><Relationship Id="rId4" Type="http://schemas.openxmlformats.org/officeDocument/2006/relationships/hyperlink" Target="mailto:comercial@itsolutionss.com.b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://ant.apache.org/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3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3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3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3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3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3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3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3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3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3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3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3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3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3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3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33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33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3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3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3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3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33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3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3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33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33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33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33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33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3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3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33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3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33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33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33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33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3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33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33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3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33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3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33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33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33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3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://jakarta.apache.org/regexp/" TargetMode="Externa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3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33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3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3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33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3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3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3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3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3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3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3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33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33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33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33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33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33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33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33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33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3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33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33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33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33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33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33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33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33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33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3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33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33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33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33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33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33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33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4.png"/><Relationship Id="rId4" Type="http://schemas.openxmlformats.org/officeDocument/2006/relationships/hyperlink" Target="http://127.0.0.1/jk" TargetMode="Externa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33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3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33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33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33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33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33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33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33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33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33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3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33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33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33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33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33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33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33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33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33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3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5.png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33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33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33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6.png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33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33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33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33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3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33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33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33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33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33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33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33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33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33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3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9.png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0.png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33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33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33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33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33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33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33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3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33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33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33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33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33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33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33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33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://tomcat.apache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3.xml"/><Relationship Id="rId4" Type="http://schemas.openxmlformats.org/officeDocument/2006/relationships/hyperlink" Target="http://tomcat.apach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6" Type="http://schemas.openxmlformats.org/officeDocument/2006/relationships/hyperlink" Target="https://itsolutionss.com.br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0.png"/><Relationship Id="rId4" Type="http://schemas.openxmlformats.org/officeDocument/2006/relationships/hyperlink" Target="http://127.0.0.1:8080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706711" y="1301287"/>
            <a:ext cx="5805869" cy="965999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sz="3307" i="1" dirty="0"/>
              <a:t>IT SOLUTIONSS KNOWLEDEGE EDUCAT</a:t>
            </a:r>
            <a:r>
              <a:rPr lang="pt-BR" sz="3307" dirty="0"/>
              <a:t>ION</a:t>
            </a:r>
            <a:br>
              <a:rPr lang="pt-BR" sz="3307" dirty="0"/>
            </a:br>
            <a:endParaRPr lang="pt-BR" sz="3307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32886" y="5968087"/>
            <a:ext cx="3347738" cy="643763"/>
          </a:xfrm>
          <a:prstGeom prst="rect">
            <a:avLst/>
          </a:prstGeom>
        </p:spPr>
        <p:txBody>
          <a:bodyPr rtlCol="0"/>
          <a:lstStyle/>
          <a:p>
            <a:pPr marL="0" indent="0">
              <a:buNone/>
            </a:pPr>
            <a:r>
              <a:rPr lang="pt-BR" sz="868" b="1" dirty="0">
                <a:latin typeface="Arial Narrow" panose="020B0606020202030204" pitchFamily="34" charset="0"/>
              </a:rPr>
              <a:t>CONTATOS:</a:t>
            </a:r>
          </a:p>
          <a:p>
            <a:pPr rtl="0">
              <a:buFont typeface="Wingdings" panose="05000000000000000000" pitchFamily="2" charset="2"/>
              <a:buChar char="q"/>
            </a:pPr>
            <a:r>
              <a:rPr lang="pt-BR" sz="827" dirty="0">
                <a:latin typeface="Arial Narrow" panose="020B0606020202030204" pitchFamily="34" charset="0"/>
              </a:rPr>
              <a:t>Website: </a:t>
            </a:r>
            <a:r>
              <a:rPr lang="pt-BR" sz="827" dirty="0">
                <a:latin typeface="Arial Narrow" panose="020B0606020202030204" pitchFamily="34" charset="0"/>
                <a:hlinkClick r:id="rId3"/>
              </a:rPr>
              <a:t>https://itsolutionss.com.br/</a:t>
            </a:r>
            <a:r>
              <a:rPr lang="pt-BR" sz="827" dirty="0">
                <a:latin typeface="Arial Narrow" panose="020B0606020202030204" pitchFamily="34" charset="0"/>
              </a:rPr>
              <a:t>  | E-mail: </a:t>
            </a:r>
            <a:r>
              <a:rPr lang="pt-BR" sz="827" dirty="0">
                <a:solidFill>
                  <a:srgbClr val="FF0000"/>
                </a:solidFill>
                <a:latin typeface="Arial Narrow" panose="020B0606020202030204" pitchFamily="34" charset="0"/>
                <a:hlinkClick r:id="rId4"/>
              </a:rPr>
              <a:t>comercial@itsolutionss.com.br</a:t>
            </a:r>
            <a:r>
              <a:rPr lang="pt-BR" sz="827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</a:p>
          <a:p>
            <a:pPr rtl="0">
              <a:buFont typeface="Wingdings" panose="05000000000000000000" pitchFamily="2" charset="2"/>
              <a:buChar char="q"/>
            </a:pPr>
            <a:r>
              <a:rPr lang="pt-BR" sz="827" dirty="0">
                <a:latin typeface="Arial Narrow" panose="020B0606020202030204" pitchFamily="34" charset="0"/>
              </a:rPr>
              <a:t>WhatsApp: +55 11 98953-8598 | </a:t>
            </a:r>
            <a:r>
              <a:rPr lang="pt-BR" sz="827" dirty="0" err="1">
                <a:latin typeface="Arial Narrow" panose="020B0606020202030204" pitchFamily="34" charset="0"/>
              </a:rPr>
              <a:t>Tel</a:t>
            </a:r>
            <a:r>
              <a:rPr lang="pt-BR" sz="827" dirty="0">
                <a:latin typeface="Arial Narrow" panose="020B0606020202030204" pitchFamily="34" charset="0"/>
              </a:rPr>
              <a:t>: 11 3171-2227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203B80-EB56-7541-F8D5-9A7D9C33A70F}"/>
              </a:ext>
            </a:extLst>
          </p:cNvPr>
          <p:cNvSpPr txBox="1"/>
          <p:nvPr/>
        </p:nvSpPr>
        <p:spPr>
          <a:xfrm rot="2742435">
            <a:off x="-360379" y="2564029"/>
            <a:ext cx="3621126" cy="321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56026"/>
            <a:r>
              <a:rPr lang="pt-BR" sz="1488" b="1" dirty="0">
                <a:solidFill>
                  <a:srgbClr val="000000"/>
                </a:solidFill>
                <a:latin typeface="Franklin Gothic Book"/>
              </a:rPr>
              <a:t>CURSO APACHE TOMCAT ADMINISTRATION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A4B6FFE-0030-E7C8-27FE-20216329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415" y="2307203"/>
            <a:ext cx="5245165" cy="36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605" tIns="37802" rIns="75605" bIns="37802" numCol="1" anchor="ctr" anchorCtr="0" compatLnSpc="1">
            <a:prstTxWarp prst="textNoShape">
              <a:avLst/>
            </a:prstTxWarp>
            <a:spAutoFit/>
          </a:bodyPr>
          <a:lstStyle/>
          <a:p>
            <a:pPr defTabSz="7560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58" b="1" dirty="0">
                <a:solidFill>
                  <a:srgbClr val="000000"/>
                </a:solidFill>
                <a:latin typeface="Arial Narrow" panose="020B0606020202030204" pitchFamily="34" charset="0"/>
              </a:rPr>
              <a:t>A IT </a:t>
            </a:r>
            <a:r>
              <a:rPr lang="pt-BR" altLang="pt-BR" sz="1158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Solutions</a:t>
            </a:r>
            <a:r>
              <a:rPr lang="pt-BR" altLang="pt-BR" sz="1158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pt-BR" altLang="pt-BR" sz="1158" dirty="0">
                <a:solidFill>
                  <a:srgbClr val="000000"/>
                </a:solidFill>
                <a:latin typeface="Arial Narrow" panose="020B0606020202030204" pitchFamily="34" charset="0"/>
              </a:rPr>
              <a:t>é uma empresa especializada em capacitar tanto indivíduos quanto empresas por meio de cursos de capacitação técnica em diversas áreas da Tecnologia da Informação (TI). Nossa missão é fornecer o conhecimento e as habilidades necessárias para que os profissionais da TI possam se destacar em um mercado em constante evolução.</a:t>
            </a:r>
          </a:p>
          <a:p>
            <a:pPr defTabSz="756026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158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7560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58" dirty="0">
                <a:solidFill>
                  <a:srgbClr val="000000"/>
                </a:solidFill>
                <a:latin typeface="Arial Narrow" panose="020B0606020202030204" pitchFamily="34" charset="0"/>
              </a:rPr>
              <a:t>Nossos cursos abrangem uma ampla gama de tópicos, desde programação e desenvolvimento de software até administração de redes, segurança da informação, análise de dados e muito mais. Com instrutores experientes e conteúdo atualizado, garantimos que nossos alunos estejam preparados para enfrentar os desafios tecnológicos do mundo atual.</a:t>
            </a:r>
          </a:p>
          <a:p>
            <a:pPr defTabSz="756026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158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7560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58" dirty="0">
                <a:solidFill>
                  <a:srgbClr val="000000"/>
                </a:solidFill>
                <a:latin typeface="Arial Narrow" panose="020B0606020202030204" pitchFamily="34" charset="0"/>
              </a:rPr>
              <a:t>Para as empresas, oferecemos soluções personalizadas de treinamento que atendem às necessidades específicas de suas equipes. Acreditamos que investir na capacitação de funcionários é essencial para impulsionar a inovação e a eficiência nos negócios.</a:t>
            </a:r>
          </a:p>
          <a:p>
            <a:pPr defTabSz="756026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158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defTabSz="7560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158" dirty="0">
                <a:solidFill>
                  <a:srgbClr val="000000"/>
                </a:solidFill>
                <a:latin typeface="Arial Narrow" panose="020B0606020202030204" pitchFamily="34" charset="0"/>
              </a:rPr>
              <a:t>Na IT </a:t>
            </a:r>
            <a:r>
              <a:rPr lang="pt-BR" altLang="pt-BR" sz="1158" dirty="0" err="1">
                <a:solidFill>
                  <a:srgbClr val="000000"/>
                </a:solidFill>
                <a:latin typeface="Arial Narrow" panose="020B0606020202030204" pitchFamily="34" charset="0"/>
              </a:rPr>
              <a:t>Solutions</a:t>
            </a:r>
            <a:r>
              <a:rPr lang="pt-BR" altLang="pt-BR" sz="1158" dirty="0">
                <a:solidFill>
                  <a:srgbClr val="000000"/>
                </a:solidFill>
                <a:latin typeface="Arial Narrow" panose="020B0606020202030204" pitchFamily="34" charset="0"/>
              </a:rPr>
              <a:t>, estamos comprometidos em fornecer educação de qualidade que transforma vidas e impulsiona o sucesso empresarial. Se você está buscando aprimorar suas habilidades em TI ou capacitar sua equipe, estamos aqui para ajudar você a alcançar seus objetivos. Junte-se a nós e embarque na jornada de aprendizado tecnológico que pode abrir portas para um futuro brilhante na indústria de TI.</a:t>
            </a:r>
            <a:br>
              <a:rPr lang="pt-BR" altLang="pt-BR" sz="1158" dirty="0">
                <a:solidFill>
                  <a:srgbClr val="000000"/>
                </a:solidFill>
                <a:latin typeface="Arial Narrow" panose="020B0606020202030204" pitchFamily="34" charset="0"/>
              </a:rPr>
            </a:br>
            <a:endParaRPr lang="pt-BR" altLang="pt-BR" sz="1158" dirty="0">
              <a:solidFill>
                <a:srgbClr val="0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3A0651C-04EF-BE2B-200E-DF1EC69F4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783019">
            <a:off x="807321" y="4862454"/>
            <a:ext cx="2118118" cy="109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583928" y="1131888"/>
            <a:ext cx="8496697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 </a:t>
            </a: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662488"/>
            <a:ext cx="6861175" cy="1466850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1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Conceitos do Java EE</a:t>
            </a: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7557669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6.1. O que é o Ant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Ferramenta “obrigatória” para automatização de tarefas no desenvolvimento Java</a:t>
            </a:r>
          </a:p>
          <a:p>
            <a:pPr lvl="0"/>
            <a:r>
              <a:rPr lang="x-none">
                <a:latin typeface="" pitchFamily="16"/>
              </a:rPr>
              <a:t>Suportada e utilizada pela maioria dos IDEs</a:t>
            </a:r>
          </a:p>
          <a:p>
            <a:pPr lvl="0"/>
            <a:r>
              <a:rPr lang="x-none">
                <a:latin typeface="" pitchFamily="16"/>
              </a:rPr>
              <a:t>Espera-se que qualquer ferramenta Java se integre ao ant: testes de unidade, geração de relatórios,etc</a:t>
            </a:r>
          </a:p>
          <a:p>
            <a:pPr lvl="0"/>
            <a:r>
              <a:rPr lang="x-none">
                <a:latin typeface="" pitchFamily="16"/>
              </a:rPr>
              <a:t>Útil para o administrador pela sua capacidade de automatizar tarefas como empacotamento e deployment de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653754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6.2. Instalação via JPackage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Basta instalar via </a:t>
            </a:r>
            <a:r>
              <a:rPr lang="x-none" b="1">
                <a:latin typeface="" pitchFamily="16"/>
              </a:rPr>
              <a:t>yum</a:t>
            </a:r>
            <a:r>
              <a:rPr lang="x-none">
                <a:latin typeface="" pitchFamily="16"/>
              </a:rPr>
              <a:t> o pacote ant.</a:t>
            </a:r>
          </a:p>
          <a:p>
            <a:pPr marL="0" indent="0"/>
            <a:r>
              <a:rPr lang="x-none">
                <a:latin typeface="" pitchFamily="16"/>
              </a:rPr>
              <a:t>Verifique se já foi instalado usando o comando </a:t>
            </a:r>
            <a:r>
              <a:rPr lang="x-none" b="1">
                <a:latin typeface="" pitchFamily="16"/>
              </a:rPr>
              <a:t>rpm</a:t>
            </a:r>
            <a:r>
              <a:rPr lang="x-none">
                <a:latin typeface="" pitchFamily="16"/>
              </a:rPr>
              <a:t>:</a:t>
            </a:r>
          </a:p>
          <a:p>
            <a:pPr lvl="1"/>
            <a:r>
              <a:rPr lang="x-none">
                <a:latin typeface="" pitchFamily="16"/>
              </a:rPr>
              <a:t>rpm -q ant</a:t>
            </a:r>
          </a:p>
          <a:p>
            <a:pPr marL="0" indent="0"/>
            <a:r>
              <a:rPr lang="x-none">
                <a:latin typeface="" pitchFamily="16"/>
              </a:rPr>
              <a:t>Traz como dependências os pacotes que incluem seus vários plug-ins especializados</a:t>
            </a:r>
          </a:p>
        </p:txBody>
      </p:sp>
    </p:spTree>
    <p:extLst>
      <p:ext uri="{BB962C8B-B14F-4D97-AF65-F5344CB8AC3E}">
        <p14:creationId xmlns:p14="http://schemas.microsoft.com/office/powerpoint/2010/main" val="33470558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6.3. Instalação Manual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Visite </a:t>
            </a:r>
            <a:r>
              <a:rPr lang="x-none" dirty="0">
                <a:latin typeface="" pitchFamily="16"/>
                <a:hlinkClick r:id="rId4"/>
              </a:rPr>
              <a:t>http://ant.apache.org</a:t>
            </a:r>
            <a:r>
              <a:rPr lang="x-none" dirty="0">
                <a:latin typeface="" pitchFamily="16"/>
              </a:rPr>
              <a:t> e clique no link “Binary Distributions”</a:t>
            </a:r>
          </a:p>
          <a:p>
            <a:pPr marL="0" indent="0"/>
            <a:r>
              <a:rPr lang="x-none" dirty="0">
                <a:latin typeface="" pitchFamily="16"/>
              </a:rPr>
              <a:t>Baixe o arquivo </a:t>
            </a:r>
            <a:r>
              <a:rPr lang="x-none" i="1" dirty="0">
                <a:latin typeface="" pitchFamily="16"/>
              </a:rPr>
              <a:t>apache-ant-&lt;versão&gt;-bin.zip</a:t>
            </a:r>
            <a:r>
              <a:rPr lang="x-none" dirty="0">
                <a:latin typeface="" pitchFamily="16"/>
              </a:rPr>
              <a:t> (ou uma versão mais recente) e descompacte na sua pasta home</a:t>
            </a:r>
          </a:p>
          <a:p>
            <a:pPr marL="0" indent="0"/>
            <a:r>
              <a:rPr lang="x-none" dirty="0">
                <a:latin typeface="" pitchFamily="16"/>
              </a:rPr>
              <a:t>Defina a variável de ambiente ANT_HOME apontando para o diretório de instalação do Ant</a:t>
            </a:r>
          </a:p>
          <a:p>
            <a:pPr lvl="1"/>
            <a:r>
              <a:rPr lang="x-none" sz="1800" dirty="0">
                <a:latin typeface="Bitstream Vera Sans Mono" pitchFamily="33"/>
              </a:rPr>
              <a:t>$ export ANT_HOME=$HOME/apache-ant-*</a:t>
            </a:r>
          </a:p>
          <a:p>
            <a:pPr marL="0" indent="0"/>
            <a:r>
              <a:rPr lang="x-none" dirty="0">
                <a:latin typeface="" pitchFamily="16"/>
              </a:rPr>
              <a:t>Acrescente a pasta bin do Ant ao path de comandos do shell</a:t>
            </a:r>
          </a:p>
          <a:p>
            <a:pPr lvl="1"/>
            <a:r>
              <a:rPr lang="x-none" sz="1800" dirty="0">
                <a:latin typeface="Bitstream Vera Sans Mono" pitchFamily="33"/>
              </a:rPr>
              <a:t>$ export PATH=$ANT_HOME/bin:$PATH</a:t>
            </a:r>
          </a:p>
        </p:txBody>
      </p:sp>
    </p:spTree>
    <p:extLst>
      <p:ext uri="{BB962C8B-B14F-4D97-AF65-F5344CB8AC3E}">
        <p14:creationId xmlns:p14="http://schemas.microsoft.com/office/powerpoint/2010/main" val="15284155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6.3.1. Instalação Manual x JPackage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Caso você deseje baixar e instalar manualmente usar um Ant mais recente do que o incluso na distribuição, verifique o arquivo </a:t>
            </a:r>
            <a:r>
              <a:rPr lang="x-none" i="1">
                <a:latin typeface="" pitchFamily="16"/>
              </a:rPr>
              <a:t>/etc/ant.conf</a:t>
            </a:r>
          </a:p>
          <a:p>
            <a:pPr marL="0" indent="0"/>
            <a:r>
              <a:rPr lang="x-none">
                <a:latin typeface="" pitchFamily="16"/>
              </a:rPr>
              <a:t>O conteúdo deste arquivo tem precedência sobre a configuração da variável </a:t>
            </a:r>
            <a:r>
              <a:rPr lang="x-none" b="1">
                <a:latin typeface="" pitchFamily="16"/>
              </a:rPr>
              <a:t>ANT_HOME</a:t>
            </a:r>
            <a:r>
              <a:rPr lang="x-none">
                <a:latin typeface="" pitchFamily="16"/>
              </a:rPr>
              <a:t>, então ele deverá ser editado para indicar a instalação correta do Ant.</a:t>
            </a:r>
          </a:p>
        </p:txBody>
      </p:sp>
    </p:spTree>
    <p:extLst>
      <p:ext uri="{BB962C8B-B14F-4D97-AF65-F5344CB8AC3E}">
        <p14:creationId xmlns:p14="http://schemas.microsoft.com/office/powerpoint/2010/main" val="6718240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6.4. Verificando a Instalação do Ant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Execute o comando </a:t>
            </a:r>
            <a:r>
              <a:rPr lang="x-none" b="1" dirty="0">
                <a:latin typeface="" pitchFamily="16"/>
              </a:rPr>
              <a:t>ant</a:t>
            </a:r>
            <a:r>
              <a:rPr lang="x-none" dirty="0">
                <a:latin typeface="" pitchFamily="16"/>
              </a:rPr>
              <a:t>:</a:t>
            </a:r>
          </a:p>
          <a:p>
            <a:pPr lvl="1"/>
            <a:r>
              <a:rPr lang="x-none" sz="1800" dirty="0">
                <a:latin typeface="Bitstream Vera Sans Mono" pitchFamily="33"/>
              </a:rPr>
              <a:t>$ </a:t>
            </a:r>
            <a:r>
              <a:rPr lang="x-none" sz="1800" b="1" dirty="0">
                <a:latin typeface="Bitstream Vera Sans Mono" pitchFamily="33"/>
              </a:rPr>
              <a:t>ant -version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Apache Ant version </a:t>
            </a:r>
            <a:r>
              <a:rPr lang="pt-BR" sz="1800" dirty="0">
                <a:latin typeface="Bitstream Vera Sans Mono" pitchFamily="33"/>
              </a:rPr>
              <a:t>X</a:t>
            </a:r>
            <a:r>
              <a:rPr lang="x-none" sz="1800" dirty="0">
                <a:latin typeface="Bitstream Vera Sans Mono" pitchFamily="33"/>
              </a:rPr>
              <a:t>.</a:t>
            </a:r>
            <a:r>
              <a:rPr lang="pt-BR" sz="1800" dirty="0">
                <a:latin typeface="Bitstream Vera Sans Mono" pitchFamily="33"/>
              </a:rPr>
              <a:t>X</a:t>
            </a:r>
            <a:r>
              <a:rPr lang="x-none" sz="1800" dirty="0">
                <a:latin typeface="Bitstream Vera Sans Mono" pitchFamily="33"/>
              </a:rPr>
              <a:t>.</a:t>
            </a:r>
            <a:r>
              <a:rPr lang="pt-BR" sz="1800" dirty="0">
                <a:latin typeface="Bitstream Vera Sans Mono" pitchFamily="33"/>
              </a:rPr>
              <a:t>X</a:t>
            </a:r>
            <a:r>
              <a:rPr lang="x-none" sz="1800" dirty="0">
                <a:latin typeface="Bitstream Vera Sans Mono" pitchFamily="33"/>
              </a:rPr>
              <a:t> compiled on February 23 20</a:t>
            </a:r>
            <a:r>
              <a:rPr lang="pt-BR" sz="1800" dirty="0">
                <a:latin typeface="Bitstream Vera Sans Mono" pitchFamily="33"/>
              </a:rPr>
              <a:t>XX</a:t>
            </a:r>
            <a:endParaRPr lang="x-none" sz="1800" dirty="0">
              <a:latin typeface="Bitstream Vera Sans Mono" pitchFamily="33"/>
            </a:endParaRPr>
          </a:p>
          <a:p>
            <a:pPr marL="0" indent="0"/>
            <a:r>
              <a:rPr lang="x-none" dirty="0">
                <a:latin typeface="" pitchFamily="16"/>
              </a:rPr>
              <a:t>Confirme que você está usando a instalação correta:</a:t>
            </a:r>
          </a:p>
          <a:p>
            <a:pPr lvl="1"/>
            <a:r>
              <a:rPr lang="x-none" sz="1800" dirty="0">
                <a:latin typeface="Bitstream Vera Sans Mono" pitchFamily="33"/>
              </a:rPr>
              <a:t>$ </a:t>
            </a:r>
            <a:r>
              <a:rPr lang="x-none" sz="1800" b="1" dirty="0">
                <a:latin typeface="Bitstream Vera Sans Mono" pitchFamily="33"/>
              </a:rPr>
              <a:t>which ant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/usr/bin/ant</a:t>
            </a:r>
          </a:p>
          <a:p>
            <a:pPr marL="0" indent="0"/>
            <a:endParaRPr lang="x-none" sz="1800" dirty="0">
              <a:latin typeface="Bitstream Vera Sans Mono" pitchFamily="33"/>
            </a:endParaRPr>
          </a:p>
        </p:txBody>
      </p:sp>
    </p:spTree>
    <p:extLst>
      <p:ext uri="{BB962C8B-B14F-4D97-AF65-F5344CB8AC3E}">
        <p14:creationId xmlns:p14="http://schemas.microsoft.com/office/powerpoint/2010/main" val="2172175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6.5. Sintaxe dos buildfiles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4289425"/>
          </a:xfrm>
          <a:prstGeom prst="rect">
            <a:avLst/>
          </a:prstGeo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Os scripts do ant chamados de </a:t>
            </a:r>
            <a:r>
              <a:rPr lang="x-none" i="1">
                <a:latin typeface="" pitchFamily="16"/>
              </a:rPr>
              <a:t>buildfiles</a:t>
            </a:r>
            <a:r>
              <a:rPr lang="x-none">
                <a:latin typeface="" pitchFamily="16"/>
              </a:rPr>
              <a:t>, e o comando </a:t>
            </a:r>
            <a:r>
              <a:rPr lang="x-none" b="1">
                <a:latin typeface="" pitchFamily="16"/>
              </a:rPr>
              <a:t>ant</a:t>
            </a:r>
            <a:r>
              <a:rPr lang="x-none">
                <a:latin typeface="" pitchFamily="16"/>
              </a:rPr>
              <a:t> executa por padrão o script </a:t>
            </a:r>
            <a:r>
              <a:rPr lang="x-none" i="1">
                <a:latin typeface="" pitchFamily="16"/>
              </a:rPr>
              <a:t>build.xml</a:t>
            </a:r>
          </a:p>
          <a:p>
            <a:pPr marL="0" indent="0"/>
            <a:r>
              <a:rPr lang="x-none">
                <a:latin typeface="" pitchFamily="16"/>
              </a:rPr>
              <a:t>Usam a sintaxe XML, organizado na hierarquia:</a:t>
            </a:r>
          </a:p>
          <a:p>
            <a:pPr lvl="1"/>
            <a:r>
              <a:rPr lang="x-none" sz="1800">
                <a:latin typeface="Bitstream Vera Sans Mono" pitchFamily="33"/>
              </a:rPr>
              <a:t>Projeto (project)</a:t>
            </a:r>
          </a:p>
          <a:p>
            <a:pPr lvl="2"/>
            <a:r>
              <a:rPr lang="x-none" sz="1800">
                <a:latin typeface="Bitstream Vera Sans Mono" pitchFamily="33"/>
              </a:rPr>
              <a:t>Alvo (target)</a:t>
            </a:r>
          </a:p>
          <a:p>
            <a:pPr lvl="3"/>
            <a:r>
              <a:rPr lang="x-none" sz="1800">
                <a:latin typeface="Bitstream Vera Sans Mono" pitchFamily="33"/>
              </a:rPr>
              <a:t>Tarefa (task)</a:t>
            </a:r>
          </a:p>
          <a:p>
            <a:pPr marL="0" indent="0"/>
            <a:r>
              <a:rPr lang="x-none">
                <a:latin typeface="" pitchFamily="16"/>
              </a:rPr>
              <a:t>Há tarefas pré-definidas para compilação, empacotamento e execução de aplicações Java, além de manipulação de arquivos</a:t>
            </a:r>
          </a:p>
          <a:p>
            <a:pPr marL="0" indent="0"/>
            <a:r>
              <a:rPr lang="x-none">
                <a:latin typeface="" pitchFamily="16"/>
              </a:rPr>
              <a:t>Alvos podem depender uns dos outros, de modo similar a um Makefile</a:t>
            </a:r>
          </a:p>
        </p:txBody>
      </p:sp>
    </p:spTree>
    <p:extLst>
      <p:ext uri="{BB962C8B-B14F-4D97-AF65-F5344CB8AC3E}">
        <p14:creationId xmlns:p14="http://schemas.microsoft.com/office/powerpoint/2010/main" val="2962042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6.5.1. Exemplo de buildfile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x-none" sz="2000" dirty="0">
                <a:latin typeface="" pitchFamily="16"/>
              </a:rPr>
              <a:t>&lt;project name="Cap6_Lab1" default="tudo"&gt;</a:t>
            </a:r>
          </a:p>
          <a:p>
            <a:pPr lvl="0">
              <a:buNone/>
            </a:pPr>
            <a:r>
              <a:rPr lang="x-none" sz="2000" dirty="0">
                <a:latin typeface="" pitchFamily="16"/>
              </a:rPr>
              <a:t>      &lt;target name="tudo"</a:t>
            </a:r>
            <a:br>
              <a:rPr lang="x-none" sz="2000" dirty="0">
                <a:latin typeface="" pitchFamily="16"/>
              </a:rPr>
            </a:br>
            <a:r>
              <a:rPr lang="x-none" sz="2000" dirty="0">
                <a:latin typeface="" pitchFamily="16"/>
              </a:rPr>
              <a:t>          depends="limpa,compila,empacota,instala" /&gt;</a:t>
            </a:r>
          </a:p>
          <a:p>
            <a:pPr lvl="0">
              <a:buNone/>
            </a:pPr>
            <a:r>
              <a:rPr lang="x-none" sz="2000" dirty="0">
                <a:latin typeface="" pitchFamily="16"/>
              </a:rPr>
              <a:t>      &lt;target name="variaveis"&gt;</a:t>
            </a:r>
          </a:p>
          <a:p>
            <a:pPr lvl="0">
              <a:buNone/>
            </a:pPr>
            <a:r>
              <a:rPr lang="x-none" sz="2000" dirty="0">
                <a:latin typeface="" pitchFamily="16"/>
              </a:rPr>
              <a:t>          &lt;property name="tomcat" value="/usr/share/</a:t>
            </a:r>
            <a:r>
              <a:rPr lang="pt-BR" sz="2000" dirty="0" err="1">
                <a:latin typeface="" pitchFamily="16"/>
              </a:rPr>
              <a:t>tomcat</a:t>
            </a:r>
            <a:r>
              <a:rPr lang="x-none" sz="2000" dirty="0">
                <a:latin typeface="" pitchFamily="16"/>
              </a:rPr>
              <a:t>" /&gt;</a:t>
            </a:r>
          </a:p>
          <a:p>
            <a:pPr lvl="0">
              <a:buNone/>
            </a:pPr>
            <a:r>
              <a:rPr lang="x-none" sz="2000" dirty="0">
                <a:latin typeface="" pitchFamily="16"/>
              </a:rPr>
              <a:t>           ...</a:t>
            </a:r>
          </a:p>
          <a:p>
            <a:pPr lvl="0">
              <a:buNone/>
            </a:pPr>
            <a:r>
              <a:rPr lang="x-none" sz="2000" dirty="0">
                <a:latin typeface="" pitchFamily="16"/>
              </a:rPr>
              <a:t>      &lt;/target&gt;</a:t>
            </a:r>
          </a:p>
          <a:p>
            <a:pPr lvl="0">
              <a:buNone/>
            </a:pPr>
            <a:r>
              <a:rPr lang="x-none" sz="2000" dirty="0">
                <a:latin typeface="" pitchFamily="16"/>
              </a:rPr>
              <a:t>      &lt;target name="instala" depends="variaveis"&gt;</a:t>
            </a:r>
          </a:p>
          <a:p>
            <a:pPr lvl="0">
              <a:buNone/>
            </a:pPr>
            <a:r>
              <a:rPr lang="x-none" sz="2000" dirty="0">
                <a:latin typeface="" pitchFamily="16"/>
              </a:rPr>
              <a:t>           &lt;copy file="dist/${war}" todir="${tomcat}/webapps" /&gt;</a:t>
            </a:r>
          </a:p>
          <a:p>
            <a:pPr lvl="0">
              <a:buNone/>
            </a:pPr>
            <a:r>
              <a:rPr lang="x-none" sz="2000" dirty="0">
                <a:latin typeface="" pitchFamily="16"/>
              </a:rPr>
              <a:t>      &lt;/target&gt;</a:t>
            </a:r>
          </a:p>
        </p:txBody>
      </p:sp>
    </p:spTree>
    <p:extLst>
      <p:ext uri="{BB962C8B-B14F-4D97-AF65-F5344CB8AC3E}">
        <p14:creationId xmlns:p14="http://schemas.microsoft.com/office/powerpoint/2010/main" val="42370988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Executando o Ant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Comando </a:t>
            </a:r>
            <a:r>
              <a:rPr lang="x-none" b="1">
                <a:latin typeface="" pitchFamily="16"/>
              </a:rPr>
              <a:t>ant</a:t>
            </a:r>
            <a:r>
              <a:rPr lang="x-none">
                <a:latin typeface="" pitchFamily="16"/>
              </a:rPr>
              <a:t> sem argumentos executa o alvo default indicado em </a:t>
            </a:r>
            <a:r>
              <a:rPr lang="x-none" b="1">
                <a:latin typeface="" pitchFamily="16"/>
              </a:rPr>
              <a:t>&lt;project&gt;</a:t>
            </a:r>
          </a:p>
          <a:p>
            <a:pPr lvl="0"/>
            <a:r>
              <a:rPr lang="x-none">
                <a:latin typeface="" pitchFamily="16"/>
              </a:rPr>
              <a:t>A opção </a:t>
            </a:r>
            <a:r>
              <a:rPr lang="x-none" b="1">
                <a:latin typeface="" pitchFamily="16"/>
              </a:rPr>
              <a:t>-f</a:t>
            </a:r>
            <a:r>
              <a:rPr lang="x-none">
                <a:latin typeface="" pitchFamily="16"/>
              </a:rPr>
              <a:t> indica o nome do buildfile</a:t>
            </a:r>
          </a:p>
          <a:p>
            <a:pPr lvl="0"/>
            <a:r>
              <a:rPr lang="x-none">
                <a:latin typeface="" pitchFamily="16"/>
              </a:rPr>
              <a:t>Outros argumentos indicam alvos</a:t>
            </a:r>
          </a:p>
          <a:p>
            <a:pPr lvl="0"/>
            <a:r>
              <a:rPr lang="x-none">
                <a:latin typeface="" pitchFamily="16"/>
              </a:rPr>
              <a:t>Ex: Após modificação apenas de páginas JSP ou descritores de deployment de uma aplicação, não é necessário refazer tudo, mas apenas</a:t>
            </a:r>
          </a:p>
          <a:p>
            <a:pPr lvl="1">
              <a:buNone/>
            </a:pPr>
            <a:r>
              <a:rPr lang="x-none">
                <a:latin typeface="" pitchFamily="16"/>
              </a:rPr>
              <a:t>ant empacota instala</a:t>
            </a:r>
          </a:p>
        </p:txBody>
      </p:sp>
    </p:spTree>
    <p:extLst>
      <p:ext uri="{BB962C8B-B14F-4D97-AF65-F5344CB8AC3E}">
        <p14:creationId xmlns:p14="http://schemas.microsoft.com/office/powerpoint/2010/main" val="221453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Construção de Pacotes WAR com Apache Ant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Em uma aplicação real, a estrutura de pastas para arquivos HTML / JSP, classes Java e bibliotecas pode ser bastane complexa, inviabilizando a construção dos pacotes WAR manualmente com o comando jar</a:t>
            </a:r>
          </a:p>
          <a:p>
            <a:pPr marL="0" indent="0"/>
            <a:r>
              <a:rPr lang="x-none">
                <a:latin typeface="" pitchFamily="16"/>
              </a:rPr>
              <a:t>Além disso, muitos desenvolvedores não vão querer enviar os fontes das classes Java juntamente com os binários (pacote WAR) da aplicação</a:t>
            </a:r>
          </a:p>
          <a:p>
            <a:pPr marL="0" indent="0"/>
            <a:r>
              <a:rPr lang="x-none">
                <a:latin typeface="" pitchFamily="16"/>
              </a:rPr>
              <a:t>O padrão de fato para estas atividades é o uso de scripts Ant, pois eles são portáveis, ao contrário de scripts shell, que rodam apenas em Unix e Linux</a:t>
            </a:r>
          </a:p>
        </p:txBody>
      </p:sp>
    </p:spTree>
    <p:extLst>
      <p:ext uri="{BB962C8B-B14F-4D97-AF65-F5344CB8AC3E}">
        <p14:creationId xmlns:p14="http://schemas.microsoft.com/office/powerpoint/2010/main" val="355647285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6.5.2. Exemplo de projeto com Ant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sz="1800">
                <a:latin typeface="Bitstream Vera Sans Mono" pitchFamily="33"/>
              </a:rPr>
              <a:t>Lab1</a:t>
            </a:r>
          </a:p>
          <a:p>
            <a:pPr lvl="1"/>
            <a:r>
              <a:rPr lang="x-none" sz="1800">
                <a:latin typeface="Bitstream Vera Sans Mono" pitchFamily="33"/>
              </a:rPr>
              <a:t>build.xml</a:t>
            </a:r>
          </a:p>
          <a:p>
            <a:pPr lvl="1"/>
            <a:r>
              <a:rPr lang="x-none" sz="1800">
                <a:latin typeface="Bitstream Vera Sans Mono" pitchFamily="33"/>
              </a:rPr>
              <a:t>dist</a:t>
            </a:r>
          </a:p>
          <a:p>
            <a:pPr lvl="1"/>
            <a:r>
              <a:rPr lang="x-none" sz="1800">
                <a:latin typeface="Bitstream Vera Sans Mono" pitchFamily="33"/>
              </a:rPr>
              <a:t>html</a:t>
            </a:r>
          </a:p>
          <a:p>
            <a:pPr lvl="2"/>
            <a:r>
              <a:rPr lang="x-none" sz="1800">
                <a:latin typeface="Bitstream Vera Sans Mono" pitchFamily="33"/>
              </a:rPr>
              <a:t>bean.jsp</a:t>
            </a:r>
          </a:p>
          <a:p>
            <a:pPr lvl="2"/>
            <a:r>
              <a:rPr lang="x-none" sz="1800">
                <a:latin typeface="Bitstream Vera Sans Mono" pitchFamily="33"/>
              </a:rPr>
              <a:t>el.jsp</a:t>
            </a:r>
          </a:p>
          <a:p>
            <a:pPr lvl="2"/>
            <a:r>
              <a:rPr lang="x-none" sz="1800">
                <a:latin typeface="Bitstream Vera Sans Mono" pitchFamily="33"/>
              </a:rPr>
              <a:t>...</a:t>
            </a:r>
          </a:p>
          <a:p>
            <a:pPr lvl="1"/>
            <a:r>
              <a:rPr lang="x-none" sz="1800">
                <a:latin typeface="Bitstream Vera Sans Mono" pitchFamily="33"/>
              </a:rPr>
              <a:t>src</a:t>
            </a:r>
          </a:p>
          <a:p>
            <a:pPr lvl="2"/>
            <a:r>
              <a:rPr lang="x-none" sz="1800">
                <a:latin typeface="Bitstream Vera Sans Mono" pitchFamily="33"/>
              </a:rPr>
              <a:t>exemplo</a:t>
            </a:r>
          </a:p>
          <a:p>
            <a:pPr lvl="3"/>
            <a:r>
              <a:rPr lang="x-none" sz="1800">
                <a:latin typeface="Bitstream Vera Sans Mono" pitchFamily="33"/>
              </a:rPr>
              <a:t>HojeServlet.java</a:t>
            </a:r>
          </a:p>
          <a:p>
            <a:pPr lvl="3"/>
            <a:r>
              <a:rPr lang="x-none" sz="1800">
                <a:latin typeface="Bitstream Vera Sans Mono" pitchFamily="33"/>
              </a:rPr>
              <a:t>HojeBean.java</a:t>
            </a:r>
          </a:p>
          <a:p>
            <a:pPr lvl="1"/>
            <a:r>
              <a:rPr lang="x-none" sz="1800">
                <a:latin typeface="Bitstream Vera Sans Mono" pitchFamily="33"/>
              </a:rPr>
              <a:t>WEB-INF</a:t>
            </a:r>
          </a:p>
          <a:p>
            <a:pPr lvl="2"/>
            <a:r>
              <a:rPr lang="x-none" sz="1800">
                <a:latin typeface="Bitstream Vera Sans Mono" pitchFamily="33"/>
              </a:rPr>
              <a:t>classes</a:t>
            </a:r>
          </a:p>
          <a:p>
            <a:pPr lvl="2"/>
            <a:r>
              <a:rPr lang="x-none" sz="1800">
                <a:latin typeface="Bitstream Vera Sans Mono" pitchFamily="33"/>
              </a:rPr>
              <a:t>web.xml</a:t>
            </a:r>
          </a:p>
        </p:txBody>
      </p:sp>
    </p:spTree>
    <p:extLst>
      <p:ext uri="{BB962C8B-B14F-4D97-AF65-F5344CB8AC3E}">
        <p14:creationId xmlns:p14="http://schemas.microsoft.com/office/powerpoint/2010/main" val="345253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Neste capítulo apresentamos conceitos essenciais sobre o Java EE, validamos o ambiente para a instalação do Tomcat em Linux e exercitamos o uso das ferramentas do JDK na linha de comando.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Conceitos do Java EE</a:t>
            </a:r>
          </a:p>
          <a:p>
            <a:pPr lvl="1"/>
            <a:r>
              <a:rPr lang="x-none">
                <a:latin typeface="" pitchFamily="16"/>
              </a:rPr>
              <a:t>JPackage, GCJ e Sun JDK</a:t>
            </a:r>
          </a:p>
          <a:p>
            <a:pPr lvl="1"/>
            <a:r>
              <a:rPr lang="x-none">
                <a:latin typeface="" pitchFamily="16"/>
              </a:rPr>
              <a:t>Instalação do Java via gerenciador de pacotes</a:t>
            </a:r>
          </a:p>
          <a:p>
            <a:pPr lvl="1"/>
            <a:r>
              <a:rPr lang="x-none">
                <a:latin typeface="" pitchFamily="16"/>
              </a:rPr>
              <a:t>Instalação Manual do Java</a:t>
            </a:r>
          </a:p>
        </p:txBody>
      </p:sp>
    </p:spTree>
    <p:extLst>
      <p:ext uri="{BB962C8B-B14F-4D97-AF65-F5344CB8AC3E}">
        <p14:creationId xmlns:p14="http://schemas.microsoft.com/office/powerpoint/2010/main" val="360729206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6.6. Tasks customizados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Permitem comandar operações do Manager, como deloyment, reload, stop e undeployment de aplicações</a:t>
            </a:r>
          </a:p>
          <a:p>
            <a:pPr marL="0" indent="0"/>
            <a:r>
              <a:rPr lang="x-none">
                <a:latin typeface="" pitchFamily="16"/>
              </a:rPr>
              <a:t>Também podem ser usadas para acionar MBeans do Tomcat</a:t>
            </a:r>
          </a:p>
        </p:txBody>
      </p:sp>
    </p:spTree>
    <p:extLst>
      <p:ext uri="{BB962C8B-B14F-4D97-AF65-F5344CB8AC3E}">
        <p14:creationId xmlns:p14="http://schemas.microsoft.com/office/powerpoint/2010/main" val="202683488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Declarando os tasks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Acrescente ao builfile: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&lt;taskdef name="deploy"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classpath="${tomcat}/server/lib/catalina-ant.jar"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classname="org.apache.catalina.ant.DeployTask"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/&gt;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&lt;taskdef name="undeploy"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classpath="${tomcat}/server/lib/catalina-ant.jar"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classname="org.apache.catalina.ant.UndeployTask"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12083664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Usando os tasks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4140200"/>
          </a:xfrm>
          <a:prstGeom prst="rect">
            <a:avLst/>
          </a:prstGeo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Novamente dentro do buildfile: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&lt;property name="url"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value="http://127.0.0.1:8080/manager"&gt;</a:t>
            </a:r>
            <a:br>
              <a:rPr lang="x-none" sz="1800">
                <a:latin typeface="Bitstream Vera Sans Mono" pitchFamily="33"/>
              </a:rPr>
            </a:br>
            <a:endParaRPr lang="x-none" sz="1800">
              <a:latin typeface="Bitstream Vera Sans Mono" pitchFamily="33"/>
            </a:endParaRPr>
          </a:p>
          <a:p>
            <a:pPr marL="0" indent="0"/>
            <a:r>
              <a:rPr lang="x-none" sz="1800">
                <a:latin typeface="Bitstream Vera Sans Mono" pitchFamily="33"/>
              </a:rPr>
              <a:t>&lt;target name="instala" depends="variaveis"&gt;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&lt;deploy </a:t>
            </a:r>
            <a:r>
              <a:rPr lang="x-none" sz="1800" b="1">
                <a:latin typeface="Bitstream Vera Sans Mono" pitchFamily="33"/>
              </a:rPr>
              <a:t>url="${url}"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</a:t>
            </a:r>
            <a:r>
              <a:rPr lang="x-none" sz="1800" b="1">
                <a:latin typeface="Bitstream Vera Sans Mono" pitchFamily="33"/>
              </a:rPr>
              <a:t>username="${username}"</a:t>
            </a:r>
            <a:br>
              <a:rPr lang="x-none" sz="1800" b="1">
                <a:latin typeface="Bitstream Vera Sans Mono" pitchFamily="33"/>
              </a:rPr>
            </a:br>
            <a:r>
              <a:rPr lang="x-none" sz="1800" b="1">
                <a:latin typeface="Bitstream Vera Sans Mono" pitchFamily="33"/>
              </a:rPr>
              <a:t>        password="${password}"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path="/${war}" war="dist/${war}.war"/&gt;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&lt;/target&gt;</a:t>
            </a:r>
          </a:p>
          <a:p>
            <a:pPr marL="0" indent="0"/>
            <a:r>
              <a:rPr lang="x-none">
                <a:latin typeface="" pitchFamily="16"/>
              </a:rPr>
              <a:t>Lembre de modificar as propriedades </a:t>
            </a:r>
            <a:r>
              <a:rPr lang="x-none" b="1">
                <a:latin typeface="" pitchFamily="16"/>
              </a:rPr>
              <a:t>username</a:t>
            </a:r>
            <a:r>
              <a:rPr lang="x-none">
                <a:latin typeface="" pitchFamily="16"/>
              </a:rPr>
              <a:t> e </a:t>
            </a:r>
            <a:r>
              <a:rPr lang="x-none" b="1">
                <a:latin typeface="" pitchFamily="16"/>
              </a:rPr>
              <a:t>password</a:t>
            </a:r>
            <a:r>
              <a:rPr lang="x-none">
                <a:latin typeface="" pitchFamily="16"/>
              </a:rPr>
              <a:t> conforme sua configuração em </a:t>
            </a:r>
            <a:r>
              <a:rPr lang="x-none" i="1">
                <a:latin typeface="" pitchFamily="16"/>
              </a:rPr>
              <a:t>tomcat-users.xml</a:t>
            </a:r>
          </a:p>
        </p:txBody>
      </p:sp>
    </p:spTree>
    <p:extLst>
      <p:ext uri="{BB962C8B-B14F-4D97-AF65-F5344CB8AC3E}">
        <p14:creationId xmlns:p14="http://schemas.microsoft.com/office/powerpoint/2010/main" val="23431348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6.1. Projeto com Ant</a:t>
            </a:r>
          </a:p>
          <a:p>
            <a:pPr lvl="0"/>
            <a:r>
              <a:rPr lang="x-none">
                <a:latin typeface="" pitchFamily="16"/>
              </a:rPr>
              <a:t>Lab 6.2. Deployment com Ant</a:t>
            </a:r>
          </a:p>
        </p:txBody>
      </p:sp>
    </p:spTree>
    <p:extLst>
      <p:ext uri="{BB962C8B-B14F-4D97-AF65-F5344CB8AC3E}">
        <p14:creationId xmlns:p14="http://schemas.microsoft.com/office/powerpoint/2010/main" val="326115814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75816" y="1138238"/>
            <a:ext cx="9504809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937125"/>
            <a:ext cx="6861175" cy="917575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7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Bibliotecas</a:t>
            </a:r>
          </a:p>
        </p:txBody>
      </p:sp>
    </p:spTree>
    <p:extLst>
      <p:ext uri="{BB962C8B-B14F-4D97-AF65-F5344CB8AC3E}">
        <p14:creationId xmlns:p14="http://schemas.microsoft.com/office/powerpoint/2010/main" val="39666619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Aplicações reais fazem uso extenso de bibliotecas prontas e frameworks, que devem se instalados no servidor de aplicações ou inclusas como parte da aplicação.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Instalação de bibliotecas e APIs de terceiros</a:t>
            </a:r>
          </a:p>
          <a:p>
            <a:pPr lvl="1"/>
            <a:r>
              <a:rPr lang="x-none">
                <a:latin typeface="" pitchFamily="16"/>
              </a:rPr>
              <a:t>Como usar várias versões da mesma biblioteca</a:t>
            </a:r>
          </a:p>
        </p:txBody>
      </p:sp>
    </p:spTree>
    <p:extLst>
      <p:ext uri="{BB962C8B-B14F-4D97-AF65-F5344CB8AC3E}">
        <p14:creationId xmlns:p14="http://schemas.microsoft.com/office/powerpoint/2010/main" val="218896689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7.1. Bibliotecas Java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Bibliotecas Java são em geral fornecidas como pacotes JAR, que são arquivos ZIP contendo classes Java compiladas (arquivos </a:t>
            </a:r>
            <a:r>
              <a:rPr lang="x-none" i="1">
                <a:latin typeface="" pitchFamily="16"/>
              </a:rPr>
              <a:t>.class</a:t>
            </a:r>
            <a:r>
              <a:rPr lang="x-none">
                <a:latin typeface="" pitchFamily="16"/>
              </a:rPr>
              <a:t>)</a:t>
            </a:r>
          </a:p>
          <a:p>
            <a:pPr marL="0" indent="0"/>
            <a:r>
              <a:rPr lang="x-none">
                <a:latin typeface="" pitchFamily="16"/>
              </a:rPr>
              <a:t>Muitas são utilizadas internamente pelo Tomcat</a:t>
            </a:r>
          </a:p>
          <a:p>
            <a:pPr marL="0" indent="0"/>
            <a:r>
              <a:rPr lang="x-none">
                <a:latin typeface="" pitchFamily="16"/>
              </a:rPr>
              <a:t>Outras são mandatórias em aplicações Java EE</a:t>
            </a:r>
          </a:p>
          <a:p>
            <a:pPr marL="0" indent="0"/>
            <a:r>
              <a:rPr lang="x-none">
                <a:latin typeface="" pitchFamily="16"/>
              </a:rPr>
              <a:t>Além disso, qualquer aplicação pode necessitar de bibliotecas adicionais</a:t>
            </a:r>
          </a:p>
        </p:txBody>
      </p:sp>
    </p:spTree>
    <p:extLst>
      <p:ext uri="{BB962C8B-B14F-4D97-AF65-F5344CB8AC3E}">
        <p14:creationId xmlns:p14="http://schemas.microsoft.com/office/powerpoint/2010/main" val="342461773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7.1.1. Onde Instalar Bibliotecas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Na pasta </a:t>
            </a:r>
            <a:r>
              <a:rPr lang="x-none" i="1">
                <a:latin typeface="" pitchFamily="16"/>
              </a:rPr>
              <a:t>lib</a:t>
            </a:r>
            <a:r>
              <a:rPr lang="x-none">
                <a:latin typeface="" pitchFamily="16"/>
              </a:rPr>
              <a:t> da sua instalação do Tomcat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(visíveis para todas as aplicações)</a:t>
            </a:r>
          </a:p>
          <a:p>
            <a:pPr marL="0" indent="0"/>
            <a:r>
              <a:rPr lang="x-none">
                <a:latin typeface="" pitchFamily="16"/>
              </a:rPr>
              <a:t>Na pasta </a:t>
            </a:r>
            <a:r>
              <a:rPr lang="x-none" i="1">
                <a:latin typeface="" pitchFamily="16"/>
              </a:rPr>
              <a:t>WEB-INF/lib</a:t>
            </a:r>
            <a:r>
              <a:rPr lang="x-none">
                <a:latin typeface="" pitchFamily="16"/>
              </a:rPr>
              <a:t> do próprio pacote WAR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(visíveis apenas pela própria aplicação)</a:t>
            </a:r>
          </a:p>
          <a:p>
            <a:pPr marL="0" indent="0"/>
            <a:r>
              <a:rPr lang="x-none">
                <a:latin typeface="" pitchFamily="16"/>
              </a:rPr>
              <a:t>Ordem de busca por bibliotecas</a:t>
            </a:r>
          </a:p>
          <a:p>
            <a:pPr lvl="1">
              <a:buSzPct val="100000"/>
              <a:buAutoNum type="arabicPeriod"/>
            </a:pPr>
            <a:r>
              <a:rPr lang="x-none">
                <a:latin typeface="" pitchFamily="16"/>
              </a:rPr>
              <a:t>   Classes do Java SE;</a:t>
            </a:r>
          </a:p>
          <a:p>
            <a:pPr lvl="1">
              <a:buSzPct val="100000"/>
              <a:buAutoNum type="arabicPeriod"/>
            </a:pPr>
            <a:r>
              <a:rPr lang="x-none">
                <a:latin typeface="" pitchFamily="16"/>
              </a:rPr>
              <a:t>Classes do Tomcat (se a aplicação foi configurada como “privilegiada”) e das APIs Java EE;</a:t>
            </a:r>
          </a:p>
          <a:p>
            <a:pPr lvl="1">
              <a:buSzPct val="100000"/>
              <a:buAutoNum type="arabicPeriod"/>
            </a:pPr>
            <a:r>
              <a:rPr lang="x-none">
                <a:latin typeface="" pitchFamily="16"/>
              </a:rPr>
              <a:t>Classes no pacote WAR;</a:t>
            </a:r>
          </a:p>
          <a:p>
            <a:pPr lvl="1">
              <a:buSzPct val="100000"/>
              <a:buAutoNum type="arabicPeriod"/>
            </a:pPr>
            <a:r>
              <a:rPr lang="x-none">
                <a:latin typeface="" pitchFamily="16"/>
              </a:rPr>
              <a:t>Classes na pasta lib do Tomcat.</a:t>
            </a:r>
          </a:p>
        </p:txBody>
      </p:sp>
    </p:spTree>
    <p:extLst>
      <p:ext uri="{BB962C8B-B14F-4D97-AF65-F5344CB8AC3E}">
        <p14:creationId xmlns:p14="http://schemas.microsoft.com/office/powerpoint/2010/main" val="98777268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7.2. Classloaders do Java x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Um classloader na JVM indica quais classes podem ser vistas por que outras classes</a:t>
            </a:r>
          </a:p>
          <a:p>
            <a:pPr marL="0" indent="0"/>
            <a:r>
              <a:rPr lang="x-none">
                <a:latin typeface="" pitchFamily="16"/>
              </a:rPr>
              <a:t>O Tomcat roda em um classloader separado das aplicações</a:t>
            </a:r>
          </a:p>
          <a:p>
            <a:pPr marL="0" indent="0"/>
            <a:r>
              <a:rPr lang="x-none">
                <a:latin typeface="" pitchFamily="16"/>
              </a:rPr>
              <a:t>Cada aplicação também roda em um classloader seaparado</a:t>
            </a:r>
          </a:p>
          <a:p>
            <a:pPr marL="0" indent="0"/>
            <a:r>
              <a:rPr lang="x-none">
                <a:latin typeface="" pitchFamily="16"/>
              </a:rPr>
              <a:t>O classloader de bibliotecas é “pai” dos classloaders de aplicações</a:t>
            </a:r>
          </a:p>
          <a:p>
            <a:pPr marL="0" indent="0"/>
            <a:r>
              <a:rPr lang="x-none">
                <a:latin typeface="" pitchFamily="16"/>
              </a:rPr>
              <a:t>Isto evita conflitos de nomes de classes, e previne potenciais bugs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7526875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7.2.1. Novo diretório de bibliotecas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No tomcat, existe apenas a pasta </a:t>
            </a:r>
            <a:r>
              <a:rPr lang="x-none" i="1" dirty="0">
                <a:latin typeface="" pitchFamily="16"/>
              </a:rPr>
              <a:t>lib</a:t>
            </a:r>
            <a:r>
              <a:rPr lang="x-none" dirty="0">
                <a:latin typeface="" pitchFamily="16"/>
              </a:rPr>
              <a:t> e o arquivo catalina.properties diz que JARs são carregados por qual classloader</a:t>
            </a:r>
          </a:p>
          <a:p>
            <a:pPr marL="0" indent="0"/>
            <a:r>
              <a:rPr lang="x-none" dirty="0">
                <a:latin typeface="" pitchFamily="16"/>
              </a:rPr>
              <a:t>É possível acrescentar novos diretórios de bibliotecas para não misturar arquivos do Tomcat com arquivos acrescentados pelo administrador ou desenvolvedor:</a:t>
            </a:r>
          </a:p>
          <a:p>
            <a:pPr lvl="1"/>
            <a:r>
              <a:rPr lang="x-none" dirty="0">
                <a:latin typeface="Bitstream Vera Mono" pitchFamily="49"/>
              </a:rPr>
              <a:t>common.loader=${catalina.home}/lib,</a:t>
            </a:r>
            <a:br>
              <a:rPr lang="x-none" dirty="0">
                <a:latin typeface="Bitstream Vera Mono" pitchFamily="49"/>
              </a:rPr>
            </a:br>
            <a:r>
              <a:rPr lang="x-none" dirty="0">
                <a:latin typeface="Bitstream Vera Mono" pitchFamily="49"/>
              </a:rPr>
              <a:t>${catalina.home}/lib/*.jar,</a:t>
            </a:r>
            <a:br>
              <a:rPr lang="x-none" dirty="0">
                <a:latin typeface="Bitstream Vera Mono" pitchFamily="49"/>
              </a:rPr>
            </a:br>
            <a:r>
              <a:rPr lang="x-none" b="1" dirty="0">
                <a:latin typeface="Bitstream Vera Mono" pitchFamily="49"/>
              </a:rPr>
              <a:t>${catalina.home}/meu-lib/*.jar</a:t>
            </a:r>
          </a:p>
          <a:p>
            <a:pPr lvl="1"/>
            <a:r>
              <a:rPr lang="x-none" dirty="0">
                <a:latin typeface="" pitchFamily="16"/>
              </a:rPr>
              <a:t>(sem quebras de inha)</a:t>
            </a:r>
          </a:p>
        </p:txBody>
      </p:sp>
    </p:spTree>
    <p:extLst>
      <p:ext uri="{BB962C8B-B14F-4D97-AF65-F5344CB8AC3E}">
        <p14:creationId xmlns:p14="http://schemas.microsoft.com/office/powerpoint/2010/main" val="265710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1.1. Java SE x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b="1">
                <a:latin typeface="" pitchFamily="16"/>
              </a:rPr>
              <a:t>Java SE</a:t>
            </a:r>
            <a:r>
              <a:rPr lang="x-none">
                <a:latin typeface="" pitchFamily="16"/>
              </a:rPr>
              <a:t> ou </a:t>
            </a:r>
            <a:r>
              <a:rPr lang="x-none" b="1">
                <a:latin typeface="" pitchFamily="16"/>
              </a:rPr>
              <a:t>JSE</a:t>
            </a:r>
            <a:r>
              <a:rPr lang="x-none">
                <a:latin typeface="" pitchFamily="16"/>
              </a:rPr>
              <a:t> – Java Standard Edition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(antigo J2SE)</a:t>
            </a:r>
          </a:p>
          <a:p>
            <a:pPr lvl="1"/>
            <a:r>
              <a:rPr lang="x-none">
                <a:latin typeface="" pitchFamily="16"/>
              </a:rPr>
              <a:t>Fornece a JVM (máquina virtual Java) e as APIs essenciais para coleções, E/S, reflexão, serialização, XML, interfaces gráficas e redes</a:t>
            </a:r>
          </a:p>
          <a:p>
            <a:pPr marL="0" indent="0"/>
            <a:r>
              <a:rPr lang="x-none" b="1">
                <a:latin typeface="" pitchFamily="16"/>
              </a:rPr>
              <a:t>Java EE</a:t>
            </a:r>
            <a:r>
              <a:rPr lang="x-none">
                <a:latin typeface="" pitchFamily="16"/>
              </a:rPr>
              <a:t> ou </a:t>
            </a:r>
            <a:r>
              <a:rPr lang="x-none" b="1">
                <a:latin typeface="" pitchFamily="16"/>
              </a:rPr>
              <a:t>JEE</a:t>
            </a:r>
            <a:r>
              <a:rPr lang="x-none">
                <a:latin typeface="" pitchFamily="16"/>
              </a:rPr>
              <a:t> – Java Enterprise Edition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(antigo J2EE)</a:t>
            </a:r>
          </a:p>
          <a:p>
            <a:pPr lvl="1"/>
            <a:r>
              <a:rPr lang="x-none">
                <a:latin typeface="" pitchFamily="16"/>
              </a:rPr>
              <a:t>Tecnologias e APIs da plataforma Java para computação baseada em servidor</a:t>
            </a:r>
          </a:p>
          <a:p>
            <a:pPr lvl="1"/>
            <a:r>
              <a:rPr lang="x-none">
                <a:latin typeface="" pitchFamily="16"/>
              </a:rPr>
              <a:t>Conectividade com bancos de dados, serviços de diretórios, correio eletrônico e outros serviços</a:t>
            </a:r>
          </a:p>
          <a:p>
            <a:pPr lvl="1"/>
            <a:r>
              <a:rPr lang="x-none">
                <a:latin typeface="" pitchFamily="16"/>
              </a:rPr>
              <a:t>São previstos servidores especializados para aplicações Java EE</a:t>
            </a:r>
          </a:p>
        </p:txBody>
      </p:sp>
    </p:spTree>
    <p:extLst>
      <p:ext uri="{BB962C8B-B14F-4D97-AF65-F5344CB8AC3E}">
        <p14:creationId xmlns:p14="http://schemas.microsoft.com/office/powerpoint/2010/main" val="286727372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7.1. Aplicação com biblioteca externa</a:t>
            </a:r>
          </a:p>
          <a:p>
            <a:pPr lvl="0"/>
            <a:r>
              <a:rPr lang="x-none">
                <a:latin typeface="" pitchFamily="16"/>
              </a:rPr>
              <a:t>Lab 7.2. Pasta adicional de biblioteca</a:t>
            </a:r>
          </a:p>
          <a:p>
            <a:pPr lvl="0"/>
            <a:r>
              <a:rPr lang="x-none">
                <a:latin typeface="" pitchFamily="16"/>
              </a:rPr>
              <a:t>Lab 7.3. Versões diferentes da mesma classe</a:t>
            </a:r>
          </a:p>
        </p:txBody>
      </p:sp>
    </p:spTree>
    <p:extLst>
      <p:ext uri="{BB962C8B-B14F-4D97-AF65-F5344CB8AC3E}">
        <p14:creationId xmlns:p14="http://schemas.microsoft.com/office/powerpoint/2010/main" val="63605871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791840" y="1131888"/>
            <a:ext cx="9288785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387850"/>
            <a:ext cx="6861175" cy="2016125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8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Acesso a Bancos de Dados</a:t>
            </a: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7713764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Este capítulo apresenta um dos recursos fundamentais de performance e escalabilidade de um servidor Java EE, o uso de pools de conexões a um banco de dados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Introdução ao JDBC</a:t>
            </a:r>
          </a:p>
          <a:p>
            <a:pPr lvl="1"/>
            <a:r>
              <a:rPr lang="x-none">
                <a:latin typeface="" pitchFamily="16"/>
              </a:rPr>
              <a:t>Configuração de DataSources</a:t>
            </a:r>
          </a:p>
          <a:p>
            <a:pPr lvl="1"/>
            <a:r>
              <a:rPr lang="x-none">
                <a:latin typeface="" pitchFamily="16"/>
              </a:rPr>
              <a:t>Resources locais</a:t>
            </a:r>
          </a:p>
          <a:p>
            <a:pPr lvl="1"/>
            <a:r>
              <a:rPr lang="x-none">
                <a:latin typeface="" pitchFamily="16"/>
              </a:rPr>
              <a:t>Resources globais</a:t>
            </a:r>
          </a:p>
        </p:txBody>
      </p:sp>
    </p:spTree>
    <p:extLst>
      <p:ext uri="{BB962C8B-B14F-4D97-AF65-F5344CB8AC3E}">
        <p14:creationId xmlns:p14="http://schemas.microsoft.com/office/powerpoint/2010/main" val="23580118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8.1. Introdução ao JDBC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É o padrão Java EE para acesso a bancos de dados relacionais</a:t>
            </a:r>
          </a:p>
          <a:p>
            <a:pPr marL="0" indent="0"/>
            <a:r>
              <a:rPr lang="x-none">
                <a:latin typeface="" pitchFamily="16"/>
              </a:rPr>
              <a:t>Disponível no Java SE, mas sem suporte a XA</a:t>
            </a:r>
          </a:p>
          <a:p>
            <a:pPr marL="0" indent="0"/>
            <a:r>
              <a:rPr lang="x-none">
                <a:latin typeface="" pitchFamily="16"/>
              </a:rPr>
              <a:t>Boa performance, mas depende da qualidade dos comandos SQL</a:t>
            </a:r>
          </a:p>
          <a:p>
            <a:pPr marL="0" indent="0"/>
            <a:r>
              <a:rPr lang="x-none">
                <a:latin typeface="" pitchFamily="16"/>
              </a:rPr>
              <a:t>Executa comandos SQL como strings</a:t>
            </a:r>
          </a:p>
          <a:p>
            <a:pPr marL="0" indent="0"/>
            <a:r>
              <a:rPr lang="x-none">
                <a:latin typeface="" pitchFamily="16"/>
              </a:rPr>
              <a:t>Suporta recursos avançados como stored procedures, prepared statements, catálogo e blobs</a:t>
            </a:r>
          </a:p>
          <a:p>
            <a:pPr marL="0" indent="0"/>
            <a:r>
              <a:rPr lang="x-none">
                <a:latin typeface="" pitchFamily="16"/>
              </a:rPr>
              <a:t>Tendência a ser “abstraído” pelo uso de frameworks ORM como JPA e Hibernate</a:t>
            </a:r>
          </a:p>
        </p:txBody>
      </p:sp>
    </p:spTree>
    <p:extLst>
      <p:ext uri="{BB962C8B-B14F-4D97-AF65-F5344CB8AC3E}">
        <p14:creationId xmlns:p14="http://schemas.microsoft.com/office/powerpoint/2010/main" val="377210637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8.1.1. Tipos de Drivers JDBC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Tipo 1: ponte JDBC-ODBC, não use</a:t>
            </a:r>
          </a:p>
          <a:p>
            <a:pPr lvl="0"/>
            <a:r>
              <a:rPr lang="x-none">
                <a:latin typeface="" pitchFamily="16"/>
              </a:rPr>
              <a:t>Tipo 2: Biblioteca nativa via JNDI, recomendação de muitos fornecedores mas representa risco contra a estabilidade e portabilidade das aplicações</a:t>
            </a:r>
          </a:p>
          <a:p>
            <a:pPr lvl="0"/>
            <a:r>
              <a:rPr lang="x-none">
                <a:latin typeface="" pitchFamily="16"/>
              </a:rPr>
              <a:t>Tipo 3: Gateway de rede, hoje seu uso é limitado a middleware como o Sequoia (antigo C-JDBC)</a:t>
            </a:r>
          </a:p>
          <a:p>
            <a:pPr lvl="0"/>
            <a:r>
              <a:rPr lang="x-none">
                <a:latin typeface="" pitchFamily="16"/>
              </a:rPr>
              <a:t>Tipo 4: Implementa o protocolo proprietário do banco em Java, é opção preferencial e suportado pela grande maioria dos fornecedores</a:t>
            </a:r>
          </a:p>
        </p:txBody>
      </p:sp>
    </p:spTree>
    <p:extLst>
      <p:ext uri="{BB962C8B-B14F-4D97-AF65-F5344CB8AC3E}">
        <p14:creationId xmlns:p14="http://schemas.microsoft.com/office/powerpoint/2010/main" val="23486174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8.2. DataSources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DataSource Java EE == DataSource JDBC == DataSource JNDI</a:t>
            </a:r>
          </a:p>
          <a:p>
            <a:pPr lvl="0"/>
            <a:r>
              <a:rPr lang="x-none">
                <a:latin typeface="" pitchFamily="16"/>
              </a:rPr>
              <a:t>Parte do padrão JCA (</a:t>
            </a:r>
            <a:r>
              <a:rPr lang="x-none" i="1">
                <a:latin typeface="" pitchFamily="16"/>
              </a:rPr>
              <a:t>Java Connector Architecture</a:t>
            </a:r>
            <a:r>
              <a:rPr lang="x-none">
                <a:latin typeface="" pitchFamily="16"/>
              </a:rPr>
              <a:t>) suportado apenas parcialmente pelo Tomcat</a:t>
            </a:r>
          </a:p>
          <a:p>
            <a:pPr lvl="0"/>
            <a:r>
              <a:rPr lang="x-none">
                <a:latin typeface="" pitchFamily="16"/>
              </a:rPr>
              <a:t>DataSources fornecem a forma recomendada de se obter conexões a BDs em aplicações Java EE, usando lookups JNDI</a:t>
            </a:r>
          </a:p>
          <a:p>
            <a:pPr lvl="0"/>
            <a:r>
              <a:rPr lang="x-none">
                <a:latin typeface="" pitchFamily="16"/>
              </a:rPr>
              <a:t>Ou seja, evite o modo Java SE de abrir conexões (usando o DriverManager)</a:t>
            </a:r>
          </a:p>
          <a:p>
            <a:pPr lvl="0"/>
            <a:r>
              <a:rPr lang="x-none">
                <a:latin typeface="" pitchFamily="16"/>
              </a:rPr>
              <a:t>O padrão Java EE exige a definição de </a:t>
            </a:r>
            <a:r>
              <a:rPr lang="x-none" b="1">
                <a:latin typeface="" pitchFamily="16"/>
              </a:rPr>
              <a:t>&lt;resource-ref&gt;</a:t>
            </a:r>
            <a:r>
              <a:rPr lang="x-none">
                <a:latin typeface="" pitchFamily="16"/>
              </a:rPr>
              <a:t> no </a:t>
            </a:r>
            <a:r>
              <a:rPr lang="x-none" i="1">
                <a:latin typeface="" pitchFamily="16"/>
              </a:rPr>
              <a:t>web.xml</a:t>
            </a:r>
            <a:r>
              <a:rPr lang="x-none">
                <a:latin typeface="" pitchFamily="16"/>
              </a:rPr>
              <a:t>, mas o Tomcat não</a:t>
            </a:r>
          </a:p>
        </p:txBody>
      </p:sp>
    </p:spTree>
    <p:extLst>
      <p:ext uri="{BB962C8B-B14F-4D97-AF65-F5344CB8AC3E}">
        <p14:creationId xmlns:p14="http://schemas.microsoft.com/office/powerpoint/2010/main" val="337512277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Forma correta de abrir conexões ao BD no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x-none">
                <a:latin typeface="" pitchFamily="16"/>
              </a:rPr>
              <a:t>InitialContext ctx = new InitialContext();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ds = (DataSource)ctx.lookup(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      "java:comp/env/jdbc/Contatos");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Connection con = ds.getConnection();</a:t>
            </a:r>
          </a:p>
        </p:txBody>
      </p:sp>
    </p:spTree>
    <p:extLst>
      <p:ext uri="{BB962C8B-B14F-4D97-AF65-F5344CB8AC3E}">
        <p14:creationId xmlns:p14="http://schemas.microsoft.com/office/powerpoint/2010/main" val="322545726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8.2.2. Porque Usar Datasources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Conexões a bancos de dados são recursos caros computacionalmente, pode ser inviável manter várias conexões abertas em aplicações com grande quantidades de usuários, sendo que em um dado momento a maioria delas estarão ociosas</a:t>
            </a:r>
          </a:p>
          <a:p>
            <a:pPr marL="0" indent="0"/>
            <a:r>
              <a:rPr lang="x-none">
                <a:latin typeface="" pitchFamily="16"/>
              </a:rPr>
              <a:t>Abrir e fechar conexões conforme a demanda (a cada página requisitada) é demorado, e iria prejudicar o tempo de resposta do usuário</a:t>
            </a:r>
          </a:p>
          <a:p>
            <a:pPr marL="0" indent="0"/>
            <a:r>
              <a:rPr lang="x-none">
                <a:latin typeface="" pitchFamily="16"/>
              </a:rPr>
              <a:t>Um DataSource mantém um pool onde conexões ociosas podem ser requeridas e utilizadas por outro processo</a:t>
            </a:r>
          </a:p>
        </p:txBody>
      </p:sp>
    </p:spTree>
    <p:extLst>
      <p:ext uri="{BB962C8B-B14F-4D97-AF65-F5344CB8AC3E}">
        <p14:creationId xmlns:p14="http://schemas.microsoft.com/office/powerpoint/2010/main" val="143999607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8.2.3. Pools de Conexão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Pode-se estabelecer um mínimo de conexões, de modo que picos repentinos possam ser atendidos prontamente</a:t>
            </a:r>
          </a:p>
          <a:p>
            <a:pPr marL="0" indent="0"/>
            <a:r>
              <a:rPr lang="x-none">
                <a:latin typeface="" pitchFamily="16"/>
              </a:rPr>
              <a:t>Pode-se estabelecer um máximo, de modo que nem o servidor de aplicações nem o banco de dados fiquem sobrecarregados</a:t>
            </a:r>
          </a:p>
          <a:p>
            <a:pPr marL="0" indent="0"/>
            <a:r>
              <a:rPr lang="x-none">
                <a:latin typeface="" pitchFamily="16"/>
              </a:rPr>
              <a:t>A aplicação, em vez de abrir e fechar conexões, requisita conexões do pool e as devolve o mais cedo possível</a:t>
            </a:r>
          </a:p>
          <a:p>
            <a:pPr marL="0" indent="0"/>
            <a:r>
              <a:rPr lang="x-none">
                <a:latin typeface="" pitchFamily="16"/>
              </a:rPr>
              <a:t>(mas é programadacomo se estivesse abrindo e fechando conexões a todo momento)</a:t>
            </a:r>
          </a:p>
          <a:p>
            <a:pPr marL="0" indent="0"/>
            <a:r>
              <a:rPr lang="x-none">
                <a:latin typeface="" pitchFamily="16"/>
              </a:rPr>
              <a:t>O servidor de aplicações é o responsável pelo gerenciamento do pool</a:t>
            </a:r>
          </a:p>
        </p:txBody>
      </p:sp>
    </p:spTree>
    <p:extLst>
      <p:ext uri="{BB962C8B-B14F-4D97-AF65-F5344CB8AC3E}">
        <p14:creationId xmlns:p14="http://schemas.microsoft.com/office/powerpoint/2010/main" val="28199196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8.3. Configurando de DataSources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Podem ser definidas no </a:t>
            </a:r>
            <a:r>
              <a:rPr lang="x-none" i="1">
                <a:latin typeface="" pitchFamily="16"/>
              </a:rPr>
              <a:t>web.xml</a:t>
            </a:r>
            <a:r>
              <a:rPr lang="x-none">
                <a:latin typeface="" pitchFamily="16"/>
              </a:rPr>
              <a:t> em </a:t>
            </a:r>
            <a:r>
              <a:rPr lang="x-none" b="1">
                <a:latin typeface="" pitchFamily="16"/>
              </a:rPr>
              <a:t>&lt;GlobalNamingResources&gt;</a:t>
            </a:r>
            <a:r>
              <a:rPr lang="x-none">
                <a:latin typeface="" pitchFamily="16"/>
              </a:rPr>
              <a:t> ou então em uma definição de contexto</a:t>
            </a:r>
          </a:p>
          <a:p>
            <a:pPr marL="0" indent="0"/>
            <a:r>
              <a:rPr lang="x-none">
                <a:latin typeface="" pitchFamily="16"/>
              </a:rPr>
              <a:t>Deve ser inserido o elemento </a:t>
            </a:r>
            <a:r>
              <a:rPr lang="x-none" b="1">
                <a:latin typeface="" pitchFamily="16"/>
              </a:rPr>
              <a:t>&lt;Resource&gt;</a:t>
            </a:r>
            <a:r>
              <a:rPr lang="x-none">
                <a:latin typeface="" pitchFamily="16"/>
              </a:rPr>
              <a:t> especificando os parâmetros de conexão JDBC: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&lt;Resource name="jdbc/Contatos" auth="Container"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type="javax.sql.DataSource"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maxActive="10" maxIdle="2" maxWait="-1"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</a:t>
            </a:r>
            <a:r>
              <a:rPr lang="x-none" sz="1800" b="1">
                <a:latin typeface="Bitstream Vera Sans Mono" pitchFamily="33"/>
              </a:rPr>
              <a:t>username="tomcat" password="secreta"</a:t>
            </a:r>
            <a:br>
              <a:rPr lang="x-none" sz="1800" b="1">
                <a:latin typeface="Bitstream Vera Sans Mono" pitchFamily="33"/>
              </a:rPr>
            </a:br>
            <a:r>
              <a:rPr lang="x-none" sz="1800" b="1">
                <a:latin typeface="Bitstream Vera Sans Mono" pitchFamily="33"/>
              </a:rPr>
              <a:t>    driverClassName="org.hsqldb.jdbcDriver"</a:t>
            </a:r>
            <a:br>
              <a:rPr lang="x-none" sz="1800" b="1">
                <a:latin typeface="Bitstream Vera Sans Mono" pitchFamily="33"/>
              </a:rPr>
            </a:br>
            <a:r>
              <a:rPr lang="x-none" sz="1800" b="1">
                <a:latin typeface="Bitstream Vera Sans Mono" pitchFamily="33"/>
              </a:rPr>
              <a:t>    url="jdbc:postgresql://127.0.0.1/contatos"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/&gt;</a:t>
            </a:r>
          </a:p>
          <a:p>
            <a:pPr marL="0" indent="0"/>
            <a:r>
              <a:rPr lang="x-none">
                <a:latin typeface="" pitchFamily="16"/>
              </a:rPr>
              <a:t>Também define os parâmetros do pool</a:t>
            </a:r>
          </a:p>
        </p:txBody>
      </p:sp>
    </p:spTree>
    <p:extLst>
      <p:ext uri="{BB962C8B-B14F-4D97-AF65-F5344CB8AC3E}">
        <p14:creationId xmlns:p14="http://schemas.microsoft.com/office/powerpoint/2010/main" val="2141905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Aplicações Java EE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34479" y="2193480"/>
            <a:ext cx="7066440" cy="249768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Aplicação JavaEE</a:t>
            </a: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552121" y="3044880"/>
            <a:ext cx="3524759" cy="8053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APIs do JavaEE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27320" y="3846960"/>
            <a:ext cx="3188520" cy="8053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Bibliotecas</a:t>
            </a:r>
            <a:br>
              <a:rPr lang="pt-BR">
                <a:latin typeface="Bitstream Vera Sans" pitchFamily="34"/>
                <a:ea typeface="Tahoma" pitchFamily="2"/>
                <a:cs typeface="Tahoma" pitchFamily="2"/>
              </a:rPr>
            </a:br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(ex: Jakarta Commons)</a:t>
            </a:r>
          </a:p>
        </p:txBody>
      </p:sp>
      <p:sp>
        <p:nvSpPr>
          <p:cNvPr id="6" name="Retângulo 5"/>
          <p:cNvSpPr/>
          <p:nvPr/>
        </p:nvSpPr>
        <p:spPr>
          <a:xfrm>
            <a:off x="5415840" y="3846960"/>
            <a:ext cx="2941560" cy="8053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APIs de extensão</a:t>
            </a:r>
            <a:br>
              <a:rPr lang="pt-BR">
                <a:latin typeface="Bitstream Vera Sans" pitchFamily="34"/>
                <a:ea typeface="Tahoma" pitchFamily="2"/>
                <a:cs typeface="Tahoma" pitchFamily="2"/>
              </a:rPr>
            </a:br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(ex: JAF)</a:t>
            </a:r>
          </a:p>
        </p:txBody>
      </p:sp>
      <p:sp>
        <p:nvSpPr>
          <p:cNvPr id="7" name="Retângulo 6"/>
          <p:cNvSpPr/>
          <p:nvPr/>
        </p:nvSpPr>
        <p:spPr>
          <a:xfrm>
            <a:off x="1735200" y="4648680"/>
            <a:ext cx="7066440" cy="8053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APIs do JavaSE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34841" y="5450760"/>
            <a:ext cx="7066440" cy="8053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JVM</a:t>
            </a:r>
          </a:p>
        </p:txBody>
      </p:sp>
      <p:sp>
        <p:nvSpPr>
          <p:cNvPr id="9" name="Retângulo 8"/>
          <p:cNvSpPr/>
          <p:nvPr/>
        </p:nvSpPr>
        <p:spPr>
          <a:xfrm>
            <a:off x="1734479" y="6252840"/>
            <a:ext cx="7066440" cy="8053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Sistema Operacional</a:t>
            </a:r>
          </a:p>
        </p:txBody>
      </p:sp>
    </p:spTree>
    <p:extLst>
      <p:ext uri="{BB962C8B-B14F-4D97-AF65-F5344CB8AC3E}">
        <p14:creationId xmlns:p14="http://schemas.microsoft.com/office/powerpoint/2010/main" val="29064792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8.3.1. Links para recursos globais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Devem ser definidos no contexto da aplicação para que ela possa fazer lookups pelo DataSource global usando o java:comp/env</a:t>
            </a:r>
          </a:p>
          <a:p>
            <a:pPr lvl="0"/>
            <a:r>
              <a:rPr lang="x-none" sz="2000">
                <a:latin typeface="Bitstream Vera Mono" pitchFamily="49"/>
              </a:rPr>
              <a:t>  &lt;ResourceLink name="jdbc/ContatosLocal"</a:t>
            </a:r>
            <a:br>
              <a:rPr lang="x-none" sz="2000">
                <a:latin typeface="Bitstream Vera Mono" pitchFamily="49"/>
              </a:rPr>
            </a:br>
            <a:r>
              <a:rPr lang="x-none" sz="2000">
                <a:latin typeface="Bitstream Vera Mono" pitchFamily="49"/>
              </a:rPr>
              <a:t>        global="jdbc/ContatosGlobal"</a:t>
            </a:r>
            <a:br>
              <a:rPr lang="x-none" sz="2000">
                <a:latin typeface="Bitstream Vera Mono" pitchFamily="49"/>
              </a:rPr>
            </a:br>
            <a:r>
              <a:rPr lang="x-none" sz="2000">
                <a:latin typeface="Bitstream Vera Mono" pitchFamily="49"/>
              </a:rPr>
              <a:t>        type="javax.sql.DataSource"</a:t>
            </a:r>
            <a:br>
              <a:rPr lang="x-none" sz="2000">
                <a:latin typeface="Bitstream Vera Mono" pitchFamily="49"/>
              </a:rPr>
            </a:br>
            <a:r>
              <a:rPr lang="x-none" sz="2000">
                <a:latin typeface="Bitstream Vera Mono" pitchFamily="49"/>
              </a:rPr>
              <a:t>    /&gt;</a:t>
            </a:r>
          </a:p>
          <a:p>
            <a:pPr lvl="0"/>
            <a:r>
              <a:rPr lang="x-none">
                <a:latin typeface="" pitchFamily="16"/>
              </a:rPr>
              <a:t>No Tomcat, ao contrário e alguns outros servidores Java EE, não é possível fazer buscas diretamente no espaço global</a:t>
            </a:r>
          </a:p>
        </p:txBody>
      </p:sp>
    </p:spTree>
    <p:extLst>
      <p:ext uri="{BB962C8B-B14F-4D97-AF65-F5344CB8AC3E}">
        <p14:creationId xmlns:p14="http://schemas.microsoft.com/office/powerpoint/2010/main" val="402721808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Instalação do Driver do Banco no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Como o pool de conexões é mantido pelo próprio Tomcat, ele precisa das classes do driver na pasta </a:t>
            </a:r>
            <a:r>
              <a:rPr lang="x-none" i="1" u="sng" dirty="0">
                <a:latin typeface="" pitchFamily="16"/>
              </a:rPr>
              <a:t>lib</a:t>
            </a:r>
            <a:r>
              <a:rPr lang="x-none" dirty="0">
                <a:latin typeface="" pitchFamily="16"/>
              </a:rPr>
              <a:t> ou alguma outra vinculada ao classloader “common”</a:t>
            </a:r>
          </a:p>
          <a:p>
            <a:pPr marL="0" indent="0"/>
            <a:r>
              <a:rPr lang="x-none" dirty="0">
                <a:latin typeface="" pitchFamily="16"/>
              </a:rPr>
              <a:t>Em vez de copiar o driver para a pasta do Tomcat, use um link simbólico:</a:t>
            </a:r>
          </a:p>
          <a:p>
            <a:pPr lvl="0"/>
            <a:r>
              <a:rPr lang="x-none" sz="2000" dirty="0">
                <a:latin typeface="Bitstream Vera Sans Mono" pitchFamily="33"/>
              </a:rPr>
              <a:t># ln -s /usr/share/java/postgresql-driver.jar \</a:t>
            </a:r>
            <a:br>
              <a:rPr lang="x-none" sz="2000" dirty="0">
                <a:latin typeface="Bitstream Vera Sans Mono" pitchFamily="33"/>
              </a:rPr>
            </a:br>
            <a:r>
              <a:rPr lang="x-none" sz="2000" dirty="0">
                <a:latin typeface="Bitstream Vera Sans Mono" pitchFamily="33"/>
              </a:rPr>
              <a:t>/usr/share/</a:t>
            </a:r>
            <a:r>
              <a:rPr lang="pt-BR" sz="2000" dirty="0" err="1">
                <a:latin typeface="Bitstream Vera Sans Mono" pitchFamily="33"/>
              </a:rPr>
              <a:t>tomcat</a:t>
            </a:r>
            <a:r>
              <a:rPr lang="x-none" sz="2000" dirty="0">
                <a:latin typeface="Bitstream Vera Sans Mono" pitchFamily="33"/>
              </a:rPr>
              <a:t>/lib</a:t>
            </a:r>
          </a:p>
          <a:p>
            <a:pPr marL="0" indent="0"/>
            <a:r>
              <a:rPr lang="x-none" dirty="0">
                <a:latin typeface="" pitchFamily="16"/>
              </a:rPr>
              <a:t>Não adianta colocar o driver na pasta WEB-INF/lib, mesmo que o DataSource seja configurado no </a:t>
            </a:r>
            <a:r>
              <a:rPr lang="x-none" i="1" dirty="0">
                <a:latin typeface="" pitchFamily="16"/>
              </a:rPr>
              <a:t>META-INF/context.xml</a:t>
            </a:r>
            <a:r>
              <a:rPr lang="x-none" dirty="0">
                <a:latin typeface="" pitchFamily="16"/>
              </a:rPr>
              <a:t> da aplicação em vez de no </a:t>
            </a:r>
            <a:r>
              <a:rPr lang="x-none" i="1" dirty="0">
                <a:latin typeface="" pitchFamily="16"/>
              </a:rPr>
              <a:t>server.xml</a:t>
            </a:r>
            <a:r>
              <a:rPr lang="x-none" dirty="0">
                <a:latin typeface="" pitchFamily="16"/>
              </a:rPr>
              <a:t> do Tomcat</a:t>
            </a:r>
          </a:p>
          <a:p>
            <a:pPr marL="0" indent="0"/>
            <a:r>
              <a:rPr lang="x-none" dirty="0">
                <a:latin typeface="" pitchFamily="16"/>
              </a:rPr>
              <a:t>Lembre de reiniciar o Tomcat!</a:t>
            </a:r>
          </a:p>
        </p:txBody>
      </p:sp>
    </p:spTree>
    <p:extLst>
      <p:ext uri="{BB962C8B-B14F-4D97-AF65-F5344CB8AC3E}">
        <p14:creationId xmlns:p14="http://schemas.microsoft.com/office/powerpoint/2010/main" val="24189416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8.1. DataSource local</a:t>
            </a:r>
          </a:p>
          <a:p>
            <a:pPr lvl="0"/>
            <a:r>
              <a:rPr lang="x-none">
                <a:latin typeface="" pitchFamily="16"/>
              </a:rPr>
              <a:t>Lab 8.2. DataSource global</a:t>
            </a:r>
          </a:p>
          <a:p>
            <a:pPr lvl="0"/>
            <a:r>
              <a:rPr lang="x-none">
                <a:latin typeface="" pitchFamily="16"/>
              </a:rPr>
              <a:t>Questões de Revisão</a:t>
            </a:r>
          </a:p>
        </p:txBody>
      </p:sp>
    </p:spTree>
    <p:extLst>
      <p:ext uri="{BB962C8B-B14F-4D97-AF65-F5344CB8AC3E}">
        <p14:creationId xmlns:p14="http://schemas.microsoft.com/office/powerpoint/2010/main" val="149423948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503808" y="1147763"/>
            <a:ext cx="9576817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662488"/>
            <a:ext cx="6861175" cy="1466850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9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Autenticação HTTP</a:t>
            </a: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1044249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Este capítulo apresenta os recursos de segurança declarativa do Java EE e como eles podem ser utilizados para proteger aplicações e o próprio Tomcat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Segurança Declarativa do Java EE</a:t>
            </a:r>
          </a:p>
          <a:p>
            <a:pPr lvl="1"/>
            <a:r>
              <a:rPr lang="x-none">
                <a:latin typeface="" pitchFamily="16"/>
              </a:rPr>
              <a:t>Autenticação HTTP</a:t>
            </a:r>
          </a:p>
          <a:p>
            <a:pPr lvl="1"/>
            <a:r>
              <a:rPr lang="x-none">
                <a:latin typeface="" pitchFamily="16"/>
              </a:rPr>
              <a:t>Single Sign-On do Tomcat</a:t>
            </a:r>
          </a:p>
        </p:txBody>
      </p:sp>
    </p:spTree>
    <p:extLst>
      <p:ext uri="{BB962C8B-B14F-4D97-AF65-F5344CB8AC3E}">
        <p14:creationId xmlns:p14="http://schemas.microsoft.com/office/powerpoint/2010/main" val="165760811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9.1. Segurança Declarativa do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idéia é que o desenvolvedor escreva o mínimo possível de código para autenticar usuários e autorizar o acesso às páginas da aplicação</a:t>
            </a:r>
          </a:p>
          <a:p>
            <a:pPr marL="0" indent="0"/>
            <a:r>
              <a:rPr lang="x-none">
                <a:latin typeface="" pitchFamily="16"/>
              </a:rPr>
              <a:t>Este controle deve ser delegado para o servidor de aplicações, que poderá faze-lo de forma mais flexível e segura</a:t>
            </a:r>
          </a:p>
          <a:p>
            <a:pPr marL="0" indent="0"/>
            <a:r>
              <a:rPr lang="x-none">
                <a:latin typeface="" pitchFamily="16"/>
              </a:rPr>
              <a:t>Plug-ins de autenticação são padronizados pelo </a:t>
            </a:r>
            <a:r>
              <a:rPr lang="x-none" b="1">
                <a:latin typeface="" pitchFamily="16"/>
              </a:rPr>
              <a:t>JAAS</a:t>
            </a:r>
            <a:r>
              <a:rPr lang="x-none">
                <a:latin typeface="" pitchFamily="16"/>
              </a:rPr>
              <a:t> (</a:t>
            </a:r>
            <a:r>
              <a:rPr lang="x-none" i="1">
                <a:latin typeface="" pitchFamily="16"/>
              </a:rPr>
              <a:t>Java Authorization and Authentication Services</a:t>
            </a:r>
            <a:r>
              <a:rPr lang="x-none">
                <a:latin typeface="" pitchFamily="16"/>
              </a:rPr>
              <a:t>)</a:t>
            </a:r>
          </a:p>
          <a:p>
            <a:pPr marL="0" indent="0"/>
            <a:r>
              <a:rPr lang="x-none">
                <a:latin typeface="" pitchFamily="16"/>
              </a:rPr>
              <a:t>Configurado em duas partes:</a:t>
            </a:r>
          </a:p>
          <a:p>
            <a:pPr lvl="1"/>
            <a:r>
              <a:rPr lang="x-none">
                <a:latin typeface="" pitchFamily="16"/>
              </a:rPr>
              <a:t>Bases de identidade no servidor de aplicações</a:t>
            </a:r>
          </a:p>
          <a:p>
            <a:pPr lvl="1"/>
            <a:r>
              <a:rPr lang="x-none">
                <a:latin typeface="" pitchFamily="16"/>
              </a:rPr>
              <a:t>Restrições de acesso no descritor padrão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160630772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9.1.1 Resource Collections do</a:t>
            </a:r>
            <a:br>
              <a:rPr lang="pt-BR"/>
            </a:br>
            <a:r>
              <a:rPr lang="pt-BR"/>
              <a:t>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No descritor da aplicação, é definido qual o método de autenticação a ser utilizado</a:t>
            </a:r>
          </a:p>
          <a:p>
            <a:pPr marL="0" indent="0"/>
            <a:r>
              <a:rPr lang="x-none">
                <a:latin typeface="" pitchFamily="16"/>
              </a:rPr>
              <a:t>Além disso, padrões de URLs são agrupadas e são definidos os usuários e roles (grupos de usuários) com acesso ao conjunto de URLs</a:t>
            </a:r>
          </a:p>
          <a:p>
            <a:pPr marL="0" indent="0"/>
            <a:r>
              <a:rPr lang="x-none">
                <a:latin typeface="" pitchFamily="16"/>
              </a:rPr>
              <a:t>Podem haver páginas públicas e restritas na mesma aplicação</a:t>
            </a:r>
          </a:p>
          <a:p>
            <a:pPr marL="0" indent="0"/>
            <a:r>
              <a:rPr lang="x-none">
                <a:latin typeface="" pitchFamily="16"/>
              </a:rPr>
              <a:t>Então um conjunto de </a:t>
            </a:r>
            <a:r>
              <a:rPr lang="x-none" b="1">
                <a:latin typeface="" pitchFamily="16"/>
              </a:rPr>
              <a:t>&lt;url-pattern&gt;</a:t>
            </a:r>
            <a:r>
              <a:rPr lang="x-none">
                <a:latin typeface="" pitchFamily="16"/>
              </a:rPr>
              <a:t> é vincuado a um ou mais </a:t>
            </a:r>
            <a:r>
              <a:rPr lang="x-none" b="1">
                <a:latin typeface="" pitchFamily="16"/>
              </a:rPr>
              <a:t>&lt;role-name&gt;</a:t>
            </a:r>
            <a:r>
              <a:rPr lang="x-none">
                <a:latin typeface="" pitchFamily="16"/>
              </a:rPr>
              <a:t> dentro de um </a:t>
            </a:r>
            <a:r>
              <a:rPr lang="x-none" b="1">
                <a:latin typeface="" pitchFamily="16"/>
              </a:rPr>
              <a:t>&lt;security-contraint&gt;</a:t>
            </a:r>
            <a:r>
              <a:rPr lang="x-none">
                <a:latin typeface="" pitchFamily="16"/>
              </a:rPr>
              <a:t>, criando uma área de páginas protegidas dentro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50551768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 de &lt;security-constraint&gt;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Restringe o acesso às páginas abaixo de check-out (finalização da compra em uma loja on-line) aos compradores cadastrados do site (role “usuario”)</a:t>
            </a:r>
          </a:p>
          <a:p>
            <a:pPr marL="0" indent="0"/>
            <a:r>
              <a:rPr lang="x-none" sz="2000">
                <a:latin typeface="Bitstream Vera Sans Mono" pitchFamily="33"/>
              </a:rPr>
              <a:t>&lt;security-constraint&gt;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&lt;web-resource-collection&gt;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 &lt;web-resource-name&gt;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     Finalização da compra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 &lt;/web-resource-name&gt;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 &lt;url-pattern&gt;/checkout/*&lt;/url-pattern&gt;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&lt;/web-resource-collection&gt;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&lt;auth-constraint&gt;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 &lt;role-name&gt;usuario&lt;/role-name&gt;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&lt;/auth-constraint&gt;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&lt;/security-constraint&gt;</a:t>
            </a:r>
          </a:p>
        </p:txBody>
      </p:sp>
    </p:spTree>
    <p:extLst>
      <p:ext uri="{BB962C8B-B14F-4D97-AF65-F5344CB8AC3E}">
        <p14:creationId xmlns:p14="http://schemas.microsoft.com/office/powerpoint/2010/main" val="16825529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Restrição de método HTTP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Acrescenta a regra de que as páginas da finalização de uma compra (que são todas formulários HTML) só estejam disponíveis via POST, prevenindo ataques simples de injeção de HTML</a:t>
            </a:r>
          </a:p>
          <a:p>
            <a:pPr marL="0" indent="0"/>
            <a:r>
              <a:rPr lang="x-none" sz="2000">
                <a:latin typeface="Bitstream Vera Sans Mono" pitchFamily="33"/>
              </a:rPr>
              <a:t>&lt;security-constraint&gt;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&lt;web-resource-collection&gt;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 &lt;web-resource-name&gt;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     Finalização da compra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 &lt;/web-resource-name&gt;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 &lt;url-pattern&gt;/checkout/*&lt;/url-pattern&gt;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&lt;/web-resource-collection&gt;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&lt;auth-constraint&gt;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 &lt;role-name&gt;usuario&lt;/role-name&gt;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&lt;/auth-constraint&gt;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</a:t>
            </a:r>
            <a:r>
              <a:rPr lang="x-none" sz="2000" b="1">
                <a:latin typeface="Bitstream Vera Sans Mono" pitchFamily="33"/>
              </a:rPr>
              <a:t> &lt;http-method&gt;POST&lt;/http-method&gt;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&lt;/security-constraint&gt;</a:t>
            </a:r>
          </a:p>
        </p:txBody>
      </p:sp>
    </p:spTree>
    <p:extLst>
      <p:ext uri="{BB962C8B-B14F-4D97-AF65-F5344CB8AC3E}">
        <p14:creationId xmlns:p14="http://schemas.microsoft.com/office/powerpoint/2010/main" val="2002459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9.1.2. Segurança Programática do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modelo de segurança declarativa do Java EE, baseado em roles e URLs não atende a todas as necessidades das aplicações</a:t>
            </a:r>
          </a:p>
          <a:p>
            <a:pPr marL="0" indent="0"/>
            <a:r>
              <a:rPr lang="x-none">
                <a:latin typeface="" pitchFamily="16"/>
              </a:rPr>
              <a:t>Isto leva muitos desenvolvedores a desenvolverem seus próprios sistemas de autenticação e controle de acesso, que geralmente acabam sendo inflexíveis ou contendo vulnerabilidades graves</a:t>
            </a:r>
          </a:p>
          <a:p>
            <a:pPr marL="0" indent="0"/>
            <a:r>
              <a:rPr lang="x-none">
                <a:latin typeface="" pitchFamily="16"/>
              </a:rPr>
              <a:t>Não há necessidade destes sistemas de segurança </a:t>
            </a:r>
            <a:r>
              <a:rPr lang="x-none" i="1">
                <a:latin typeface="" pitchFamily="16"/>
              </a:rPr>
              <a:t>ad-hoc</a:t>
            </a:r>
            <a:r>
              <a:rPr lang="x-none">
                <a:latin typeface="" pitchFamily="16"/>
              </a:rPr>
              <a:t> porque o JavaEE prevê APIs para obter informações sobre o usuário autenticado e seus roles, o que é suficiente para a grande maioria dos casos</a:t>
            </a:r>
          </a:p>
        </p:txBody>
      </p:sp>
    </p:spTree>
    <p:extLst>
      <p:ext uri="{BB962C8B-B14F-4D97-AF65-F5344CB8AC3E}">
        <p14:creationId xmlns:p14="http://schemas.microsoft.com/office/powerpoint/2010/main" val="218660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1.1.1. Containers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Um servidor de aplicações JavaEE é formado por um ou mais containers:</a:t>
            </a:r>
          </a:p>
          <a:p>
            <a:pPr lvl="1">
              <a:tabLst>
                <a:tab pos="2044968" algn="l"/>
              </a:tabLst>
            </a:pPr>
            <a:r>
              <a:rPr lang="x-none" b="1">
                <a:latin typeface="" pitchFamily="16"/>
              </a:rPr>
              <a:t>Container Web</a:t>
            </a:r>
            <a:r>
              <a:rPr lang="x-none">
                <a:latin typeface="" pitchFamily="16"/>
              </a:rPr>
              <a:t>: hospeda aplicações web, acessadas por meio de um navegador padrão</a:t>
            </a:r>
          </a:p>
          <a:p>
            <a:pPr lvl="1">
              <a:tabLst>
                <a:tab pos="2044968" algn="l"/>
              </a:tabLst>
            </a:pPr>
            <a:r>
              <a:rPr lang="x-none" b="1">
                <a:latin typeface="" pitchFamily="16"/>
              </a:rPr>
              <a:t>Container EJB</a:t>
            </a:r>
            <a:r>
              <a:rPr lang="x-none">
                <a:latin typeface="" pitchFamily="16"/>
              </a:rPr>
              <a:t>: hospeda componentes / objetos distribuídos construídos segundo o padrão EJB (Enterprise Java Beans) e compatíveis com padrões CORBA</a:t>
            </a:r>
          </a:p>
          <a:p>
            <a:pPr lvl="1">
              <a:tabLst>
                <a:tab pos="2044968" algn="l"/>
              </a:tabLst>
            </a:pPr>
            <a:r>
              <a:rPr lang="x-none" b="1">
                <a:latin typeface="" pitchFamily="16"/>
              </a:rPr>
              <a:t>Container de aplicação</a:t>
            </a:r>
            <a:r>
              <a:rPr lang="x-none">
                <a:latin typeface="" pitchFamily="16"/>
              </a:rPr>
              <a:t>: hospeda aplicações cliente </a:t>
            </a:r>
            <a:r>
              <a:rPr lang="x-none" i="1">
                <a:latin typeface="" pitchFamily="16"/>
              </a:rPr>
              <a:t>stand-alone</a:t>
            </a:r>
            <a:r>
              <a:rPr lang="x-none">
                <a:latin typeface="" pitchFamily="16"/>
              </a:rPr>
              <a:t>, fornecendo o ambiente necessário para conexão aos serviços fornecidos por um servidor de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9014648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APIs de Segurança do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b="1">
                <a:latin typeface="" pitchFamily="16"/>
              </a:rPr>
              <a:t>HttpServletRequest</a:t>
            </a:r>
          </a:p>
          <a:p>
            <a:pPr lvl="1"/>
            <a:r>
              <a:rPr lang="x-none" b="1">
                <a:latin typeface="" pitchFamily="16"/>
              </a:rPr>
              <a:t>getRemoteUser()</a:t>
            </a:r>
            <a:r>
              <a:rPr lang="x-none">
                <a:latin typeface="" pitchFamily="16"/>
              </a:rPr>
              <a:t> retorna o nome de login autenticado pelo protocolo HTTP</a:t>
            </a:r>
          </a:p>
          <a:p>
            <a:pPr lvl="1"/>
            <a:r>
              <a:rPr lang="x-none" b="1">
                <a:latin typeface="" pitchFamily="16"/>
              </a:rPr>
              <a:t>getUserPrincipal()</a:t>
            </a:r>
            <a:r>
              <a:rPr lang="x-none">
                <a:latin typeface="" pitchFamily="16"/>
              </a:rPr>
              <a:t> retorna o nome de login autenticado pelo container, seja pelos mecanismos do HTTP ou pelo form-based</a:t>
            </a:r>
          </a:p>
          <a:p>
            <a:pPr lvl="1"/>
            <a:r>
              <a:rPr lang="x-none" b="1">
                <a:latin typeface="" pitchFamily="16"/>
              </a:rPr>
              <a:t>isUserInRole()</a:t>
            </a:r>
            <a:r>
              <a:rPr lang="x-none">
                <a:latin typeface="" pitchFamily="16"/>
              </a:rPr>
              <a:t> indica se o usuário corrente pertence ao role especificado</a:t>
            </a:r>
          </a:p>
          <a:p>
            <a:pPr marL="0" indent="0"/>
            <a:r>
              <a:rPr lang="x-none" b="1">
                <a:latin typeface="" pitchFamily="16"/>
              </a:rPr>
              <a:t>ServletRequest</a:t>
            </a:r>
          </a:p>
          <a:p>
            <a:pPr lvl="1"/>
            <a:r>
              <a:rPr lang="x-none" b="1">
                <a:latin typeface="" pitchFamily="16"/>
              </a:rPr>
              <a:t>isSecure()</a:t>
            </a:r>
            <a:r>
              <a:rPr lang="x-none">
                <a:latin typeface="" pitchFamily="16"/>
              </a:rPr>
              <a:t> indica se a conexão corrente é ou não criptografada</a:t>
            </a:r>
          </a:p>
        </p:txBody>
      </p:sp>
    </p:spTree>
    <p:extLst>
      <p:ext uri="{BB962C8B-B14F-4D97-AF65-F5344CB8AC3E}">
        <p14:creationId xmlns:p14="http://schemas.microsoft.com/office/powerpoint/2010/main" val="320265717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9.2. Métodos de Autenticação HTTP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protocolo HTTP prevê três mecanismos de autenticação</a:t>
            </a:r>
          </a:p>
          <a:p>
            <a:pPr lvl="1"/>
            <a:r>
              <a:rPr lang="x-none" b="1">
                <a:latin typeface="" pitchFamily="16"/>
              </a:rPr>
              <a:t>BASIC</a:t>
            </a:r>
            <a:r>
              <a:rPr lang="x-none">
                <a:latin typeface="" pitchFamily="16"/>
              </a:rPr>
              <a:t> envia a senha do usuário em claro (codificada em UUENCODE)</a:t>
            </a:r>
          </a:p>
          <a:p>
            <a:pPr lvl="1"/>
            <a:r>
              <a:rPr lang="x-none" b="1">
                <a:latin typeface="" pitchFamily="16"/>
              </a:rPr>
              <a:t>DIGEST</a:t>
            </a:r>
            <a:r>
              <a:rPr lang="x-none">
                <a:latin typeface="" pitchFamily="16"/>
              </a:rPr>
              <a:t> envia um </a:t>
            </a:r>
            <a:r>
              <a:rPr lang="x-none" i="1">
                <a:latin typeface="" pitchFamily="16"/>
              </a:rPr>
              <a:t>hash</a:t>
            </a:r>
            <a:r>
              <a:rPr lang="x-none">
                <a:latin typeface="" pitchFamily="16"/>
              </a:rPr>
              <a:t> da senha</a:t>
            </a:r>
          </a:p>
          <a:p>
            <a:pPr lvl="1"/>
            <a:r>
              <a:rPr lang="x-none" b="1">
                <a:latin typeface="" pitchFamily="16"/>
              </a:rPr>
              <a:t>CLIENT-CERT</a:t>
            </a:r>
            <a:r>
              <a:rPr lang="x-none">
                <a:latin typeface="" pitchFamily="16"/>
              </a:rPr>
              <a:t> exige a instalação de um certificado digital X-400 no navegador do cliente, devidamente assinado por uma CA reconhecida pelo servidor – é um recurso do SSL</a:t>
            </a:r>
          </a:p>
          <a:p>
            <a:pPr marL="0" indent="0"/>
            <a:r>
              <a:rPr lang="x-none">
                <a:latin typeface="" pitchFamily="16"/>
              </a:rPr>
              <a:t>A senha fornecida pelo usuário no BASIC ou DIGEST é mantida em memória pelo navegador, que a retransmite a cada página requisitada</a:t>
            </a:r>
          </a:p>
        </p:txBody>
      </p:sp>
    </p:spTree>
    <p:extLst>
      <p:ext uri="{BB962C8B-B14F-4D97-AF65-F5344CB8AC3E}">
        <p14:creationId xmlns:p14="http://schemas.microsoft.com/office/powerpoint/2010/main" val="119180330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9.1.2. Limitações do HTTP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BASIC é o único obrigatório, e é seguro apenas se usado em conjunto com SSL / TLS</a:t>
            </a:r>
          </a:p>
          <a:p>
            <a:pPr marL="0" indent="0"/>
            <a:r>
              <a:rPr lang="x-none">
                <a:latin typeface="" pitchFamily="16"/>
              </a:rPr>
              <a:t>Versões recentes do Firefox e IE suportam DIGEST, que é mais ou menos seguro por si só</a:t>
            </a:r>
          </a:p>
          <a:p>
            <a:pPr marL="0" indent="0"/>
            <a:r>
              <a:rPr lang="x-none">
                <a:latin typeface="" pitchFamily="16"/>
              </a:rPr>
              <a:t>O CLIENT-CERT é pouco usado na prática pelas dificuldades logísticas de distribuição dos certificados digitais para os usuários</a:t>
            </a:r>
          </a:p>
          <a:p>
            <a:pPr marL="0" indent="0"/>
            <a:r>
              <a:rPr lang="x-none">
                <a:latin typeface="" pitchFamily="16"/>
              </a:rPr>
              <a:t>Em nenhum destes mecanismos a aplicação tem controle sobre a aparência da janela de login exibida pelo navegador</a:t>
            </a:r>
          </a:p>
          <a:p>
            <a:pPr marL="0" indent="0"/>
            <a:r>
              <a:rPr lang="x-none">
                <a:latin typeface="" pitchFamily="16"/>
              </a:rPr>
              <a:t>Não existe um logout devido à natureza </a:t>
            </a:r>
            <a:r>
              <a:rPr lang="x-none" i="1">
                <a:latin typeface="" pitchFamily="16"/>
              </a:rPr>
              <a:t>stateless</a:t>
            </a:r>
            <a:r>
              <a:rPr lang="x-none">
                <a:latin typeface="" pitchFamily="16"/>
              </a:rPr>
              <a:t> do HTTP</a:t>
            </a:r>
          </a:p>
        </p:txBody>
      </p:sp>
    </p:spTree>
    <p:extLst>
      <p:ext uri="{BB962C8B-B14F-4D97-AF65-F5344CB8AC3E}">
        <p14:creationId xmlns:p14="http://schemas.microsoft.com/office/powerpoint/2010/main" val="283635208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9.2.2. Regras de Autenticação no web.xml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Não são especificados usuários individuais, e sim as roles as quais eles devem pertencer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&lt;security-role&gt;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&lt;role-name&gt;usuario&lt;/role-name&gt;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&lt;/security-role&gt;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&lt;security-role&gt;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&lt;role-name&gt;administrador&lt;/role-name&gt;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&lt;/security-role&gt;</a:t>
            </a:r>
          </a:p>
          <a:p>
            <a:pPr marL="0" indent="0"/>
            <a:r>
              <a:rPr lang="x-none">
                <a:latin typeface="" pitchFamily="16"/>
              </a:rPr>
              <a:t>O </a:t>
            </a:r>
            <a:r>
              <a:rPr lang="x-none" i="1">
                <a:latin typeface="" pitchFamily="16"/>
              </a:rPr>
              <a:t>web.xml</a:t>
            </a:r>
            <a:r>
              <a:rPr lang="x-none">
                <a:latin typeface="" pitchFamily="16"/>
              </a:rPr>
              <a:t> também indica o mecanismo de autenticação para a aplicação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&lt;login-config&gt;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&lt;auth-method&gt;BASIC&lt;/auth-method&gt;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&lt;realm-name&gt;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Exemplo de Segurança J2EE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&lt;/realm-name&gt;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&lt;/login-config&gt;</a:t>
            </a:r>
          </a:p>
        </p:txBody>
      </p:sp>
    </p:spTree>
    <p:extLst>
      <p:ext uri="{BB962C8B-B14F-4D97-AF65-F5344CB8AC3E}">
        <p14:creationId xmlns:p14="http://schemas.microsoft.com/office/powerpoint/2010/main" val="339000699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9.2.3. Autenticação FORM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Como os mecanismos de autenticação previstos pelo HTTP não fornecem à aplicação controle sobre a aparência da janela de login, o Java EE fornece como alternativa um quarto mecanismo</a:t>
            </a:r>
          </a:p>
          <a:p>
            <a:pPr marL="0" indent="0"/>
            <a:r>
              <a:rPr lang="x-none">
                <a:latin typeface="" pitchFamily="16"/>
              </a:rPr>
              <a:t>O mecanismo “form-based” utiliza o mecanismo de </a:t>
            </a:r>
            <a:r>
              <a:rPr lang="x-none" b="1">
                <a:latin typeface="" pitchFamily="16"/>
              </a:rPr>
              <a:t>sessão HTTP</a:t>
            </a:r>
            <a:r>
              <a:rPr lang="x-none">
                <a:latin typeface="" pitchFamily="16"/>
              </a:rPr>
              <a:t> mantido pelo container para acompanhar um mesmo usuário navegando pela aplicação</a:t>
            </a:r>
          </a:p>
          <a:p>
            <a:pPr marL="0" indent="0"/>
            <a:r>
              <a:rPr lang="x-none">
                <a:latin typeface="" pitchFamily="16"/>
              </a:rPr>
              <a:t>Este cookie é seguro mesmo sem o uso de SSL / TLS, mas a senha é transmitida em texto claro durante o login – Portanto verifique se o desenvolvedor tomou o cuidado de colocar a página de login em https:</a:t>
            </a:r>
          </a:p>
        </p:txBody>
      </p:sp>
    </p:spTree>
    <p:extLst>
      <p:ext uri="{BB962C8B-B14F-4D97-AF65-F5344CB8AC3E}">
        <p14:creationId xmlns:p14="http://schemas.microsoft.com/office/powerpoint/2010/main" val="184920098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Configuração da Aplicação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4699000"/>
          </a:xfrm>
          <a:prstGeom prst="rect">
            <a:avLst/>
          </a:prstGeo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Muda apenas o </a:t>
            </a:r>
            <a:r>
              <a:rPr lang="x-none" b="1">
                <a:latin typeface="" pitchFamily="16"/>
              </a:rPr>
              <a:t>&lt;login-config&gt;</a:t>
            </a:r>
            <a:r>
              <a:rPr lang="x-none">
                <a:latin typeface="" pitchFamily="16"/>
              </a:rPr>
              <a:t>, que deve especificar as páginas de login e de erro de login (que não devem ser protegidas!)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&lt;login-config&gt;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&lt;auth-method&gt;FORM&lt;/auth-method&gt;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&lt;form-login-config&gt;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&lt;form-login-page&gt;/login.jsp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&lt;/form-login-page&gt;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&lt;form-error-page&gt;/loginInvalido.jsp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&lt;/form-error-page&gt;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&lt;/form-login-config&gt;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&lt;/login-config&gt;</a:t>
            </a:r>
          </a:p>
          <a:p>
            <a:pPr marL="0" indent="0"/>
            <a:r>
              <a:rPr lang="x-none">
                <a:latin typeface="" pitchFamily="16"/>
              </a:rPr>
              <a:t>Definições de roles e </a:t>
            </a:r>
            <a:r>
              <a:rPr lang="x-none" b="1">
                <a:latin typeface="" pitchFamily="16"/>
              </a:rPr>
              <a:t>&lt;security-constraints&gt;</a:t>
            </a:r>
            <a:r>
              <a:rPr lang="x-none">
                <a:latin typeface="" pitchFamily="16"/>
              </a:rPr>
              <a:t> permanecem inalteradas</a:t>
            </a:r>
          </a:p>
        </p:txBody>
      </p:sp>
    </p:spTree>
    <p:extLst>
      <p:ext uri="{BB962C8B-B14F-4D97-AF65-F5344CB8AC3E}">
        <p14:creationId xmlns:p14="http://schemas.microsoft.com/office/powerpoint/2010/main" val="16930222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9.2.4. Logout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Só é possível fazer explicitamente um logout com a autenticação FORM</a:t>
            </a:r>
          </a:p>
          <a:p>
            <a:pPr marL="0" indent="0"/>
            <a:r>
              <a:rPr lang="x-none">
                <a:latin typeface="" pitchFamily="16"/>
              </a:rPr>
              <a:t>Neste caso, basta encerrar a sessão HTTP, chamando </a:t>
            </a:r>
            <a:r>
              <a:rPr lang="x-none" b="1">
                <a:latin typeface="" pitchFamily="16"/>
              </a:rPr>
              <a:t>HttpSession.invalidate()</a:t>
            </a:r>
          </a:p>
          <a:p>
            <a:pPr marL="0" indent="0"/>
            <a:r>
              <a:rPr lang="x-none">
                <a:latin typeface="" pitchFamily="16"/>
              </a:rPr>
              <a:t>Mas nada obriga o usuário a fazer o logout, e o servidor não tem como saber se o usuário deixou o site ou fechou seu navegador</a:t>
            </a:r>
          </a:p>
          <a:p>
            <a:pPr marL="0" indent="0"/>
            <a:r>
              <a:rPr lang="x-none">
                <a:latin typeface="" pitchFamily="16"/>
              </a:rPr>
              <a:t>As sessões HTTP (e consequentemente os logins) são invalidados por inatividade, conforme configuração no descritor </a:t>
            </a:r>
            <a:r>
              <a:rPr lang="x-none" i="1">
                <a:latin typeface="" pitchFamily="16"/>
              </a:rPr>
              <a:t>web.xml</a:t>
            </a:r>
          </a:p>
        </p:txBody>
      </p:sp>
    </p:spTree>
    <p:extLst>
      <p:ext uri="{BB962C8B-B14F-4D97-AF65-F5344CB8AC3E}">
        <p14:creationId xmlns:p14="http://schemas.microsoft.com/office/powerpoint/2010/main" val="24955566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Logout por Inatividade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Configuração no </a:t>
            </a:r>
            <a:r>
              <a:rPr lang="x-none" i="1">
                <a:latin typeface="" pitchFamily="16"/>
              </a:rPr>
              <a:t>web.xml</a:t>
            </a:r>
            <a:r>
              <a:rPr lang="x-none">
                <a:latin typeface="" pitchFamily="16"/>
              </a:rPr>
              <a:t> para invalidação da sessão e logout por inatividade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&lt;session-config&gt;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&lt;session-timeout&gt;10&lt;/session-timeout&gt;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&lt;/session-config&gt;</a:t>
            </a:r>
          </a:p>
          <a:p>
            <a:pPr marL="0" indent="0"/>
            <a:r>
              <a:rPr lang="x-none">
                <a:latin typeface="" pitchFamily="16"/>
              </a:rPr>
              <a:t>O tempo de inatividade pode ainda ser configurado programaticamente chamando </a:t>
            </a:r>
            <a:r>
              <a:rPr lang="x-none" b="1">
                <a:latin typeface="" pitchFamily="16"/>
              </a:rPr>
              <a:t>HttpSession.setMaxInactiveInterval()</a:t>
            </a:r>
            <a:r>
              <a:rPr lang="x-none">
                <a:latin typeface="" pitchFamily="16"/>
              </a:rPr>
              <a:t> passando o tempo em segundos</a:t>
            </a:r>
          </a:p>
        </p:txBody>
      </p:sp>
    </p:spTree>
    <p:extLst>
      <p:ext uri="{BB962C8B-B14F-4D97-AF65-F5344CB8AC3E}">
        <p14:creationId xmlns:p14="http://schemas.microsoft.com/office/powerpoint/2010/main" val="28249102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9.3. A Base de Identidade default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Já foi vista por alto quando habilitamos o acesso ao Manager</a:t>
            </a:r>
          </a:p>
          <a:p>
            <a:pPr lvl="0"/>
            <a:r>
              <a:rPr lang="x-none">
                <a:latin typeface="" pitchFamily="16"/>
              </a:rPr>
              <a:t>Para acrescentar novos usuários:</a:t>
            </a:r>
          </a:p>
          <a:p>
            <a:pPr lvl="0"/>
            <a:r>
              <a:rPr lang="x-none" sz="2000">
                <a:latin typeface="Bitstream Vera Sans Mono" pitchFamily="32"/>
              </a:rPr>
              <a:t>  &lt;tomcat-users&gt;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&lt;user username="tomcat" password="tomcat" roles="manager"/&gt;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</a:t>
            </a:r>
            <a:r>
              <a:rPr lang="x-none" sz="2000" b="1">
                <a:latin typeface="Bitstream Vera Sans Mono" pitchFamily="32"/>
              </a:rPr>
              <a:t>&lt;user username="chefe" password="boss" roles="administrador"/&gt;</a:t>
            </a:r>
            <a:br>
              <a:rPr lang="x-none" sz="2000" b="1">
                <a:latin typeface="Bitstream Vera Sans Mono" pitchFamily="32"/>
              </a:rPr>
            </a:br>
            <a:r>
              <a:rPr lang="x-none" sz="2000" b="1">
                <a:latin typeface="Bitstream Vera Sans Mono" pitchFamily="32"/>
              </a:rPr>
              <a:t>      &lt;user username="fulano" password="testando" roles="usuario"/&gt;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&lt;/tomcat-users&gt;</a:t>
            </a:r>
          </a:p>
          <a:p>
            <a:pPr lvl="0"/>
            <a:r>
              <a:rPr lang="x-none">
                <a:latin typeface="" pitchFamily="16"/>
              </a:rPr>
              <a:t>Um usuário pode ter vários roles (separados por vírgula)</a:t>
            </a:r>
          </a:p>
          <a:p>
            <a:pPr lvl="0"/>
            <a:r>
              <a:rPr lang="x-none">
                <a:latin typeface="" pitchFamily="16"/>
              </a:rPr>
              <a:t>Necessário reinício do Tomcat</a:t>
            </a:r>
          </a:p>
        </p:txBody>
      </p:sp>
    </p:spTree>
    <p:extLst>
      <p:ext uri="{BB962C8B-B14F-4D97-AF65-F5344CB8AC3E}">
        <p14:creationId xmlns:p14="http://schemas.microsoft.com/office/powerpoint/2010/main" val="80824631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9.4. Single Sign-On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Pelo padrão Java EE, cada pacote WAR forma um “contexto de segurança” independente</a:t>
            </a:r>
          </a:p>
          <a:p>
            <a:pPr lvl="0"/>
            <a:r>
              <a:rPr lang="x-none">
                <a:latin typeface="" pitchFamily="16"/>
              </a:rPr>
              <a:t>Então navegar de uma aplicação para outra, no mesmo servidor, provoca novo pedido de login</a:t>
            </a:r>
          </a:p>
          <a:p>
            <a:pPr lvl="0"/>
            <a:r>
              <a:rPr lang="x-none">
                <a:latin typeface="" pitchFamily="16"/>
              </a:rPr>
              <a:t>O Tomcat oferece uma válvula que permite violar o padrão Java EE e propagar as credenciais de um usuário autenticado de uma aplicação para outra</a:t>
            </a:r>
          </a:p>
          <a:p>
            <a:pPr lvl="0"/>
            <a:r>
              <a:rPr lang="x-none">
                <a:latin typeface="" pitchFamily="16"/>
              </a:rPr>
              <a:t>Basta descomentar no </a:t>
            </a:r>
            <a:r>
              <a:rPr lang="x-none" i="1">
                <a:latin typeface="" pitchFamily="16"/>
              </a:rPr>
              <a:t>web.xml</a:t>
            </a:r>
          </a:p>
          <a:p>
            <a:pPr lvl="0"/>
            <a:r>
              <a:rPr lang="x-none" sz="2000">
                <a:latin typeface="Bitstream Vera Sans Mono" pitchFamily="32"/>
              </a:rPr>
              <a:t>&lt;Valve className=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"org.apache.catalina.authenticator.SingleSignOn" /&gt;</a:t>
            </a:r>
          </a:p>
        </p:txBody>
      </p:sp>
    </p:spTree>
    <p:extLst>
      <p:ext uri="{BB962C8B-B14F-4D97-AF65-F5344CB8AC3E}">
        <p14:creationId xmlns:p14="http://schemas.microsoft.com/office/powerpoint/2010/main" val="75861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Aplicação Java EE x Container x JVM x SO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673280" y="1992601"/>
            <a:ext cx="7304400" cy="491364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Processo do S.O.</a:t>
            </a: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112841" y="2960641"/>
            <a:ext cx="6438960" cy="3578759"/>
          </a:xfrm>
          <a:prstGeom prst="rect">
            <a:avLst/>
          </a:prstGeom>
          <a:solidFill>
            <a:srgbClr val="00B8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JVM</a:t>
            </a: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494081" y="3884041"/>
            <a:ext cx="5588280" cy="2185920"/>
          </a:xfrm>
          <a:prstGeom prst="rect">
            <a:avLst/>
          </a:prstGeom>
          <a:solidFill>
            <a:srgbClr val="CC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Container Web</a:t>
            </a: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Bitstream Vera Sans" pitchFamily="34"/>
              <a:ea typeface="Tahoma" pitchFamily="2"/>
              <a:cs typeface="Tahoma" pitchFamily="2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2963520" y="4834081"/>
            <a:ext cx="2244240" cy="89460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Aplicação 1</a:t>
            </a:r>
          </a:p>
        </p:txBody>
      </p:sp>
      <p:sp>
        <p:nvSpPr>
          <p:cNvPr id="7" name="Retângulo 6"/>
          <p:cNvSpPr/>
          <p:nvPr/>
        </p:nvSpPr>
        <p:spPr>
          <a:xfrm>
            <a:off x="5516281" y="4834081"/>
            <a:ext cx="2244240" cy="894600"/>
          </a:xfrm>
          <a:prstGeom prst="rect">
            <a:avLst/>
          </a:prstGeom>
          <a:solidFill>
            <a:srgbClr val="9999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Bitstream Vera Sans" pitchFamily="34"/>
                <a:ea typeface="Tahoma" pitchFamily="2"/>
                <a:cs typeface="Tahoma" pitchFamily="2"/>
              </a:rPr>
              <a:t>Aplicação 2</a:t>
            </a:r>
          </a:p>
        </p:txBody>
      </p:sp>
    </p:spTree>
    <p:extLst>
      <p:ext uri="{BB962C8B-B14F-4D97-AF65-F5344CB8AC3E}">
        <p14:creationId xmlns:p14="http://schemas.microsoft.com/office/powerpoint/2010/main" val="162230097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9.1. Aplicação com autenticação BASIC</a:t>
            </a:r>
          </a:p>
          <a:p>
            <a:pPr lvl="0"/>
            <a:r>
              <a:rPr lang="x-none">
                <a:latin typeface="" pitchFamily="16"/>
              </a:rPr>
              <a:t>Lab 9.2. Autenticação FORM</a:t>
            </a:r>
          </a:p>
          <a:p>
            <a:pPr lvl="0"/>
            <a:r>
              <a:rPr lang="x-none">
                <a:latin typeface="" pitchFamily="16"/>
              </a:rPr>
              <a:t>Lab 9.3. Single Sign-On</a:t>
            </a:r>
          </a:p>
        </p:txBody>
      </p:sp>
    </p:spTree>
    <p:extLst>
      <p:ext uri="{BB962C8B-B14F-4D97-AF65-F5344CB8AC3E}">
        <p14:creationId xmlns:p14="http://schemas.microsoft.com/office/powerpoint/2010/main" val="71792412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07864" y="1131888"/>
            <a:ext cx="9072761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662488"/>
            <a:ext cx="6861175" cy="1466850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10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Bases de Identidade (</a:t>
            </a:r>
            <a:r>
              <a:rPr lang="pt-BR" b="1" dirty="0" err="1">
                <a:latin typeface="Albany" pitchFamily="34"/>
              </a:rPr>
              <a:t>Realms</a:t>
            </a:r>
            <a:r>
              <a:rPr lang="pt-BR" b="1" dirty="0">
                <a:latin typeface="Albany" pitchFamily="34"/>
              </a:rPr>
              <a:t>)</a:t>
            </a: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98764743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Neste capítulo, continuamos a apresentação dos recursos de segurança do Java EE e do Tomcat, aprendendo a configurar diferentes tipos de bases de identidade.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Armazenamento de senhas criptografadas</a:t>
            </a:r>
          </a:p>
          <a:p>
            <a:pPr lvl="1"/>
            <a:r>
              <a:rPr lang="x-none">
                <a:latin typeface="" pitchFamily="16"/>
              </a:rPr>
              <a:t>Autenticação com BD</a:t>
            </a:r>
          </a:p>
          <a:p>
            <a:pPr lvl="1"/>
            <a:r>
              <a:rPr lang="x-none">
                <a:latin typeface="" pitchFamily="16"/>
              </a:rPr>
              <a:t>Autenticação com LDAP</a:t>
            </a:r>
          </a:p>
        </p:txBody>
      </p:sp>
    </p:spTree>
    <p:extLst>
      <p:ext uri="{BB962C8B-B14F-4D97-AF65-F5344CB8AC3E}">
        <p14:creationId xmlns:p14="http://schemas.microsoft.com/office/powerpoint/2010/main" val="333353860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10.1. Realms no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Uma base de identidade do Tomcat é configurada por meio de um elemento </a:t>
            </a:r>
            <a:r>
              <a:rPr lang="x-none" b="1">
                <a:latin typeface="" pitchFamily="16"/>
              </a:rPr>
              <a:t>&lt;Realm&gt;</a:t>
            </a:r>
            <a:r>
              <a:rPr lang="x-none">
                <a:latin typeface="" pitchFamily="16"/>
              </a:rPr>
              <a:t> em em qualquer ponto da hierarquia Host/Engine/Contexto</a:t>
            </a:r>
          </a:p>
          <a:p>
            <a:pPr marL="0" indent="0"/>
            <a:r>
              <a:rPr lang="x-none">
                <a:latin typeface="" pitchFamily="16"/>
              </a:rPr>
              <a:t>Dentre os vários tipos de realms fornecidos pelo Tomcat, os mais usuais são:</a:t>
            </a:r>
          </a:p>
          <a:p>
            <a:pPr lvl="1"/>
            <a:r>
              <a:rPr lang="x-none">
                <a:latin typeface="" pitchFamily="16"/>
              </a:rPr>
              <a:t>  </a:t>
            </a:r>
            <a:r>
              <a:rPr lang="x-none" b="1">
                <a:latin typeface="" pitchFamily="16"/>
              </a:rPr>
              <a:t>UserDatabaseRealm</a:t>
            </a:r>
            <a:r>
              <a:rPr lang="x-none">
                <a:latin typeface="" pitchFamily="16"/>
              </a:rPr>
              <a:t> (arquivo </a:t>
            </a:r>
            <a:r>
              <a:rPr lang="x-none" i="1">
                <a:latin typeface="" pitchFamily="16"/>
              </a:rPr>
              <a:t>tomcat-users.xml</a:t>
            </a:r>
            <a:r>
              <a:rPr lang="x-none">
                <a:latin typeface="" pitchFamily="16"/>
              </a:rPr>
              <a:t>)</a:t>
            </a:r>
          </a:p>
          <a:p>
            <a:pPr lvl="1"/>
            <a:r>
              <a:rPr lang="x-none">
                <a:latin typeface="" pitchFamily="16"/>
              </a:rPr>
              <a:t>  </a:t>
            </a:r>
            <a:r>
              <a:rPr lang="x-none" b="1">
                <a:latin typeface="" pitchFamily="16"/>
              </a:rPr>
              <a:t>DatasourceRealm</a:t>
            </a:r>
            <a:r>
              <a:rPr lang="x-none">
                <a:latin typeface="" pitchFamily="16"/>
              </a:rPr>
              <a:t> (banco de dados relacional)</a:t>
            </a:r>
          </a:p>
          <a:p>
            <a:pPr lvl="1"/>
            <a:r>
              <a:rPr lang="x-none">
                <a:latin typeface="" pitchFamily="16"/>
              </a:rPr>
              <a:t>  </a:t>
            </a:r>
            <a:r>
              <a:rPr lang="x-none" b="1">
                <a:latin typeface="" pitchFamily="16"/>
              </a:rPr>
              <a:t>JNDIRealm</a:t>
            </a:r>
            <a:r>
              <a:rPr lang="x-none">
                <a:latin typeface="" pitchFamily="16"/>
              </a:rPr>
              <a:t> (diretório LDAP)</a:t>
            </a:r>
          </a:p>
          <a:p>
            <a:pPr lvl="1"/>
            <a:r>
              <a:rPr lang="x-none">
                <a:latin typeface="" pitchFamily="16"/>
              </a:rPr>
              <a:t>  </a:t>
            </a:r>
            <a:r>
              <a:rPr lang="x-none" b="1">
                <a:latin typeface="" pitchFamily="16"/>
              </a:rPr>
              <a:t>JAASRealm</a:t>
            </a:r>
            <a:r>
              <a:rPr lang="x-none">
                <a:latin typeface="" pitchFamily="16"/>
              </a:rPr>
              <a:t> (usa </a:t>
            </a:r>
            <a:r>
              <a:rPr lang="x-none" b="1">
                <a:latin typeface="" pitchFamily="16"/>
              </a:rPr>
              <a:t>LoginModules</a:t>
            </a:r>
            <a:r>
              <a:rPr lang="x-none">
                <a:latin typeface="" pitchFamily="16"/>
              </a:rPr>
              <a:t> padrão JAAS)</a:t>
            </a:r>
          </a:p>
        </p:txBody>
      </p:sp>
    </p:spTree>
    <p:extLst>
      <p:ext uri="{BB962C8B-B14F-4D97-AF65-F5344CB8AC3E}">
        <p14:creationId xmlns:p14="http://schemas.microsoft.com/office/powerpoint/2010/main" val="162868059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Definição do Realm padrão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283200"/>
          </a:xfrm>
          <a:prstGeom prst="rect">
            <a:avLst/>
          </a:prstGeo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definição do Realm default está aninhada ao elemento </a:t>
            </a:r>
            <a:r>
              <a:rPr lang="x-none" b="1">
                <a:latin typeface="" pitchFamily="16"/>
              </a:rPr>
              <a:t>&lt;Engine&gt;</a:t>
            </a:r>
            <a:r>
              <a:rPr lang="x-none">
                <a:latin typeface="" pitchFamily="16"/>
              </a:rPr>
              <a:t> do </a:t>
            </a:r>
            <a:r>
              <a:rPr lang="x-none" i="1">
                <a:latin typeface="" pitchFamily="16"/>
              </a:rPr>
              <a:t>server.xml</a:t>
            </a:r>
          </a:p>
          <a:p>
            <a:pPr marL="0" indent="0"/>
            <a:r>
              <a:rPr lang="x-none">
                <a:latin typeface="" pitchFamily="16"/>
              </a:rPr>
              <a:t>Então ele está disponível a todos os Hosts e consequentemente a todas as aplicações (contextos) definidos no servidor</a:t>
            </a:r>
          </a:p>
          <a:p>
            <a:pPr marL="0" indent="0"/>
            <a:r>
              <a:rPr lang="x-none" sz="2000">
                <a:latin typeface="Bitstream Vera Sans Mono" pitchFamily="33"/>
              </a:rPr>
              <a:t>...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&lt;Engine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defaultHost="localhost"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name="Catalina"&gt;</a:t>
            </a:r>
            <a:br>
              <a:rPr lang="x-none" sz="2000">
                <a:latin typeface="Bitstream Vera Sans Mono" pitchFamily="33"/>
              </a:rPr>
            </a:b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</a:t>
            </a:r>
            <a:r>
              <a:rPr lang="x-none" sz="2000" b="1">
                <a:latin typeface="Bitstream Vera Sans Mono" pitchFamily="33"/>
              </a:rPr>
              <a:t>&lt;Realm className="org.apache.catalina.realm.</a:t>
            </a:r>
            <a:br>
              <a:rPr lang="x-none" sz="2000" b="1">
                <a:latin typeface="Bitstream Vera Sans Mono" pitchFamily="33"/>
              </a:rPr>
            </a:br>
            <a:r>
              <a:rPr lang="x-none" sz="2000" b="1">
                <a:latin typeface="Bitstream Vera Sans Mono" pitchFamily="33"/>
              </a:rPr>
              <a:t>UserDatabaseRealm" ResourceName="UserDatabase"/&gt;</a:t>
            </a:r>
            <a:br>
              <a:rPr lang="x-none" sz="2000">
                <a:latin typeface="Bitstream Vera Sans Mono" pitchFamily="33"/>
              </a:rPr>
            </a:b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&lt;Host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48745259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 UserDatabase do realm default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realm padrão do Tomcat é baseado em um “banco de dados em memória” que é incializado à partir do arquivo </a:t>
            </a:r>
            <a:r>
              <a:rPr lang="x-none" i="1">
                <a:latin typeface="" pitchFamily="16"/>
              </a:rPr>
              <a:t>tomcat-users.xml</a:t>
            </a:r>
          </a:p>
          <a:p>
            <a:pPr marL="0" indent="0"/>
            <a:r>
              <a:rPr lang="x-none" sz="2000">
                <a:latin typeface="Bitstream Vera Sans Mono" pitchFamily="33"/>
              </a:rPr>
              <a:t>...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&lt;GlobalNamingResources&gt;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...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&lt;Resource auth="Container"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</a:t>
            </a:r>
            <a:r>
              <a:rPr lang="x-none" sz="2000" b="1">
                <a:latin typeface="Bitstream Vera Sans Mono" pitchFamily="33"/>
              </a:rPr>
              <a:t> name="UserDatabase"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type="org.apache.catalina.UserDatabase"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</a:t>
            </a:r>
            <a:r>
              <a:rPr lang="x-none" sz="2000" b="1">
                <a:latin typeface="Bitstream Vera Sans Mono" pitchFamily="33"/>
              </a:rPr>
              <a:t>pathname="conf/tomcat-users.xml"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   factory="org.apache.catalina.users.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MemoryUserDatabaseFactory"/&gt;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&lt;/GlobalNamingResources&gt;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5457205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10.1.1. Senha Criptografadas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Ter senhas de usuários em texto claro em um arquivo como o </a:t>
            </a:r>
            <a:r>
              <a:rPr lang="x-none" i="1">
                <a:latin typeface="" pitchFamily="16"/>
              </a:rPr>
              <a:t>tomcat-users.xml</a:t>
            </a:r>
            <a:r>
              <a:rPr lang="x-none">
                <a:latin typeface="" pitchFamily="16"/>
              </a:rPr>
              <a:t>, mesmo que visíveis apenas ao administrador, representa um risco à privacidade destes usuários</a:t>
            </a:r>
          </a:p>
          <a:p>
            <a:pPr lvl="0"/>
            <a:r>
              <a:rPr lang="x-none">
                <a:latin typeface="" pitchFamily="16"/>
              </a:rPr>
              <a:t>Em vez das senhas, deve ser armazenado um </a:t>
            </a:r>
            <a:r>
              <a:rPr lang="x-none" b="1">
                <a:latin typeface="" pitchFamily="16"/>
              </a:rPr>
              <a:t>hash</a:t>
            </a:r>
            <a:r>
              <a:rPr lang="x-none">
                <a:latin typeface="" pitchFamily="16"/>
              </a:rPr>
              <a:t> (ou </a:t>
            </a:r>
            <a:r>
              <a:rPr lang="x-none" b="1">
                <a:latin typeface="" pitchFamily="16"/>
              </a:rPr>
              <a:t>digest</a:t>
            </a:r>
            <a:r>
              <a:rPr lang="x-none">
                <a:latin typeface="" pitchFamily="16"/>
              </a:rPr>
              <a:t>) gerado à partir delas</a:t>
            </a:r>
          </a:p>
          <a:p>
            <a:pPr lvl="0"/>
            <a:r>
              <a:rPr lang="x-none">
                <a:latin typeface="" pitchFamily="16"/>
              </a:rPr>
              <a:t>Não é possível calcular a senha original à partir do hash armazenado no arquivo</a:t>
            </a:r>
          </a:p>
          <a:p>
            <a:pPr lvl="0"/>
            <a:r>
              <a:rPr lang="x-none">
                <a:latin typeface="" pitchFamily="16"/>
              </a:rPr>
              <a:t>Durante o login, é calculado o hash da senha digitada e ele é comparado com a senha armazenada</a:t>
            </a:r>
          </a:p>
        </p:txBody>
      </p:sp>
    </p:spTree>
    <p:extLst>
      <p:ext uri="{BB962C8B-B14F-4D97-AF65-F5344CB8AC3E}">
        <p14:creationId xmlns:p14="http://schemas.microsoft.com/office/powerpoint/2010/main" val="258374732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Criptografando senhas em realms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Basta acrescentar o algoritmo digest na definição do </a:t>
            </a:r>
            <a:r>
              <a:rPr lang="x-none" b="1">
                <a:latin typeface="" pitchFamily="16"/>
              </a:rPr>
              <a:t>&lt;Realm&gt;</a:t>
            </a:r>
          </a:p>
          <a:p>
            <a:pPr lvl="0"/>
            <a:r>
              <a:rPr lang="x-none">
                <a:latin typeface="" pitchFamily="16"/>
              </a:rPr>
              <a:t>Pode ser utilizado qualquer algoritmo de hash  suportado pela classe</a:t>
            </a:r>
            <a:r>
              <a:rPr lang="x-none" b="1">
                <a:latin typeface="" pitchFamily="16"/>
              </a:rPr>
              <a:t> java.security.MessageDigest</a:t>
            </a:r>
            <a:r>
              <a:rPr lang="x-none">
                <a:latin typeface="" pitchFamily="16"/>
              </a:rPr>
              <a:t> do Java SE</a:t>
            </a:r>
          </a:p>
          <a:p>
            <a:pPr lvl="0"/>
            <a:r>
              <a:rPr lang="x-none" sz="2000">
                <a:latin typeface="Bitstream Vera Sans Mono" pitchFamily="32"/>
              </a:rPr>
              <a:t>&lt;Realm className="org.apache.catalina.realm.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UserDatabaseRealm" resourceName="UserDatabase"</a:t>
            </a:r>
            <a:br>
              <a:rPr lang="x-none" sz="2000">
                <a:latin typeface="Bitstream Vera Sans Mono" pitchFamily="32"/>
              </a:rPr>
            </a:br>
            <a:r>
              <a:rPr lang="x-none" sz="2000" b="1">
                <a:latin typeface="Bitstream Vera Sans Mono" pitchFamily="32"/>
              </a:rPr>
              <a:t>digest="MD5"</a:t>
            </a:r>
            <a:r>
              <a:rPr lang="x-none" sz="2000">
                <a:latin typeface="Bitstream Vera Sans Mono" pitchFamily="32"/>
              </a:rPr>
              <a:t> /&gt;</a:t>
            </a:r>
          </a:p>
          <a:p>
            <a:pPr lvl="0"/>
            <a:r>
              <a:rPr lang="x-none">
                <a:latin typeface="" pitchFamily="16"/>
              </a:rPr>
              <a:t>Use a classe </a:t>
            </a:r>
            <a:r>
              <a:rPr lang="x-none" b="1">
                <a:latin typeface="" pitchFamily="16"/>
              </a:rPr>
              <a:t>org.apache.catalina.realm.RealmBase</a:t>
            </a:r>
            <a:r>
              <a:rPr lang="x-none">
                <a:latin typeface="" pitchFamily="16"/>
              </a:rPr>
              <a:t> para gerar os hashes que devem ser armazenados, ou então chame a classe </a:t>
            </a:r>
            <a:r>
              <a:rPr lang="x-none" b="1">
                <a:latin typeface="" pitchFamily="16"/>
              </a:rPr>
              <a:t>MessageDigest</a:t>
            </a:r>
            <a:r>
              <a:rPr lang="x-none">
                <a:latin typeface="" pitchFamily="16"/>
              </a:rPr>
              <a:t> do Java SE</a:t>
            </a:r>
          </a:p>
        </p:txBody>
      </p:sp>
    </p:spTree>
    <p:extLst>
      <p:ext uri="{BB962C8B-B14F-4D97-AF65-F5344CB8AC3E}">
        <p14:creationId xmlns:p14="http://schemas.microsoft.com/office/powerpoint/2010/main" val="31332694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 de senha criptografada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1473200"/>
          </a:xfrm>
          <a:prstGeom prst="rect">
            <a:avLst/>
          </a:prstGeo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Eis como ficaria a senha “testando” usando o algoritmo MD5</a:t>
            </a:r>
          </a:p>
          <a:p>
            <a:pPr lvl="0"/>
            <a:r>
              <a:rPr lang="x-none" sz="2000">
                <a:latin typeface="Bitstream Vera Sans Mono" pitchFamily="33"/>
              </a:rPr>
              <a:t>&lt;user username="fulano"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</a:t>
            </a:r>
            <a:r>
              <a:rPr lang="x-none" sz="2000" b="1">
                <a:latin typeface="Bitstream Vera Sans Mono" pitchFamily="33"/>
              </a:rPr>
              <a:t>password="caa9c8f8620cbb30679026bb6427e11f"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roles="usuarios"/&gt;</a:t>
            </a:r>
          </a:p>
        </p:txBody>
      </p:sp>
    </p:spTree>
    <p:extLst>
      <p:ext uri="{BB962C8B-B14F-4D97-AF65-F5344CB8AC3E}">
        <p14:creationId xmlns:p14="http://schemas.microsoft.com/office/powerpoint/2010/main" val="353528738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10.2. Autenticação via Banco de Dados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</a:t>
            </a:r>
            <a:r>
              <a:rPr lang="x-none" b="1">
                <a:latin typeface="" pitchFamily="16"/>
              </a:rPr>
              <a:t>DatasourceRealm</a:t>
            </a:r>
            <a:r>
              <a:rPr lang="x-none">
                <a:latin typeface="" pitchFamily="16"/>
              </a:rPr>
              <a:t>, que obtém usuários, senhas e roles de uma DataSource JNDI</a:t>
            </a:r>
          </a:p>
          <a:p>
            <a:pPr marL="0" indent="0"/>
            <a:r>
              <a:rPr lang="x-none">
                <a:latin typeface="" pitchFamily="16"/>
              </a:rPr>
              <a:t>É possível configurar o nome das tabelas e das colunas consultadas, de modo que o Tomcat pode ser configurado para utilizar praticamente qualquer banco de dados de usuários gerado por outros sistemas</a:t>
            </a:r>
          </a:p>
        </p:txBody>
      </p:sp>
    </p:spTree>
    <p:extLst>
      <p:ext uri="{BB962C8B-B14F-4D97-AF65-F5344CB8AC3E}">
        <p14:creationId xmlns:p14="http://schemas.microsoft.com/office/powerpoint/2010/main" val="228454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1.1.2. Padrões Web do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Aplicações Web do Java EE são formadas por diversos componentes, a saber</a:t>
            </a:r>
          </a:p>
          <a:p>
            <a:pPr lvl="1"/>
            <a:r>
              <a:rPr lang="x-none" b="1">
                <a:latin typeface="" pitchFamily="16"/>
              </a:rPr>
              <a:t>Servlets</a:t>
            </a:r>
            <a:r>
              <a:rPr lang="x-none">
                <a:latin typeface="" pitchFamily="16"/>
              </a:rPr>
              <a:t> são classes Java criadas para serem gerenciadas por um container web.</a:t>
            </a:r>
          </a:p>
          <a:p>
            <a:pPr lvl="1"/>
            <a:r>
              <a:rPr lang="x-none" b="1">
                <a:latin typeface="" pitchFamily="16"/>
              </a:rPr>
              <a:t>Páginas JSP</a:t>
            </a:r>
            <a:r>
              <a:rPr lang="x-none">
                <a:latin typeface="" pitchFamily="16"/>
              </a:rPr>
              <a:t> são páginas HTML contendo comandos Java e tags customizadas, que são transformadas em Servlets para execução pelo Container Web</a:t>
            </a:r>
          </a:p>
          <a:p>
            <a:pPr lvl="1"/>
            <a:r>
              <a:rPr lang="x-none" b="1">
                <a:latin typeface="" pitchFamily="16"/>
              </a:rPr>
              <a:t>JSTL</a:t>
            </a:r>
            <a:r>
              <a:rPr lang="x-none">
                <a:latin typeface="" pitchFamily="16"/>
              </a:rPr>
              <a:t> é um conjunto padrão de tags customizados para uso em páginas JSP</a:t>
            </a:r>
          </a:p>
          <a:p>
            <a:pPr lvl="1"/>
            <a:r>
              <a:rPr lang="x-none" b="1">
                <a:latin typeface="" pitchFamily="16"/>
              </a:rPr>
              <a:t>JSF</a:t>
            </a:r>
            <a:r>
              <a:rPr lang="x-none">
                <a:latin typeface="" pitchFamily="16"/>
              </a:rPr>
              <a:t> é um framework que fornece um modelo de componentes e de eventos dentro de páginas JSP semelhante ao utilizado em aplicações gráficas tradicionais</a:t>
            </a:r>
          </a:p>
        </p:txBody>
      </p:sp>
    </p:spTree>
    <p:extLst>
      <p:ext uri="{BB962C8B-B14F-4D97-AF65-F5344CB8AC3E}">
        <p14:creationId xmlns:p14="http://schemas.microsoft.com/office/powerpoint/2010/main" val="4799140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Definição do Datasource Realm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sz="2000">
                <a:latin typeface="Bitstream Vera Sans Mono" pitchFamily="33"/>
              </a:rPr>
              <a:t>&lt;Realm className="org.apache.catalina.realm.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DataSourceRealm"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dataSourceName="jdbc/Contatos"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digest="MD5"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userTable="usuarios"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userNameCol="login" userCredCol="senha"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userRoleTable="grupos"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roleNameCol="role"/&gt;</a:t>
            </a:r>
          </a:p>
          <a:p>
            <a:pPr marL="0" indent="0"/>
            <a:r>
              <a:rPr lang="x-none">
                <a:latin typeface="" pitchFamily="16"/>
              </a:rPr>
              <a:t>Observe o atributo </a:t>
            </a:r>
            <a:r>
              <a:rPr lang="x-none" b="1">
                <a:latin typeface="" pitchFamily="16"/>
              </a:rPr>
              <a:t>localDataSource</a:t>
            </a:r>
            <a:r>
              <a:rPr lang="x-none">
                <a:latin typeface="" pitchFamily="16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7302491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10.3. Autenticação via Diretório LDAP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Tomcat também fornece o </a:t>
            </a:r>
            <a:r>
              <a:rPr lang="x-none" b="1">
                <a:latin typeface="" pitchFamily="16"/>
              </a:rPr>
              <a:t>JNDIRealm</a:t>
            </a:r>
            <a:r>
              <a:rPr lang="x-none">
                <a:latin typeface="" pitchFamily="16"/>
              </a:rPr>
              <a:t> que permite a autenticação contra serviços de diretório LDAP como o OpenLDAP, Fedora Directory Server, Novell NDS e Microsoft AD</a:t>
            </a:r>
          </a:p>
          <a:p>
            <a:pPr marL="0" indent="0"/>
            <a:r>
              <a:rPr lang="x-none">
                <a:latin typeface="" pitchFamily="16"/>
              </a:rPr>
              <a:t>A tecnologia LDAP tem sido a preferida para base de identidade corporativa devido ao seu alto grau de padronização e facilidade de escalar</a:t>
            </a:r>
          </a:p>
          <a:p>
            <a:pPr marL="0" indent="0"/>
            <a:r>
              <a:rPr lang="x-none">
                <a:latin typeface="" pitchFamily="16"/>
              </a:rPr>
              <a:t>Cuiado com a definição do </a:t>
            </a:r>
            <a:r>
              <a:rPr lang="x-none" b="1">
                <a:latin typeface="" pitchFamily="16"/>
              </a:rPr>
              <a:t>schema</a:t>
            </a:r>
            <a:r>
              <a:rPr lang="x-none">
                <a:latin typeface="" pitchFamily="16"/>
              </a:rPr>
              <a:t> do seu diretório LDAP!</a:t>
            </a:r>
          </a:p>
          <a:p>
            <a:pPr marL="0" indent="0"/>
            <a:r>
              <a:rPr lang="x-none">
                <a:latin typeface="" pitchFamily="16"/>
              </a:rPr>
              <a:t>O Tomcat pode tanto ler login, senha e roles do diretório quando realizar diretamente o </a:t>
            </a:r>
            <a:r>
              <a:rPr lang="x-none" b="1">
                <a:latin typeface="" pitchFamily="16"/>
              </a:rPr>
              <a:t>bind</a:t>
            </a:r>
            <a:r>
              <a:rPr lang="x-none">
                <a:latin typeface="" pitchFamily="16"/>
              </a:rPr>
              <a:t> do usuário contra o diretório</a:t>
            </a:r>
          </a:p>
        </p:txBody>
      </p:sp>
    </p:spTree>
    <p:extLst>
      <p:ext uri="{BB962C8B-B14F-4D97-AF65-F5344CB8AC3E}">
        <p14:creationId xmlns:p14="http://schemas.microsoft.com/office/powerpoint/2010/main" val="13327933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 de JNDI Realm 1/2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próximo slide ilustra um exemplo de Realm que seria adequado para o OpenLDAP em configuração padrão, utilizando o schema </a:t>
            </a:r>
            <a:r>
              <a:rPr lang="x-none" b="1">
                <a:latin typeface="" pitchFamily="16"/>
              </a:rPr>
              <a:t>inetOrgPerson</a:t>
            </a:r>
          </a:p>
          <a:p>
            <a:pPr lvl="0"/>
            <a:r>
              <a:rPr lang="x-none">
                <a:latin typeface="" pitchFamily="16"/>
              </a:rPr>
              <a:t>O Tomcat tenta se conectar (binding) ao OpenLDAP usando o login do usuário como o atributo </a:t>
            </a:r>
            <a:r>
              <a:rPr lang="x-none" b="1">
                <a:latin typeface="" pitchFamily="16"/>
              </a:rPr>
              <a:t>uid</a:t>
            </a:r>
            <a:r>
              <a:rPr lang="x-none">
                <a:latin typeface="" pitchFamily="16"/>
              </a:rPr>
              <a:t> do diretório</a:t>
            </a:r>
          </a:p>
          <a:p>
            <a:pPr lvl="0"/>
            <a:r>
              <a:rPr lang="x-none">
                <a:latin typeface="" pitchFamily="16"/>
              </a:rPr>
              <a:t>Se o </a:t>
            </a:r>
            <a:r>
              <a:rPr lang="x-none" b="1">
                <a:latin typeface="" pitchFamily="16"/>
              </a:rPr>
              <a:t>dn</a:t>
            </a:r>
            <a:r>
              <a:rPr lang="x-none">
                <a:latin typeface="" pitchFamily="16"/>
              </a:rPr>
              <a:t> do usuário for encontrado no atributo </a:t>
            </a:r>
            <a:r>
              <a:rPr lang="x-none" b="1">
                <a:latin typeface="" pitchFamily="16"/>
              </a:rPr>
              <a:t>member</a:t>
            </a:r>
            <a:r>
              <a:rPr lang="x-none">
                <a:latin typeface="" pitchFamily="16"/>
              </a:rPr>
              <a:t>  de algum objetos dentro da ou “grupos”, este objeto é considerado como sendo um role do usuário</a:t>
            </a:r>
          </a:p>
        </p:txBody>
      </p:sp>
    </p:spTree>
    <p:extLst>
      <p:ext uri="{BB962C8B-B14F-4D97-AF65-F5344CB8AC3E}">
        <p14:creationId xmlns:p14="http://schemas.microsoft.com/office/powerpoint/2010/main" val="86685558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 de JNDI Realm 2/2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sz="2000">
                <a:latin typeface="Bitstream Vera Sans Mono" pitchFamily="33"/>
              </a:rPr>
              <a:t>&lt;Realm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className="org.apache.catalina.realm.JNDIRealm"</a:t>
            </a:r>
            <a:br>
              <a:rPr lang="x-none" sz="2000">
                <a:latin typeface="Bitstream Vera Sans Mono" pitchFamily="33"/>
              </a:rPr>
            </a:b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connectionURL="ldap://localhost:389"</a:t>
            </a:r>
            <a:br>
              <a:rPr lang="x-none" sz="2000">
                <a:latin typeface="Bitstream Vera Sans Mono" pitchFamily="33"/>
              </a:rPr>
            </a:b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userBase="ou=people,dc=mycompany,dc=com"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userSearch="(uid={0})"</a:t>
            </a:r>
            <a:br>
              <a:rPr lang="x-none" sz="2000">
                <a:latin typeface="Bitstream Vera Sans Mono" pitchFamily="33"/>
              </a:rPr>
            </a:b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roleBase="ou=groups,dc=mycompany,dc=com"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roleName="cn"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roleSearch="(member={0})"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19921665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10.1. Armazenando senhas criptografadas</a:t>
            </a:r>
          </a:p>
          <a:p>
            <a:pPr lvl="0"/>
            <a:r>
              <a:rPr lang="x-none">
                <a:latin typeface="" pitchFamily="16"/>
              </a:rPr>
              <a:t>Lab 10.2. Autenticando contra um banco de dados</a:t>
            </a:r>
          </a:p>
          <a:p>
            <a:pPr lvl="0"/>
            <a:r>
              <a:rPr lang="x-none">
                <a:latin typeface="" pitchFamily="16"/>
              </a:rPr>
              <a:t>Lab 10.3. Autenticando contra um diretório LDAP</a:t>
            </a:r>
          </a:p>
        </p:txBody>
      </p:sp>
    </p:spTree>
    <p:extLst>
      <p:ext uri="{BB962C8B-B14F-4D97-AF65-F5344CB8AC3E}">
        <p14:creationId xmlns:p14="http://schemas.microsoft.com/office/powerpoint/2010/main" val="31728153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935856" y="1131888"/>
            <a:ext cx="9144769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662488"/>
            <a:ext cx="6861175" cy="1466850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11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Logs de Depuração e de Acesso</a:t>
            </a: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7187710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Nesta aula, seremos apresentados às configurações de logging do Tomcat e como elas devem ser utilizadas pelas aplicações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Configurações de logging da JVM</a:t>
            </a:r>
          </a:p>
          <a:p>
            <a:pPr lvl="1"/>
            <a:r>
              <a:rPr lang="x-none">
                <a:latin typeface="" pitchFamily="16"/>
              </a:rPr>
              <a:t>Logs de acesso</a:t>
            </a:r>
          </a:p>
        </p:txBody>
      </p:sp>
    </p:spTree>
    <p:extLst>
      <p:ext uri="{BB962C8B-B14F-4D97-AF65-F5344CB8AC3E}">
        <p14:creationId xmlns:p14="http://schemas.microsoft.com/office/powerpoint/2010/main" val="343602017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11.1. Logging no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O Tomcat utiliza uma versão modificada do Commons Logging do Jakarta</a:t>
            </a:r>
          </a:p>
          <a:p>
            <a:pPr lvl="0"/>
            <a:r>
              <a:rPr lang="x-none">
                <a:latin typeface="" pitchFamily="16"/>
              </a:rPr>
              <a:t>Esta versão está amarrada à API de Log do Java SE 1.4</a:t>
            </a:r>
          </a:p>
          <a:p>
            <a:pPr lvl="0"/>
            <a:r>
              <a:rPr lang="x-none">
                <a:latin typeface="" pitchFamily="16"/>
              </a:rPr>
              <a:t>Mas pode ser substituída por uma versão do Commons Logging amarrada ao Log4J</a:t>
            </a:r>
          </a:p>
        </p:txBody>
      </p:sp>
    </p:spTree>
    <p:extLst>
      <p:ext uri="{BB962C8B-B14F-4D97-AF65-F5344CB8AC3E}">
        <p14:creationId xmlns:p14="http://schemas.microsoft.com/office/powerpoint/2010/main" val="407196216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A Importância do Logging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manutenção de um registro de atividades do servidor é fundamental para identificar e isolar problemas de segurança, instabilidade ou performance</a:t>
            </a:r>
          </a:p>
          <a:p>
            <a:pPr marL="0" indent="0"/>
            <a:r>
              <a:rPr lang="x-none">
                <a:latin typeface="" pitchFamily="16"/>
              </a:rPr>
              <a:t>Por outro lado, logs de servidores web podem crescer rapidamente</a:t>
            </a:r>
          </a:p>
          <a:p>
            <a:pPr marL="0" indent="0"/>
            <a:r>
              <a:rPr lang="x-none">
                <a:latin typeface="" pitchFamily="16"/>
              </a:rPr>
              <a:t>E misturam informações referentes a vários usuários e aplicações distintos, além das informações referentes ao próprio servidor de aplicações</a:t>
            </a:r>
          </a:p>
          <a:p>
            <a:pPr marL="0" indent="0"/>
            <a:r>
              <a:rPr lang="x-none">
                <a:latin typeface="" pitchFamily="16"/>
              </a:rPr>
              <a:t>Então eles são maiores e mais difíceis de interpretar</a:t>
            </a:r>
          </a:p>
          <a:p>
            <a:pPr marL="0" indent="0"/>
            <a:r>
              <a:rPr lang="x-none">
                <a:latin typeface="" pitchFamily="16"/>
              </a:rPr>
              <a:t>O próprio volume de E/S de log (fora a contenção) pode engargalar o servidor</a:t>
            </a:r>
          </a:p>
        </p:txBody>
      </p:sp>
    </p:spTree>
    <p:extLst>
      <p:ext uri="{BB962C8B-B14F-4D97-AF65-F5344CB8AC3E}">
        <p14:creationId xmlns:p14="http://schemas.microsoft.com/office/powerpoint/2010/main" val="423733329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11.2. Conceitos de Logging do Java SE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b="1">
                <a:latin typeface="" pitchFamily="16"/>
              </a:rPr>
              <a:t>Categoria</a:t>
            </a:r>
            <a:r>
              <a:rPr lang="x-none">
                <a:latin typeface="" pitchFamily="16"/>
              </a:rPr>
              <a:t> (</a:t>
            </a:r>
            <a:r>
              <a:rPr lang="x-none" i="1">
                <a:latin typeface="" pitchFamily="16"/>
              </a:rPr>
              <a:t>category</a:t>
            </a:r>
            <a:r>
              <a:rPr lang="x-none">
                <a:latin typeface="" pitchFamily="16"/>
              </a:rPr>
              <a:t>) identifica o componente que gera a mensagem de log, de modo que seja possível registrar as mensagens de alguns componentes mas não de outros</a:t>
            </a:r>
          </a:p>
          <a:p>
            <a:pPr marL="0" indent="0"/>
            <a:r>
              <a:rPr lang="x-none" b="1">
                <a:latin typeface="" pitchFamily="16"/>
              </a:rPr>
              <a:t>Nível</a:t>
            </a:r>
            <a:r>
              <a:rPr lang="x-none">
                <a:latin typeface="" pitchFamily="16"/>
              </a:rPr>
              <a:t> (</a:t>
            </a:r>
            <a:r>
              <a:rPr lang="x-none" i="1">
                <a:latin typeface="" pitchFamily="16"/>
              </a:rPr>
              <a:t>level</a:t>
            </a:r>
            <a:r>
              <a:rPr lang="x-none">
                <a:latin typeface="" pitchFamily="16"/>
              </a:rPr>
              <a:t>, </a:t>
            </a:r>
            <a:r>
              <a:rPr lang="x-none" i="1">
                <a:latin typeface="" pitchFamily="16"/>
              </a:rPr>
              <a:t>severity</a:t>
            </a:r>
            <a:r>
              <a:rPr lang="x-none">
                <a:latin typeface="" pitchFamily="16"/>
              </a:rPr>
              <a:t>) identifica a criticidade da mensagem e o seu nível de detalhamento. Níveis mais altos registram menos informações nos log, e nĩveis mais baixos registram mais</a:t>
            </a:r>
          </a:p>
          <a:p>
            <a:pPr marL="0" indent="0"/>
            <a:r>
              <a:rPr lang="x-none" b="1">
                <a:latin typeface="" pitchFamily="16"/>
              </a:rPr>
              <a:t>Saída</a:t>
            </a:r>
            <a:r>
              <a:rPr lang="x-none">
                <a:latin typeface="" pitchFamily="16"/>
              </a:rPr>
              <a:t> (</a:t>
            </a:r>
            <a:r>
              <a:rPr lang="x-none" i="1">
                <a:latin typeface="" pitchFamily="16"/>
              </a:rPr>
              <a:t>handler</a:t>
            </a:r>
            <a:r>
              <a:rPr lang="x-none">
                <a:latin typeface="" pitchFamily="16"/>
              </a:rPr>
              <a:t>, </a:t>
            </a:r>
            <a:r>
              <a:rPr lang="x-none" i="1">
                <a:latin typeface="" pitchFamily="16"/>
              </a:rPr>
              <a:t>appender</a:t>
            </a:r>
            <a:r>
              <a:rPr lang="x-none">
                <a:latin typeface="" pitchFamily="16"/>
              </a:rPr>
              <a:t>) indica o local onde o log será registrado, em geral um arquivo texto</a:t>
            </a:r>
          </a:p>
          <a:p>
            <a:pPr marL="0" indent="0"/>
            <a:r>
              <a:rPr lang="x-none" b="1">
                <a:latin typeface="" pitchFamily="16"/>
              </a:rPr>
              <a:t>Formatador</a:t>
            </a:r>
            <a:r>
              <a:rPr lang="x-none">
                <a:latin typeface="" pitchFamily="16"/>
              </a:rPr>
              <a:t> (</a:t>
            </a:r>
            <a:r>
              <a:rPr lang="x-none" i="1">
                <a:latin typeface="" pitchFamily="16"/>
              </a:rPr>
              <a:t>formatter</a:t>
            </a:r>
            <a:r>
              <a:rPr lang="x-none">
                <a:latin typeface="" pitchFamily="16"/>
              </a:rPr>
              <a:t>, </a:t>
            </a:r>
            <a:r>
              <a:rPr lang="x-none" i="1">
                <a:latin typeface="" pitchFamily="16"/>
              </a:rPr>
              <a:t>layout</a:t>
            </a:r>
            <a:r>
              <a:rPr lang="x-none">
                <a:latin typeface="" pitchFamily="16"/>
              </a:rPr>
              <a:t>) diz como uma saída deve formatar as informações recebidas</a:t>
            </a:r>
          </a:p>
        </p:txBody>
      </p:sp>
    </p:spTree>
    <p:extLst>
      <p:ext uri="{BB962C8B-B14F-4D97-AF65-F5344CB8AC3E}">
        <p14:creationId xmlns:p14="http://schemas.microsoft.com/office/powerpoint/2010/main" val="296394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Outras APIs do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b="1">
                <a:latin typeface="" pitchFamily="16"/>
              </a:rPr>
              <a:t>JTA</a:t>
            </a:r>
            <a:r>
              <a:rPr lang="x-none">
                <a:latin typeface="" pitchFamily="16"/>
              </a:rPr>
              <a:t> cuida de transações distribuídas</a:t>
            </a:r>
          </a:p>
          <a:p>
            <a:pPr marL="0" indent="0"/>
            <a:r>
              <a:rPr lang="x-none" b="1">
                <a:latin typeface="" pitchFamily="16"/>
              </a:rPr>
              <a:t>JNDI</a:t>
            </a:r>
            <a:r>
              <a:rPr lang="x-none">
                <a:latin typeface="" pitchFamily="16"/>
              </a:rPr>
              <a:t> permite acesso a serviços de diretório e objetos compartilhados entre aplicações e os containers</a:t>
            </a:r>
          </a:p>
          <a:p>
            <a:pPr marL="0" indent="0"/>
            <a:r>
              <a:rPr lang="x-none" b="1">
                <a:latin typeface="" pitchFamily="16"/>
              </a:rPr>
              <a:t>JDBC</a:t>
            </a:r>
            <a:r>
              <a:rPr lang="x-none">
                <a:latin typeface="" pitchFamily="16"/>
              </a:rPr>
              <a:t> para acesso a bancos de dados relacionais</a:t>
            </a:r>
          </a:p>
          <a:p>
            <a:pPr marL="0" indent="0"/>
            <a:r>
              <a:rPr lang="x-none" b="1">
                <a:latin typeface="" pitchFamily="16"/>
              </a:rPr>
              <a:t>JavaMail</a:t>
            </a:r>
            <a:r>
              <a:rPr lang="x-none">
                <a:latin typeface="" pitchFamily="16"/>
              </a:rPr>
              <a:t> para acesso a servidores de e-mail Internet</a:t>
            </a:r>
          </a:p>
          <a:p>
            <a:pPr marL="0" indent="0"/>
            <a:r>
              <a:rPr lang="x-none" b="1">
                <a:latin typeface="" pitchFamily="16"/>
              </a:rPr>
              <a:t>JMS</a:t>
            </a:r>
            <a:r>
              <a:rPr lang="x-none">
                <a:latin typeface="" pitchFamily="16"/>
              </a:rPr>
              <a:t> para acesso a servidores de mensagens</a:t>
            </a:r>
          </a:p>
          <a:p>
            <a:pPr marL="0" indent="0"/>
            <a:r>
              <a:rPr lang="x-none" b="1">
                <a:latin typeface="" pitchFamily="16"/>
              </a:rPr>
              <a:t>JMX</a:t>
            </a:r>
            <a:r>
              <a:rPr lang="x-none">
                <a:latin typeface="" pitchFamily="16"/>
              </a:rPr>
              <a:t> para gerenciamento local ou remoto</a:t>
            </a:r>
          </a:p>
          <a:p>
            <a:pPr marL="0" indent="0"/>
            <a:r>
              <a:rPr lang="x-none" b="1">
                <a:latin typeface="" pitchFamily="16"/>
              </a:rPr>
              <a:t>JAX-RPC</a:t>
            </a:r>
            <a:r>
              <a:rPr lang="x-none">
                <a:latin typeface="" pitchFamily="16"/>
              </a:rPr>
              <a:t> e </a:t>
            </a:r>
            <a:r>
              <a:rPr lang="x-none" b="1">
                <a:latin typeface="" pitchFamily="16"/>
              </a:rPr>
              <a:t>JAX-WS</a:t>
            </a:r>
            <a:r>
              <a:rPr lang="x-none">
                <a:latin typeface="" pitchFamily="16"/>
              </a:rPr>
              <a:t> para web services</a:t>
            </a:r>
          </a:p>
        </p:txBody>
      </p:sp>
    </p:spTree>
    <p:extLst>
      <p:ext uri="{BB962C8B-B14F-4D97-AF65-F5344CB8AC3E}">
        <p14:creationId xmlns:p14="http://schemas.microsoft.com/office/powerpoint/2010/main" val="255441194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Categorias x Saídas x Níveis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Em geral categorias são nomeadas conforme o nome da classe Java</a:t>
            </a:r>
          </a:p>
          <a:p>
            <a:pPr marL="0" indent="0"/>
            <a:r>
              <a:rPr lang="x-none">
                <a:latin typeface="" pitchFamily="16"/>
              </a:rPr>
              <a:t>Várias categorias podem ser vinculada a uma mesma saída, e uma mesma categoria pode ser vinculada a várias saídas diferentes</a:t>
            </a:r>
          </a:p>
          <a:p>
            <a:pPr marL="0" indent="0"/>
            <a:r>
              <a:rPr lang="x-none">
                <a:latin typeface="" pitchFamily="16"/>
              </a:rPr>
              <a:t>O nível pode ser indicado de forma independente para as saídas e categorias, de modo a controlar o nível de detalhamento em cada arquivo de log</a:t>
            </a:r>
          </a:p>
          <a:p>
            <a:pPr marL="0" indent="0"/>
            <a:r>
              <a:rPr lang="x-none">
                <a:latin typeface="" pitchFamily="16"/>
              </a:rPr>
              <a:t>Cada saída é associada a um único formatador</a:t>
            </a:r>
          </a:p>
        </p:txBody>
      </p:sp>
    </p:spTree>
    <p:extLst>
      <p:ext uri="{BB962C8B-B14F-4D97-AF65-F5344CB8AC3E}">
        <p14:creationId xmlns:p14="http://schemas.microsoft.com/office/powerpoint/2010/main" val="39347473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Níveis de Log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SEVERE – erros graves, dos quais a aplicação não pode se recuperar</a:t>
            </a:r>
          </a:p>
          <a:p>
            <a:pPr lvl="0"/>
            <a:r>
              <a:rPr lang="x-none">
                <a:latin typeface="" pitchFamily="16"/>
              </a:rPr>
              <a:t>WARNING – erros recuperáveis ou ocorrências “suspeitas”</a:t>
            </a:r>
          </a:p>
          <a:p>
            <a:pPr lvl="0"/>
            <a:r>
              <a:rPr lang="x-none">
                <a:latin typeface="" pitchFamily="16"/>
              </a:rPr>
              <a:t>INFO – eventos normais da execução da aplicação</a:t>
            </a:r>
          </a:p>
          <a:p>
            <a:pPr lvl="0"/>
            <a:r>
              <a:rPr lang="x-none">
                <a:latin typeface="" pitchFamily="16"/>
              </a:rPr>
              <a:t>FINE – acompanhamento da execução normal da aplicação</a:t>
            </a:r>
          </a:p>
          <a:p>
            <a:pPr lvl="0"/>
            <a:r>
              <a:rPr lang="x-none">
                <a:latin typeface="" pitchFamily="16"/>
              </a:rPr>
              <a:t>FINEST – informações para depuração da aplicação (valores intermediários)</a:t>
            </a:r>
          </a:p>
          <a:p>
            <a:pPr lvl="0"/>
            <a:r>
              <a:rPr lang="x-none">
                <a:latin typeface="" pitchFamily="16"/>
              </a:rPr>
              <a:t>Os níveis são cumulativos “para cima” / menor detalhamento (INFO inclui WARNING e SEVERE)</a:t>
            </a:r>
          </a:p>
          <a:p>
            <a:pPr lvl="0"/>
            <a:endParaRPr lang="x-none"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236387988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11.2. Por que programar para a API de Logging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Os logs gerados pelo servidor de aplicações e frameworks não são suficientes para identificar erros de aplicação</a:t>
            </a:r>
          </a:p>
          <a:p>
            <a:pPr lvl="0"/>
            <a:r>
              <a:rPr lang="x-none">
                <a:latin typeface="" pitchFamily="16"/>
              </a:rPr>
              <a:t>Que são os mais comuns (e graves) na prática</a:t>
            </a:r>
          </a:p>
          <a:p>
            <a:pPr lvl="0"/>
            <a:r>
              <a:rPr lang="x-none">
                <a:latin typeface="" pitchFamily="16"/>
              </a:rPr>
              <a:t>Não é possível simular concorrência e carga no ambiente de desenvolvedor</a:t>
            </a:r>
          </a:p>
          <a:p>
            <a:pPr lvl="0"/>
            <a:r>
              <a:rPr lang="x-none">
                <a:latin typeface="" pitchFamily="16"/>
              </a:rPr>
              <a:t>Nem é possível seguir threads paralelas em um depurador passo-a-passo</a:t>
            </a:r>
          </a:p>
          <a:p>
            <a:pPr lvl="0"/>
            <a:r>
              <a:rPr lang="x-none">
                <a:latin typeface="" pitchFamily="16"/>
              </a:rPr>
              <a:t>Toda aplicação deveria incluir comandos de logging desde o início</a:t>
            </a:r>
          </a:p>
        </p:txBody>
      </p:sp>
    </p:spTree>
    <p:extLst>
      <p:ext uri="{BB962C8B-B14F-4D97-AF65-F5344CB8AC3E}">
        <p14:creationId xmlns:p14="http://schemas.microsoft.com/office/powerpoint/2010/main" val="93801092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Pecados graves</a:t>
            </a:r>
            <a:br>
              <a:rPr lang="pt-BR"/>
            </a:br>
            <a:r>
              <a:rPr lang="pt-BR"/>
              <a:t>(mas infelizmente comuns)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Coisas que os programadores fazem que limitam ou mesmo anulam a utilidade dos logs do servidor de aplicações</a:t>
            </a:r>
          </a:p>
          <a:p>
            <a:pPr lvl="0"/>
            <a:r>
              <a:rPr lang="x-none">
                <a:latin typeface="" pitchFamily="16"/>
              </a:rPr>
              <a:t>Usar </a:t>
            </a:r>
            <a:r>
              <a:rPr lang="x-none" b="1">
                <a:latin typeface="" pitchFamily="16"/>
              </a:rPr>
              <a:t>System.out.println</a:t>
            </a:r>
          </a:p>
          <a:p>
            <a:pPr lvl="0"/>
            <a:r>
              <a:rPr lang="x-none">
                <a:latin typeface="" pitchFamily="16"/>
              </a:rPr>
              <a:t>Chamar </a:t>
            </a:r>
            <a:r>
              <a:rPr lang="x-none" b="1">
                <a:latin typeface="" pitchFamily="16"/>
              </a:rPr>
              <a:t>Exception.printStackTrace</a:t>
            </a:r>
          </a:p>
          <a:p>
            <a:pPr lvl="0"/>
            <a:r>
              <a:rPr lang="x-none" b="1">
                <a:latin typeface="" pitchFamily="16"/>
              </a:rPr>
              <a:t>try..catch</a:t>
            </a:r>
            <a:r>
              <a:rPr lang="x-none">
                <a:latin typeface="" pitchFamily="16"/>
              </a:rPr>
              <a:t> vazio</a:t>
            </a:r>
          </a:p>
        </p:txBody>
      </p:sp>
    </p:spTree>
    <p:extLst>
      <p:ext uri="{BB962C8B-B14F-4D97-AF65-F5344CB8AC3E}">
        <p14:creationId xmlns:p14="http://schemas.microsoft.com/office/powerpoint/2010/main" val="82382872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Bom uso de logging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sz="2000">
                <a:latin typeface="Bitstream Vera Sans Mono" pitchFamily="32"/>
              </a:rPr>
              <a:t>public void doGet(...) ...{</a:t>
            </a:r>
            <a:br>
              <a:rPr lang="x-none" sz="2000">
                <a:latin typeface="Bitstream Vera Sans Mono" pitchFamily="32"/>
              </a:rPr>
            </a:b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</a:t>
            </a:r>
            <a:r>
              <a:rPr lang="x-none" sz="2000" b="1">
                <a:latin typeface="Bitstream Vera Sans Mono" pitchFamily="32"/>
              </a:rPr>
              <a:t>log.info("Requsitada lista de contatos");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DataSource ds = null;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try {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    </a:t>
            </a:r>
            <a:r>
              <a:rPr lang="x-none" sz="2000" b="1">
                <a:latin typeface="Bitstream Vera Sans Mono" pitchFamily="32"/>
              </a:rPr>
              <a:t>log.fine("Buscando datasource");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    InitialContext ctx = new InitialContext();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    ds = (DataSource)ctx.lookup(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        "java:comp/env/jdbc/ContatosLocal");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}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catch (NamingException ex) {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    </a:t>
            </a:r>
            <a:r>
              <a:rPr lang="x-none" sz="2000" b="1">
                <a:latin typeface="Bitstream Vera Sans Mono" pitchFamily="32"/>
              </a:rPr>
              <a:t>log.log(Level.SEVERE,</a:t>
            </a:r>
            <a:br>
              <a:rPr lang="x-none" sz="2000" b="1">
                <a:latin typeface="Bitstream Vera Sans Mono" pitchFamily="32"/>
              </a:rPr>
            </a:br>
            <a:r>
              <a:rPr lang="x-none" sz="2000" b="1">
                <a:latin typeface="Bitstream Vera Sans Mono" pitchFamily="32"/>
              </a:rPr>
              <a:t>                "Erro na busca JNDI", ex);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    throw new ServletException(ex);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}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739449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11.3. O Juli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Extensão do logging do Java SE para flexibilizar a geração de saídas</a:t>
            </a:r>
          </a:p>
          <a:p>
            <a:pPr marL="0" indent="0"/>
            <a:r>
              <a:rPr lang="x-none">
                <a:latin typeface="" pitchFamily="16"/>
              </a:rPr>
              <a:t>O JULI permite um prefixar os nomes de classe dos handlers, gerando assim várias saídas do mesmo tipo</a:t>
            </a:r>
          </a:p>
          <a:p>
            <a:pPr marL="0" indent="0"/>
            <a:r>
              <a:rPr lang="x-none">
                <a:latin typeface="" pitchFamily="16"/>
              </a:rPr>
              <a:t>A configuração padrão para a Logging API está na pasta </a:t>
            </a:r>
            <a:r>
              <a:rPr lang="x-none" i="1">
                <a:latin typeface="" pitchFamily="16"/>
              </a:rPr>
              <a:t>conf</a:t>
            </a:r>
            <a:r>
              <a:rPr lang="x-none">
                <a:latin typeface="" pitchFamily="16"/>
              </a:rPr>
              <a:t>, no arquivo </a:t>
            </a:r>
            <a:r>
              <a:rPr lang="x-none" i="1">
                <a:latin typeface="" pitchFamily="16"/>
              </a:rPr>
              <a:t>logging.properties</a:t>
            </a:r>
          </a:p>
          <a:p>
            <a:pPr marL="0" indent="0"/>
            <a:r>
              <a:rPr lang="x-none">
                <a:latin typeface="" pitchFamily="16"/>
              </a:rPr>
              <a:t>Recomenda-se que pacotes WAR não tragam suas próprias configurações de logging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(nem JARs de bibliotecas de logging)</a:t>
            </a:r>
          </a:p>
        </p:txBody>
      </p:sp>
    </p:spTree>
    <p:extLst>
      <p:ext uri="{BB962C8B-B14F-4D97-AF65-F5344CB8AC3E}">
        <p14:creationId xmlns:p14="http://schemas.microsoft.com/office/powerpoint/2010/main" val="279519740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Sintaxe do logging.properties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Primeiro são relacionadas todas as saídas que serão configuradas e quais delas serão utilizadas para a categoria raiz</a:t>
            </a:r>
          </a:p>
          <a:p>
            <a:pPr lvl="0"/>
            <a:r>
              <a:rPr lang="x-none" sz="2000">
                <a:latin typeface="Bitstream Vera Sans Mono" pitchFamily="32"/>
              </a:rPr>
              <a:t>handlers = 1catalina.org.apache.juli.FileHandler, </a:t>
            </a:r>
            <a:r>
              <a:rPr lang="x-none" sz="2000" b="1">
                <a:latin typeface="Bitstream Vera Sans Mono" pitchFamily="32"/>
              </a:rPr>
              <a:t>2localhost.org.apache.juli.FileHandler</a:t>
            </a:r>
            <a:r>
              <a:rPr lang="x-none" sz="2000">
                <a:latin typeface="Bitstream Vera Sans Mono" pitchFamily="32"/>
              </a:rPr>
              <a:t>, 3manager.org.apache.juli.FileHandler, 4admin.org.apache.juli.FileHandler, 5host-manager.org.apache.juli.FileHandler, java.util.logging.ConsoleHandler</a:t>
            </a:r>
          </a:p>
          <a:p>
            <a:pPr lvl="0"/>
            <a:r>
              <a:rPr lang="x-none" sz="2000">
                <a:latin typeface="Bitstream Vera Sans Mono" pitchFamily="32"/>
              </a:rPr>
              <a:t>handlers = 1catalina.org.apache.juli.FileHandler, java.util.logging.ConsoleHandler</a:t>
            </a:r>
          </a:p>
        </p:txBody>
      </p:sp>
    </p:spTree>
    <p:extLst>
      <p:ext uri="{BB962C8B-B14F-4D97-AF65-F5344CB8AC3E}">
        <p14:creationId xmlns:p14="http://schemas.microsoft.com/office/powerpoint/2010/main" val="358762497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Sintaxe do logging.properties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Em seguida, cada saída é configurada</a:t>
            </a:r>
          </a:p>
          <a:p>
            <a:pPr lvl="0"/>
            <a:r>
              <a:rPr lang="x-none" sz="2000" b="1">
                <a:latin typeface="Bitstream Vera Sans Mono" pitchFamily="32"/>
              </a:rPr>
              <a:t>2localhost.org.apache.juli.FileHandler</a:t>
            </a:r>
            <a:r>
              <a:rPr lang="x-none" sz="2000">
                <a:latin typeface="Bitstream Vera Sans Mono" pitchFamily="32"/>
              </a:rPr>
              <a:t>.level = FINE</a:t>
            </a:r>
          </a:p>
          <a:p>
            <a:pPr lvl="0"/>
            <a:r>
              <a:rPr lang="x-none" sz="2000" b="1">
                <a:latin typeface="Bitstream Vera Sans Mono" pitchFamily="32"/>
              </a:rPr>
              <a:t>2localhost.org.apache.juli.FileHandler</a:t>
            </a:r>
            <a:r>
              <a:rPr lang="x-none" sz="2000">
                <a:latin typeface="Bitstream Vera Sans Mono" pitchFamily="32"/>
              </a:rPr>
              <a:t>.directory = ${catalina.base}/logs</a:t>
            </a:r>
          </a:p>
          <a:p>
            <a:pPr lvl="0"/>
            <a:r>
              <a:rPr lang="x-none" sz="2000" b="1">
                <a:latin typeface="Bitstream Vera Sans Mono" pitchFamily="32"/>
              </a:rPr>
              <a:t>2localhost.org.apache.juli.FileHandler</a:t>
            </a:r>
            <a:r>
              <a:rPr lang="x-none" sz="2000">
                <a:latin typeface="Bitstream Vera Sans Mono" pitchFamily="32"/>
              </a:rPr>
              <a:t>.prefix = localhost.</a:t>
            </a:r>
          </a:p>
          <a:p>
            <a:pPr lvl="0"/>
            <a:r>
              <a:rPr lang="x-none">
                <a:latin typeface="" pitchFamily="16"/>
              </a:rPr>
              <a:t>O nome de uma saída tem que iniciar por um dígito!</a:t>
            </a:r>
          </a:p>
        </p:txBody>
      </p:sp>
    </p:spTree>
    <p:extLst>
      <p:ext uri="{BB962C8B-B14F-4D97-AF65-F5344CB8AC3E}">
        <p14:creationId xmlns:p14="http://schemas.microsoft.com/office/powerpoint/2010/main" val="17166943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Sintaxe do logging.properties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Por fim as categorias são configuradas com seus níveis e opcionalmente associadas a saídas</a:t>
            </a:r>
          </a:p>
          <a:p>
            <a:pPr lvl="0"/>
            <a:r>
              <a:rPr lang="x-none" sz="2000">
                <a:latin typeface="Bitstream Vera Sans Mono" pitchFamily="32"/>
              </a:rPr>
              <a:t>org.apache.catalina.core.ContainerBase.[Catalina].[localhost].level = INFO</a:t>
            </a:r>
          </a:p>
          <a:p>
            <a:pPr lvl="0"/>
            <a:r>
              <a:rPr lang="x-none" sz="2000">
                <a:latin typeface="Bitstream Vera Sans Mono" pitchFamily="32"/>
              </a:rPr>
              <a:t>org.apache.catalina.core.ContainerBase.[Catalina].[localhost].handlers = </a:t>
            </a:r>
            <a:r>
              <a:rPr lang="x-none" sz="2000" b="1">
                <a:latin typeface="Bitstream Vera Sans Mono" pitchFamily="32"/>
              </a:rPr>
              <a:t>2localhost.org.apache.juli.FileHandler</a:t>
            </a:r>
          </a:p>
          <a:p>
            <a:pPr lvl="0"/>
            <a:r>
              <a:rPr lang="x-none">
                <a:latin typeface="" pitchFamily="16"/>
              </a:rPr>
              <a:t>Se uma categoria tem sua própria saída, suas mensagens </a:t>
            </a:r>
            <a:r>
              <a:rPr lang="x-none" b="1">
                <a:latin typeface="" pitchFamily="16"/>
              </a:rPr>
              <a:t>não são</a:t>
            </a:r>
            <a:r>
              <a:rPr lang="x-none">
                <a:latin typeface="" pitchFamily="16"/>
              </a:rPr>
              <a:t> replicadas na saída da categoria raiz!</a:t>
            </a:r>
          </a:p>
        </p:txBody>
      </p:sp>
    </p:spTree>
    <p:extLst>
      <p:ext uri="{BB962C8B-B14F-4D97-AF65-F5344CB8AC3E}">
        <p14:creationId xmlns:p14="http://schemas.microsoft.com/office/powerpoint/2010/main" val="17105786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11.3.1. Arquivos de log na configuração default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configuração padrão gera os arquivos, na pasta </a:t>
            </a:r>
            <a:r>
              <a:rPr lang="x-none" i="1">
                <a:latin typeface="" pitchFamily="16"/>
              </a:rPr>
              <a:t>logs,</a:t>
            </a:r>
            <a:r>
              <a:rPr lang="x-none">
                <a:latin typeface="" pitchFamily="16"/>
              </a:rPr>
              <a:t> rodacionados diariamente</a:t>
            </a:r>
            <a:r>
              <a:rPr lang="x-none" i="1">
                <a:latin typeface="" pitchFamily="16"/>
              </a:rPr>
              <a:t>:</a:t>
            </a:r>
          </a:p>
          <a:p>
            <a:pPr lvl="1"/>
            <a:r>
              <a:rPr lang="x-none" i="1">
                <a:latin typeface="" pitchFamily="16"/>
              </a:rPr>
              <a:t>catalina.&lt;data&gt;.log</a:t>
            </a:r>
            <a:r>
              <a:rPr lang="x-none">
                <a:latin typeface="" pitchFamily="16"/>
              </a:rPr>
              <a:t> contém as mensagens do Tomcat como um todo, incluindo aplicações</a:t>
            </a:r>
          </a:p>
          <a:p>
            <a:pPr lvl="1"/>
            <a:r>
              <a:rPr lang="x-none" i="1">
                <a:latin typeface="" pitchFamily="16"/>
              </a:rPr>
              <a:t>localhost.&lt;data&gt;.log</a:t>
            </a:r>
            <a:r>
              <a:rPr lang="x-none">
                <a:latin typeface="" pitchFamily="16"/>
              </a:rPr>
              <a:t> mensagens específicas para o host “localhost”</a:t>
            </a:r>
          </a:p>
          <a:p>
            <a:pPr lvl="1"/>
            <a:r>
              <a:rPr lang="x-none" i="1">
                <a:latin typeface="" pitchFamily="16"/>
              </a:rPr>
              <a:t>manager.&lt;data&gt;.log</a:t>
            </a:r>
            <a:r>
              <a:rPr lang="x-none">
                <a:latin typeface="" pitchFamily="16"/>
              </a:rPr>
              <a:t> mensagens do Manager</a:t>
            </a:r>
          </a:p>
          <a:p>
            <a:pPr lvl="1"/>
            <a:r>
              <a:rPr lang="x-none" i="1">
                <a:latin typeface="" pitchFamily="16"/>
              </a:rPr>
              <a:t>catalina.out</a:t>
            </a:r>
            <a:r>
              <a:rPr lang="x-none">
                <a:latin typeface="" pitchFamily="16"/>
              </a:rPr>
              <a:t> contém a saída padrão e de erros da JVM, além de uma duplicata das mensagens do </a:t>
            </a:r>
            <a:r>
              <a:rPr lang="x-none" i="1">
                <a:latin typeface="" pitchFamily="16"/>
              </a:rPr>
              <a:t>catalina&lt;data&gt;.log</a:t>
            </a:r>
            <a:r>
              <a:rPr lang="x-none">
                <a:latin typeface="" pitchFamily="16"/>
              </a:rPr>
              <a:t> mas </a:t>
            </a:r>
            <a:r>
              <a:rPr lang="x-none" b="1">
                <a:latin typeface="" pitchFamily="16"/>
              </a:rPr>
              <a:t>não é rotacionado</a:t>
            </a:r>
          </a:p>
          <a:p>
            <a:pPr lvl="0"/>
            <a:r>
              <a:rPr lang="x-none">
                <a:latin typeface="" pitchFamily="16"/>
              </a:rPr>
              <a:t>Somente os dois primeiros são realmente úteis para o desenvolvedor</a:t>
            </a:r>
          </a:p>
        </p:txBody>
      </p:sp>
    </p:spTree>
    <p:extLst>
      <p:ext uri="{BB962C8B-B14F-4D97-AF65-F5344CB8AC3E}">
        <p14:creationId xmlns:p14="http://schemas.microsoft.com/office/powerpoint/2010/main" val="187322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1.2. Frameworks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Uma série de frameworks se tornaram populares no desenvolvimento de aplicações Java EE, mesmo sem ser formalmente parte do padão, entre eles:</a:t>
            </a:r>
          </a:p>
          <a:p>
            <a:pPr lvl="1"/>
            <a:r>
              <a:rPr lang="x-none" b="1" dirty="0">
                <a:latin typeface="" pitchFamily="16"/>
              </a:rPr>
              <a:t>Struts</a:t>
            </a:r>
            <a:r>
              <a:rPr lang="x-none" dirty="0">
                <a:latin typeface="" pitchFamily="16"/>
              </a:rPr>
              <a:t> permite a construção de aplicações segundo o modelo MVC (Model-View-Controller) onde é fornecido um Servlet controlador e o desenvolvedor cria suas páginas JSP como visões e classes JavaBeans como modelo</a:t>
            </a:r>
          </a:p>
          <a:p>
            <a:pPr lvl="1"/>
            <a:r>
              <a:rPr lang="x-none" b="1" dirty="0">
                <a:latin typeface="" pitchFamily="16"/>
              </a:rPr>
              <a:t>Hibernate</a:t>
            </a:r>
            <a:r>
              <a:rPr lang="x-none" dirty="0">
                <a:latin typeface="" pitchFamily="16"/>
              </a:rPr>
              <a:t> permite o uso de um banco relacional de forma orientada a objetos</a:t>
            </a:r>
          </a:p>
          <a:p>
            <a:pPr lvl="1"/>
            <a:r>
              <a:rPr lang="x-none" b="1" dirty="0">
                <a:latin typeface="" pitchFamily="16"/>
              </a:rPr>
              <a:t>Spring</a:t>
            </a:r>
            <a:r>
              <a:rPr lang="x-none" dirty="0">
                <a:latin typeface="" pitchFamily="16"/>
              </a:rPr>
              <a:t> e </a:t>
            </a:r>
            <a:r>
              <a:rPr lang="pt-BR" b="1" dirty="0" err="1">
                <a:latin typeface="" pitchFamily="16"/>
              </a:rPr>
              <a:t>JavaServer</a:t>
            </a:r>
            <a:r>
              <a:rPr lang="pt-BR" b="1" dirty="0">
                <a:latin typeface="" pitchFamily="16"/>
              </a:rPr>
              <a:t> Faces</a:t>
            </a:r>
            <a:r>
              <a:rPr lang="x-none" dirty="0">
                <a:latin typeface="" pitchFamily="16"/>
              </a:rPr>
              <a:t> são outros frameworks populares para o Java EE</a:t>
            </a:r>
          </a:p>
        </p:txBody>
      </p:sp>
    </p:spTree>
    <p:extLst>
      <p:ext uri="{BB962C8B-B14F-4D97-AF65-F5344CB8AC3E}">
        <p14:creationId xmlns:p14="http://schemas.microsoft.com/office/powerpoint/2010/main" val="143156897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Categorias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Tomcat nomeia suas categorias de log com o prefixo </a:t>
            </a:r>
            <a:r>
              <a:rPr lang="x-none" b="1">
                <a:latin typeface="" pitchFamily="16"/>
              </a:rPr>
              <a:t>org.apache.catalina.core.ContainerBase</a:t>
            </a:r>
          </a:p>
          <a:p>
            <a:pPr marL="0" indent="0"/>
            <a:r>
              <a:rPr lang="x-none">
                <a:latin typeface="" pitchFamily="16"/>
              </a:rPr>
              <a:t>E depois dele podem ser especificados </a:t>
            </a:r>
            <a:r>
              <a:rPr lang="x-none" b="1">
                <a:latin typeface="" pitchFamily="16"/>
              </a:rPr>
              <a:t>[Engine].[Host].[Contexto]</a:t>
            </a:r>
          </a:p>
          <a:p>
            <a:pPr marL="0" indent="0"/>
            <a:r>
              <a:rPr lang="x-none">
                <a:latin typeface="" pitchFamily="16"/>
              </a:rPr>
              <a:t>Infelizmente o log de um host não inclui as mensagens dos seus contextos</a:t>
            </a:r>
          </a:p>
          <a:p>
            <a:pPr marL="0" indent="0"/>
            <a:r>
              <a:rPr lang="x-none">
                <a:latin typeface="" pitchFamily="16"/>
              </a:rPr>
              <a:t>E o log de um contexto também não inclui as mensagens das aplicações dentro dele</a:t>
            </a:r>
          </a:p>
          <a:p>
            <a:pPr marL="0" indent="0"/>
            <a:r>
              <a:rPr lang="x-none">
                <a:latin typeface="" pitchFamily="16"/>
              </a:rPr>
              <a:t>Estes logs servem apenas para a depuração do próprio Tomcat, algo que o administrador dificilmente vai fazer</a:t>
            </a:r>
          </a:p>
        </p:txBody>
      </p:sp>
    </p:spTree>
    <p:extLst>
      <p:ext uri="{BB962C8B-B14F-4D97-AF65-F5344CB8AC3E}">
        <p14:creationId xmlns:p14="http://schemas.microsoft.com/office/powerpoint/2010/main" val="204911391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11.4. Logs da Aplicação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É fácil usar o modelo fornecido pelo </a:t>
            </a:r>
            <a:r>
              <a:rPr lang="x-none" i="1">
                <a:latin typeface="" pitchFamily="16"/>
              </a:rPr>
              <a:t>logging.properties</a:t>
            </a:r>
            <a:r>
              <a:rPr lang="x-none">
                <a:latin typeface="" pitchFamily="16"/>
              </a:rPr>
              <a:t> para gerar um arquivo de log separado para uma aplicação web</a:t>
            </a:r>
          </a:p>
          <a:p>
            <a:pPr marL="0" indent="0"/>
            <a:r>
              <a:rPr lang="x-none">
                <a:latin typeface="" pitchFamily="16"/>
              </a:rPr>
              <a:t>O processo consiste em:</a:t>
            </a:r>
          </a:p>
          <a:p>
            <a:pPr lvl="1"/>
            <a:r>
              <a:rPr lang="x-none">
                <a:latin typeface="" pitchFamily="16"/>
              </a:rPr>
              <a:t>Acrescentar um novo handler na relação no início do arquivo</a:t>
            </a:r>
          </a:p>
          <a:p>
            <a:pPr lvl="1"/>
            <a:r>
              <a:rPr lang="x-none">
                <a:latin typeface="" pitchFamily="16"/>
              </a:rPr>
              <a:t>Configurar este handler informando o nível de severidade das mensagens registradas e o prefixo do nome do arquivo</a:t>
            </a:r>
          </a:p>
          <a:p>
            <a:pPr lvl="1"/>
            <a:r>
              <a:rPr lang="x-none">
                <a:latin typeface="" pitchFamily="16"/>
              </a:rPr>
              <a:t>Vincular o hander a uma categoria nomeada conforme o pacote Java (</a:t>
            </a:r>
            <a:r>
              <a:rPr lang="x-none" b="1">
                <a:latin typeface="" pitchFamily="16"/>
              </a:rPr>
              <a:t>package</a:t>
            </a:r>
            <a:r>
              <a:rPr lang="x-none">
                <a:latin typeface="" pitchFamily="16"/>
              </a:rPr>
              <a:t>) raiz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144452840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Definindo um log separado para uma aplicação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Pacote “exemplo” gerando o arquivo de log “contatos” para depuração:</a:t>
            </a:r>
          </a:p>
          <a:p>
            <a:pPr lvl="0"/>
            <a:r>
              <a:rPr lang="x-none" sz="2000">
                <a:latin typeface="Bitstream Vera Sans Mono" pitchFamily="32"/>
              </a:rPr>
              <a:t>handlers = 1catalina.org.apache.juli.FileHandler,..., </a:t>
            </a:r>
            <a:r>
              <a:rPr lang="x-none" sz="2000" b="1">
                <a:latin typeface="Bitstream Vera Sans Mono" pitchFamily="32"/>
              </a:rPr>
              <a:t>6contatos.org.apache.juli.FileHandler</a:t>
            </a:r>
            <a:r>
              <a:rPr lang="x-none" sz="2000">
                <a:latin typeface="Bitstream Vera Sans Mono" pitchFamily="32"/>
              </a:rPr>
              <a:t>, java.util.logging.ConsoleHandler</a:t>
            </a:r>
          </a:p>
          <a:p>
            <a:pPr lvl="0"/>
            <a:r>
              <a:rPr lang="x-none" sz="2000" b="1">
                <a:latin typeface="Bitstream Vera Sans Mono" pitchFamily="32"/>
              </a:rPr>
              <a:t>6contatos.org.apache.juli.FileHandler</a:t>
            </a:r>
            <a:r>
              <a:rPr lang="x-none" sz="2000">
                <a:latin typeface="Bitstream Vera Sans Mono" pitchFamily="32"/>
              </a:rPr>
              <a:t>.level = FINE</a:t>
            </a:r>
          </a:p>
          <a:p>
            <a:pPr lvl="0"/>
            <a:r>
              <a:rPr lang="x-none" sz="2000" b="1">
                <a:latin typeface="Bitstream Vera Sans Mono" pitchFamily="32"/>
              </a:rPr>
              <a:t>6contatos.org.apache.juli.FileHandler</a:t>
            </a:r>
            <a:r>
              <a:rPr lang="x-none" sz="2000">
                <a:latin typeface="Bitstream Vera Sans Mono" pitchFamily="32"/>
              </a:rPr>
              <a:t>.directory = ${catalina.base}/logs</a:t>
            </a:r>
          </a:p>
          <a:p>
            <a:pPr lvl="0"/>
            <a:r>
              <a:rPr lang="x-none" sz="2000" b="1">
                <a:latin typeface="Bitstream Vera Sans Mono" pitchFamily="32"/>
              </a:rPr>
              <a:t>6contatos.org.apache.juli.FileHandler</a:t>
            </a:r>
            <a:r>
              <a:rPr lang="x-none" sz="2000">
                <a:latin typeface="Bitstream Vera Sans Mono" pitchFamily="32"/>
              </a:rPr>
              <a:t>.prefix = contatos.</a:t>
            </a:r>
          </a:p>
          <a:p>
            <a:pPr lvl="0"/>
            <a:r>
              <a:rPr lang="x-none" sz="2000">
                <a:latin typeface="Bitstream Vera Sans Mono" pitchFamily="32"/>
              </a:rPr>
              <a:t>exemplo.level = FINE</a:t>
            </a:r>
          </a:p>
          <a:p>
            <a:pPr lvl="0"/>
            <a:r>
              <a:rPr lang="x-none" sz="2000">
                <a:latin typeface="Bitstream Vera Sans Mono" pitchFamily="32"/>
              </a:rPr>
              <a:t>exemplo.handlers = </a:t>
            </a:r>
            <a:r>
              <a:rPr lang="x-none" sz="2000" b="1">
                <a:latin typeface="Bitstream Vera Sans Mono" pitchFamily="32"/>
              </a:rPr>
              <a:t>6contatos.org.apache.juli.FileHandler</a:t>
            </a:r>
          </a:p>
        </p:txBody>
      </p:sp>
    </p:spTree>
    <p:extLst>
      <p:ext uri="{BB962C8B-B14F-4D97-AF65-F5344CB8AC3E}">
        <p14:creationId xmlns:p14="http://schemas.microsoft.com/office/powerpoint/2010/main" val="419455071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11.4. Configuração para produção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O objetivo é minimizar E/S e facilitar o acompanhamento de erros pelo administrador</a:t>
            </a:r>
          </a:p>
          <a:p>
            <a:pPr lvl="0"/>
            <a:r>
              <a:rPr lang="x-none">
                <a:latin typeface="" pitchFamily="16"/>
              </a:rPr>
              <a:t>Aumente o nível da categoria raiz e das saídas do Tomcat para SEVERE ou WARNING</a:t>
            </a:r>
          </a:p>
          <a:p>
            <a:pPr lvl="0"/>
            <a:r>
              <a:rPr lang="x-none">
                <a:latin typeface="" pitchFamily="16"/>
              </a:rPr>
              <a:t>Elimine as saídas do localhost e manager</a:t>
            </a:r>
          </a:p>
          <a:p>
            <a:pPr lvl="0"/>
            <a:r>
              <a:rPr lang="x-none">
                <a:latin typeface="" pitchFamily="16"/>
              </a:rPr>
              <a:t>Gere um log separado para cada aplicações em nível INFO, mas envie </a:t>
            </a:r>
            <a:r>
              <a:rPr lang="x-none" b="1">
                <a:latin typeface="" pitchFamily="16"/>
              </a:rPr>
              <a:t>também</a:t>
            </a:r>
            <a:r>
              <a:rPr lang="x-none">
                <a:latin typeface="" pitchFamily="16"/>
              </a:rPr>
              <a:t> para o log do Tomcat</a:t>
            </a:r>
          </a:p>
          <a:p>
            <a:pPr lvl="0"/>
            <a:r>
              <a:rPr lang="x-none">
                <a:latin typeface="" pitchFamily="16"/>
              </a:rPr>
              <a:t>Aumente o nível de log de aplicações (ou módulos) específicos conforme a necessidade</a:t>
            </a:r>
          </a:p>
        </p:txBody>
      </p:sp>
    </p:spTree>
    <p:extLst>
      <p:ext uri="{BB962C8B-B14F-4D97-AF65-F5344CB8AC3E}">
        <p14:creationId xmlns:p14="http://schemas.microsoft.com/office/powerpoint/2010/main" val="257742587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Para não perder as mensagens de (auto-)deploy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As mensagens de deployment e undeployment são geradas em nível INFO e se você usa auto-deploy vai querer mante-las no log:</a:t>
            </a:r>
          </a:p>
          <a:p>
            <a:pPr lvl="0"/>
            <a:r>
              <a:rPr lang="x-none" sz="2000">
                <a:latin typeface="Bitstream Vera Sans Mono" pitchFamily="32"/>
              </a:rPr>
              <a:t>1catalina.org.apache.juli.FileHandler.level = INFO</a:t>
            </a:r>
          </a:p>
          <a:p>
            <a:pPr lvl="0"/>
            <a:r>
              <a:rPr lang="x-none" sz="2000">
                <a:latin typeface="Bitstream Vera Sans Mono" pitchFamily="32"/>
              </a:rPr>
              <a:t>java.util.logging.ConsoleHandler.level = INFO</a:t>
            </a:r>
          </a:p>
          <a:p>
            <a:pPr lvl="0"/>
            <a:r>
              <a:rPr lang="x-none" sz="2000">
                <a:latin typeface="Bitstream Vera Sans Mono" pitchFamily="32"/>
              </a:rPr>
              <a:t>.level = WARNING</a:t>
            </a:r>
          </a:p>
          <a:p>
            <a:pPr lvl="0"/>
            <a:r>
              <a:rPr lang="x-none" sz="2000" b="1">
                <a:latin typeface="Bitstream Vera Sans Mono" pitchFamily="32"/>
              </a:rPr>
              <a:t>org.apache.catalina.startup.HostConfig.level = INFO</a:t>
            </a:r>
          </a:p>
        </p:txBody>
      </p:sp>
    </p:spTree>
    <p:extLst>
      <p:ext uri="{BB962C8B-B14F-4D97-AF65-F5344CB8AC3E}">
        <p14:creationId xmlns:p14="http://schemas.microsoft.com/office/powerpoint/2010/main" val="66075034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11.5. Logs de Acesso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Os logs de acesso formam um conjunto diferente de logs, que não são tratados pelo Commons Logging mas sim por uma válvula do Tomcat</a:t>
            </a:r>
          </a:p>
          <a:p>
            <a:pPr marL="0" indent="0"/>
            <a:r>
              <a:rPr lang="x-none">
                <a:latin typeface="" pitchFamily="16"/>
              </a:rPr>
              <a:t>Os logs abordados anteriormente informam sobre o funcionamento interno do próprio Tomcat ou das aplicações</a:t>
            </a:r>
          </a:p>
          <a:p>
            <a:pPr marL="0" indent="0"/>
            <a:r>
              <a:rPr lang="x-none">
                <a:latin typeface="" pitchFamily="16"/>
              </a:rPr>
              <a:t>Logs de acesso registram páginas visitadas pelos usuários, permitindo gerar estatísticas de utilização e tempo de resposta para o site ou aplicações isoladas</a:t>
            </a:r>
          </a:p>
        </p:txBody>
      </p:sp>
    </p:spTree>
    <p:extLst>
      <p:ext uri="{BB962C8B-B14F-4D97-AF65-F5344CB8AC3E}">
        <p14:creationId xmlns:p14="http://schemas.microsoft.com/office/powerpoint/2010/main" val="160202883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Válvula de Log de acesso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Basta descomentar no </a:t>
            </a:r>
            <a:r>
              <a:rPr lang="x-none" b="1">
                <a:latin typeface="" pitchFamily="16"/>
              </a:rPr>
              <a:t>server.xml</a:t>
            </a:r>
          </a:p>
          <a:p>
            <a:pPr lvl="0"/>
            <a:r>
              <a:rPr lang="x-none" sz="2000">
                <a:latin typeface="Bitstream Vera Sans Mono" pitchFamily="32"/>
              </a:rPr>
              <a:t>&lt;Valve className="org.apache.catalina.valves.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AccessLogValve"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directory="logs" prefix="localhost_access_log."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suffix=".txt" </a:t>
            </a:r>
            <a:r>
              <a:rPr lang="x-none" sz="2000" b="1">
                <a:latin typeface="Bitstream Vera Sans Mono" pitchFamily="32"/>
              </a:rPr>
              <a:t>pattern="common"</a:t>
            </a:r>
            <a:r>
              <a:rPr lang="x-none" sz="2000">
                <a:latin typeface="Bitstream Vera Sans Mono" pitchFamily="32"/>
              </a:rPr>
              <a:t>           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resolveHosts="false"/&gt;</a:t>
            </a:r>
          </a:p>
          <a:p>
            <a:pPr lvl="0"/>
            <a:r>
              <a:rPr lang="x-none">
                <a:latin typeface="" pitchFamily="16"/>
              </a:rPr>
              <a:t>O padrão “common” é igual ao do Apache HTTPd e reconhecido por analizadores como WebAlizer e Awstats</a:t>
            </a:r>
          </a:p>
          <a:p>
            <a:pPr lvl="0"/>
            <a:r>
              <a:rPr lang="x-none">
                <a:latin typeface="" pitchFamily="16"/>
              </a:rPr>
              <a:t>É possível gerar padrões customizados com informações úteis que não existiriam em um Apache</a:t>
            </a:r>
          </a:p>
        </p:txBody>
      </p:sp>
    </p:spTree>
    <p:extLst>
      <p:ext uri="{BB962C8B-B14F-4D97-AF65-F5344CB8AC3E}">
        <p14:creationId xmlns:p14="http://schemas.microsoft.com/office/powerpoint/2010/main" val="386347527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1. Aplicação Usando API de loggin</a:t>
            </a:r>
          </a:p>
          <a:p>
            <a:pPr lvl="0"/>
            <a:r>
              <a:rPr lang="x-none">
                <a:latin typeface="" pitchFamily="16"/>
              </a:rPr>
              <a:t>Lab 2. Configuração de Log para produção</a:t>
            </a:r>
          </a:p>
          <a:p>
            <a:pPr lvl="0"/>
            <a:r>
              <a:rPr lang="x-none">
                <a:latin typeface="" pitchFamily="16"/>
              </a:rPr>
              <a:t>Lab 3. Gerando logs de acesso</a:t>
            </a:r>
          </a:p>
        </p:txBody>
      </p:sp>
    </p:spTree>
    <p:extLst>
      <p:ext uri="{BB962C8B-B14F-4D97-AF65-F5344CB8AC3E}">
        <p14:creationId xmlns:p14="http://schemas.microsoft.com/office/powerpoint/2010/main" val="414076361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863848" y="1131888"/>
            <a:ext cx="9216777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662488"/>
            <a:ext cx="6861175" cy="1466850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12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Configurações de Rede</a:t>
            </a: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1420223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Neste capítulo seremos apresentados às configurações de rede do Tomcat, incluindo hosts virtuais e recursos de segurança de rede embutidos no servidor de aplicações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Conectores do Tomcat</a:t>
            </a:r>
          </a:p>
          <a:p>
            <a:pPr lvl="1"/>
            <a:r>
              <a:rPr lang="x-none">
                <a:latin typeface="" pitchFamily="16"/>
              </a:rPr>
              <a:t>Suporte a SSL</a:t>
            </a:r>
          </a:p>
          <a:p>
            <a:pPr lvl="1"/>
            <a:r>
              <a:rPr lang="x-none">
                <a:latin typeface="" pitchFamily="16"/>
              </a:rPr>
              <a:t>Configuração de hosts virtuais</a:t>
            </a:r>
          </a:p>
          <a:p>
            <a:pPr lvl="1"/>
            <a:r>
              <a:rPr lang="x-none">
                <a:latin typeface="" pitchFamily="16"/>
              </a:rPr>
              <a:t>Válvulas de firewall</a:t>
            </a:r>
          </a:p>
        </p:txBody>
      </p:sp>
    </p:spTree>
    <p:extLst>
      <p:ext uri="{BB962C8B-B14F-4D97-AF65-F5344CB8AC3E}">
        <p14:creationId xmlns:p14="http://schemas.microsoft.com/office/powerpoint/2010/main" val="274955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1.3. Java x Linux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Embora o Java da Sun seja um download gratuito, sua licença de uso impede sua inclusão na maioria das distribuições do Linux</a:t>
            </a:r>
          </a:p>
          <a:p>
            <a:pPr marL="0" indent="0"/>
            <a:r>
              <a:rPr lang="x-none">
                <a:latin typeface="" pitchFamily="16"/>
              </a:rPr>
              <a:t>Por isso que até 2005 era difícil encontrar aplicações Java como parte de distribuições do Linux</a:t>
            </a:r>
          </a:p>
          <a:p>
            <a:pPr marL="0" indent="0"/>
            <a:r>
              <a:rPr lang="x-none">
                <a:latin typeface="" pitchFamily="16"/>
              </a:rPr>
              <a:t>Mas então projetos de implementações livres do Java, baseadas no </a:t>
            </a:r>
            <a:r>
              <a:rPr lang="x-none" b="1">
                <a:latin typeface="" pitchFamily="16"/>
              </a:rPr>
              <a:t>GNU Classpath</a:t>
            </a:r>
            <a:r>
              <a:rPr lang="x-none">
                <a:latin typeface="" pitchFamily="16"/>
              </a:rPr>
              <a:t>, se tornaram maduras o suficientes para permitir a inclusão de aplicações Java em distribuições como Fedora Linux e Debian</a:t>
            </a:r>
          </a:p>
          <a:p>
            <a:pPr marL="0" indent="0"/>
            <a:r>
              <a:rPr lang="x-none">
                <a:latin typeface="" pitchFamily="16"/>
              </a:rPr>
              <a:t>Entre elas: GCJ, Kaffe, CacaoJVM, Jikes</a:t>
            </a:r>
          </a:p>
        </p:txBody>
      </p:sp>
    </p:spTree>
    <p:extLst>
      <p:ext uri="{BB962C8B-B14F-4D97-AF65-F5344CB8AC3E}">
        <p14:creationId xmlns:p14="http://schemas.microsoft.com/office/powerpoint/2010/main" val="3518546165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Conectores e válvulas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b="1">
                <a:latin typeface="" pitchFamily="16"/>
              </a:rPr>
              <a:t>Conectores</a:t>
            </a:r>
            <a:r>
              <a:rPr lang="x-none">
                <a:latin typeface="" pitchFamily="16"/>
              </a:rPr>
              <a:t> são responsáveis por receber conexões de redes e repassar os comandos recebidos para o container web (Catalina)</a:t>
            </a:r>
          </a:p>
          <a:p>
            <a:pPr marL="0" indent="0"/>
            <a:r>
              <a:rPr lang="x-none">
                <a:latin typeface="" pitchFamily="16"/>
              </a:rPr>
              <a:t>O Tomcat pode ser utilizado diretamente como um servidor web porque ele possui um conector que entende o protocolo HTTP</a:t>
            </a:r>
          </a:p>
          <a:p>
            <a:pPr marL="0" indent="0"/>
            <a:r>
              <a:rPr lang="x-none">
                <a:latin typeface="" pitchFamily="16"/>
              </a:rPr>
              <a:t>Quando existe outro servidor web entre o Tomcat e o navegador do usuário, o Conector Jk permite comunicação otimizada usando o protocolo AJP</a:t>
            </a:r>
          </a:p>
          <a:p>
            <a:pPr marL="0" indent="0"/>
            <a:r>
              <a:rPr lang="x-none" b="1">
                <a:latin typeface="" pitchFamily="16"/>
              </a:rPr>
              <a:t>Válvulas</a:t>
            </a:r>
            <a:r>
              <a:rPr lang="x-none">
                <a:latin typeface="" pitchFamily="16"/>
              </a:rPr>
              <a:t> recebem as requisições antes das aplicações (Servlets) e podem interferir no atendimento como quizerem</a:t>
            </a:r>
          </a:p>
        </p:txBody>
      </p:sp>
    </p:spTree>
    <p:extLst>
      <p:ext uri="{BB962C8B-B14F-4D97-AF65-F5344CB8AC3E}">
        <p14:creationId xmlns:p14="http://schemas.microsoft.com/office/powerpoint/2010/main" val="261647714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Fluxo de Requisições HTTP no Tomcat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12320" y="1763613"/>
            <a:ext cx="6060600" cy="4800266"/>
          </a:xfrm>
          <a:prstGeom prst="rect">
            <a:avLst/>
          </a:prstGeom>
          <a:solidFill>
            <a:srgbClr val="CCCC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Servidor de							</a:t>
            </a:r>
          </a:p>
          <a:p>
            <a:pPr algn="ctr" hangingPunct="0"/>
            <a: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 Aplicações </a:t>
            </a:r>
            <a:r>
              <a:rPr lang="pt-BR" dirty="0" err="1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Tomcat</a:t>
            </a:r>
            <a: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							</a:t>
            </a: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sz="1600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908040" y="2506680"/>
            <a:ext cx="2644920" cy="3711240"/>
          </a:xfrm>
          <a:prstGeom prst="rect">
            <a:avLst/>
          </a:prstGeom>
          <a:solidFill>
            <a:srgbClr val="CCFF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Catalina</a:t>
            </a:r>
            <a:b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</a:br>
            <a: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(Container Web)</a:t>
            </a: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116601" y="3449881"/>
            <a:ext cx="1745999" cy="121932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Coyote</a:t>
            </a:r>
          </a:p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(Conector</a:t>
            </a:r>
            <a:b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</a:br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HTTP)</a:t>
            </a:r>
          </a:p>
        </p:txBody>
      </p:sp>
      <p:sp>
        <p:nvSpPr>
          <p:cNvPr id="6" name="Retângulo 5"/>
          <p:cNvSpPr/>
          <p:nvPr/>
        </p:nvSpPr>
        <p:spPr>
          <a:xfrm>
            <a:off x="4117320" y="4974840"/>
            <a:ext cx="1745640" cy="1218960"/>
          </a:xfrm>
          <a:prstGeom prst="rect">
            <a:avLst/>
          </a:pr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Jk</a:t>
            </a:r>
          </a:p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(Conector</a:t>
            </a:r>
            <a:b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</a:br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AJP)</a:t>
            </a:r>
          </a:p>
        </p:txBody>
      </p:sp>
      <p:sp>
        <p:nvSpPr>
          <p:cNvPr id="7" name="Retângulo 6"/>
          <p:cNvSpPr/>
          <p:nvPr/>
        </p:nvSpPr>
        <p:spPr>
          <a:xfrm>
            <a:off x="7123679" y="5156640"/>
            <a:ext cx="2117880" cy="78084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 dirty="0" err="1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Servlet</a:t>
            </a:r>
            <a: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 ou</a:t>
            </a:r>
          </a:p>
          <a:p>
            <a:pPr algn="ctr" hangingPunct="0"/>
            <a: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Página JSP</a:t>
            </a:r>
          </a:p>
        </p:txBody>
      </p:sp>
      <p:sp>
        <p:nvSpPr>
          <p:cNvPr id="8" name="Retângulo 7"/>
          <p:cNvSpPr/>
          <p:nvPr/>
        </p:nvSpPr>
        <p:spPr>
          <a:xfrm>
            <a:off x="975241" y="2334240"/>
            <a:ext cx="1939318" cy="981360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 dirty="0">
                <a:latin typeface="Bitstream Vera Sans" pitchFamily="34"/>
                <a:ea typeface="Tahoma" pitchFamily="2"/>
                <a:cs typeface="Tahoma" pitchFamily="2"/>
              </a:rPr>
              <a:t>Navegador</a:t>
            </a:r>
            <a:br>
              <a:rPr lang="pt-BR" dirty="0">
                <a:latin typeface="Bitstream Vera Sans" pitchFamily="34"/>
                <a:ea typeface="Tahoma" pitchFamily="2"/>
                <a:cs typeface="Tahoma" pitchFamily="2"/>
              </a:rPr>
            </a:br>
            <a: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Web</a:t>
            </a:r>
          </a:p>
        </p:txBody>
      </p:sp>
      <p:sp>
        <p:nvSpPr>
          <p:cNvPr id="9" name="Retângulo 8"/>
          <p:cNvSpPr/>
          <p:nvPr/>
        </p:nvSpPr>
        <p:spPr>
          <a:xfrm>
            <a:off x="975601" y="4123079"/>
            <a:ext cx="1939318" cy="2251441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Servidor</a:t>
            </a:r>
            <a:b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</a:br>
            <a:r>
              <a:rPr lang="pt-BR" dirty="0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Web</a:t>
            </a: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 dirty="0">
              <a:solidFill>
                <a:schemeClr val="bg1"/>
              </a:solidFill>
              <a:latin typeface="Bitstream Vera Sans" pitchFamily="34"/>
              <a:ea typeface="Tahoma" pitchFamily="2"/>
              <a:cs typeface="Tahoma" pitchFamily="2"/>
            </a:endParaRPr>
          </a:p>
        </p:txBody>
      </p:sp>
      <p:cxnSp>
        <p:nvCxnSpPr>
          <p:cNvPr id="10" name="Conector angulado 9"/>
          <p:cNvCxnSpPr>
            <a:stCxn id="8" idx="3"/>
          </p:cNvCxnSpPr>
          <p:nvPr/>
        </p:nvCxnSpPr>
        <p:spPr>
          <a:xfrm>
            <a:off x="2914559" y="2824921"/>
            <a:ext cx="1208161" cy="968759"/>
          </a:xfrm>
          <a:prstGeom prst="bentConnector3">
            <a:avLst/>
          </a:prstGeom>
          <a:noFill/>
          <a:ln w="0">
            <a:solidFill>
              <a:srgbClr val="FF0000"/>
            </a:solidFill>
            <a:prstDash val="solid"/>
            <a:headEnd type="arrow"/>
            <a:tailEnd type="arrow"/>
          </a:ln>
        </p:spPr>
      </p:cxnSp>
      <p:cxnSp>
        <p:nvCxnSpPr>
          <p:cNvPr id="11" name="Conector angulado 10"/>
          <p:cNvCxnSpPr>
            <a:stCxn id="14" idx="3"/>
            <a:endCxn id="6" idx="1"/>
          </p:cNvCxnSpPr>
          <p:nvPr/>
        </p:nvCxnSpPr>
        <p:spPr>
          <a:xfrm>
            <a:off x="2519640" y="5583961"/>
            <a:ext cx="1597680" cy="360"/>
          </a:xfrm>
          <a:prstGeom prst="bentConnector3">
            <a:avLst/>
          </a:prstGeom>
          <a:noFill/>
          <a:ln w="0">
            <a:solidFill>
              <a:srgbClr val="FF0000"/>
            </a:solidFill>
            <a:prstDash val="solid"/>
            <a:headEnd type="arrow"/>
            <a:tailEnd type="arrow"/>
          </a:ln>
        </p:spPr>
      </p:cxnSp>
      <p:cxnSp>
        <p:nvCxnSpPr>
          <p:cNvPr id="12" name="Conector angulado 11"/>
          <p:cNvCxnSpPr>
            <a:stCxn id="9" idx="3"/>
          </p:cNvCxnSpPr>
          <p:nvPr/>
        </p:nvCxnSpPr>
        <p:spPr>
          <a:xfrm flipV="1">
            <a:off x="2914919" y="4353480"/>
            <a:ext cx="1207801" cy="895320"/>
          </a:xfrm>
          <a:prstGeom prst="bentConnector3">
            <a:avLst/>
          </a:prstGeom>
          <a:noFill/>
          <a:ln w="0">
            <a:solidFill>
              <a:srgbClr val="FF0000"/>
            </a:solidFill>
            <a:prstDash val="solid"/>
            <a:headEnd type="arrow"/>
            <a:tailEnd type="arrow"/>
          </a:ln>
        </p:spPr>
      </p:cxnSp>
      <p:cxnSp>
        <p:nvCxnSpPr>
          <p:cNvPr id="13" name="Conector angulado 12"/>
          <p:cNvCxnSpPr>
            <a:stCxn id="5" idx="3"/>
            <a:endCxn id="16" idx="1"/>
          </p:cNvCxnSpPr>
          <p:nvPr/>
        </p:nvCxnSpPr>
        <p:spPr>
          <a:xfrm>
            <a:off x="5862599" y="4059540"/>
            <a:ext cx="1261440" cy="12700"/>
          </a:xfrm>
          <a:prstGeom prst="bentConnector3">
            <a:avLst/>
          </a:prstGeom>
          <a:noFill/>
          <a:ln w="0">
            <a:solidFill>
              <a:srgbClr val="FF0000"/>
            </a:solidFill>
            <a:prstDash val="solid"/>
            <a:headEnd type="arrow"/>
            <a:tailEnd type="arrow"/>
          </a:ln>
        </p:spPr>
      </p:cxnSp>
      <p:sp>
        <p:nvSpPr>
          <p:cNvPr id="14" name="Retângulo 13"/>
          <p:cNvSpPr/>
          <p:nvPr/>
        </p:nvSpPr>
        <p:spPr>
          <a:xfrm>
            <a:off x="1366201" y="5238001"/>
            <a:ext cx="1153440" cy="691920"/>
          </a:xfrm>
          <a:prstGeom prst="rect">
            <a:avLst/>
          </a:prstGeom>
          <a:solidFill>
            <a:srgbClr val="FFCC99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mod_jk</a:t>
            </a:r>
          </a:p>
        </p:txBody>
      </p:sp>
      <p:cxnSp>
        <p:nvCxnSpPr>
          <p:cNvPr id="15" name="Conector angulado 14"/>
          <p:cNvCxnSpPr>
            <a:stCxn id="8" idx="2"/>
            <a:endCxn id="9" idx="0"/>
          </p:cNvCxnSpPr>
          <p:nvPr/>
        </p:nvCxnSpPr>
        <p:spPr>
          <a:xfrm rot="16200000" flipH="1">
            <a:off x="1541340" y="3719160"/>
            <a:ext cx="807480" cy="360"/>
          </a:xfrm>
          <a:prstGeom prst="bentConnector3">
            <a:avLst/>
          </a:prstGeom>
          <a:noFill/>
          <a:ln w="0">
            <a:solidFill>
              <a:srgbClr val="FF0000"/>
            </a:solidFill>
            <a:prstDash val="solid"/>
            <a:headEnd type="arrow"/>
            <a:tailEnd type="arrow"/>
          </a:ln>
        </p:spPr>
      </p:cxnSp>
      <p:sp>
        <p:nvSpPr>
          <p:cNvPr id="16" name="Retângulo 15"/>
          <p:cNvSpPr/>
          <p:nvPr/>
        </p:nvSpPr>
        <p:spPr>
          <a:xfrm>
            <a:off x="7124039" y="3669120"/>
            <a:ext cx="2117880" cy="780840"/>
          </a:xfrm>
          <a:prstGeom prst="rect">
            <a:avLst/>
          </a:prstGeom>
          <a:solidFill>
            <a:srgbClr val="E6E6FF"/>
          </a:solidFill>
          <a:ln w="0">
            <a:solidFill>
              <a:srgbClr val="00000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Válvulas</a:t>
            </a:r>
          </a:p>
        </p:txBody>
      </p:sp>
      <p:cxnSp>
        <p:nvCxnSpPr>
          <p:cNvPr id="17" name="Conector angulado 16"/>
          <p:cNvCxnSpPr>
            <a:stCxn id="7" idx="0"/>
            <a:endCxn id="16" idx="2"/>
          </p:cNvCxnSpPr>
          <p:nvPr/>
        </p:nvCxnSpPr>
        <p:spPr>
          <a:xfrm rot="5400000" flipH="1" flipV="1">
            <a:off x="7829459" y="4803120"/>
            <a:ext cx="706680" cy="360"/>
          </a:xfrm>
          <a:prstGeom prst="bentConnector3">
            <a:avLst/>
          </a:prstGeom>
          <a:noFill/>
          <a:ln w="0">
            <a:solidFill>
              <a:srgbClr val="FF0000"/>
            </a:solidFill>
            <a:prstDash val="solid"/>
            <a:headEnd type="arrow"/>
            <a:tailEnd type="arrow"/>
          </a:ln>
        </p:spPr>
      </p:cxnSp>
      <p:cxnSp>
        <p:nvCxnSpPr>
          <p:cNvPr id="18" name="Conector angulado 17"/>
          <p:cNvCxnSpPr>
            <a:stCxn id="6" idx="3"/>
            <a:endCxn id="16" idx="1"/>
          </p:cNvCxnSpPr>
          <p:nvPr/>
        </p:nvCxnSpPr>
        <p:spPr>
          <a:xfrm flipV="1">
            <a:off x="5862960" y="4059541"/>
            <a:ext cx="1261079" cy="1524780"/>
          </a:xfrm>
          <a:prstGeom prst="bentConnector3">
            <a:avLst/>
          </a:prstGeom>
          <a:noFill/>
          <a:ln w="0">
            <a:solidFill>
              <a:srgbClr val="FF0000"/>
            </a:solidFill>
            <a:prstDash val="solid"/>
            <a:headEnd type="arrow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223027724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12.1.1. Configuração default do Coyote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Apresenta apenas uns poucos atributos, há vários outros que podem ser acrescentados</a:t>
            </a:r>
          </a:p>
          <a:p>
            <a:pPr lvl="0"/>
            <a:r>
              <a:rPr lang="x-none">
                <a:latin typeface="" pitchFamily="16"/>
              </a:rPr>
              <a:t>(Veja o manual do Tomcat)</a:t>
            </a:r>
          </a:p>
          <a:p>
            <a:pPr lvl="0"/>
            <a:r>
              <a:rPr lang="x-none" sz="2000">
                <a:latin typeface="Bitstream Vera Sans Mono" pitchFamily="32"/>
              </a:rPr>
              <a:t>&lt;Service name="Catalina"&gt;</a:t>
            </a:r>
          </a:p>
          <a:p>
            <a:pPr lvl="0"/>
            <a:r>
              <a:rPr lang="x-none" sz="2000">
                <a:latin typeface="Bitstream Vera Sans Mono" pitchFamily="32"/>
              </a:rPr>
              <a:t>    </a:t>
            </a:r>
            <a:r>
              <a:rPr lang="x-none" sz="2000" b="1">
                <a:latin typeface="Bitstream Vera Sans Mono" pitchFamily="32"/>
              </a:rPr>
              <a:t>&lt;Connector port="8080" protocol="HTTP/1.1"</a:t>
            </a:r>
            <a:br>
              <a:rPr lang="x-none" sz="2000" b="1">
                <a:latin typeface="Bitstream Vera Sans Mono" pitchFamily="32"/>
              </a:rPr>
            </a:br>
            <a:r>
              <a:rPr lang="x-none" sz="2000" b="1">
                <a:latin typeface="Bitstream Vera Sans Mono" pitchFamily="32"/>
              </a:rPr>
              <a:t>             connectionTimeout="20000"</a:t>
            </a:r>
            <a:br>
              <a:rPr lang="x-none" sz="2000" b="1">
                <a:latin typeface="Bitstream Vera Sans Mono" pitchFamily="32"/>
              </a:rPr>
            </a:br>
            <a:r>
              <a:rPr lang="x-none" sz="2000" b="1">
                <a:latin typeface="Bitstream Vera Sans Mono" pitchFamily="32"/>
              </a:rPr>
              <a:t>             redirectPort="8443" /&gt;</a:t>
            </a:r>
          </a:p>
          <a:p>
            <a:pPr lvl="0"/>
            <a:r>
              <a:rPr lang="x-none" sz="2000">
                <a:latin typeface="Bitstream Vera Sans Mono" pitchFamily="32"/>
              </a:rPr>
              <a:t>     &lt;Engine name="Catalina" 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     defaultHost="localhost"&gt;</a:t>
            </a:r>
          </a:p>
        </p:txBody>
      </p:sp>
    </p:spTree>
    <p:extLst>
      <p:ext uri="{BB962C8B-B14F-4D97-AF65-F5344CB8AC3E}">
        <p14:creationId xmlns:p14="http://schemas.microsoft.com/office/powerpoint/2010/main" val="361147312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12.1.2. Rodando o Tomcat na porta 80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Em Windows, basta mudar a porta no conector</a:t>
            </a:r>
          </a:p>
          <a:p>
            <a:pPr lvl="0"/>
            <a:r>
              <a:rPr lang="x-none">
                <a:latin typeface="" pitchFamily="16"/>
              </a:rPr>
              <a:t>No Unix, portas &lt; 1024 só podem ser abertas pelo root</a:t>
            </a:r>
          </a:p>
          <a:p>
            <a:pPr lvl="0"/>
            <a:r>
              <a:rPr lang="x-none">
                <a:latin typeface="" pitchFamily="16"/>
              </a:rPr>
              <a:t>Mas não se recomenda processar requisições remotas como root</a:t>
            </a:r>
          </a:p>
          <a:p>
            <a:pPr lvl="0"/>
            <a:r>
              <a:rPr lang="x-none">
                <a:latin typeface="" pitchFamily="16"/>
              </a:rPr>
              <a:t>Servidores nativos mudam de identidade logo após abrir a porta (e antes de aceitar qualquer pacote)</a:t>
            </a:r>
          </a:p>
          <a:p>
            <a:pPr lvl="0"/>
            <a:r>
              <a:rPr lang="x-none">
                <a:latin typeface="" pitchFamily="16"/>
              </a:rPr>
              <a:t>A JVM não tem a operação de mudar de identidade</a:t>
            </a:r>
          </a:p>
          <a:p>
            <a:pPr lvl="0"/>
            <a:r>
              <a:rPr lang="x-none">
                <a:latin typeface="" pitchFamily="16"/>
              </a:rPr>
              <a:t>Então deve-se contornar usando um firewall (NAT) ou redirecionador de portas</a:t>
            </a:r>
          </a:p>
        </p:txBody>
      </p:sp>
    </p:spTree>
    <p:extLst>
      <p:ext uri="{BB962C8B-B14F-4D97-AF65-F5344CB8AC3E}">
        <p14:creationId xmlns:p14="http://schemas.microsoft.com/office/powerpoint/2010/main" val="63809877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12.2. Firewall Interno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As válvulas </a:t>
            </a:r>
            <a:r>
              <a:rPr lang="x-none" b="1">
                <a:latin typeface="" pitchFamily="16"/>
              </a:rPr>
              <a:t>RemoteAddrValve</a:t>
            </a:r>
            <a:r>
              <a:rPr lang="x-none">
                <a:latin typeface="" pitchFamily="16"/>
              </a:rPr>
              <a:t> e </a:t>
            </a:r>
            <a:r>
              <a:rPr lang="x-none" b="1">
                <a:latin typeface="" pitchFamily="16"/>
              </a:rPr>
              <a:t>RemoteHostValve</a:t>
            </a:r>
            <a:r>
              <a:rPr lang="x-none">
                <a:latin typeface="" pitchFamily="16"/>
              </a:rPr>
              <a:t> permitem definir regras de firewall em um engine, host ou contexto</a:t>
            </a:r>
          </a:p>
          <a:p>
            <a:pPr marL="0" indent="0"/>
            <a:r>
              <a:rPr lang="x-none">
                <a:latin typeface="" pitchFamily="16"/>
              </a:rPr>
              <a:t>Por exemplo, para aceitar apenas hosts do domínio empresa.com.br</a:t>
            </a:r>
          </a:p>
          <a:p>
            <a:pPr lvl="1"/>
            <a:r>
              <a:rPr lang="x-none" sz="1800">
                <a:latin typeface="Bitstream Vera Sans Mono" pitchFamily="33"/>
              </a:rPr>
              <a:t>&lt;Valve className="org.apache.catalina.valves.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RemoteHostValve"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allow=".*.empresa\.com\.br"/&gt;</a:t>
            </a:r>
          </a:p>
          <a:p>
            <a:pPr marL="0" indent="0"/>
            <a:r>
              <a:rPr lang="x-none">
                <a:latin typeface="" pitchFamily="16"/>
              </a:rPr>
              <a:t>Ou então, para aceitar apenas requisições da rede local da empresa, 192.168.0.0/24</a:t>
            </a:r>
          </a:p>
          <a:p>
            <a:pPr lvl="1"/>
            <a:r>
              <a:rPr lang="x-none" sz="1800">
                <a:latin typeface="Bitstream Vera Sans Mono" pitchFamily="33"/>
              </a:rPr>
              <a:t>&lt;Valve className="org.apache.catalina.valves.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RemoteAddrValve"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allow="192\.168\.0\..*"/&gt;</a:t>
            </a:r>
          </a:p>
        </p:txBody>
      </p:sp>
    </p:spTree>
    <p:extLst>
      <p:ext uri="{BB962C8B-B14F-4D97-AF65-F5344CB8AC3E}">
        <p14:creationId xmlns:p14="http://schemas.microsoft.com/office/powerpoint/2010/main" val="31778464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Regras de Host e Endereço IP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Note que os valores dos atributos </a:t>
            </a:r>
            <a:r>
              <a:rPr lang="x-none" b="1">
                <a:latin typeface="" pitchFamily="16"/>
              </a:rPr>
              <a:t>allow</a:t>
            </a:r>
            <a:r>
              <a:rPr lang="x-none">
                <a:latin typeface="" pitchFamily="16"/>
              </a:rPr>
              <a:t> e </a:t>
            </a:r>
            <a:r>
              <a:rPr lang="x-none" b="1">
                <a:latin typeface="" pitchFamily="16"/>
              </a:rPr>
              <a:t>deny</a:t>
            </a:r>
            <a:r>
              <a:rPr lang="x-none">
                <a:latin typeface="" pitchFamily="16"/>
              </a:rPr>
              <a:t> das válvulas de firewall do Tomcat utilizam expressões regulares do pacote Jakarta Regexp </a:t>
            </a:r>
            <a:r>
              <a:rPr lang="x-none">
                <a:latin typeface="" pitchFamily="16"/>
                <a:hlinkClick r:id="rId4"/>
              </a:rPr>
              <a:t>http://jakarta.apache.org/regexp/</a:t>
            </a:r>
          </a:p>
          <a:p>
            <a:pPr marL="0" indent="0"/>
            <a:r>
              <a:rPr lang="x-none">
                <a:latin typeface="" pitchFamily="16"/>
              </a:rPr>
              <a:t>Em geral elas seguem mesma sintaxe do grep e Perl</a:t>
            </a:r>
          </a:p>
          <a:p>
            <a:pPr marL="0" indent="0"/>
            <a:r>
              <a:rPr lang="x-none">
                <a:latin typeface="" pitchFamily="16"/>
              </a:rPr>
              <a:t>Podem ser especificadas várias expressões, separadas por vírgulas</a:t>
            </a:r>
          </a:p>
          <a:p>
            <a:pPr marL="0" indent="0"/>
            <a:r>
              <a:rPr lang="x-none">
                <a:latin typeface="" pitchFamily="16"/>
              </a:rPr>
              <a:t>Se um dos atributos for omitido, assume-se a expressão regular </a:t>
            </a:r>
            <a:r>
              <a:rPr lang="x-none" b="1">
                <a:latin typeface="" pitchFamily="16"/>
              </a:rPr>
              <a:t>".*"</a:t>
            </a:r>
            <a:r>
              <a:rPr lang="x-none">
                <a:latin typeface="" pitchFamily="16"/>
              </a:rPr>
              <a:t> que aceita qualquer coisa</a:t>
            </a:r>
          </a:p>
        </p:txBody>
      </p:sp>
    </p:spTree>
    <p:extLst>
      <p:ext uri="{BB962C8B-B14F-4D97-AF65-F5344CB8AC3E}">
        <p14:creationId xmlns:p14="http://schemas.microsoft.com/office/powerpoint/2010/main" val="367176856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12.3. Conexões SSL no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Tomcat suporta, por meio do JSSE (Java Secure Sockets Extensions) conexões encriptadas nos padrões SSL e TLS, ou seja, conexões </a:t>
            </a:r>
            <a:r>
              <a:rPr lang="x-none" b="1">
                <a:latin typeface="" pitchFamily="16"/>
              </a:rPr>
              <a:t>https:</a:t>
            </a:r>
          </a:p>
          <a:p>
            <a:pPr marL="0" indent="0"/>
            <a:r>
              <a:rPr lang="x-none">
                <a:latin typeface="" pitchFamily="16"/>
              </a:rPr>
              <a:t>O JSSE é padrão no JavaSE desde o 1.4</a:t>
            </a:r>
          </a:p>
          <a:p>
            <a:pPr marL="0" indent="0"/>
            <a:r>
              <a:rPr lang="x-none">
                <a:latin typeface="" pitchFamily="16"/>
              </a:rPr>
              <a:t>Se existir um servidor web nativo atuando como </a:t>
            </a:r>
            <a:r>
              <a:rPr lang="x-none" i="1">
                <a:latin typeface="" pitchFamily="16"/>
              </a:rPr>
              <a:t>front-end</a:t>
            </a:r>
            <a:r>
              <a:rPr lang="x-none">
                <a:latin typeface="" pitchFamily="16"/>
              </a:rPr>
              <a:t>, ele tem que processar o SSL e o Tomcat não precisa e nem pode fazer isso</a:t>
            </a:r>
          </a:p>
        </p:txBody>
      </p:sp>
    </p:spTree>
    <p:extLst>
      <p:ext uri="{BB962C8B-B14F-4D97-AF65-F5344CB8AC3E}">
        <p14:creationId xmlns:p14="http://schemas.microsoft.com/office/powerpoint/2010/main" val="275258971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Ativando o Conector SSL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conector que aceita conexões criptografadas está comentado no </a:t>
            </a:r>
            <a:r>
              <a:rPr lang="x-none" i="1">
                <a:latin typeface="" pitchFamily="16"/>
              </a:rPr>
              <a:t>server.xml</a:t>
            </a:r>
            <a:r>
              <a:rPr lang="x-none">
                <a:latin typeface="" pitchFamily="16"/>
              </a:rPr>
              <a:t> padrão do Tomcat, basta descomenta-lo:</a:t>
            </a:r>
          </a:p>
          <a:p>
            <a:pPr marL="0" indent="0"/>
            <a:r>
              <a:rPr lang="x-none" sz="2000">
                <a:latin typeface="Bitstream Vera Sans Mono" pitchFamily="33"/>
              </a:rPr>
              <a:t>&lt;Connector port="8443"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scheme="https" secure="true"</a:t>
            </a:r>
            <a:br>
              <a:rPr lang="x-none" sz="2000">
                <a:latin typeface="Bitstream Vera Sans Mono" pitchFamily="33"/>
              </a:rPr>
            </a:br>
            <a:r>
              <a:rPr lang="x-none" sz="2000" b="1">
                <a:latin typeface="Bitstream Vera Sans Mono" pitchFamily="33"/>
              </a:rPr>
              <a:t>    keystorePass="secreto"</a:t>
            </a:r>
            <a:br>
              <a:rPr lang="x-none" sz="2000" b="1">
                <a:latin typeface="Bitstream Vera Sans Mono" pitchFamily="33"/>
              </a:rPr>
            </a:br>
            <a:r>
              <a:rPr lang="x-none" sz="2000" b="1">
                <a:latin typeface="Bitstream Vera Sans Mono" pitchFamily="33"/>
              </a:rPr>
              <a:t>    keystoreFile="conf/keystore"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clientAuth="false" sslProtocol="TLS"/&gt;</a:t>
            </a:r>
          </a:p>
          <a:p>
            <a:pPr marL="0" indent="0"/>
            <a:r>
              <a:rPr lang="x-none">
                <a:latin typeface="" pitchFamily="16"/>
              </a:rPr>
              <a:t>Ajuste os atributos destacados ao seu arquivo de keystore</a:t>
            </a:r>
          </a:p>
        </p:txBody>
      </p:sp>
    </p:spTree>
    <p:extLst>
      <p:ext uri="{BB962C8B-B14F-4D97-AF65-F5344CB8AC3E}">
        <p14:creationId xmlns:p14="http://schemas.microsoft.com/office/powerpoint/2010/main" val="29324802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12.3.1. Gerando Certificados com o keytool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JavaSE fornece o </a:t>
            </a:r>
            <a:r>
              <a:rPr lang="x-none" b="1">
                <a:latin typeface="" pitchFamily="16"/>
              </a:rPr>
              <a:t>keytool</a:t>
            </a:r>
            <a:r>
              <a:rPr lang="x-none">
                <a:latin typeface="" pitchFamily="16"/>
              </a:rPr>
              <a:t> para manipular keystores e certificados digitais</a:t>
            </a:r>
          </a:p>
          <a:p>
            <a:pPr marL="0" indent="0"/>
            <a:r>
              <a:rPr lang="x-none">
                <a:latin typeface="" pitchFamily="16"/>
              </a:rPr>
              <a:t>Para gerar um certificado auto-assinado no arquivo </a:t>
            </a:r>
            <a:r>
              <a:rPr lang="x-none" i="1">
                <a:latin typeface="" pitchFamily="16"/>
              </a:rPr>
              <a:t>keystore</a:t>
            </a:r>
            <a:r>
              <a:rPr lang="x-none">
                <a:latin typeface="" pitchFamily="16"/>
              </a:rPr>
              <a:t> no diretório corrente:</a:t>
            </a:r>
          </a:p>
          <a:p>
            <a:pPr lvl="1"/>
            <a:r>
              <a:rPr lang="x-none" sz="1800">
                <a:latin typeface="Bitstream Vera Sans Mono" pitchFamily="33"/>
              </a:rPr>
              <a:t>$ keytool -keystore keystore -genkey -alias tomcat -keyalg RSA</a:t>
            </a:r>
          </a:p>
          <a:p>
            <a:pPr lvl="1"/>
            <a:r>
              <a:rPr lang="x-none">
                <a:latin typeface="" pitchFamily="16"/>
              </a:rPr>
              <a:t>Tome nota da senha fornecida</a:t>
            </a:r>
          </a:p>
          <a:p>
            <a:pPr lvl="1"/>
            <a:r>
              <a:rPr lang="x-none">
                <a:latin typeface="" pitchFamily="16"/>
              </a:rPr>
              <a:t>Forneça os dados sobre sua empresa e localização, que serão registrados no certificado</a:t>
            </a:r>
          </a:p>
          <a:p>
            <a:pPr lvl="1"/>
            <a:r>
              <a:rPr lang="x-none">
                <a:latin typeface="" pitchFamily="16"/>
              </a:rPr>
              <a:t>Use a mesma senha para o keystore (antes de perguntar pelos dados pessoais) e depois para a chave do Tomcat (depois de pedir pelos dados pessoais)</a:t>
            </a:r>
          </a:p>
        </p:txBody>
      </p:sp>
    </p:spTree>
    <p:extLst>
      <p:ext uri="{BB962C8B-B14F-4D97-AF65-F5344CB8AC3E}">
        <p14:creationId xmlns:p14="http://schemas.microsoft.com/office/powerpoint/2010/main" val="90593823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Certificados Auto-Assinados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Sites de produção utilizam um certificado adquirido em uma empresa reconhecida por padrão pelos navegadores, como a Verisign</a:t>
            </a:r>
          </a:p>
          <a:p>
            <a:pPr marL="0" indent="0"/>
            <a:r>
              <a:rPr lang="x-none">
                <a:latin typeface="" pitchFamily="16"/>
              </a:rPr>
              <a:t>Para testes e Intranets, é possível gerar um certificado “auto-assinado”, que traz as mesmas garantias de segurança que um certificado “oficial”</a:t>
            </a:r>
          </a:p>
          <a:p>
            <a:pPr marL="0" indent="0"/>
            <a:r>
              <a:rPr lang="x-none">
                <a:latin typeface="" pitchFamily="16"/>
              </a:rPr>
              <a:t>O que o certificado “oficial” garante é que o usuário está acessando o site real e não uma imitação</a:t>
            </a:r>
          </a:p>
          <a:p>
            <a:pPr marL="0" indent="0"/>
            <a:r>
              <a:rPr lang="x-none">
                <a:latin typeface="" pitchFamily="16"/>
              </a:rPr>
              <a:t>Por isso o navegador irá alertar o usuário quanto a certificados auto-assinados</a:t>
            </a:r>
          </a:p>
        </p:txBody>
      </p:sp>
    </p:spTree>
    <p:extLst>
      <p:ext uri="{BB962C8B-B14F-4D97-AF65-F5344CB8AC3E}">
        <p14:creationId xmlns:p14="http://schemas.microsoft.com/office/powerpoint/2010/main" val="13066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B1B4BEF-E844-B1E7-3DF0-6421C5AA93E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756026"/>
            <a:fld id="{294A09A9-5501-47C1-A89A-A340965A2BE2}" type="slidenum">
              <a:rPr lang="pt-BR">
                <a:latin typeface="Franklin Gothic Book"/>
              </a:rPr>
              <a:pPr defTabSz="756026"/>
              <a:t>2</a:t>
            </a:fld>
            <a:endParaRPr lang="pt-BR" dirty="0">
              <a:latin typeface="Franklin Gothic Book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68A46FD-5CA4-5A2E-017E-6617E39FD6B4}"/>
              </a:ext>
            </a:extLst>
          </p:cNvPr>
          <p:cNvSpPr txBox="1">
            <a:spLocks/>
          </p:cNvSpPr>
          <p:nvPr/>
        </p:nvSpPr>
        <p:spPr>
          <a:xfrm>
            <a:off x="342360" y="1467719"/>
            <a:ext cx="2261009" cy="505076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756026"/>
            <a:r>
              <a:rPr lang="pt-BR" sz="3638" spc="83" dirty="0">
                <a:solidFill>
                  <a:srgbClr val="000000"/>
                </a:solidFill>
                <a:latin typeface="Franklin Gothic Demi"/>
              </a:rPr>
              <a:t>Agenda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FCB9D0-6983-C5FD-E0B5-AF8639C059CB}"/>
              </a:ext>
            </a:extLst>
          </p:cNvPr>
          <p:cNvSpPr txBox="1"/>
          <p:nvPr/>
        </p:nvSpPr>
        <p:spPr>
          <a:xfrm>
            <a:off x="342360" y="2303659"/>
            <a:ext cx="4232505" cy="10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56026"/>
            <a:r>
              <a:rPr lang="pt-BR" sz="1488" b="1" dirty="0">
                <a:solidFill>
                  <a:srgbClr val="000000"/>
                </a:solidFill>
                <a:latin typeface="Franklin Gothic Book"/>
              </a:rPr>
              <a:t>CURSO APACHE TOMCAT ADMINISTRATON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Carga horaria: 24h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De segunda-feira a quinta-feira das 19h às 23h</a:t>
            </a:r>
          </a:p>
          <a:p>
            <a:pPr defTabSz="756026"/>
            <a:endParaRPr lang="pt-BR" sz="1488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DD1D3A-1201-4B84-C3E8-0D5BCA105A2F}"/>
              </a:ext>
            </a:extLst>
          </p:cNvPr>
          <p:cNvSpPr txBox="1"/>
          <p:nvPr/>
        </p:nvSpPr>
        <p:spPr>
          <a:xfrm>
            <a:off x="4980281" y="2303659"/>
            <a:ext cx="5038367" cy="1695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56026"/>
            <a:r>
              <a:rPr lang="pt-BR" sz="1488" b="1" dirty="0">
                <a:solidFill>
                  <a:srgbClr val="000000"/>
                </a:solidFill>
                <a:latin typeface="Franklin Gothic Book"/>
              </a:rPr>
              <a:t>FOMATO DAS AULAS: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100% on-line ao vivo transmitido via Microsoft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Na presença de um instrutor/consultor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Exercícios práticos 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 err="1">
                <a:solidFill>
                  <a:srgbClr val="000000"/>
                </a:solidFill>
                <a:latin typeface="Franklin Gothic Book"/>
              </a:rPr>
              <a:t>Lab</a:t>
            </a: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 para fixar seu conhecimento em sala de aula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Se precisar de ajuda compartilhe sua tela com o instrutor</a:t>
            </a:r>
          </a:p>
          <a:p>
            <a:pPr defTabSz="756026"/>
            <a:endParaRPr lang="pt-BR" sz="1488" dirty="0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8F9706-73F0-B5D2-EE93-496374A1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7" y="4462924"/>
            <a:ext cx="2622538" cy="11891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FA1069-590E-E97E-2C96-14194F1C3627}"/>
              </a:ext>
            </a:extLst>
          </p:cNvPr>
          <p:cNvSpPr txBox="1"/>
          <p:nvPr/>
        </p:nvSpPr>
        <p:spPr>
          <a:xfrm>
            <a:off x="5040312" y="4263556"/>
            <a:ext cx="3660169" cy="1008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56026"/>
            <a:r>
              <a:rPr lang="pt-BR" sz="1488" b="1" dirty="0">
                <a:solidFill>
                  <a:srgbClr val="000000"/>
                </a:solidFill>
                <a:latin typeface="Franklin Gothic Book"/>
              </a:rPr>
              <a:t>INTERVALOS DAS AULAS: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15 minutos para uma pausa, um café,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O Instrutor vai informar em sala de aula,</a:t>
            </a:r>
          </a:p>
          <a:p>
            <a:pPr defTabSz="756026"/>
            <a:endParaRPr lang="pt-BR" sz="1488" dirty="0">
              <a:solidFill>
                <a:srgbClr val="000000"/>
              </a:solidFill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462437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JDL e OpenJDK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Sun ofereceu uma licença alternativa para o Java, a </a:t>
            </a:r>
            <a:r>
              <a:rPr lang="x-none" b="1">
                <a:latin typeface="" pitchFamily="16"/>
              </a:rPr>
              <a:t>JDL</a:t>
            </a:r>
            <a:r>
              <a:rPr lang="x-none">
                <a:latin typeface="" pitchFamily="16"/>
              </a:rPr>
              <a:t> (</a:t>
            </a:r>
            <a:r>
              <a:rPr lang="x-none" i="1">
                <a:latin typeface="" pitchFamily="16"/>
              </a:rPr>
              <a:t>Java Distribution License</a:t>
            </a:r>
            <a:r>
              <a:rPr lang="x-none">
                <a:latin typeface="" pitchFamily="16"/>
              </a:rPr>
              <a:t>) que permitiu a inclusão do Java da Sun no Debian e derivados (como Ubuntu)</a:t>
            </a:r>
          </a:p>
          <a:p>
            <a:pPr marL="0" indent="0"/>
            <a:r>
              <a:rPr lang="x-none">
                <a:latin typeface="" pitchFamily="16"/>
              </a:rPr>
              <a:t>Mas a JDL não foi aceita por outras distribuições como Fedora e Red Hat</a:t>
            </a:r>
          </a:p>
          <a:p>
            <a:pPr marL="0" indent="0"/>
            <a:r>
              <a:rPr lang="x-none">
                <a:latin typeface="" pitchFamily="16"/>
              </a:rPr>
              <a:t>Em 2007 foi iniciado o </a:t>
            </a:r>
            <a:r>
              <a:rPr lang="x-none" b="1">
                <a:latin typeface="" pitchFamily="16"/>
              </a:rPr>
              <a:t>OpenJDK</a:t>
            </a:r>
            <a:r>
              <a:rPr lang="x-none">
                <a:latin typeface="" pitchFamily="16"/>
              </a:rPr>
              <a:t>, a liberação do Java da Sun sob a licença GPL+Classpath Exception</a:t>
            </a:r>
          </a:p>
          <a:p>
            <a:pPr marL="0" indent="0"/>
            <a:r>
              <a:rPr lang="x-none">
                <a:latin typeface="" pitchFamily="16"/>
              </a:rPr>
              <a:t>Entretanto a Sun não era proprietária de todos os componentes do seu JDK, que depende de alguns componentes binários, não-livres</a:t>
            </a:r>
          </a:p>
        </p:txBody>
      </p:sp>
    </p:spTree>
    <p:extLst>
      <p:ext uri="{BB962C8B-B14F-4D97-AF65-F5344CB8AC3E}">
        <p14:creationId xmlns:p14="http://schemas.microsoft.com/office/powerpoint/2010/main" val="256797615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12.3.2. Segurança Declarativa x SSL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3135313"/>
          </a:xfrm>
          <a:prstGeom prst="rect">
            <a:avLst/>
          </a:prstGeo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Caso seja definido um </a:t>
            </a:r>
            <a:r>
              <a:rPr lang="x-none" b="1">
                <a:latin typeface="" pitchFamily="16"/>
              </a:rPr>
              <a:t>&lt;web-resource-collection&gt;</a:t>
            </a:r>
            <a:r>
              <a:rPr lang="x-none">
                <a:latin typeface="" pitchFamily="16"/>
              </a:rPr>
              <a:t> exigindo conexões encriptadas (CONFIDENTIAL), qualquer tentativa de acessar as páginas da coleção em conexões não-encriptadas irá fazer com que o Tomcat redirecione o usuário para uma conexão SSL</a:t>
            </a:r>
          </a:p>
          <a:p>
            <a:pPr marL="0" indent="0"/>
            <a:r>
              <a:rPr lang="x-none">
                <a:latin typeface="" pitchFamily="16"/>
              </a:rPr>
              <a:t>Infelizmente não é possível usar este artifício para garantir que a página de login (FORM) seja encriptada, porque o navegador nunca referencia diretamente esta página</a:t>
            </a:r>
          </a:p>
        </p:txBody>
      </p:sp>
    </p:spTree>
    <p:extLst>
      <p:ext uri="{BB962C8B-B14F-4D97-AF65-F5344CB8AC3E}">
        <p14:creationId xmlns:p14="http://schemas.microsoft.com/office/powerpoint/2010/main" val="39501420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Restrição de acesso exigindo SSL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sz="2000">
                <a:latin typeface="Bitstream Vera Sans Mono" pitchFamily="32"/>
              </a:rPr>
              <a:t>&lt;security-constraint&gt;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&lt;web-resource-collection&gt;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...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&lt;/web-resource-collection&gt;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</a:t>
            </a:r>
            <a:r>
              <a:rPr lang="x-none" sz="2000" b="1">
                <a:latin typeface="Bitstream Vera Sans Mono" pitchFamily="32"/>
              </a:rPr>
              <a:t>&lt;user-data-constraint&gt;</a:t>
            </a:r>
            <a:br>
              <a:rPr lang="x-none" sz="2000" b="1">
                <a:latin typeface="Bitstream Vera Sans Mono" pitchFamily="32"/>
              </a:rPr>
            </a:br>
            <a:r>
              <a:rPr lang="x-none" sz="2000" b="1">
                <a:latin typeface="Bitstream Vera Sans Mono" pitchFamily="32"/>
              </a:rPr>
              <a:t>           &lt;transport-guarantee&gt;</a:t>
            </a:r>
            <a:br>
              <a:rPr lang="x-none" sz="2000" b="1">
                <a:latin typeface="Bitstream Vera Sans Mono" pitchFamily="32"/>
              </a:rPr>
            </a:br>
            <a:r>
              <a:rPr lang="x-none" sz="2000" b="1">
                <a:latin typeface="Bitstream Vera Sans Mono" pitchFamily="32"/>
              </a:rPr>
              <a:t>               CONFIDENTIAL</a:t>
            </a:r>
            <a:br>
              <a:rPr lang="x-none" sz="2000" b="1">
                <a:latin typeface="Bitstream Vera Sans Mono" pitchFamily="32"/>
              </a:rPr>
            </a:br>
            <a:r>
              <a:rPr lang="x-none" sz="2000" b="1">
                <a:latin typeface="Bitstream Vera Sans Mono" pitchFamily="32"/>
              </a:rPr>
              <a:t>           &lt;/transport-guarantee&gt;</a:t>
            </a:r>
            <a:br>
              <a:rPr lang="x-none" sz="2000" b="1">
                <a:latin typeface="Bitstream Vera Sans Mono" pitchFamily="32"/>
              </a:rPr>
            </a:br>
            <a:r>
              <a:rPr lang="x-none" sz="2000" b="1">
                <a:latin typeface="Bitstream Vera Sans Mono" pitchFamily="32"/>
              </a:rPr>
              <a:t>      &lt;/user-data-constraint&gt;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&lt;/security-constraint&gt;</a:t>
            </a:r>
          </a:p>
          <a:p>
            <a:pPr lvl="0"/>
            <a:r>
              <a:rPr lang="x-none">
                <a:latin typeface="" pitchFamily="16"/>
              </a:rPr>
              <a:t>O &lt;user-data-constraint&gt; pode ser somado a um &lt;auth-constraint&gt; e/ou &lt;http-method&gt; no mesmo &lt;secirity-constraint&gt;</a:t>
            </a:r>
          </a:p>
        </p:txBody>
      </p:sp>
    </p:spTree>
    <p:extLst>
      <p:ext uri="{BB962C8B-B14F-4D97-AF65-F5344CB8AC3E}">
        <p14:creationId xmlns:p14="http://schemas.microsoft.com/office/powerpoint/2010/main" val="358776715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SSL Automático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padrão Java EE diz que se uma página exigir SSL o container web tem que gerar automaticamente um redirect</a:t>
            </a:r>
          </a:p>
          <a:p>
            <a:pPr marL="0" indent="0"/>
            <a:r>
              <a:rPr lang="x-none">
                <a:latin typeface="" pitchFamily="16"/>
              </a:rPr>
              <a:t>Para isso o conector HTTP necessita saber a porta correta do conector SSL ou do servidor front-end</a:t>
            </a:r>
          </a:p>
          <a:p>
            <a:pPr marL="0" indent="0"/>
            <a:r>
              <a:rPr lang="x-none">
                <a:latin typeface="" pitchFamily="16"/>
              </a:rPr>
              <a:t>Por isspo existe o atributo redirectPort nos conectores Coyote e Jk</a:t>
            </a:r>
          </a:p>
          <a:p>
            <a:pPr lvl="0"/>
            <a:r>
              <a:rPr lang="x-none" sz="2000">
                <a:latin typeface="Bitstream Vera Sans Mono" pitchFamily="32"/>
              </a:rPr>
              <a:t>&lt;Connector port="8080" protocol="HTTP/1.1"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connectionTimeout="20000"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</a:t>
            </a:r>
            <a:r>
              <a:rPr lang="x-none" sz="2000" b="1">
                <a:latin typeface="Bitstream Vera Sans Mono" pitchFamily="32"/>
              </a:rPr>
              <a:t>redirectPort="8443"</a:t>
            </a:r>
            <a:r>
              <a:rPr lang="x-none" sz="2000">
                <a:latin typeface="Bitstream Vera Sans Mono" pitchFamily="32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74672525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12.4. Hosts Virtuais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É a configuração onde um mesmo servidor web atende a requisições cujas URLs informem nomes de hosts diferentes</a:t>
            </a:r>
          </a:p>
          <a:p>
            <a:pPr marL="0" indent="0"/>
            <a:r>
              <a:rPr lang="x-none">
                <a:latin typeface="" pitchFamily="16"/>
              </a:rPr>
              <a:t>Para o usuário, eles são indistinguíveis de hosts “reais”, hospedados por servidores independentes</a:t>
            </a:r>
          </a:p>
          <a:p>
            <a:pPr marL="0" indent="0"/>
            <a:r>
              <a:rPr lang="x-none">
                <a:latin typeface="" pitchFamily="16"/>
              </a:rPr>
              <a:t>Podem ser configurados de duas formas:</a:t>
            </a:r>
          </a:p>
          <a:p>
            <a:pPr lvl="1"/>
            <a:r>
              <a:rPr lang="x-none">
                <a:latin typeface="" pitchFamily="16"/>
              </a:rPr>
              <a:t>Um mesmo servidor é configurado com vários endereços IP diferentes</a:t>
            </a:r>
          </a:p>
          <a:p>
            <a:pPr lvl="1"/>
            <a:r>
              <a:rPr lang="x-none">
                <a:latin typeface="" pitchFamily="16"/>
              </a:rPr>
              <a:t>Vários nomes DNS diferentes são configurados para o mesmo endereço IP</a:t>
            </a:r>
          </a:p>
        </p:txBody>
      </p:sp>
    </p:spTree>
    <p:extLst>
      <p:ext uri="{BB962C8B-B14F-4D97-AF65-F5344CB8AC3E}">
        <p14:creationId xmlns:p14="http://schemas.microsoft.com/office/powerpoint/2010/main" val="190909774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Configuração de Hosts no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As duas formas de se configurar hosts virtuais são indiferentes para o Tomcat</a:t>
            </a:r>
          </a:p>
          <a:p>
            <a:pPr marL="0" indent="0"/>
            <a:r>
              <a:rPr lang="x-none">
                <a:latin typeface="" pitchFamily="16"/>
              </a:rPr>
              <a:t>Nos dois casos, basta acrescentar um novo elemento </a:t>
            </a:r>
            <a:r>
              <a:rPr lang="x-none" b="1">
                <a:latin typeface="" pitchFamily="16"/>
              </a:rPr>
              <a:t>&lt;Host&gt;</a:t>
            </a:r>
            <a:r>
              <a:rPr lang="x-none">
                <a:latin typeface="" pitchFamily="16"/>
              </a:rPr>
              <a:t> ao </a:t>
            </a:r>
            <a:r>
              <a:rPr lang="x-none" i="1">
                <a:latin typeface="" pitchFamily="16"/>
              </a:rPr>
              <a:t>server.xml</a:t>
            </a:r>
            <a:r>
              <a:rPr lang="x-none">
                <a:latin typeface="" pitchFamily="16"/>
              </a:rPr>
              <a:t> e decidir que aplicações serão configuradas nele</a:t>
            </a:r>
          </a:p>
          <a:p>
            <a:pPr marL="0" indent="0"/>
            <a:r>
              <a:rPr lang="x-none">
                <a:latin typeface="" pitchFamily="16"/>
              </a:rPr>
              <a:t>Cada host pode ser sua própria pasta para auto-deploy dada pelo atributo </a:t>
            </a:r>
            <a:r>
              <a:rPr lang="x-none" b="1">
                <a:latin typeface="" pitchFamily="16"/>
              </a:rPr>
              <a:t>appBase</a:t>
            </a:r>
            <a:r>
              <a:rPr lang="x-none">
                <a:latin typeface="" pitchFamily="16"/>
              </a:rPr>
              <a:t> e sua própria configuração para auto-deployment</a:t>
            </a:r>
          </a:p>
        </p:txBody>
      </p:sp>
    </p:spTree>
    <p:extLst>
      <p:ext uri="{BB962C8B-B14F-4D97-AF65-F5344CB8AC3E}">
        <p14:creationId xmlns:p14="http://schemas.microsoft.com/office/powerpoint/2010/main" val="95681439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12.4.1. Manager x hosts virtuais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O Manager gerencia deployment em um único host</a:t>
            </a:r>
          </a:p>
          <a:p>
            <a:pPr lvl="0"/>
            <a:r>
              <a:rPr lang="x-none">
                <a:latin typeface="" pitchFamily="16"/>
              </a:rPr>
              <a:t>(Embora a página de status seja para o Tomcat como um todo)</a:t>
            </a:r>
          </a:p>
          <a:p>
            <a:pPr lvl="0"/>
            <a:r>
              <a:rPr lang="x-none">
                <a:latin typeface="" pitchFamily="16"/>
              </a:rPr>
              <a:t>Então, ou se acrescenta em cada </a:t>
            </a:r>
            <a:r>
              <a:rPr lang="x-none" b="1">
                <a:latin typeface="" pitchFamily="16"/>
              </a:rPr>
              <a:t>&lt;Host&gt;</a:t>
            </a:r>
            <a:r>
              <a:rPr lang="x-none">
                <a:latin typeface="" pitchFamily="16"/>
              </a:rPr>
              <a:t> um novo </a:t>
            </a:r>
            <a:r>
              <a:rPr lang="x-none" b="1">
                <a:latin typeface="" pitchFamily="16"/>
              </a:rPr>
              <a:t>&lt;Context privileged="true"&gt;</a:t>
            </a:r>
            <a:r>
              <a:rPr lang="x-none">
                <a:latin typeface="" pitchFamily="16"/>
              </a:rPr>
              <a:t> apontando para o WAR do Manager...</a:t>
            </a:r>
          </a:p>
          <a:p>
            <a:pPr lvl="0"/>
            <a:r>
              <a:rPr lang="x-none">
                <a:latin typeface="" pitchFamily="16"/>
              </a:rPr>
              <a:t>... Ou não é possível usar o Manager para o host.</a:t>
            </a:r>
          </a:p>
        </p:txBody>
      </p:sp>
    </p:spTree>
    <p:extLst>
      <p:ext uri="{BB962C8B-B14F-4D97-AF65-F5344CB8AC3E}">
        <p14:creationId xmlns:p14="http://schemas.microsoft.com/office/powerpoint/2010/main" val="388100754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1. Tomcat como servidor web principal</a:t>
            </a:r>
          </a:p>
          <a:p>
            <a:pPr lvl="0"/>
            <a:r>
              <a:rPr lang="x-none">
                <a:latin typeface="" pitchFamily="16"/>
              </a:rPr>
              <a:t>Lab 2. Restringindo acesso por IP</a:t>
            </a:r>
          </a:p>
          <a:p>
            <a:pPr lvl="0"/>
            <a:r>
              <a:rPr lang="x-none">
                <a:latin typeface="" pitchFamily="16"/>
              </a:rPr>
              <a:t>Lab 3. Ativando suporte a https:</a:t>
            </a:r>
          </a:p>
          <a:p>
            <a:pPr lvl="0"/>
            <a:r>
              <a:rPr lang="x-none">
                <a:latin typeface="" pitchFamily="16"/>
              </a:rPr>
              <a:t>Lab 4. Protegendo páginas com https:</a:t>
            </a:r>
          </a:p>
          <a:p>
            <a:pPr lvl="0"/>
            <a:r>
              <a:rPr lang="x-none">
                <a:latin typeface="" pitchFamily="16"/>
              </a:rPr>
              <a:t>Lab 5. Adicionando um host virtual</a:t>
            </a:r>
          </a:p>
          <a:p>
            <a:pPr lvl="0"/>
            <a:r>
              <a:rPr lang="x-none">
                <a:latin typeface="" pitchFamily="16"/>
              </a:rPr>
              <a:t>Questões de Revisão</a:t>
            </a:r>
          </a:p>
        </p:txBody>
      </p:sp>
    </p:spTree>
    <p:extLst>
      <p:ext uri="{BB962C8B-B14F-4D97-AF65-F5344CB8AC3E}">
        <p14:creationId xmlns:p14="http://schemas.microsoft.com/office/powerpoint/2010/main" val="235265638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935856" y="1131888"/>
            <a:ext cx="9144769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662488"/>
            <a:ext cx="6861175" cy="1466850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13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Integração com Servidores Web Nativos</a:t>
            </a: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8868811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Neste capítulo somos apresentados aos recursos de integração do Tomcat com servidores web nativos, especialmente o Apache, e vemos como estes recursos podem ser utilizados para melhorar a integração ou segurança do ambiente Java EE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Integração com Apache Httpd</a:t>
            </a:r>
          </a:p>
          <a:p>
            <a:pPr lvl="1"/>
            <a:r>
              <a:rPr lang="x-none">
                <a:latin typeface="" pitchFamily="16"/>
              </a:rPr>
              <a:t>Instalação do mod_jk</a:t>
            </a:r>
          </a:p>
          <a:p>
            <a:pPr lvl="1"/>
            <a:r>
              <a:rPr lang="x-none">
                <a:latin typeface="" pitchFamily="16"/>
              </a:rPr>
              <a:t>Dividindo tarefas entre o Apache e o Tomcat</a:t>
            </a:r>
          </a:p>
        </p:txBody>
      </p:sp>
    </p:spTree>
    <p:extLst>
      <p:ext uri="{BB962C8B-B14F-4D97-AF65-F5344CB8AC3E}">
        <p14:creationId xmlns:p14="http://schemas.microsoft.com/office/powerpoint/2010/main" val="266666828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Servidores Nativos x Tomcat: Fatos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Situações onde um servidor nativo se torna necessário para complementar o Tomcat</a:t>
            </a:r>
          </a:p>
          <a:p>
            <a:pPr lvl="1"/>
            <a:r>
              <a:rPr lang="x-none">
                <a:latin typeface="" pitchFamily="16"/>
              </a:rPr>
              <a:t>Partes do site usando outras tecnologias, por exemplo CGI, PHP, ASP ou Cold Fusion</a:t>
            </a:r>
          </a:p>
          <a:p>
            <a:pPr lvl="1"/>
            <a:r>
              <a:rPr lang="x-none">
                <a:latin typeface="" pitchFamily="16"/>
              </a:rPr>
              <a:t>Uso de plug-ins de servidores web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(módulos do Apache ou ISAPI)</a:t>
            </a:r>
          </a:p>
          <a:p>
            <a:pPr lvl="1"/>
            <a:r>
              <a:rPr lang="x-none">
                <a:latin typeface="" pitchFamily="16"/>
              </a:rPr>
              <a:t>Proxies reversos e aceleradores web</a:t>
            </a:r>
          </a:p>
          <a:p>
            <a:pPr lvl="1"/>
            <a:r>
              <a:rPr lang="x-none">
                <a:latin typeface="" pitchFamily="16"/>
              </a:rPr>
              <a:t>Servidor nativo na DMZ e Tomcat protegido na LAN</a:t>
            </a:r>
          </a:p>
          <a:p>
            <a:pPr lvl="1"/>
            <a:r>
              <a:rPr lang="x-none">
                <a:latin typeface="" pitchFamily="16"/>
              </a:rPr>
              <a:t>Distribuidores de carga para cluster</a:t>
            </a:r>
          </a:p>
        </p:txBody>
      </p:sp>
    </p:spTree>
    <p:extLst>
      <p:ext uri="{BB962C8B-B14F-4D97-AF65-F5344CB8AC3E}">
        <p14:creationId xmlns:p14="http://schemas.microsoft.com/office/powerpoint/2010/main" val="195191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OpenJDK e IcedTea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dependência em relação a componentes fechados fez com que alguns desenvolvedores optassem por usar componentes do GNU Classpath para complementar o OpenJDK</a:t>
            </a:r>
          </a:p>
          <a:p>
            <a:pPr marL="0" indent="0"/>
            <a:r>
              <a:rPr lang="x-none">
                <a:latin typeface="" pitchFamily="16"/>
              </a:rPr>
              <a:t>O resultado é o </a:t>
            </a:r>
            <a:r>
              <a:rPr lang="x-none" b="1">
                <a:latin typeface="" pitchFamily="16"/>
              </a:rPr>
              <a:t>IcedTea</a:t>
            </a:r>
            <a:r>
              <a:rPr lang="x-none">
                <a:latin typeface="" pitchFamily="16"/>
              </a:rPr>
              <a:t>, um Java inteiramente livre baseado no OpenJDK</a:t>
            </a:r>
          </a:p>
        </p:txBody>
      </p:sp>
    </p:spTree>
    <p:extLst>
      <p:ext uri="{BB962C8B-B14F-4D97-AF65-F5344CB8AC3E}">
        <p14:creationId xmlns:p14="http://schemas.microsoft.com/office/powerpoint/2010/main" val="9673063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Servidores Nativos x Tomcat: Mitos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Situações onde acreditava-se que servidores web nativos tenham melhor performance que o Tomcat, mas hoje pode-se dizer que não:</a:t>
            </a:r>
          </a:p>
          <a:p>
            <a:pPr lvl="1"/>
            <a:r>
              <a:rPr lang="x-none">
                <a:latin typeface="" pitchFamily="16"/>
              </a:rPr>
              <a:t>Grandes quantidades de usuários simultâneos, navegando em sites na sua maior parte estáticos</a:t>
            </a:r>
          </a:p>
          <a:p>
            <a:pPr lvl="1"/>
            <a:r>
              <a:rPr lang="x-none">
                <a:latin typeface="" pitchFamily="16"/>
              </a:rPr>
              <a:t>Download de arquivos volumosos, como músicas, vídeos e relatórios em PDF</a:t>
            </a:r>
          </a:p>
          <a:p>
            <a:pPr lvl="1"/>
            <a:r>
              <a:rPr lang="x-none">
                <a:latin typeface="" pitchFamily="16"/>
              </a:rPr>
              <a:t>Grandes quantidades de conexões encriptadas</a:t>
            </a:r>
          </a:p>
          <a:p>
            <a:pPr lvl="0"/>
            <a:r>
              <a:rPr lang="x-none">
                <a:latin typeface="" pitchFamily="16"/>
              </a:rPr>
              <a:t>Neste cenário o servidor nativo pode ter melhor performance:</a:t>
            </a:r>
          </a:p>
          <a:p>
            <a:pPr lvl="1"/>
            <a:r>
              <a:rPr lang="x-none">
                <a:latin typeface="" pitchFamily="16"/>
              </a:rPr>
              <a:t>Uso de aceleradores de hardware para criptografia</a:t>
            </a:r>
          </a:p>
        </p:txBody>
      </p:sp>
    </p:spTree>
    <p:extLst>
      <p:ext uri="{BB962C8B-B14F-4D97-AF65-F5344CB8AC3E}">
        <p14:creationId xmlns:p14="http://schemas.microsoft.com/office/powerpoint/2010/main" val="400183698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13.2. O mod_jk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É um plug-in de servidor web que acrescenta o suporte ao protocolo AJP</a:t>
            </a:r>
          </a:p>
          <a:p>
            <a:pPr marL="0" indent="0"/>
            <a:r>
              <a:rPr lang="x-none">
                <a:latin typeface="" pitchFamily="16"/>
              </a:rPr>
              <a:t>Há versões para Apache, ISAPI e NSAPI</a:t>
            </a:r>
          </a:p>
          <a:p>
            <a:pPr marL="0" indent="0"/>
            <a:r>
              <a:rPr lang="x-none">
                <a:latin typeface="" pitchFamily="16"/>
              </a:rPr>
              <a:t>Deve ser compilado em relação à versão específica e plataforma do servidor web</a:t>
            </a:r>
          </a:p>
          <a:p>
            <a:pPr marL="0" indent="0"/>
            <a:r>
              <a:rPr lang="x-none">
                <a:latin typeface="" pitchFamily="16"/>
              </a:rPr>
              <a:t>É o upstream do mod_proxy_ajp do Apache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(que não suporta outros servidores web)</a:t>
            </a:r>
          </a:p>
          <a:p>
            <a:pPr marL="0" indent="0"/>
            <a:r>
              <a:rPr lang="x-none">
                <a:latin typeface="" pitchFamily="16"/>
              </a:rPr>
              <a:t>O mod_jk2 foi abandonado, e o mod_jk 1.2 é </a:t>
            </a:r>
            <a:r>
              <a:rPr lang="x-none" b="1">
                <a:latin typeface="" pitchFamily="16"/>
              </a:rPr>
              <a:t>mais recente</a:t>
            </a:r>
            <a:r>
              <a:rPr lang="x-none">
                <a:latin typeface="" pitchFamily="16"/>
              </a:rPr>
              <a:t> do que ele!</a:t>
            </a:r>
          </a:p>
        </p:txBody>
      </p:sp>
    </p:spTree>
    <p:extLst>
      <p:ext uri="{BB962C8B-B14F-4D97-AF65-F5344CB8AC3E}">
        <p14:creationId xmlns:p14="http://schemas.microsoft.com/office/powerpoint/2010/main" val="245240100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13.3. Instalando o mod_jk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Há três formas de se obter e instalar o mod_jk em Linux</a:t>
            </a:r>
          </a:p>
          <a:p>
            <a:pPr lvl="1">
              <a:buSzPct val="100000"/>
              <a:buAutoNum type="arabicPeriod"/>
            </a:pPr>
            <a:r>
              <a:rPr lang="x-none">
                <a:latin typeface="" pitchFamily="16"/>
              </a:rPr>
              <a:t>Utilizando um pacote fornecido pela sua distribuição</a:t>
            </a:r>
          </a:p>
          <a:p>
            <a:pPr lvl="1">
              <a:buSzPct val="100000"/>
              <a:buAutoNum type="arabicPeriod"/>
            </a:pPr>
            <a:r>
              <a:rPr lang="x-none">
                <a:latin typeface="" pitchFamily="16"/>
              </a:rPr>
              <a:t>Utilizando binários pré-compilados fornecidos pela ASF</a:t>
            </a:r>
          </a:p>
          <a:p>
            <a:pPr lvl="1">
              <a:buSzPct val="100000"/>
              <a:buAutoNum type="arabicPeriod"/>
            </a:pPr>
            <a:r>
              <a:rPr lang="x-none">
                <a:latin typeface="" pitchFamily="16"/>
              </a:rPr>
              <a:t>Compilando você mesmo à patir dos fontes</a:t>
            </a:r>
          </a:p>
          <a:p>
            <a:pPr marL="0" indent="0"/>
            <a:r>
              <a:rPr lang="x-none">
                <a:latin typeface="" pitchFamily="16"/>
              </a:rPr>
              <a:t>Em Linux, provavelmente será necessário fazer (3)</a:t>
            </a:r>
          </a:p>
        </p:txBody>
      </p:sp>
    </p:spTree>
    <p:extLst>
      <p:ext uri="{BB962C8B-B14F-4D97-AF65-F5344CB8AC3E}">
        <p14:creationId xmlns:p14="http://schemas.microsoft.com/office/powerpoint/2010/main" val="21223291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Compilando o mod_jk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Visite </a:t>
            </a:r>
            <a:r>
              <a:rPr lang="x-none" i="1">
                <a:latin typeface="" pitchFamily="16"/>
              </a:rPr>
              <a:t>http://tomcat.apache.org</a:t>
            </a:r>
            <a:r>
              <a:rPr lang="x-none">
                <a:latin typeface="" pitchFamily="16"/>
              </a:rPr>
              <a:t> e baixe os fontes do mod_Jk em “Tomcat Connectors”</a:t>
            </a:r>
          </a:p>
          <a:p>
            <a:pPr marL="0" indent="0"/>
            <a:r>
              <a:rPr lang="x-none">
                <a:latin typeface="" pitchFamily="16"/>
              </a:rPr>
              <a:t>Por exemplo, </a:t>
            </a:r>
            <a:r>
              <a:rPr lang="x-none" i="1">
                <a:latin typeface="" pitchFamily="16"/>
              </a:rPr>
              <a:t>tomcat-connectors-1.2.28-src.tar.gz</a:t>
            </a:r>
          </a:p>
          <a:p>
            <a:pPr marL="0" indent="0"/>
            <a:r>
              <a:rPr lang="x-none">
                <a:latin typeface="" pitchFamily="16"/>
              </a:rPr>
              <a:t>Descompacte em sua pasta home</a:t>
            </a:r>
          </a:p>
          <a:p>
            <a:pPr marL="0" indent="0"/>
            <a:r>
              <a:rPr lang="x-none">
                <a:latin typeface="" pitchFamily="16"/>
              </a:rPr>
              <a:t>Localize o executável </a:t>
            </a:r>
            <a:r>
              <a:rPr lang="x-none" b="1">
                <a:latin typeface="" pitchFamily="16"/>
              </a:rPr>
              <a:t>apxs</a:t>
            </a:r>
            <a:r>
              <a:rPr lang="x-none">
                <a:latin typeface="" pitchFamily="16"/>
              </a:rPr>
              <a:t>, que é parte do Apache; tome nota do caminho</a:t>
            </a:r>
          </a:p>
          <a:p>
            <a:pPr marL="0" indent="0"/>
            <a:r>
              <a:rPr lang="x-none">
                <a:latin typeface="" pitchFamily="16"/>
              </a:rPr>
              <a:t>Na maioria das distribuições do Linux, será necessário instalar o pacote </a:t>
            </a:r>
            <a:r>
              <a:rPr lang="x-none" i="1">
                <a:latin typeface="" pitchFamily="16"/>
              </a:rPr>
              <a:t>httpd-devel</a:t>
            </a:r>
            <a:r>
              <a:rPr lang="x-none">
                <a:latin typeface="" pitchFamily="16"/>
              </a:rPr>
              <a:t> ou similar</a:t>
            </a:r>
          </a:p>
          <a:p>
            <a:pPr marL="0" indent="0"/>
            <a:r>
              <a:rPr lang="x-none">
                <a:latin typeface="" pitchFamily="16"/>
              </a:rPr>
              <a:t>Daí pra frente, configure, make e su -c make install</a:t>
            </a:r>
          </a:p>
        </p:txBody>
      </p:sp>
    </p:spTree>
    <p:extLst>
      <p:ext uri="{BB962C8B-B14F-4D97-AF65-F5344CB8AC3E}">
        <p14:creationId xmlns:p14="http://schemas.microsoft.com/office/powerpoint/2010/main" val="152777864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Compilando o mod_jk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sz="2000">
                <a:latin typeface="Bitstream Vera Sans Mono" pitchFamily="33"/>
              </a:rPr>
              <a:t>$ cd ~/tomcat-connectors-*-src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$ cd native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$ ./configure --with-apxs=</a:t>
            </a:r>
            <a:r>
              <a:rPr lang="x-none" sz="2000" b="1">
                <a:latin typeface="Bitstream Vera Sans Mono" pitchFamily="33"/>
              </a:rPr>
              <a:t>/usr/sbin/apxs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$ make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$ su -c "make install"</a:t>
            </a:r>
          </a:p>
          <a:p>
            <a:pPr lvl="0"/>
            <a:r>
              <a:rPr lang="x-none">
                <a:latin typeface="" pitchFamily="16"/>
              </a:rPr>
              <a:t>Note que não é necessário recompilar o Apache</a:t>
            </a:r>
          </a:p>
          <a:p>
            <a:pPr lvl="0"/>
            <a:r>
              <a:rPr lang="x-none">
                <a:latin typeface="" pitchFamily="16"/>
              </a:rPr>
              <a:t>Não é necessário nem mesmo ter os fontes do Apache</a:t>
            </a:r>
          </a:p>
          <a:p>
            <a:pPr lvl="0"/>
            <a:r>
              <a:rPr lang="x-none">
                <a:latin typeface="" pitchFamily="16"/>
              </a:rPr>
              <a:t>Se a versão da distribuição, versão do apache e arquitetura de processador forem as mesmas, pode copiar o </a:t>
            </a:r>
            <a:r>
              <a:rPr lang="x-none" i="1">
                <a:latin typeface="" pitchFamily="16"/>
              </a:rPr>
              <a:t>mod_jk.so</a:t>
            </a:r>
            <a:r>
              <a:rPr lang="x-none">
                <a:latin typeface="" pitchFamily="16"/>
              </a:rPr>
              <a:t> de um computador para o outro.</a:t>
            </a:r>
          </a:p>
        </p:txBody>
      </p:sp>
    </p:spTree>
    <p:extLst>
      <p:ext uri="{BB962C8B-B14F-4D97-AF65-F5344CB8AC3E}">
        <p14:creationId xmlns:p14="http://schemas.microsoft.com/office/powerpoint/2010/main" val="220055727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13.4. Configuração do mod_jk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Assumindo que seu</a:t>
            </a:r>
            <a:r>
              <a:rPr lang="x-none" i="1">
                <a:latin typeface="" pitchFamily="16"/>
              </a:rPr>
              <a:t> httpd.conf</a:t>
            </a:r>
            <a:r>
              <a:rPr lang="x-none">
                <a:latin typeface="" pitchFamily="16"/>
              </a:rPr>
              <a:t> inclui todos os arquivos em </a:t>
            </a:r>
            <a:r>
              <a:rPr lang="x-none" i="1">
                <a:latin typeface="" pitchFamily="16"/>
              </a:rPr>
              <a:t>conf.d</a:t>
            </a:r>
            <a:r>
              <a:rPr lang="x-none">
                <a:latin typeface="" pitchFamily="16"/>
              </a:rPr>
              <a:t>, como é o caso do Fedora</a:t>
            </a:r>
          </a:p>
          <a:p>
            <a:pPr marL="0" indent="0"/>
            <a:r>
              <a:rPr lang="x-none">
                <a:latin typeface="" pitchFamily="16"/>
              </a:rPr>
              <a:t>O arquivo </a:t>
            </a:r>
            <a:r>
              <a:rPr lang="x-none" i="1">
                <a:latin typeface="" pitchFamily="16"/>
              </a:rPr>
              <a:t>/etc/httpd/conf.d/mod_jk.conf</a:t>
            </a:r>
            <a:r>
              <a:rPr lang="x-none">
                <a:latin typeface="" pitchFamily="16"/>
              </a:rPr>
              <a:t> configura o mod_jk em si (em relação ao Apache)</a:t>
            </a:r>
          </a:p>
          <a:p>
            <a:pPr lvl="0"/>
            <a:r>
              <a:rPr lang="x-none" sz="2000">
                <a:latin typeface="Bitstream Vera Sans Mono" pitchFamily="33"/>
              </a:rPr>
              <a:t>LoadModule jk_module modules/mod_jk.so</a:t>
            </a:r>
            <a:br>
              <a:rPr lang="x-none" sz="2000">
                <a:latin typeface="Bitstream Vera Sans Mono" pitchFamily="33"/>
              </a:rPr>
            </a:br>
            <a:r>
              <a:rPr lang="pt-BR" sz="2000">
                <a:latin typeface="Bitstream Vera Sans Mono" pitchFamily="33"/>
                <a:cs typeface="Times New Roman" pitchFamily="18"/>
              </a:rPr>
              <a:t>JkWorkersFile   /etc/httpd/conf.d/workers.properties</a:t>
            </a:r>
            <a:br>
              <a:rPr lang="pt-BR" sz="2000">
                <a:latin typeface="Bitstream Vera Sans Mono" pitchFamily="33"/>
                <a:cs typeface="Times New Roman" pitchFamily="18"/>
              </a:rPr>
            </a:br>
            <a:r>
              <a:rPr lang="x-none" sz="2000">
                <a:latin typeface="Bitstream Vera Sans Mono" pitchFamily="33"/>
              </a:rPr>
              <a:t>JkLogFile /var/log/httpd/mod_jk.log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JkLogLevel error</a:t>
            </a:r>
            <a:br>
              <a:rPr lang="x-none" sz="2000">
                <a:latin typeface="Bitstream Vera Sans Mono" pitchFamily="33"/>
              </a:rPr>
            </a:br>
            <a:r>
              <a:rPr lang="pt-BR" sz="2000">
                <a:latin typeface="Bitstream Vera Sans Mono" pitchFamily="33"/>
                <a:cs typeface="Times New Roman" pitchFamily="18"/>
              </a:rPr>
              <a:t>JkMount /hoje-valve no0</a:t>
            </a:r>
            <a:br>
              <a:rPr lang="pt-BR" sz="2000">
                <a:latin typeface="Bitstream Vera Sans Mono" pitchFamily="33"/>
                <a:cs typeface="Times New Roman" pitchFamily="18"/>
              </a:rPr>
            </a:br>
            <a:r>
              <a:rPr lang="pt-BR" sz="2000">
                <a:latin typeface="Bitstream Vera Sans Mono" pitchFamily="33"/>
                <a:cs typeface="Times New Roman" pitchFamily="18"/>
              </a:rPr>
              <a:t>JkMount /hoje-valve/* no0</a:t>
            </a:r>
          </a:p>
          <a:p>
            <a:pPr marL="0" indent="0"/>
            <a:r>
              <a:rPr lang="x-none">
                <a:latin typeface="" pitchFamily="16"/>
              </a:rPr>
              <a:t>O nome no final do </a:t>
            </a:r>
            <a:r>
              <a:rPr lang="x-none" b="1">
                <a:latin typeface="" pitchFamily="16"/>
              </a:rPr>
              <a:t>JkMount</a:t>
            </a:r>
            <a:r>
              <a:rPr lang="x-none">
                <a:latin typeface="" pitchFamily="16"/>
              </a:rPr>
              <a:t> (no0) é o nome de um </a:t>
            </a:r>
            <a:r>
              <a:rPr lang="x-none" b="1">
                <a:latin typeface="" pitchFamily="16"/>
              </a:rPr>
              <a:t>worker</a:t>
            </a:r>
            <a:r>
              <a:rPr lang="x-none">
                <a:latin typeface="" pitchFamily="16"/>
              </a:rPr>
              <a:t>, que é uma instância do Tomcat</a:t>
            </a:r>
          </a:p>
        </p:txBody>
      </p:sp>
    </p:spTree>
    <p:extLst>
      <p:ext uri="{BB962C8B-B14F-4D97-AF65-F5344CB8AC3E}">
        <p14:creationId xmlns:p14="http://schemas.microsoft.com/office/powerpoint/2010/main" val="44253217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Configuração de workers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Agora é necessário fornecer o arquivo de configuração de workers indicado pela diretiva </a:t>
            </a:r>
            <a:r>
              <a:rPr lang="x-none" b="1">
                <a:latin typeface="" pitchFamily="16"/>
              </a:rPr>
              <a:t>JkWorkersFile</a:t>
            </a:r>
            <a:r>
              <a:rPr lang="x-none">
                <a:latin typeface="" pitchFamily="16"/>
              </a:rPr>
              <a:t>, no caso </a:t>
            </a:r>
            <a:r>
              <a:rPr lang="x-none" i="1">
                <a:latin typeface="" pitchFamily="16"/>
              </a:rPr>
              <a:t>/etc/httpd/conf.d/workers.properties</a:t>
            </a:r>
            <a:r>
              <a:rPr lang="x-none">
                <a:latin typeface="" pitchFamily="16"/>
              </a:rPr>
              <a:t>:</a:t>
            </a:r>
          </a:p>
          <a:p>
            <a:pPr lvl="1">
              <a:tabLst>
                <a:tab pos="179623" algn="l"/>
              </a:tabLst>
            </a:pPr>
            <a:r>
              <a:rPr lang="pt-BR" sz="2000">
                <a:latin typeface="Bitstream Vera Sans Mono" pitchFamily="33"/>
              </a:rPr>
              <a:t>worker.list=</a:t>
            </a:r>
            <a:r>
              <a:rPr lang="pt-BR" sz="2000" b="1">
                <a:latin typeface="Bitstream Vera Sans Mono" pitchFamily="33"/>
              </a:rPr>
              <a:t>no0</a:t>
            </a:r>
            <a:br>
              <a:rPr lang="pt-BR" sz="2000">
                <a:latin typeface="Bitstream Vera Sans Mono" pitchFamily="33"/>
              </a:rPr>
            </a:br>
            <a:r>
              <a:rPr lang="pt-BR" sz="2000">
                <a:latin typeface="Bitstream Vera Sans Mono" pitchFamily="33"/>
              </a:rPr>
              <a:t>worker.</a:t>
            </a:r>
            <a:r>
              <a:rPr lang="pt-BR" sz="2000" b="1">
                <a:latin typeface="Bitstream Vera Sans Mono" pitchFamily="33"/>
              </a:rPr>
              <a:t>no0</a:t>
            </a:r>
            <a:r>
              <a:rPr lang="pt-BR" sz="2000">
                <a:latin typeface="Bitstream Vera Sans Mono" pitchFamily="33"/>
              </a:rPr>
              <a:t>.type=ajp13</a:t>
            </a:r>
            <a:br>
              <a:rPr lang="pt-BR" sz="2000">
                <a:latin typeface="Bitstream Vera Sans Mono" pitchFamily="33"/>
              </a:rPr>
            </a:br>
            <a:r>
              <a:rPr lang="pt-BR" sz="2000">
                <a:latin typeface="Bitstream Vera Sans Mono" pitchFamily="33"/>
              </a:rPr>
              <a:t>worker.</a:t>
            </a:r>
            <a:r>
              <a:rPr lang="pt-BR" sz="2000" b="1">
                <a:latin typeface="Bitstream Vera Sans Mono" pitchFamily="33"/>
              </a:rPr>
              <a:t>no0</a:t>
            </a:r>
            <a:r>
              <a:rPr lang="pt-BR" sz="2000">
                <a:latin typeface="Bitstream Vera Sans Mono" pitchFamily="33"/>
              </a:rPr>
              <a:t>.host=127.0.0.1</a:t>
            </a:r>
            <a:br>
              <a:rPr lang="pt-BR" sz="2000">
                <a:latin typeface="Bitstream Vera Sans Mono" pitchFamily="33"/>
              </a:rPr>
            </a:br>
            <a:r>
              <a:rPr lang="pt-BR" sz="2000">
                <a:latin typeface="Bitstream Vera Sans Mono" pitchFamily="33"/>
              </a:rPr>
              <a:t>worker.</a:t>
            </a:r>
            <a:r>
              <a:rPr lang="pt-BR" sz="2000" b="1">
                <a:latin typeface="Bitstream Vera Sans Mono" pitchFamily="33"/>
              </a:rPr>
              <a:t>no0</a:t>
            </a:r>
            <a:r>
              <a:rPr lang="pt-BR" sz="2000">
                <a:latin typeface="Bitstream Vera Sans Mono" pitchFamily="33"/>
              </a:rPr>
              <a:t>.port=8009</a:t>
            </a:r>
          </a:p>
          <a:p>
            <a:pPr marL="0" indent="0"/>
            <a:r>
              <a:rPr lang="x-none">
                <a:latin typeface="" pitchFamily="16"/>
              </a:rPr>
              <a:t>Observe o nome do worker (no0)</a:t>
            </a:r>
          </a:p>
          <a:p>
            <a:pPr marL="0" indent="0"/>
            <a:r>
              <a:rPr lang="x-none">
                <a:latin typeface="" pitchFamily="16"/>
              </a:rPr>
              <a:t>Inicie (ou reinicie) o Apache</a:t>
            </a:r>
          </a:p>
          <a:p>
            <a:pPr lvl="1"/>
            <a:r>
              <a:rPr lang="x-none" sz="2000">
                <a:latin typeface="Bitstream Vera Sans Mono" pitchFamily="33"/>
              </a:rPr>
              <a:t># service httpd restart</a:t>
            </a:r>
          </a:p>
          <a:p>
            <a:pPr marL="0" indent="0"/>
            <a:r>
              <a:rPr lang="x-none">
                <a:latin typeface="" pitchFamily="16"/>
              </a:rPr>
              <a:t>Se o SELinux atrapalhar, desative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(mas depois aprenda a configura-lo!)</a:t>
            </a:r>
          </a:p>
        </p:txBody>
      </p:sp>
    </p:spTree>
    <p:extLst>
      <p:ext uri="{BB962C8B-B14F-4D97-AF65-F5344CB8AC3E}">
        <p14:creationId xmlns:p14="http://schemas.microsoft.com/office/powerpoint/2010/main" val="215298961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Testando o mod_jk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Garanta que a aplicação indicada por </a:t>
            </a:r>
            <a:r>
              <a:rPr lang="x-none" b="1">
                <a:latin typeface="" pitchFamily="16"/>
              </a:rPr>
              <a:t>JkMoint</a:t>
            </a:r>
            <a:r>
              <a:rPr lang="x-none">
                <a:latin typeface="" pitchFamily="16"/>
              </a:rPr>
              <a:t> (hoje-valve) esteja instalada no Tomcat, se necessário use o Manager, acessando o Tomcat pela porta 8080</a:t>
            </a:r>
          </a:p>
          <a:p>
            <a:pPr marL="0" indent="0"/>
            <a:r>
              <a:rPr lang="x-none">
                <a:latin typeface="" pitchFamily="16"/>
              </a:rPr>
              <a:t>Inicie o Tomcat, se ele não estiver rodando</a:t>
            </a:r>
          </a:p>
          <a:p>
            <a:pPr marL="0" indent="0"/>
            <a:r>
              <a:rPr lang="x-none">
                <a:latin typeface="" pitchFamily="16"/>
              </a:rPr>
              <a:t>Acesse a aplicação pela porta 8080, apenas para ter certeza de que ela esteja disponível</a:t>
            </a:r>
          </a:p>
          <a:p>
            <a:pPr marL="0" indent="0"/>
            <a:r>
              <a:rPr lang="x-none">
                <a:latin typeface="" pitchFamily="16"/>
              </a:rPr>
              <a:t>Acesse a URL http://127.0.0.1/hoje-valve</a:t>
            </a:r>
          </a:p>
        </p:txBody>
      </p:sp>
    </p:spTree>
    <p:extLst>
      <p:ext uri="{BB962C8B-B14F-4D97-AF65-F5344CB8AC3E}">
        <p14:creationId xmlns:p14="http://schemas.microsoft.com/office/powerpoint/2010/main" val="352916195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Se Algo Der Errado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Verifique o log de erros do Apache (</a:t>
            </a:r>
            <a:r>
              <a:rPr lang="x-none" i="1">
                <a:latin typeface="" pitchFamily="16"/>
              </a:rPr>
              <a:t>/var/log/httpd/error_log</a:t>
            </a:r>
            <a:r>
              <a:rPr lang="x-none">
                <a:latin typeface="" pitchFamily="16"/>
              </a:rPr>
              <a:t>)</a:t>
            </a:r>
          </a:p>
          <a:p>
            <a:pPr marL="0" indent="0"/>
            <a:r>
              <a:rPr lang="x-none">
                <a:latin typeface="" pitchFamily="16"/>
              </a:rPr>
              <a:t>Verifique o log de acesso do Apache (</a:t>
            </a:r>
            <a:r>
              <a:rPr lang="x-none" i="1">
                <a:latin typeface="" pitchFamily="16"/>
              </a:rPr>
              <a:t>/var/log/httpd/access_log</a:t>
            </a:r>
            <a:r>
              <a:rPr lang="x-none">
                <a:latin typeface="" pitchFamily="16"/>
              </a:rPr>
              <a:t>); se ele responder 404 para aplicações no Tomcat, é porque ele não passou estas requisições para o mod_jk</a:t>
            </a:r>
          </a:p>
          <a:p>
            <a:pPr marL="0" indent="0"/>
            <a:r>
              <a:rPr lang="x-none">
                <a:latin typeface="" pitchFamily="16"/>
              </a:rPr>
              <a:t>Aumente o nível de log do mod_jk, alterando a linha no arquivo </a:t>
            </a:r>
            <a:r>
              <a:rPr lang="x-none" i="1">
                <a:latin typeface="" pitchFamily="16"/>
              </a:rPr>
              <a:t>mod_jk.conf</a:t>
            </a:r>
            <a:r>
              <a:rPr lang="x-none">
                <a:latin typeface="" pitchFamily="16"/>
              </a:rPr>
              <a:t> (ou </a:t>
            </a:r>
            <a:r>
              <a:rPr lang="x-none" i="1">
                <a:latin typeface="" pitchFamily="16"/>
              </a:rPr>
              <a:t>httpd.conf</a:t>
            </a:r>
            <a:r>
              <a:rPr lang="x-none">
                <a:latin typeface="" pitchFamily="16"/>
              </a:rPr>
              <a:t>)</a:t>
            </a:r>
          </a:p>
          <a:p>
            <a:pPr lvl="1"/>
            <a:r>
              <a:rPr lang="x-none" sz="2000">
                <a:latin typeface="Bitstream Vera Sans Mono" pitchFamily="33"/>
              </a:rPr>
              <a:t>JkLogLevel </a:t>
            </a:r>
            <a:r>
              <a:rPr lang="x-none" sz="2000" b="1">
                <a:latin typeface="Bitstream Vera Sans Mono" pitchFamily="33"/>
              </a:rPr>
              <a:t>debug</a:t>
            </a:r>
          </a:p>
          <a:p>
            <a:pPr marL="0" indent="0"/>
            <a:r>
              <a:rPr lang="x-none">
                <a:latin typeface="" pitchFamily="16"/>
              </a:rPr>
              <a:t>Verifique o log do mod_jk (</a:t>
            </a:r>
            <a:r>
              <a:rPr lang="x-none" i="1">
                <a:latin typeface="" pitchFamily="16"/>
              </a:rPr>
              <a:t>/var/log/httpd/access_log</a:t>
            </a:r>
            <a:r>
              <a:rPr lang="x-none">
                <a:latin typeface="" pitchFamily="16"/>
              </a:rPr>
              <a:t>)</a:t>
            </a:r>
          </a:p>
          <a:p>
            <a:pPr marL="0" indent="0"/>
            <a:r>
              <a:rPr lang="x-none">
                <a:latin typeface="" pitchFamily="16"/>
              </a:rPr>
              <a:t>E verifique se o SELinux está desabilitado</a:t>
            </a:r>
          </a:p>
        </p:txBody>
      </p:sp>
    </p:spTree>
    <p:extLst>
      <p:ext uri="{BB962C8B-B14F-4D97-AF65-F5344CB8AC3E}">
        <p14:creationId xmlns:p14="http://schemas.microsoft.com/office/powerpoint/2010/main" val="285852862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13.4.1. Dividindo Tarefas Entre o Apache e 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configuração que fizemos repassa para o Tomcat todas as requisições direcionadas para uma determinada aplicação web no Tomcat</a:t>
            </a:r>
          </a:p>
          <a:p>
            <a:pPr marL="0" indent="0"/>
            <a:r>
              <a:rPr lang="x-none">
                <a:latin typeface="" pitchFamily="16"/>
              </a:rPr>
              <a:t>É possível ser mais seletivo, pelo uso das diretivas </a:t>
            </a:r>
            <a:r>
              <a:rPr lang="x-none" b="1">
                <a:latin typeface="" pitchFamily="16"/>
              </a:rPr>
              <a:t>JkMount</a:t>
            </a:r>
            <a:r>
              <a:rPr lang="x-none">
                <a:latin typeface="" pitchFamily="16"/>
              </a:rPr>
              <a:t> e </a:t>
            </a:r>
            <a:r>
              <a:rPr lang="x-none" b="1">
                <a:latin typeface="" pitchFamily="16"/>
              </a:rPr>
              <a:t>JkUmount</a:t>
            </a:r>
            <a:r>
              <a:rPr lang="x-none">
                <a:latin typeface="" pitchFamily="16"/>
              </a:rPr>
              <a:t>, por exemplo para deixar que o Apache cuide de arquivos estáticos como páginas HTML e imagens</a:t>
            </a:r>
          </a:p>
          <a:p>
            <a:pPr marL="0" indent="0"/>
            <a:r>
              <a:rPr lang="x-none">
                <a:latin typeface="" pitchFamily="16"/>
              </a:rPr>
              <a:t>Note que, se isto for feito, eventuais configurações de controle de acesso terão que ser duplicadas com os recursos do Apache</a:t>
            </a:r>
          </a:p>
        </p:txBody>
      </p:sp>
    </p:spTree>
    <p:extLst>
      <p:ext uri="{BB962C8B-B14F-4D97-AF65-F5344CB8AC3E}">
        <p14:creationId xmlns:p14="http://schemas.microsoft.com/office/powerpoint/2010/main" val="5249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Certificação Java SE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Apesar do progresso de clones do Java baseados no GNU Classpath e do IcedTea, os únicos “Javas” certificados pelos padrões do </a:t>
            </a:r>
            <a:r>
              <a:rPr lang="x-none" b="1">
                <a:latin typeface="" pitchFamily="16"/>
              </a:rPr>
              <a:t>JCP</a:t>
            </a:r>
            <a:r>
              <a:rPr lang="x-none">
                <a:latin typeface="" pitchFamily="16"/>
              </a:rPr>
              <a:t> (</a:t>
            </a:r>
            <a:r>
              <a:rPr lang="x-none" i="1">
                <a:latin typeface="" pitchFamily="16"/>
              </a:rPr>
              <a:t>Java Community Process</a:t>
            </a:r>
            <a:r>
              <a:rPr lang="x-none">
                <a:latin typeface="" pitchFamily="16"/>
              </a:rPr>
              <a:t>) são os produtos fechados da Sun, IBM e BEA</a:t>
            </a:r>
          </a:p>
          <a:p>
            <a:pPr marL="0" indent="0"/>
            <a:r>
              <a:rPr lang="x-none">
                <a:latin typeface="" pitchFamily="16"/>
              </a:rPr>
              <a:t>Eles são fornecidos como parte de distribuições “Enterprise” do Linux, condicionadas aos contratos de suporte, como o RHEL e SuSE.</a:t>
            </a:r>
          </a:p>
          <a:p>
            <a:pPr marL="0" indent="0"/>
            <a:r>
              <a:rPr lang="x-none">
                <a:latin typeface="" pitchFamily="16"/>
              </a:rPr>
              <a:t>Não há garantia contratual de que aplicações Java do mercado funcionem corretamente com Javas não-certificados</a:t>
            </a:r>
          </a:p>
        </p:txBody>
      </p:sp>
    </p:spTree>
    <p:extLst>
      <p:ext uri="{BB962C8B-B14F-4D97-AF65-F5344CB8AC3E}">
        <p14:creationId xmlns:p14="http://schemas.microsoft.com/office/powerpoint/2010/main" val="24542235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Configurações no Apache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Rode a aplicação como um pacote aberto (ou então use o diretório gerado no deploy de um WAR fechado)</a:t>
            </a:r>
          </a:p>
          <a:p>
            <a:pPr marL="0" indent="0"/>
            <a:r>
              <a:rPr lang="x-none">
                <a:latin typeface="" pitchFamily="16"/>
              </a:rPr>
              <a:t>Use o próprio </a:t>
            </a:r>
            <a:r>
              <a:rPr lang="x-none" i="1">
                <a:latin typeface="" pitchFamily="16"/>
              </a:rPr>
              <a:t>mod_jk.conf</a:t>
            </a:r>
            <a:r>
              <a:rPr lang="x-none">
                <a:latin typeface="" pitchFamily="16"/>
              </a:rPr>
              <a:t> para definir um </a:t>
            </a:r>
            <a:r>
              <a:rPr lang="x-none" b="1">
                <a:latin typeface="" pitchFamily="16"/>
              </a:rPr>
              <a:t>Alias</a:t>
            </a:r>
            <a:r>
              <a:rPr lang="x-none">
                <a:latin typeface="" pitchFamily="16"/>
              </a:rPr>
              <a:t> do Apache, que é um diretório de páginas</a:t>
            </a:r>
          </a:p>
          <a:p>
            <a:pPr lvl="1"/>
            <a:r>
              <a:rPr lang="x-none" sz="2000">
                <a:latin typeface="Bitstream Vera Sans Mono" pitchFamily="33"/>
              </a:rPr>
              <a:t>Alias /paginas /var/lib/tomcat5/webapps/paginas</a:t>
            </a:r>
          </a:p>
          <a:p>
            <a:pPr lvl="1"/>
            <a:r>
              <a:rPr lang="x-none">
                <a:latin typeface="" pitchFamily="16"/>
              </a:rPr>
              <a:t>(sem quebra de linha)</a:t>
            </a:r>
          </a:p>
          <a:p>
            <a:pPr marL="0" indent="0"/>
            <a:r>
              <a:rPr lang="x-none">
                <a:latin typeface="" pitchFamily="16"/>
              </a:rPr>
              <a:t>Redirecione para o Tomcat apenas as páginas JSP</a:t>
            </a:r>
          </a:p>
          <a:p>
            <a:pPr lvl="1"/>
            <a:r>
              <a:rPr lang="x-none" sz="2000">
                <a:latin typeface="Bitstream Vera Sans Mono" pitchFamily="33"/>
              </a:rPr>
              <a:t>JkMount /pacotes/*.jsp no0</a:t>
            </a:r>
          </a:p>
          <a:p>
            <a:pPr marL="0" indent="0"/>
            <a:r>
              <a:rPr lang="x-none">
                <a:latin typeface="" pitchFamily="16"/>
              </a:rPr>
              <a:t>E reinicie o Apache</a:t>
            </a:r>
          </a:p>
          <a:p>
            <a:pPr lvl="1"/>
            <a:r>
              <a:rPr lang="x-none" sz="2000">
                <a:latin typeface="Bitstream Vera Sans Mono" pitchFamily="33"/>
              </a:rPr>
              <a:t># service httpd restart</a:t>
            </a:r>
          </a:p>
        </p:txBody>
      </p:sp>
    </p:spTree>
    <p:extLst>
      <p:ext uri="{BB962C8B-B14F-4D97-AF65-F5344CB8AC3E}">
        <p14:creationId xmlns:p14="http://schemas.microsoft.com/office/powerpoint/2010/main" val="353686777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Configuração por Exceção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Usar extensões de arquivos na diretiva </a:t>
            </a:r>
            <a:r>
              <a:rPr lang="x-none" b="1">
                <a:latin typeface="" pitchFamily="16"/>
              </a:rPr>
              <a:t>JkMount</a:t>
            </a:r>
            <a:r>
              <a:rPr lang="x-none">
                <a:latin typeface="" pitchFamily="16"/>
              </a:rPr>
              <a:t> não é muito prático para Servlets por isso veremos uma outra alternativa</a:t>
            </a:r>
          </a:p>
          <a:p>
            <a:pPr marL="0" indent="0"/>
            <a:r>
              <a:rPr lang="x-none">
                <a:latin typeface="" pitchFamily="16"/>
              </a:rPr>
              <a:t>É possível configurar: “Redirecione tudo EXCETO:”</a:t>
            </a:r>
          </a:p>
          <a:p>
            <a:pPr lvl="1"/>
            <a:r>
              <a:rPr lang="x-none" sz="2000">
                <a:latin typeface="Bitstream Vera Sans Mono" pitchFamily="33"/>
              </a:rPr>
              <a:t>JkMount /exemplo5.1 no0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JkMount /exemplo5.1/* no0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JkUnMount /exemplo5.1/*.html no0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JkUnMount /exemplo5.1/*.gif no0</a:t>
            </a:r>
          </a:p>
          <a:p>
            <a:pPr marL="0" indent="0"/>
            <a:r>
              <a:rPr lang="x-none">
                <a:latin typeface="" pitchFamily="16"/>
              </a:rPr>
              <a:t>Outa forma de configurar o “EXCETO”</a:t>
            </a:r>
          </a:p>
          <a:p>
            <a:pPr lvl="1"/>
            <a:r>
              <a:rPr lang="x-none" sz="2000">
                <a:latin typeface="Bitstream Vera Sans Mono" pitchFamily="33"/>
              </a:rPr>
              <a:t>JkMount /exemplo5.1 no0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JkMount /exemplo5.1/* no0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JkUnMount /exemplo5.1/html/* no0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JkUnMount /exemplo5.1/imagens/* no0</a:t>
            </a:r>
          </a:p>
        </p:txBody>
      </p:sp>
    </p:spTree>
    <p:extLst>
      <p:ext uri="{BB962C8B-B14F-4D97-AF65-F5344CB8AC3E}">
        <p14:creationId xmlns:p14="http://schemas.microsoft.com/office/powerpoint/2010/main" val="59280664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13.5. Integração Segurança e Logging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uso do Apache como front-end para o Tomcat oferece várias oportunidades de otimização de desempenho (ex: mod_proxy), mas acaba complicando um pouco a configuração e administração de ambos</a:t>
            </a:r>
          </a:p>
          <a:p>
            <a:pPr marL="0" indent="0"/>
            <a:r>
              <a:rPr lang="x-none">
                <a:latin typeface="" pitchFamily="16"/>
              </a:rPr>
              <a:t>Aplicações com controle de acesso devem preferencialmente ser servidas inteiramente pelo Tomcat, a não ser que as partes estáticas (como imagens) possam ser consideradas de acesso público</a:t>
            </a:r>
          </a:p>
          <a:p>
            <a:pPr marL="0" indent="0"/>
            <a:r>
              <a:rPr lang="x-none">
                <a:latin typeface="" pitchFamily="16"/>
              </a:rPr>
              <a:t>Embora o Apache reconheça autenticação HTTP, ele não reconhece FORM</a:t>
            </a:r>
          </a:p>
          <a:p>
            <a:pPr marL="0" indent="0"/>
            <a:r>
              <a:rPr lang="x-none">
                <a:latin typeface="" pitchFamily="16"/>
              </a:rPr>
              <a:t>Ambos os logs de erros e de acesso (do Apache e do Tomcat) são necessários</a:t>
            </a:r>
          </a:p>
        </p:txBody>
      </p:sp>
    </p:spTree>
    <p:extLst>
      <p:ext uri="{BB962C8B-B14F-4D97-AF65-F5344CB8AC3E}">
        <p14:creationId xmlns:p14="http://schemas.microsoft.com/office/powerpoint/2010/main" val="1909837347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1. Integração Apache com Tomcat</a:t>
            </a:r>
          </a:p>
          <a:p>
            <a:pPr lvl="0"/>
            <a:r>
              <a:rPr lang="x-none">
                <a:latin typeface="" pitchFamily="16"/>
              </a:rPr>
              <a:t>Lab 2. Servindo arquivos estáticos no Apache</a:t>
            </a:r>
          </a:p>
          <a:p>
            <a:pPr lvl="0"/>
            <a:r>
              <a:rPr lang="x-none">
                <a:latin typeface="" pitchFamily="16"/>
              </a:rPr>
              <a:t>Questões de Revisão</a:t>
            </a:r>
          </a:p>
        </p:txBody>
      </p:sp>
    </p:spTree>
    <p:extLst>
      <p:ext uri="{BB962C8B-B14F-4D97-AF65-F5344CB8AC3E}">
        <p14:creationId xmlns:p14="http://schemas.microsoft.com/office/powerpoint/2010/main" val="351403393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07864" y="1147763"/>
            <a:ext cx="9072761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662488"/>
            <a:ext cx="6861175" cy="1466850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14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Escalabilidade com Clusters </a:t>
            </a:r>
            <a:r>
              <a:rPr lang="pt-BR" b="1" dirty="0" err="1">
                <a:latin typeface="Albany" pitchFamily="34"/>
              </a:rPr>
              <a:t>Tomcat</a:t>
            </a:r>
            <a:endParaRPr lang="pt-BR" b="1" dirty="0">
              <a:latin typeface="Albany" pitchFamily="34"/>
            </a:endParaRP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2225449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Neste capítulo vemos como configurar clusters Tomcat para balanceamento de carga, isto é, clusters que trazem escalabilidade.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Conceitos de clusters Java EE</a:t>
            </a:r>
          </a:p>
          <a:p>
            <a:pPr lvl="1"/>
            <a:r>
              <a:rPr lang="x-none">
                <a:latin typeface="" pitchFamily="16"/>
              </a:rPr>
              <a:t>Rodando múltiplas instâncias do Tomcat</a:t>
            </a:r>
          </a:p>
          <a:p>
            <a:pPr lvl="1"/>
            <a:r>
              <a:rPr lang="x-none">
                <a:latin typeface="" pitchFamily="16"/>
              </a:rPr>
              <a:t>Configurando o mod_jk como balanceador</a:t>
            </a:r>
          </a:p>
          <a:p>
            <a:pPr lvl="1"/>
            <a:r>
              <a:rPr lang="x-none">
                <a:latin typeface="" pitchFamily="16"/>
              </a:rPr>
              <a:t>Página de status do cluster</a:t>
            </a:r>
          </a:p>
        </p:txBody>
      </p:sp>
    </p:spTree>
    <p:extLst>
      <p:ext uri="{BB962C8B-B14F-4D97-AF65-F5344CB8AC3E}">
        <p14:creationId xmlns:p14="http://schemas.microsoft.com/office/powerpoint/2010/main" val="342334528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14.1. Conceitos de Cluster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plataforma Java EE prevê desde a sua concepção a execução de aplicações em ambiente de cluster</a:t>
            </a:r>
          </a:p>
          <a:p>
            <a:pPr marL="0" indent="0"/>
            <a:r>
              <a:rPr lang="x-none">
                <a:latin typeface="" pitchFamily="16"/>
              </a:rPr>
              <a:t>Este recurso vem quase “de graça” para o desenvolvedor, enquanto que outras plataformas ele exige programação cuidadosa e especializada</a:t>
            </a:r>
          </a:p>
          <a:p>
            <a:pPr marL="0" indent="0"/>
            <a:r>
              <a:rPr lang="x-none">
                <a:latin typeface="" pitchFamily="16"/>
              </a:rPr>
              <a:t>No caso de aplicações web, a natureza do protocolo HTTP ao mesmo tempo facilita e impõe restrições</a:t>
            </a:r>
          </a:p>
        </p:txBody>
      </p:sp>
    </p:spTree>
    <p:extLst>
      <p:ext uri="{BB962C8B-B14F-4D97-AF65-F5344CB8AC3E}">
        <p14:creationId xmlns:p14="http://schemas.microsoft.com/office/powerpoint/2010/main" val="70350494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Cluster Web Java EE</a:t>
            </a:r>
          </a:p>
        </p:txBody>
      </p:sp>
      <p:sp>
        <p:nvSpPr>
          <p:cNvPr id="3" name="Retângulo 2"/>
          <p:cNvSpPr/>
          <p:nvPr/>
        </p:nvSpPr>
        <p:spPr>
          <a:xfrm>
            <a:off x="1798921" y="6034679"/>
            <a:ext cx="2189880" cy="1141561"/>
          </a:xfrm>
          <a:prstGeom prst="rect">
            <a:avLst/>
          </a:prstGeom>
          <a:solidFill>
            <a:srgbClr val="CCCC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Container</a:t>
            </a:r>
          </a:p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Web 1</a:t>
            </a:r>
          </a:p>
        </p:txBody>
      </p:sp>
      <p:sp>
        <p:nvSpPr>
          <p:cNvPr id="4" name="Retângulo 3"/>
          <p:cNvSpPr/>
          <p:nvPr/>
        </p:nvSpPr>
        <p:spPr>
          <a:xfrm>
            <a:off x="6472800" y="6034679"/>
            <a:ext cx="2189880" cy="1141561"/>
          </a:xfrm>
          <a:prstGeom prst="rect">
            <a:avLst/>
          </a:prstGeom>
          <a:solidFill>
            <a:srgbClr val="CCCC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Container</a:t>
            </a:r>
          </a:p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Web 2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66920" y="4086360"/>
            <a:ext cx="2189520" cy="1141561"/>
          </a:xfrm>
          <a:prstGeom prst="rect">
            <a:avLst/>
          </a:prstGeom>
          <a:solidFill>
            <a:srgbClr val="CCFFFF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Balanceador ou</a:t>
            </a:r>
            <a:b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</a:br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Distribuidor</a:t>
            </a:r>
          </a:p>
        </p:txBody>
      </p:sp>
      <p:sp>
        <p:nvSpPr>
          <p:cNvPr id="6" name="Retângulo 5"/>
          <p:cNvSpPr/>
          <p:nvPr/>
        </p:nvSpPr>
        <p:spPr>
          <a:xfrm>
            <a:off x="4066920" y="2036519"/>
            <a:ext cx="2189520" cy="1141561"/>
          </a:xfrm>
          <a:prstGeom prst="rect">
            <a:avLst/>
          </a:prstGeom>
          <a:solidFill>
            <a:srgbClr val="FFFFCC"/>
          </a:solidFill>
          <a:ln w="0">
            <a:solidFill>
              <a:srgbClr val="000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Navegador</a:t>
            </a:r>
            <a:b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</a:br>
            <a:r>
              <a:rPr lang="pt-BR">
                <a:solidFill>
                  <a:schemeClr val="bg1"/>
                </a:solidFill>
                <a:latin typeface="Bitstream Vera Sans" pitchFamily="34"/>
                <a:ea typeface="Tahoma" pitchFamily="2"/>
                <a:cs typeface="Tahoma" pitchFamily="2"/>
              </a:rPr>
              <a:t>Web</a:t>
            </a:r>
          </a:p>
        </p:txBody>
      </p:sp>
      <p:cxnSp>
        <p:nvCxnSpPr>
          <p:cNvPr id="7" name="Conector angulado 6"/>
          <p:cNvCxnSpPr>
            <a:stCxn id="5" idx="2"/>
            <a:endCxn id="3" idx="0"/>
          </p:cNvCxnSpPr>
          <p:nvPr/>
        </p:nvCxnSpPr>
        <p:spPr>
          <a:xfrm rot="5400000">
            <a:off x="3624392" y="4497390"/>
            <a:ext cx="806759" cy="2267819"/>
          </a:xfrm>
          <a:prstGeom prst="bentConnector3">
            <a:avLst/>
          </a:prstGeom>
          <a:noFill/>
          <a:ln w="0">
            <a:solidFill>
              <a:srgbClr val="FF0000"/>
            </a:solidFill>
            <a:prstDash val="solid"/>
            <a:headEnd type="arrow"/>
            <a:tailEnd type="arrow"/>
          </a:ln>
        </p:spPr>
      </p:cxnSp>
      <p:cxnSp>
        <p:nvCxnSpPr>
          <p:cNvPr id="8" name="Conector angulado 7"/>
          <p:cNvCxnSpPr>
            <a:stCxn id="6" idx="2"/>
            <a:endCxn id="5" idx="0"/>
          </p:cNvCxnSpPr>
          <p:nvPr/>
        </p:nvCxnSpPr>
        <p:spPr>
          <a:xfrm rot="5400000">
            <a:off x="4707539" y="3632219"/>
            <a:ext cx="908281" cy="12700"/>
          </a:xfrm>
          <a:prstGeom prst="bentConnector3">
            <a:avLst/>
          </a:prstGeom>
          <a:noFill/>
          <a:ln w="0">
            <a:solidFill>
              <a:srgbClr val="FF0000"/>
            </a:solidFill>
            <a:prstDash val="solid"/>
            <a:headEnd type="arrow"/>
            <a:tailEnd type="arrow"/>
          </a:ln>
        </p:spPr>
      </p:cxnSp>
      <p:cxnSp>
        <p:nvCxnSpPr>
          <p:cNvPr id="9" name="Conector angulado 8"/>
          <p:cNvCxnSpPr>
            <a:stCxn id="5" idx="2"/>
          </p:cNvCxnSpPr>
          <p:nvPr/>
        </p:nvCxnSpPr>
        <p:spPr>
          <a:xfrm>
            <a:off x="5161680" y="5227921"/>
            <a:ext cx="2405880" cy="806759"/>
          </a:xfrm>
          <a:prstGeom prst="bentConnector3">
            <a:avLst/>
          </a:prstGeom>
          <a:noFill/>
          <a:ln w="0">
            <a:solidFill>
              <a:srgbClr val="FF0000"/>
            </a:solidFill>
            <a:prstDash val="solid"/>
            <a:headEnd type="arrow"/>
            <a:tailEnd type="arrow"/>
          </a:ln>
        </p:spPr>
      </p:cxnSp>
      <p:cxnSp>
        <p:nvCxnSpPr>
          <p:cNvPr id="10" name="Conector angulado 9"/>
          <p:cNvCxnSpPr>
            <a:stCxn id="3" idx="3"/>
            <a:endCxn id="4" idx="1"/>
          </p:cNvCxnSpPr>
          <p:nvPr/>
        </p:nvCxnSpPr>
        <p:spPr>
          <a:xfrm>
            <a:off x="3988801" y="6605460"/>
            <a:ext cx="2483999" cy="12700"/>
          </a:xfrm>
          <a:prstGeom prst="bentConnector3">
            <a:avLst/>
          </a:prstGeom>
          <a:noFill/>
          <a:ln w="0">
            <a:solidFill>
              <a:srgbClr val="FF00FF"/>
            </a:solidFill>
            <a:prstDash val="solid"/>
            <a:headEnd type="arrow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77848326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Distribuição de Carga x</a:t>
            </a:r>
            <a:br>
              <a:rPr lang="pt-BR"/>
            </a:br>
            <a:r>
              <a:rPr lang="pt-BR"/>
              <a:t>Tolerância à Falhas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cluster pode se limitar a distribuir a carga entre os vários nós</a:t>
            </a:r>
          </a:p>
          <a:p>
            <a:pPr marL="0" indent="0"/>
            <a:r>
              <a:rPr lang="x-none">
                <a:latin typeface="" pitchFamily="16"/>
              </a:rPr>
              <a:t>Por exemplo, um servidor atingiu o limite de sua capacidade, então acrescenta-se um segundo servidor</a:t>
            </a:r>
          </a:p>
          <a:p>
            <a:pPr marL="0" indent="0"/>
            <a:r>
              <a:rPr lang="x-none">
                <a:latin typeface="" pitchFamily="16"/>
              </a:rPr>
              <a:t>Ou então o cluster pode fornecer também tolerância a falhas</a:t>
            </a:r>
          </a:p>
          <a:p>
            <a:pPr marL="0" indent="0"/>
            <a:r>
              <a:rPr lang="x-none">
                <a:latin typeface="" pitchFamily="16"/>
              </a:rPr>
              <a:t>Neste caso, os usuários que eram atendidos por um nó falho serão automaticamente redirecionados para um dos nós sobreviventes</a:t>
            </a:r>
          </a:p>
          <a:p>
            <a:pPr marL="0" indent="0"/>
            <a:r>
              <a:rPr lang="x-none">
                <a:latin typeface="" pitchFamily="16"/>
              </a:rPr>
              <a:t>Não é trivial oferecer a tolerância a falhas sem perder atividades “em progresso”</a:t>
            </a:r>
          </a:p>
        </p:txBody>
      </p:sp>
    </p:spTree>
    <p:extLst>
      <p:ext uri="{BB962C8B-B14F-4D97-AF65-F5344CB8AC3E}">
        <p14:creationId xmlns:p14="http://schemas.microsoft.com/office/powerpoint/2010/main" val="132919613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14.1.1. Estado da Aplicação no HTTP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HTTP é um protocolo sem estado, então qualquer requisição poderia ser entregue a qualquer nó do cluster</a:t>
            </a:r>
          </a:p>
          <a:p>
            <a:pPr marL="0" indent="0"/>
            <a:r>
              <a:rPr lang="x-none">
                <a:latin typeface="" pitchFamily="16"/>
              </a:rPr>
              <a:t>Um mesmo usuário poderia ser a cada </a:t>
            </a:r>
            <a:r>
              <a:rPr lang="x-none" i="1">
                <a:latin typeface="" pitchFamily="16"/>
              </a:rPr>
              <a:t>página</a:t>
            </a:r>
            <a:r>
              <a:rPr lang="x-none">
                <a:latin typeface="" pitchFamily="16"/>
              </a:rPr>
              <a:t> atendido por um servidor diferente</a:t>
            </a:r>
          </a:p>
          <a:p>
            <a:pPr marL="0" indent="0"/>
            <a:r>
              <a:rPr lang="x-none">
                <a:latin typeface="" pitchFamily="16"/>
              </a:rPr>
              <a:t>Entretanto, </a:t>
            </a:r>
            <a:r>
              <a:rPr lang="x-none" i="1">
                <a:latin typeface="" pitchFamily="16"/>
              </a:rPr>
              <a:t>aplicações</a:t>
            </a:r>
            <a:r>
              <a:rPr lang="x-none">
                <a:latin typeface="" pitchFamily="16"/>
              </a:rPr>
              <a:t> web reais utilizam artifícios como sessões HTTP para manter o estado de um usuário particular (por exemplo, uma cesta de compras)</a:t>
            </a:r>
          </a:p>
          <a:p>
            <a:pPr marL="0" indent="0"/>
            <a:r>
              <a:rPr lang="x-none">
                <a:latin typeface="" pitchFamily="16"/>
              </a:rPr>
              <a:t>Este estado tem que ser replicado entre os nós do cluster para que haja tolerância a falhas</a:t>
            </a:r>
          </a:p>
        </p:txBody>
      </p:sp>
    </p:spTree>
    <p:extLst>
      <p:ext uri="{BB962C8B-B14F-4D97-AF65-F5344CB8AC3E}">
        <p14:creationId xmlns:p14="http://schemas.microsoft.com/office/powerpoint/2010/main" val="1916240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1.4. Tomcat x Linux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Várias distribuições do Linux hoje incorporam o Tomcat e outros softwares Java populares, como </a:t>
            </a:r>
            <a:r>
              <a:rPr lang="x-none" b="1">
                <a:latin typeface="" pitchFamily="16"/>
              </a:rPr>
              <a:t>Ant</a:t>
            </a:r>
            <a:r>
              <a:rPr lang="x-none">
                <a:latin typeface="" pitchFamily="16"/>
              </a:rPr>
              <a:t>, </a:t>
            </a:r>
            <a:r>
              <a:rPr lang="x-none" b="1">
                <a:latin typeface="" pitchFamily="16"/>
              </a:rPr>
              <a:t>Struts</a:t>
            </a:r>
            <a:r>
              <a:rPr lang="x-none">
                <a:latin typeface="" pitchFamily="16"/>
              </a:rPr>
              <a:t> e </a:t>
            </a:r>
            <a:r>
              <a:rPr lang="x-none" b="1">
                <a:latin typeface="" pitchFamily="16"/>
              </a:rPr>
              <a:t>Eclipse</a:t>
            </a:r>
          </a:p>
          <a:p>
            <a:pPr marL="0" indent="0"/>
            <a:r>
              <a:rPr lang="x-none">
                <a:latin typeface="" pitchFamily="16"/>
              </a:rPr>
              <a:t>Entretanto a instalação padrão da maioria delas traz um Java baseado no GNU Classpath, em geral o </a:t>
            </a:r>
            <a:r>
              <a:rPr lang="x-none" b="1">
                <a:latin typeface="" pitchFamily="16"/>
              </a:rPr>
              <a:t>GCJ</a:t>
            </a:r>
            <a:r>
              <a:rPr lang="x-none">
                <a:latin typeface="" pitchFamily="16"/>
              </a:rPr>
              <a:t>, e não um Java certificado</a:t>
            </a:r>
          </a:p>
          <a:p>
            <a:pPr marL="0" indent="0"/>
            <a:r>
              <a:rPr lang="x-none">
                <a:latin typeface="" pitchFamily="16"/>
              </a:rPr>
              <a:t>Este ambiente é suficiente para rodar muitas aplicações, mas empresas em geral preferem utilizar um ambiente certificado</a:t>
            </a:r>
          </a:p>
          <a:p>
            <a:pPr marL="0" indent="0"/>
            <a:r>
              <a:rPr lang="x-none">
                <a:latin typeface="" pitchFamily="16"/>
              </a:rPr>
              <a:t>Então poderá ser necessário instalar o Java da Sun (ou da IBM ou BEA)</a:t>
            </a:r>
          </a:p>
          <a:p>
            <a:pPr marL="0" indent="0"/>
            <a:r>
              <a:rPr lang="x-none">
                <a:latin typeface="" pitchFamily="16"/>
              </a:rPr>
              <a:t>Com a adoção do OpenJDK / IcedTea, não haverá mais necessidade de instalar um Java proprietário</a:t>
            </a:r>
          </a:p>
        </p:txBody>
      </p:sp>
    </p:spTree>
    <p:extLst>
      <p:ext uri="{BB962C8B-B14F-4D97-AF65-F5344CB8AC3E}">
        <p14:creationId xmlns:p14="http://schemas.microsoft.com/office/powerpoint/2010/main" val="95253376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14.1.2. Balanceador ou Distribuidor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É o componente que recebe as requisições do navegador e as encaminha para um dos nós do cluster</a:t>
            </a:r>
          </a:p>
          <a:p>
            <a:pPr marL="0" indent="0"/>
            <a:r>
              <a:rPr lang="x-none">
                <a:latin typeface="" pitchFamily="16"/>
              </a:rPr>
              <a:t>Cria para o usuário no navegador a ilusão de que existe apenas um único servidor em vez de vários containers web independentes</a:t>
            </a:r>
          </a:p>
          <a:p>
            <a:pPr marL="0" indent="0"/>
            <a:r>
              <a:rPr lang="x-none">
                <a:latin typeface="" pitchFamily="16"/>
              </a:rPr>
              <a:t>Há várias estratégias para sua implementação:</a:t>
            </a:r>
          </a:p>
          <a:p>
            <a:pPr lvl="1"/>
            <a:r>
              <a:rPr lang="x-none">
                <a:latin typeface="" pitchFamily="16"/>
              </a:rPr>
              <a:t>Switches e roteadores especializados - “layer 7”</a:t>
            </a:r>
          </a:p>
          <a:p>
            <a:pPr lvl="1"/>
            <a:r>
              <a:rPr lang="x-none">
                <a:latin typeface="" pitchFamily="16"/>
              </a:rPr>
              <a:t>Múltiplos endereços IP para um mesmo nome DNS (DNS round-robin)</a:t>
            </a:r>
          </a:p>
          <a:p>
            <a:pPr lvl="1"/>
            <a:r>
              <a:rPr lang="x-none">
                <a:latin typeface="" pitchFamily="16"/>
              </a:rPr>
              <a:t>Proxy reverso ou servidor </a:t>
            </a:r>
            <a:r>
              <a:rPr lang="x-none" i="1">
                <a:latin typeface="" pitchFamily="16"/>
              </a:rPr>
              <a:t>font-end</a:t>
            </a:r>
          </a:p>
        </p:txBody>
      </p:sp>
    </p:spTree>
    <p:extLst>
      <p:ext uri="{BB962C8B-B14F-4D97-AF65-F5344CB8AC3E}">
        <p14:creationId xmlns:p14="http://schemas.microsoft.com/office/powerpoint/2010/main" val="3995134269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14.1.3. Arquitetura de Cluster Web do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Sessões HTTP são implementadas por meio de um cookie “identificador de sessão” conforme manda a especificação Java EE</a:t>
            </a:r>
          </a:p>
          <a:p>
            <a:pPr marL="0" indent="0"/>
            <a:r>
              <a:rPr lang="x-none">
                <a:latin typeface="" pitchFamily="16"/>
              </a:rPr>
              <a:t>Para que um usuário possa recuperar as informações armazenadas na sua sessão ele deve ser atendido sempre pelo mesmo servidor</a:t>
            </a:r>
          </a:p>
          <a:p>
            <a:pPr marL="0" indent="0"/>
            <a:r>
              <a:rPr lang="x-none">
                <a:latin typeface="" pitchFamily="16"/>
              </a:rPr>
              <a:t>Então o balanceador tem que reconhecer o cookie e “amarrar” as sessões ao mesmo nó</a:t>
            </a:r>
          </a:p>
          <a:p>
            <a:pPr marL="0" indent="0"/>
            <a:r>
              <a:rPr lang="x-none">
                <a:latin typeface="" pitchFamily="16"/>
              </a:rPr>
              <a:t>Para facilitar o balanceador, o Tomcat insere no cookie um identificador do nó</a:t>
            </a:r>
          </a:p>
        </p:txBody>
      </p:sp>
    </p:spTree>
    <p:extLst>
      <p:ext uri="{BB962C8B-B14F-4D97-AF65-F5344CB8AC3E}">
        <p14:creationId xmlns:p14="http://schemas.microsoft.com/office/powerpoint/2010/main" val="2918653108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14.2. O mod_jk como balanceador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mod_jk do Apache pode ser configurado para atuar como um balanceador de carga entre vários servidores Tomcat</a:t>
            </a:r>
          </a:p>
          <a:p>
            <a:pPr marL="0" indent="0"/>
            <a:r>
              <a:rPr lang="x-none">
                <a:latin typeface="" pitchFamily="16"/>
              </a:rPr>
              <a:t>Ele inclusive é capaz de lidar com servidores de capacidades diferentes e distribuir a carga (usuários / sessões HTTP) proporcionalmente</a:t>
            </a:r>
          </a:p>
          <a:p>
            <a:pPr marL="0" indent="0"/>
            <a:r>
              <a:rPr lang="x-none">
                <a:latin typeface="" pitchFamily="16"/>
              </a:rPr>
              <a:t>Os servidores não precisam nem mesmo usar o mesmo SO!</a:t>
            </a:r>
          </a:p>
        </p:txBody>
      </p:sp>
    </p:spTree>
    <p:extLst>
      <p:ext uri="{BB962C8B-B14F-4D97-AF65-F5344CB8AC3E}">
        <p14:creationId xmlns:p14="http://schemas.microsoft.com/office/powerpoint/2010/main" val="4112290518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 worker tipo “lb”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Edite o arquivo </a:t>
            </a:r>
            <a:r>
              <a:rPr lang="x-none" i="1">
                <a:latin typeface="" pitchFamily="16"/>
              </a:rPr>
              <a:t>workers.properties</a:t>
            </a:r>
            <a:r>
              <a:rPr lang="x-none">
                <a:latin typeface="" pitchFamily="16"/>
              </a:rPr>
              <a:t>:</a:t>
            </a:r>
          </a:p>
          <a:p>
            <a:pPr lvl="1"/>
            <a:r>
              <a:rPr lang="x-none" sz="1800" b="1">
                <a:latin typeface="Bitstream Vera Sans Mono" pitchFamily="33"/>
              </a:rPr>
              <a:t>worker.list=cluster</a:t>
            </a:r>
            <a:br>
              <a:rPr lang="x-none" sz="1800" b="1">
                <a:latin typeface="Bitstream Vera Sans Mono" pitchFamily="33"/>
              </a:rPr>
            </a:br>
            <a:r>
              <a:rPr lang="x-none" sz="1800" b="1">
                <a:latin typeface="Bitstream Vera Sans Mono" pitchFamily="33"/>
              </a:rPr>
              <a:t>worker.cluster.type=lb</a:t>
            </a:r>
            <a:br>
              <a:rPr lang="x-none" sz="1800" b="1">
                <a:latin typeface="Bitstream Vera Sans Mono" pitchFamily="33"/>
              </a:rPr>
            </a:br>
            <a:r>
              <a:rPr lang="x-none" sz="1800" b="1">
                <a:latin typeface="Bitstream Vera Sans Mono" pitchFamily="33"/>
              </a:rPr>
              <a:t>worker.cluster.balance_workers=no1,no2</a:t>
            </a:r>
            <a:br>
              <a:rPr lang="x-none" sz="1800" b="1">
                <a:latin typeface="Bitstream Vera Sans Mono" pitchFamily="33"/>
              </a:rPr>
            </a:br>
            <a:r>
              <a:rPr lang="x-none" sz="1800" b="1">
                <a:latin typeface="Bitstream Vera Sans Mono" pitchFamily="33"/>
              </a:rPr>
              <a:t>worker.cluster.sticky_session=true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worker.no1.type=ajp13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worker.no1.host=127.0.0.1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worker.no1.port=8109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worker.no1.lbfactor=1</a:t>
            </a:r>
            <a:br>
              <a:rPr lang="x-none" sz="1800">
                <a:latin typeface="Bitstream Vera Sans Mono" pitchFamily="33"/>
              </a:rPr>
            </a:br>
            <a:r>
              <a:rPr lang="x-none" sz="1800" b="1">
                <a:latin typeface="Bitstream Vera Sans Mono" pitchFamily="33"/>
              </a:rPr>
              <a:t>worker.no2.type=ajp13</a:t>
            </a:r>
            <a:br>
              <a:rPr lang="x-none" sz="1800" b="1">
                <a:latin typeface="Bitstream Vera Sans Mono" pitchFamily="33"/>
              </a:rPr>
            </a:br>
            <a:r>
              <a:rPr lang="x-none" sz="1800" b="1">
                <a:latin typeface="Bitstream Vera Sans Mono" pitchFamily="33"/>
              </a:rPr>
              <a:t>worker.no2.host=127.0.0.1</a:t>
            </a:r>
            <a:br>
              <a:rPr lang="x-none" sz="1800" b="1">
                <a:latin typeface="Bitstream Vera Sans Mono" pitchFamily="33"/>
              </a:rPr>
            </a:br>
            <a:r>
              <a:rPr lang="x-none" sz="1800" b="1">
                <a:latin typeface="Bitstream Vera Sans Mono" pitchFamily="33"/>
              </a:rPr>
              <a:t>worker.no2.port=8209</a:t>
            </a:r>
            <a:br>
              <a:rPr lang="x-none" sz="1800" b="1">
                <a:latin typeface="Bitstream Vera Sans Mono" pitchFamily="33"/>
              </a:rPr>
            </a:br>
            <a:r>
              <a:rPr lang="x-none" sz="1800" b="1">
                <a:latin typeface="Bitstream Vera Sans Mono" pitchFamily="33"/>
              </a:rPr>
              <a:t>worker.no2.lbfactor=1</a:t>
            </a:r>
          </a:p>
          <a:p>
            <a:pPr marL="0" indent="0"/>
            <a:r>
              <a:rPr lang="x-none">
                <a:latin typeface="" pitchFamily="16"/>
              </a:rPr>
              <a:t>Foram definidos dois nós, vinculados a um worker “cluster”, que deve ser referenciado pelas diretivas </a:t>
            </a:r>
            <a:r>
              <a:rPr lang="x-none" b="1">
                <a:latin typeface="" pitchFamily="16"/>
              </a:rPr>
              <a:t>JkMount</a:t>
            </a:r>
            <a:r>
              <a:rPr lang="x-none">
                <a:latin typeface="" pitchFamily="16"/>
              </a:rPr>
              <a:t> em </a:t>
            </a:r>
            <a:r>
              <a:rPr lang="x-none" b="1">
                <a:latin typeface="" pitchFamily="16"/>
              </a:rPr>
              <a:t>mod_jk.conf</a:t>
            </a:r>
          </a:p>
        </p:txBody>
      </p:sp>
    </p:spTree>
    <p:extLst>
      <p:ext uri="{BB962C8B-B14F-4D97-AF65-F5344CB8AC3E}">
        <p14:creationId xmlns:p14="http://schemas.microsoft.com/office/powerpoint/2010/main" val="2409031239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Configurando 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É necessário informar ao Tomcat que há um balanceador na frente</a:t>
            </a:r>
          </a:p>
          <a:p>
            <a:pPr marL="0" indent="0"/>
            <a:r>
              <a:rPr lang="x-none">
                <a:latin typeface="" pitchFamily="16"/>
              </a:rPr>
              <a:t>Para tal, edite o </a:t>
            </a:r>
            <a:r>
              <a:rPr lang="x-none" i="1">
                <a:latin typeface="" pitchFamily="16"/>
              </a:rPr>
              <a:t>sever.xml</a:t>
            </a:r>
            <a:r>
              <a:rPr lang="x-none">
                <a:latin typeface="" pitchFamily="16"/>
              </a:rPr>
              <a:t> de cada um dos nós do cluster, acrescentando no elemento </a:t>
            </a:r>
            <a:r>
              <a:rPr lang="x-none" b="1">
                <a:latin typeface="" pitchFamily="16"/>
              </a:rPr>
              <a:t>&lt;Engine&gt;</a:t>
            </a:r>
            <a:r>
              <a:rPr lang="x-none">
                <a:latin typeface="" pitchFamily="16"/>
              </a:rPr>
              <a:t> o atributo </a:t>
            </a:r>
            <a:r>
              <a:rPr lang="x-none" b="1">
                <a:latin typeface="" pitchFamily="16"/>
              </a:rPr>
              <a:t>jvmRoute</a:t>
            </a:r>
            <a:r>
              <a:rPr lang="x-none">
                <a:latin typeface="" pitchFamily="16"/>
              </a:rPr>
              <a:t>:</a:t>
            </a:r>
          </a:p>
          <a:p>
            <a:pPr lvl="1"/>
            <a:r>
              <a:rPr lang="x-none" sz="2000">
                <a:latin typeface="Bitstream Vera Sans Mono" pitchFamily="33"/>
              </a:rPr>
              <a:t>&lt;Engine name="Catalina"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defaultHost="localhost" </a:t>
            </a:r>
            <a:r>
              <a:rPr lang="x-none" sz="2000" b="1">
                <a:latin typeface="Bitstream Vera Sans Mono" pitchFamily="33"/>
              </a:rPr>
              <a:t>jvmRoute="no1"</a:t>
            </a:r>
            <a:r>
              <a:rPr lang="x-none" sz="2000">
                <a:latin typeface="Bitstream Vera Sans Mono" pitchFamily="33"/>
              </a:rPr>
              <a:t>&gt;</a:t>
            </a:r>
          </a:p>
          <a:p>
            <a:pPr lvl="1"/>
            <a:r>
              <a:rPr lang="x-none" sz="2000">
                <a:latin typeface="Bitstream Vera Sans Mono" pitchFamily="33"/>
              </a:rPr>
              <a:t>&lt;Engine name="Catalina"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     defaultHost="localhost" </a:t>
            </a:r>
            <a:r>
              <a:rPr lang="x-none" sz="2000" b="1">
                <a:latin typeface="Bitstream Vera Sans Mono" pitchFamily="33"/>
              </a:rPr>
              <a:t>jvmRoute="no2"</a:t>
            </a:r>
            <a:r>
              <a:rPr lang="x-none" sz="2000">
                <a:latin typeface="Bitstream Vera Sans Mono" pitchFamily="33"/>
              </a:rPr>
              <a:t>&gt;</a:t>
            </a:r>
          </a:p>
          <a:p>
            <a:pPr marL="0" indent="0">
              <a:tabLst>
                <a:tab pos="179623" algn="l"/>
              </a:tabLst>
            </a:pPr>
            <a:r>
              <a:rPr lang="pt-BR">
                <a:latin typeface="" pitchFamily="16"/>
              </a:rPr>
              <a:t>O valor de </a:t>
            </a:r>
            <a:r>
              <a:rPr lang="pt-BR" b="1">
                <a:latin typeface="" pitchFamily="16"/>
              </a:rPr>
              <a:t>jvmRoute</a:t>
            </a:r>
            <a:r>
              <a:rPr lang="pt-BR">
                <a:latin typeface="" pitchFamily="16"/>
              </a:rPr>
              <a:t> tem que ser o nome do </a:t>
            </a:r>
            <a:r>
              <a:rPr lang="pt-BR" b="1">
                <a:latin typeface="" pitchFamily="16"/>
              </a:rPr>
              <a:t>worker</a:t>
            </a:r>
            <a:r>
              <a:rPr lang="pt-BR">
                <a:latin typeface="" pitchFamily="16"/>
              </a:rPr>
              <a:t> correspondente!</a:t>
            </a:r>
          </a:p>
        </p:txBody>
      </p:sp>
    </p:spTree>
    <p:extLst>
      <p:ext uri="{BB962C8B-B14F-4D97-AF65-F5344CB8AC3E}">
        <p14:creationId xmlns:p14="http://schemas.microsoft.com/office/powerpoint/2010/main" val="4192028175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Se Algo Der Errado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Verifique que os dois servidores Tomcat estão no ar, acessando-os diretamente pelas portas 8180 e 8280</a:t>
            </a:r>
          </a:p>
          <a:p>
            <a:pPr marL="0" indent="0"/>
            <a:r>
              <a:rPr lang="x-none">
                <a:latin typeface="" pitchFamily="16"/>
              </a:rPr>
              <a:t>Confira os arquivos de configuração </a:t>
            </a:r>
            <a:r>
              <a:rPr lang="x-none" b="1">
                <a:latin typeface="" pitchFamily="16"/>
              </a:rPr>
              <a:t>server.xml</a:t>
            </a:r>
            <a:r>
              <a:rPr lang="x-none">
                <a:latin typeface="" pitchFamily="16"/>
              </a:rPr>
              <a:t> em cada nó, atentando para os três números de porta (8105, 8180 e 8109; 8205, 8280 e 8209) e para o </a:t>
            </a:r>
            <a:r>
              <a:rPr lang="x-none" b="1">
                <a:latin typeface="" pitchFamily="16"/>
              </a:rPr>
              <a:t>jvmRoute</a:t>
            </a:r>
            <a:r>
              <a:rPr lang="x-none">
                <a:latin typeface="" pitchFamily="16"/>
              </a:rPr>
              <a:t> no Engine</a:t>
            </a:r>
          </a:p>
          <a:p>
            <a:pPr marL="0" indent="0"/>
            <a:r>
              <a:rPr lang="x-none">
                <a:latin typeface="" pitchFamily="16"/>
              </a:rPr>
              <a:t>Confira também os arquivos de configuração do  mod_jk, em especial as configurações do balanceador e de cada nó no </a:t>
            </a:r>
            <a:r>
              <a:rPr lang="x-none" i="1">
                <a:latin typeface="" pitchFamily="16"/>
              </a:rPr>
              <a:t>workers.properties</a:t>
            </a:r>
          </a:p>
          <a:p>
            <a:pPr marL="0" indent="0"/>
            <a:r>
              <a:rPr lang="x-none">
                <a:latin typeface="" pitchFamily="16"/>
              </a:rPr>
              <a:t>Verifique os logs de cada nó Tomcat e do Apache em busca de mensagens de erro</a:t>
            </a:r>
          </a:p>
        </p:txBody>
      </p:sp>
    </p:spTree>
    <p:extLst>
      <p:ext uri="{BB962C8B-B14F-4D97-AF65-F5344CB8AC3E}">
        <p14:creationId xmlns:p14="http://schemas.microsoft.com/office/powerpoint/2010/main" val="958726649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14.2.1. Status do Cluster 1/2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mod_jk é capaz de gerar por conta própria uma página de status dos nós do cluster, útil para administradores</a:t>
            </a:r>
          </a:p>
          <a:p>
            <a:pPr marL="0" indent="0"/>
            <a:r>
              <a:rPr lang="x-none">
                <a:latin typeface="" pitchFamily="16"/>
              </a:rPr>
              <a:t>Para ativar esta página, mapeie uma URL para o “status” do mod_jk, editando o </a:t>
            </a:r>
            <a:r>
              <a:rPr lang="x-none" i="1">
                <a:latin typeface="" pitchFamily="16"/>
              </a:rPr>
              <a:t>mod_jk.conf</a:t>
            </a:r>
          </a:p>
          <a:p>
            <a:pPr lvl="1"/>
            <a:r>
              <a:rPr lang="x-none" sz="2000">
                <a:latin typeface="Bitstream Vera Sans Mono" pitchFamily="33"/>
              </a:rPr>
              <a:t>JkMount /jk status</a:t>
            </a:r>
          </a:p>
          <a:p>
            <a:pPr marL="0" indent="0"/>
            <a:r>
              <a:rPr lang="x-none">
                <a:latin typeface="" pitchFamily="16"/>
              </a:rPr>
              <a:t>Em seguida, ative a geração da página de status no </a:t>
            </a:r>
            <a:r>
              <a:rPr lang="x-none" i="1">
                <a:latin typeface="" pitchFamily="16"/>
              </a:rPr>
              <a:t>worker.properties</a:t>
            </a:r>
          </a:p>
          <a:p>
            <a:pPr lvl="1"/>
            <a:r>
              <a:rPr lang="x-none" sz="2000">
                <a:latin typeface="Bitstream Vera Sans Mono" pitchFamily="33"/>
              </a:rPr>
              <a:t>worker.list=cluster,status</a:t>
            </a:r>
            <a:br>
              <a:rPr lang="x-none" sz="2000">
                <a:latin typeface="Bitstream Vera Sans Mono" pitchFamily="33"/>
              </a:rPr>
            </a:br>
            <a:r>
              <a:rPr lang="x-none" sz="2000">
                <a:latin typeface="Bitstream Vera Sans Mono" pitchFamily="33"/>
              </a:rPr>
              <a:t>worker.status.type=status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...</a:t>
            </a:r>
          </a:p>
          <a:p>
            <a:pPr marL="0" indent="0"/>
            <a:r>
              <a:rPr lang="x-none">
                <a:latin typeface="" pitchFamily="16"/>
              </a:rPr>
              <a:t>Reinicie o Apache (mas não o Tomcat!)</a:t>
            </a:r>
          </a:p>
        </p:txBody>
      </p:sp>
    </p:spTree>
    <p:extLst>
      <p:ext uri="{BB962C8B-B14F-4D97-AF65-F5344CB8AC3E}">
        <p14:creationId xmlns:p14="http://schemas.microsoft.com/office/powerpoint/2010/main" val="3302159813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Página de Status do Jk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Veja a página de status acessando a URL </a:t>
            </a:r>
            <a:r>
              <a:rPr lang="x-none">
                <a:latin typeface="" pitchFamily="16"/>
                <a:hlinkClick r:id="rId4"/>
              </a:rPr>
              <a:t>http://127.0.0.1/jk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124079" y="2991240"/>
            <a:ext cx="5065560" cy="4311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676734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14.3. Configurando instâncias adicionais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Na instalação manual, é fácil: basta instalar (unzipar) em outro diretório e mudar as portas</a:t>
            </a:r>
          </a:p>
          <a:p>
            <a:pPr lvl="0"/>
            <a:r>
              <a:rPr lang="x-none">
                <a:latin typeface="" pitchFamily="16"/>
              </a:rPr>
              <a:t>Na instalação JPackage, dá mais trabalho manter a aderência ao LSB e permissões</a:t>
            </a:r>
          </a:p>
          <a:p>
            <a:pPr lvl="0"/>
            <a:r>
              <a:rPr lang="x-none">
                <a:latin typeface="" pitchFamily="16"/>
              </a:rPr>
              <a:t>(Mas fica mais seguro e organizado)</a:t>
            </a:r>
          </a:p>
          <a:p>
            <a:pPr lvl="0"/>
            <a:r>
              <a:rPr lang="x-none">
                <a:latin typeface="" pitchFamily="16"/>
              </a:rPr>
              <a:t>Os pacotes do Fedora em teoria suportam rodar “fácil” várias instâncias, mas os scripts estão com bugs</a:t>
            </a:r>
          </a:p>
          <a:p>
            <a:pPr lvl="0"/>
            <a:r>
              <a:rPr lang="x-none">
                <a:latin typeface="" pitchFamily="16"/>
              </a:rPr>
              <a:t>Por isso o laboratório fornece um script alternativo para “clonar” instâncias</a:t>
            </a:r>
          </a:p>
        </p:txBody>
      </p:sp>
    </p:spTree>
    <p:extLst>
      <p:ext uri="{BB962C8B-B14F-4D97-AF65-F5344CB8AC3E}">
        <p14:creationId xmlns:p14="http://schemas.microsoft.com/office/powerpoint/2010/main" val="4186736127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14.3.1. Vantagens de várias instâncias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Segregar permissões de administração ou criticidade</a:t>
            </a:r>
          </a:p>
          <a:p>
            <a:pPr lvl="0"/>
            <a:r>
              <a:rPr lang="x-none">
                <a:latin typeface="" pitchFamily="16"/>
              </a:rPr>
              <a:t>Aplicações legadas com problemas de conformidade com o Java EE (e que por isso não funcionam em versões mais novas)</a:t>
            </a:r>
          </a:p>
          <a:p>
            <a:pPr lvl="0"/>
            <a:r>
              <a:rPr lang="x-none">
                <a:latin typeface="" pitchFamily="16"/>
              </a:rPr>
              <a:t>Poder derrubar uma instância para atualização, enquanto que a outra mantém o serviço ao usuário</a:t>
            </a:r>
          </a:p>
          <a:p>
            <a:pPr lvl="0"/>
            <a:r>
              <a:rPr lang="x-none">
                <a:latin typeface="" pitchFamily="16"/>
              </a:rPr>
              <a:t>NÃO PRECISA para contornar limites de escala do SO ou da JVM (exceto em Windows ou Unix de 32-bits)</a:t>
            </a:r>
          </a:p>
        </p:txBody>
      </p:sp>
    </p:spTree>
    <p:extLst>
      <p:ext uri="{BB962C8B-B14F-4D97-AF65-F5344CB8AC3E}">
        <p14:creationId xmlns:p14="http://schemas.microsoft.com/office/powerpoint/2010/main" val="335256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1.5. O Projeto JPackage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Os downloads oficiais dos fornecedores de Java certificados não são aderentes aos padrões do Linux, como o </a:t>
            </a:r>
            <a:r>
              <a:rPr lang="x-none" b="1">
                <a:latin typeface="" pitchFamily="16"/>
              </a:rPr>
              <a:t>LSB</a:t>
            </a:r>
            <a:r>
              <a:rPr lang="x-none">
                <a:latin typeface="" pitchFamily="16"/>
              </a:rPr>
              <a:t> (</a:t>
            </a:r>
            <a:r>
              <a:rPr lang="x-none" i="1">
                <a:latin typeface="" pitchFamily="16"/>
              </a:rPr>
              <a:t>Linux Standards Base</a:t>
            </a:r>
            <a:r>
              <a:rPr lang="x-none">
                <a:latin typeface="" pitchFamily="16"/>
              </a:rPr>
              <a:t>)</a:t>
            </a:r>
          </a:p>
          <a:p>
            <a:pPr marL="0" indent="0"/>
            <a:r>
              <a:rPr lang="x-none">
                <a:latin typeface="" pitchFamily="16"/>
              </a:rPr>
              <a:t>Já os downloads dos mesmos produtos, inclusos nas distribuições RHEL e SuSE, são aderentes, por terem sido re-empacotados definidos pelo Projeto </a:t>
            </a:r>
            <a:r>
              <a:rPr lang="x-none" b="1">
                <a:latin typeface="" pitchFamily="16"/>
              </a:rPr>
              <a:t>JPackage</a:t>
            </a:r>
          </a:p>
          <a:p>
            <a:pPr marL="0" indent="0"/>
            <a:r>
              <a:rPr lang="x-none">
                <a:latin typeface="" pitchFamily="16"/>
              </a:rPr>
              <a:t>Usuários de distribuições livres / gratuitas podem seguir as instruções em </a:t>
            </a:r>
            <a:r>
              <a:rPr lang="x-none" i="1">
                <a:latin typeface="" pitchFamily="16"/>
              </a:rPr>
              <a:t>jpackage.org</a:t>
            </a:r>
            <a:r>
              <a:rPr lang="x-none">
                <a:latin typeface="" pitchFamily="16"/>
              </a:rPr>
              <a:t> para re-empacotar o Java da Sun e assim ter um ambiente Java certificado e compatível com  suas distribuições</a:t>
            </a:r>
          </a:p>
        </p:txBody>
      </p:sp>
    </p:spTree>
    <p:extLst>
      <p:ext uri="{BB962C8B-B14F-4D97-AF65-F5344CB8AC3E}">
        <p14:creationId xmlns:p14="http://schemas.microsoft.com/office/powerpoint/2010/main" val="3814009930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1. Duas instâncias do Tomcat lado-a-lado</a:t>
            </a:r>
          </a:p>
          <a:p>
            <a:pPr lvl="0"/>
            <a:r>
              <a:rPr lang="x-none">
                <a:latin typeface="" pitchFamily="16"/>
              </a:rPr>
              <a:t>Lab 2. Cluster para escalabilidade</a:t>
            </a:r>
          </a:p>
          <a:p>
            <a:pPr lvl="0"/>
            <a:r>
              <a:rPr lang="x-none">
                <a:latin typeface="" pitchFamily="16"/>
              </a:rPr>
              <a:t>Lab 3. Status do cluster</a:t>
            </a:r>
          </a:p>
          <a:p>
            <a:pPr lvl="0"/>
            <a:r>
              <a:rPr lang="x-none">
                <a:latin typeface="" pitchFamily="16"/>
              </a:rPr>
              <a:t>Lab 4. Desligando a afinidade de sessão</a:t>
            </a:r>
          </a:p>
          <a:p>
            <a:pPr lvl="0"/>
            <a:r>
              <a:rPr lang="x-none">
                <a:latin typeface="" pitchFamily="16"/>
              </a:rPr>
              <a:t>Questões de Revisão</a:t>
            </a:r>
          </a:p>
        </p:txBody>
      </p:sp>
    </p:spTree>
    <p:extLst>
      <p:ext uri="{BB962C8B-B14F-4D97-AF65-F5344CB8AC3E}">
        <p14:creationId xmlns:p14="http://schemas.microsoft.com/office/powerpoint/2010/main" val="156725470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863848" y="1131888"/>
            <a:ext cx="9216777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937125"/>
            <a:ext cx="6861175" cy="917575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15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Cluster para HA – Alta Disponibilidade</a:t>
            </a:r>
          </a:p>
        </p:txBody>
      </p:sp>
    </p:spTree>
    <p:extLst>
      <p:ext uri="{BB962C8B-B14F-4D97-AF65-F5344CB8AC3E}">
        <p14:creationId xmlns:p14="http://schemas.microsoft.com/office/powerpoint/2010/main" val="2954941959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Neste capítulo finalizamos a apresentação dos recursos de clustering do Tomcat, apresentando como configurar um cluster ativo-ativo onde a falha de um nó não seja percebida pelo usuário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Aplicações “cluster aware”</a:t>
            </a:r>
          </a:p>
          <a:p>
            <a:pPr lvl="1"/>
            <a:r>
              <a:rPr lang="x-none">
                <a:latin typeface="" pitchFamily="16"/>
              </a:rPr>
              <a:t>Replicação de sessão HTTP</a:t>
            </a:r>
          </a:p>
        </p:txBody>
      </p:sp>
    </p:spTree>
    <p:extLst>
      <p:ext uri="{BB962C8B-B14F-4D97-AF65-F5344CB8AC3E}">
        <p14:creationId xmlns:p14="http://schemas.microsoft.com/office/powerpoint/2010/main" val="1521358058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15.1. Conceitos de Cluster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Recapitulando, o objetivo agora é simular um cluster onde os usuários de um servidor Tomcat são automaticamente e transparentemente migrados para outro servidor</a:t>
            </a:r>
          </a:p>
          <a:p>
            <a:pPr marL="0" indent="0"/>
            <a:r>
              <a:rPr lang="x-none">
                <a:latin typeface="" pitchFamily="16"/>
              </a:rPr>
              <a:t>Para que isto ocorra, as informações armazenadas na sessão HTTP devem ser replicadas entre todos os nós do clusters</a:t>
            </a:r>
          </a:p>
          <a:p>
            <a:pPr marL="0" indent="0"/>
            <a:r>
              <a:rPr lang="x-none">
                <a:latin typeface="" pitchFamily="16"/>
              </a:rPr>
              <a:t>Desta forma, qualquer nó pode dar continuidade a atividades iniciadas por outro nó</a:t>
            </a:r>
          </a:p>
        </p:txBody>
      </p:sp>
    </p:spTree>
    <p:extLst>
      <p:ext uri="{BB962C8B-B14F-4D97-AF65-F5344CB8AC3E}">
        <p14:creationId xmlns:p14="http://schemas.microsoft.com/office/powerpoint/2010/main" val="3699663538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15.2. Aplicações “cluster-aware”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Pelo Java EE, simplesmente funciona...</a:t>
            </a:r>
          </a:p>
          <a:p>
            <a:pPr lvl="0"/>
            <a:r>
              <a:rPr lang="x-none">
                <a:latin typeface="" pitchFamily="16"/>
              </a:rPr>
              <a:t>... Desde que a aplicação use de forma correta caches, singletons e etc</a:t>
            </a:r>
          </a:p>
          <a:p>
            <a:pPr lvl="0"/>
            <a:r>
              <a:rPr lang="x-none">
                <a:latin typeface="" pitchFamily="16"/>
              </a:rPr>
              <a:t>Coisas que funcionam ok em servidores isolados falham horrivelmente em cluster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(mas não o contrário!)</a:t>
            </a:r>
          </a:p>
          <a:p>
            <a:pPr lvl="0"/>
            <a:r>
              <a:rPr lang="x-none">
                <a:latin typeface="" pitchFamily="16"/>
              </a:rPr>
              <a:t>Por isso o </a:t>
            </a:r>
            <a:r>
              <a:rPr lang="x-none" i="1">
                <a:latin typeface="" pitchFamily="16"/>
              </a:rPr>
              <a:t>web.xml</a:t>
            </a:r>
            <a:r>
              <a:rPr lang="x-none">
                <a:latin typeface="" pitchFamily="16"/>
              </a:rPr>
              <a:t> deve dizer se a aplicação foi feita (ou homologada) para cluster incluindo o elemento </a:t>
            </a:r>
            <a:r>
              <a:rPr lang="x-none" b="1">
                <a:latin typeface="" pitchFamily="16"/>
              </a:rPr>
              <a:t>&lt;distributable/&gt;</a:t>
            </a:r>
          </a:p>
        </p:txBody>
      </p:sp>
    </p:spTree>
    <p:extLst>
      <p:ext uri="{BB962C8B-B14F-4D97-AF65-F5344CB8AC3E}">
        <p14:creationId xmlns:p14="http://schemas.microsoft.com/office/powerpoint/2010/main" val="382055336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15.1.2. Erros de Aplicação a Evitar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suporte a clustering web do JavaEE é transparente, desde que o programador não cometa alguns erros básicos:</a:t>
            </a:r>
          </a:p>
          <a:p>
            <a:pPr lvl="1"/>
            <a:r>
              <a:rPr lang="x-none">
                <a:latin typeface="" pitchFamily="16"/>
              </a:rPr>
              <a:t>Todos os objetos armazenados na sessão HTTP devem se serializáveis</a:t>
            </a:r>
          </a:p>
          <a:p>
            <a:pPr lvl="1"/>
            <a:r>
              <a:rPr lang="x-none">
                <a:latin typeface="" pitchFamily="16"/>
              </a:rPr>
              <a:t>Uma requisição HTTP deve corresponder a uma única transação no banco de dados</a:t>
            </a:r>
          </a:p>
          <a:p>
            <a:pPr lvl="1"/>
            <a:r>
              <a:rPr lang="x-none">
                <a:latin typeface="" pitchFamily="16"/>
              </a:rPr>
              <a:t>Uma transação no banco de dados deve ocorrer dentro de uma única transação HTTP</a:t>
            </a:r>
          </a:p>
          <a:p>
            <a:pPr lvl="1"/>
            <a:r>
              <a:rPr lang="x-none">
                <a:latin typeface="" pitchFamily="16"/>
              </a:rPr>
              <a:t>Não utilize </a:t>
            </a:r>
            <a:r>
              <a:rPr lang="x-none" i="1">
                <a:latin typeface="" pitchFamily="16"/>
              </a:rPr>
              <a:t>singletons</a:t>
            </a:r>
            <a:r>
              <a:rPr lang="x-none">
                <a:latin typeface="" pitchFamily="16"/>
              </a:rPr>
              <a:t>, atributos de classe ou atributos de contexto como “caches”; em vez disso, use bibliotecas de cache escritas especialmente para operar em clusters</a:t>
            </a:r>
          </a:p>
        </p:txBody>
      </p:sp>
    </p:spTree>
    <p:extLst>
      <p:ext uri="{BB962C8B-B14F-4D97-AF65-F5344CB8AC3E}">
        <p14:creationId xmlns:p14="http://schemas.microsoft.com/office/powerpoint/2010/main" val="148157071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15.2. Arquitetura de Cluster HA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Tomcat utiliza </a:t>
            </a:r>
            <a:r>
              <a:rPr lang="x-none" i="1">
                <a:latin typeface="" pitchFamily="16"/>
              </a:rPr>
              <a:t>multicast IP</a:t>
            </a:r>
            <a:r>
              <a:rPr lang="x-none">
                <a:latin typeface="" pitchFamily="16"/>
              </a:rPr>
              <a:t> para identificar os nós do cluster que ainda estão ativos</a:t>
            </a:r>
          </a:p>
          <a:p>
            <a:pPr marL="0" indent="0"/>
            <a:r>
              <a:rPr lang="x-none">
                <a:latin typeface="" pitchFamily="16"/>
              </a:rPr>
              <a:t>Na verdade cada nó anuncia sua presença aos demais utilizando os multicasts</a:t>
            </a:r>
          </a:p>
          <a:p>
            <a:pPr marL="0" indent="0"/>
            <a:r>
              <a:rPr lang="x-none">
                <a:latin typeface="" pitchFamily="16"/>
              </a:rPr>
              <a:t>As informações em si são transferidas por meio de conexões TCP regulares para os demais nós existentes</a:t>
            </a:r>
          </a:p>
          <a:p>
            <a:pPr marL="0" indent="0"/>
            <a:r>
              <a:rPr lang="x-none">
                <a:latin typeface="" pitchFamily="16"/>
              </a:rPr>
              <a:t>Se um nó fica muito tempo sem anunciar sua presença, os demais nós o consideram como inativo e deixam de lhe enviar informações</a:t>
            </a:r>
          </a:p>
        </p:txBody>
      </p:sp>
    </p:spTree>
    <p:extLst>
      <p:ext uri="{BB962C8B-B14F-4D97-AF65-F5344CB8AC3E}">
        <p14:creationId xmlns:p14="http://schemas.microsoft.com/office/powerpoint/2010/main" val="294331999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Replicação de sessão HTTP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Havendo vários clusters independentes na mesma rede, cada cluster deve ser configurado com um endereço IP de multicast diferente</a:t>
            </a:r>
          </a:p>
          <a:p>
            <a:pPr marL="0" indent="0"/>
            <a:r>
              <a:rPr lang="x-none">
                <a:latin typeface="" pitchFamily="16"/>
              </a:rPr>
              <a:t>Quando ocorrerem modificações nas sessões HTTP de um nó, estas modificações são transferidas por meio de conexões TCP regulares para os demais nós presentes</a:t>
            </a:r>
          </a:p>
          <a:p>
            <a:pPr marL="0" indent="0"/>
            <a:r>
              <a:rPr lang="x-none">
                <a:latin typeface="" pitchFamily="16"/>
              </a:rPr>
              <a:t>Quando um novo nó entra no cluster (se torna ativo) ele localiza os demais nós e pede que cada um lhe envie as informações atuais de todas as sessões HTTP</a:t>
            </a:r>
          </a:p>
        </p:txBody>
      </p:sp>
    </p:spTree>
    <p:extLst>
      <p:ext uri="{BB962C8B-B14F-4D97-AF65-F5344CB8AC3E}">
        <p14:creationId xmlns:p14="http://schemas.microsoft.com/office/powerpoint/2010/main" val="124409982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15.3. Configuração da Replicação de Sessão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arquivo de configuração padrão </a:t>
            </a:r>
            <a:r>
              <a:rPr lang="x-none" i="1">
                <a:latin typeface="" pitchFamily="16"/>
              </a:rPr>
              <a:t>server.xml</a:t>
            </a:r>
            <a:r>
              <a:rPr lang="x-none">
                <a:latin typeface="" pitchFamily="16"/>
              </a:rPr>
              <a:t> do Tomcat traz comendado o elemento </a:t>
            </a:r>
            <a:r>
              <a:rPr lang="x-none" b="1">
                <a:latin typeface="" pitchFamily="16"/>
              </a:rPr>
              <a:t>&lt;Cluster&gt;</a:t>
            </a:r>
            <a:r>
              <a:rPr lang="x-none">
                <a:latin typeface="" pitchFamily="16"/>
              </a:rPr>
              <a:t> que cuida do multicast IP entre os nós de um mesmo cluster</a:t>
            </a:r>
          </a:p>
          <a:p>
            <a:pPr marL="0" indent="0"/>
            <a:r>
              <a:rPr lang="x-none">
                <a:latin typeface="" pitchFamily="16"/>
              </a:rPr>
              <a:t>A configuração é mínima e não expõe vários sub-elementos e propriedades que o administrador pode precisar modificar</a:t>
            </a:r>
          </a:p>
          <a:p>
            <a:pPr marL="0" indent="0"/>
            <a:r>
              <a:rPr lang="x-none">
                <a:latin typeface="" pitchFamily="16"/>
              </a:rPr>
              <a:t>Mas um modelo de configuração completo é gigante, com muita coisa que dificilmente será alterada</a:t>
            </a:r>
          </a:p>
          <a:p>
            <a:pPr marL="0" indent="0"/>
            <a:r>
              <a:rPr lang="x-none">
                <a:latin typeface="" pitchFamily="16"/>
              </a:rPr>
              <a:t>Os parâmetros de rede estão em </a:t>
            </a:r>
            <a:r>
              <a:rPr lang="x-none" b="1">
                <a:latin typeface="" pitchFamily="16"/>
              </a:rPr>
              <a:t>&lt;Membership&gt;</a:t>
            </a:r>
            <a:r>
              <a:rPr lang="x-none">
                <a:latin typeface="" pitchFamily="16"/>
              </a:rPr>
              <a:t> e </a:t>
            </a:r>
            <a:r>
              <a:rPr lang="x-none" b="1">
                <a:latin typeface="" pitchFamily="16"/>
              </a:rPr>
              <a:t>&lt;Receiver&gt;</a:t>
            </a:r>
          </a:p>
        </p:txBody>
      </p:sp>
    </p:spTree>
    <p:extLst>
      <p:ext uri="{BB962C8B-B14F-4D97-AF65-F5344CB8AC3E}">
        <p14:creationId xmlns:p14="http://schemas.microsoft.com/office/powerpoint/2010/main" val="2251858318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Configurações de rede da replicação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sz="2000">
                <a:latin typeface="Bitstream Vera Sans Mono" pitchFamily="32"/>
              </a:rPr>
              <a:t>&lt;Host ...&gt;</a:t>
            </a:r>
          </a:p>
          <a:p>
            <a:pPr lvl="0"/>
            <a:r>
              <a:rPr lang="x-none" sz="2000">
                <a:latin typeface="Bitstream Vera Sans Mono" pitchFamily="32"/>
              </a:rPr>
              <a:t>  &lt;Cluster ...&gt;</a:t>
            </a:r>
          </a:p>
          <a:p>
            <a:pPr lvl="0"/>
            <a:r>
              <a:rPr lang="x-none" sz="2000">
                <a:latin typeface="Bitstream Vera Sans Mono" pitchFamily="32"/>
              </a:rPr>
              <a:t>    &lt;Manager ... /&gt;</a:t>
            </a:r>
          </a:p>
          <a:p>
            <a:pPr lvl="0"/>
            <a:r>
              <a:rPr lang="x-none" sz="2000">
                <a:latin typeface="Bitstream Vera Sans Mono" pitchFamily="32"/>
              </a:rPr>
              <a:t>    &lt;Channel ... &gt;</a:t>
            </a:r>
          </a:p>
          <a:p>
            <a:pPr lvl="0"/>
            <a:r>
              <a:rPr lang="x-none" sz="2000">
                <a:latin typeface="Bitstream Vera Sans Mono" pitchFamily="32"/>
              </a:rPr>
              <a:t>      &lt;Membership ...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</a:t>
            </a:r>
            <a:r>
              <a:rPr lang="x-none" sz="2000" b="1">
                <a:latin typeface="Bitstream Vera Sans Mono" pitchFamily="32"/>
              </a:rPr>
              <a:t>bind="0.0.0.0" address="228.0.0.4"</a:t>
            </a:r>
            <a:br>
              <a:rPr lang="x-none" sz="2000" b="1">
                <a:latin typeface="Bitstream Vera Sans Mono" pitchFamily="32"/>
              </a:rPr>
            </a:br>
            <a:r>
              <a:rPr lang="x-none" sz="2000" b="1">
                <a:latin typeface="Bitstream Vera Sans Mono" pitchFamily="32"/>
              </a:rPr>
              <a:t>        port="45564"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frequency="500" dropTime="3000"/&gt;</a:t>
            </a:r>
          </a:p>
          <a:p>
            <a:pPr lvl="0"/>
            <a:r>
              <a:rPr lang="x-none" sz="2000">
                <a:latin typeface="Bitstream Vera Sans Mono" pitchFamily="32"/>
              </a:rPr>
              <a:t>      &lt;Receiver ...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</a:t>
            </a:r>
            <a:r>
              <a:rPr lang="x-none" sz="2000" b="1">
                <a:latin typeface="Bitstream Vera Sans Mono" pitchFamily="32"/>
              </a:rPr>
              <a:t>address="auto" port="4000" autoBind="100"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    selectorTimeout="5000" maxThreads="6"/&gt;</a:t>
            </a:r>
          </a:p>
          <a:p>
            <a:pPr lvl="0"/>
            <a:r>
              <a:rPr lang="x-none" sz="2000">
                <a:latin typeface="Bitstream Vera Sans Mono" pitchFamily="32"/>
              </a:rPr>
              <a:t>      &lt;Sender ... &gt;</a:t>
            </a:r>
          </a:p>
          <a:p>
            <a:pPr lvl="0"/>
            <a:r>
              <a:rPr lang="x-none" sz="2000">
                <a:latin typeface="Bitstream Vera Sans Mono" pitchFamily="32"/>
              </a:rPr>
              <a:t>      &lt;Interceptor ... &gt;</a:t>
            </a:r>
          </a:p>
        </p:txBody>
      </p:sp>
    </p:spTree>
    <p:extLst>
      <p:ext uri="{BB962C8B-B14F-4D97-AF65-F5344CB8AC3E}">
        <p14:creationId xmlns:p14="http://schemas.microsoft.com/office/powerpoint/2010/main" val="1668005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Vantagens do JPackage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Arquivos de configuração, log, bibliotecas e binários são instalados nos diretórios padrão do Linux, como </a:t>
            </a:r>
            <a:r>
              <a:rPr lang="x-none" i="1">
                <a:latin typeface="" pitchFamily="16"/>
              </a:rPr>
              <a:t>/etc</a:t>
            </a:r>
            <a:r>
              <a:rPr lang="x-none">
                <a:latin typeface="" pitchFamily="16"/>
              </a:rPr>
              <a:t>, </a:t>
            </a:r>
            <a:r>
              <a:rPr lang="x-none" i="1">
                <a:latin typeface="" pitchFamily="16"/>
              </a:rPr>
              <a:t>/var/log</a:t>
            </a:r>
            <a:r>
              <a:rPr lang="x-none">
                <a:latin typeface="" pitchFamily="16"/>
              </a:rPr>
              <a:t>, </a:t>
            </a:r>
            <a:r>
              <a:rPr lang="x-none" i="1">
                <a:latin typeface="" pitchFamily="16"/>
              </a:rPr>
              <a:t>/usr/lib</a:t>
            </a:r>
            <a:r>
              <a:rPr lang="x-none">
                <a:latin typeface="" pitchFamily="16"/>
              </a:rPr>
              <a:t> e </a:t>
            </a:r>
            <a:r>
              <a:rPr lang="x-none" i="1">
                <a:latin typeface="" pitchFamily="16"/>
              </a:rPr>
              <a:t>/usr/bin</a:t>
            </a:r>
          </a:p>
          <a:p>
            <a:pPr marL="0" indent="0"/>
            <a:r>
              <a:rPr lang="x-none">
                <a:latin typeface="" pitchFamily="16"/>
              </a:rPr>
              <a:t>Não existem múltiplas cópias das mesmas bibliotecas, como Jakarta-Commons, simplificando a instalação de atualizações de segurança</a:t>
            </a:r>
          </a:p>
          <a:p>
            <a:pPr marL="0" indent="0"/>
            <a:r>
              <a:rPr lang="x-none">
                <a:latin typeface="" pitchFamily="16"/>
              </a:rPr>
              <a:t>Poupa espaço em disco e RAM</a:t>
            </a:r>
          </a:p>
          <a:p>
            <a:pPr marL="0" indent="0"/>
            <a:r>
              <a:rPr lang="x-none">
                <a:latin typeface="" pitchFamily="16"/>
              </a:rPr>
              <a:t>Utiliza o sistema </a:t>
            </a:r>
            <a:r>
              <a:rPr lang="x-none" b="1">
                <a:latin typeface="" pitchFamily="16"/>
              </a:rPr>
              <a:t>alternatives</a:t>
            </a:r>
            <a:r>
              <a:rPr lang="x-none">
                <a:latin typeface="" pitchFamily="16"/>
              </a:rPr>
              <a:t> para gerenciar a instalação simultânea de múltiplas versões do mesmo software</a:t>
            </a:r>
          </a:p>
          <a:p>
            <a:pPr marL="0" indent="0"/>
            <a:r>
              <a:rPr lang="x-none">
                <a:latin typeface="" pitchFamily="16"/>
              </a:rPr>
              <a:t>Então é possível ter, ao mesmo tempo, o GCJ e o Sun JDK</a:t>
            </a:r>
          </a:p>
        </p:txBody>
      </p:sp>
    </p:spTree>
    <p:extLst>
      <p:ext uri="{BB962C8B-B14F-4D97-AF65-F5344CB8AC3E}">
        <p14:creationId xmlns:p14="http://schemas.microsoft.com/office/powerpoint/2010/main" val="276821934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15.3.1. Vários clusters na mesma rede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Como o cluster é baseado em multicast e por isso “auto-discovery” todos os Tomcats que se enxergarem irão formar um único cluster</a:t>
            </a:r>
          </a:p>
          <a:p>
            <a:pPr lvl="0"/>
            <a:r>
              <a:rPr lang="x-none">
                <a:latin typeface="" pitchFamily="16"/>
              </a:rPr>
              <a:t>Para evitar isso, cada cluster deve ter um endereço de multicast diferente, alterando o atributo </a:t>
            </a:r>
            <a:r>
              <a:rPr lang="x-none" b="1">
                <a:latin typeface="" pitchFamily="16"/>
              </a:rPr>
              <a:t>address</a:t>
            </a:r>
            <a:r>
              <a:rPr lang="x-none">
                <a:latin typeface="" pitchFamily="16"/>
              </a:rPr>
              <a:t> de </a:t>
            </a:r>
            <a:r>
              <a:rPr lang="x-none" b="1">
                <a:latin typeface="" pitchFamily="16"/>
              </a:rPr>
              <a:t>&lt;Membership&gt;</a:t>
            </a:r>
          </a:p>
          <a:p>
            <a:pPr lvl="0"/>
            <a:r>
              <a:rPr lang="x-none">
                <a:latin typeface="" pitchFamily="16"/>
              </a:rPr>
              <a:t>Em produção, configura-se uma placa de rede (e swtich) exclusivos para a replicação, por isso o atributo </a:t>
            </a:r>
            <a:r>
              <a:rPr lang="x-none" b="1">
                <a:latin typeface="" pitchFamily="16"/>
              </a:rPr>
              <a:t>bind</a:t>
            </a:r>
            <a:r>
              <a:rPr lang="x-none">
                <a:latin typeface="" pitchFamily="16"/>
              </a:rPr>
              <a:t> de </a:t>
            </a:r>
            <a:r>
              <a:rPr lang="x-none" b="1">
                <a:latin typeface="" pitchFamily="16"/>
              </a:rPr>
              <a:t>&lt;Membership&gt;</a:t>
            </a:r>
          </a:p>
          <a:p>
            <a:pPr lvl="0"/>
            <a:r>
              <a:rPr lang="x-none">
                <a:latin typeface="" pitchFamily="16"/>
              </a:rPr>
              <a:t>Também pode ser necessário mudar o </a:t>
            </a:r>
            <a:r>
              <a:rPr lang="x-none" b="1">
                <a:latin typeface="" pitchFamily="16"/>
              </a:rPr>
              <a:t>address</a:t>
            </a:r>
            <a:r>
              <a:rPr lang="x-none">
                <a:latin typeface="" pitchFamily="16"/>
              </a:rPr>
              <a:t> de </a:t>
            </a:r>
            <a:r>
              <a:rPr lang="x-none" b="1">
                <a:latin typeface="" pitchFamily="16"/>
              </a:rPr>
              <a:t>&lt;Receiver&gt;</a:t>
            </a:r>
            <a:r>
              <a:rPr lang="x-none">
                <a:latin typeface="" pitchFamily="16"/>
              </a:rPr>
              <a:t> (para a placa intra-cluster)</a:t>
            </a:r>
          </a:p>
        </p:txBody>
      </p:sp>
    </p:spTree>
    <p:extLst>
      <p:ext uri="{BB962C8B-B14F-4D97-AF65-F5344CB8AC3E}">
        <p14:creationId xmlns:p14="http://schemas.microsoft.com/office/powerpoint/2010/main" val="2041034217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15.3.2. Configuração de Multicast no Linux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Para que o cluster funcione, a rede local tem que estar permitindo tráfego em multicast</a:t>
            </a:r>
          </a:p>
          <a:p>
            <a:pPr marL="0" indent="0"/>
            <a:r>
              <a:rPr lang="x-none">
                <a:latin typeface="" pitchFamily="16"/>
              </a:rPr>
              <a:t>Garanta que seus switches não estão bloqueando este tráfego</a:t>
            </a:r>
          </a:p>
          <a:p>
            <a:pPr marL="0" indent="0"/>
            <a:r>
              <a:rPr lang="x-none">
                <a:latin typeface="" pitchFamily="16"/>
              </a:rPr>
              <a:t>O sistema operacional deve saber para onde enviar pacotes destinados a um dado endereço de multicast, o que é feito como parte das configurações de roteamento estático</a:t>
            </a:r>
          </a:p>
          <a:p>
            <a:pPr lvl="1">
              <a:tabLst>
                <a:tab pos="179623" algn="l"/>
              </a:tabLst>
            </a:pPr>
            <a:r>
              <a:rPr lang="pt-BR" sz="2000">
                <a:latin typeface="Bitstream Vera Sans Mono" pitchFamily="33"/>
                <a:cs typeface="Arial" pitchFamily="34"/>
              </a:rPr>
              <a:t>route add -net 224.0.0.0 netmask 240.0.0.0</a:t>
            </a:r>
            <a:br>
              <a:rPr lang="pt-BR" sz="2000">
                <a:latin typeface="Bitstream Vera Sans Mono" pitchFamily="33"/>
                <a:cs typeface="Arial" pitchFamily="34"/>
              </a:rPr>
            </a:br>
            <a:r>
              <a:rPr lang="pt-BR" sz="2000" b="1">
                <a:latin typeface="Bitstream Vera Sans Mono" pitchFamily="33"/>
                <a:cs typeface="Arial" pitchFamily="34"/>
              </a:rPr>
              <a:t>gw 127.0.0.1</a:t>
            </a:r>
          </a:p>
          <a:p>
            <a:pPr marL="0" indent="0"/>
            <a:r>
              <a:rPr lang="x-none">
                <a:latin typeface="" pitchFamily="16"/>
              </a:rPr>
              <a:t>Em um servidor real seria algo como:</a:t>
            </a:r>
          </a:p>
          <a:p>
            <a:pPr lvl="1">
              <a:tabLst>
                <a:tab pos="179623" algn="l"/>
              </a:tabLst>
            </a:pPr>
            <a:r>
              <a:rPr lang="pt-BR" sz="2000">
                <a:latin typeface="Bitstream Vera Sans Mono" pitchFamily="33"/>
                <a:cs typeface="Arial" pitchFamily="34"/>
              </a:rPr>
              <a:t>route add -net 224.0.0.0 netmask 240.0.0.0</a:t>
            </a:r>
            <a:br>
              <a:rPr lang="pt-BR" sz="2000">
                <a:latin typeface="Bitstream Vera Sans Mono" pitchFamily="33"/>
                <a:cs typeface="Arial" pitchFamily="34"/>
              </a:rPr>
            </a:br>
            <a:r>
              <a:rPr lang="pt-BR" sz="2000" b="1">
                <a:latin typeface="Bitstream Vera Sans Mono" pitchFamily="33"/>
                <a:cs typeface="Arial" pitchFamily="34"/>
              </a:rPr>
              <a:t>dev eth0</a:t>
            </a:r>
          </a:p>
        </p:txBody>
      </p:sp>
    </p:spTree>
    <p:extLst>
      <p:ext uri="{BB962C8B-B14F-4D97-AF65-F5344CB8AC3E}">
        <p14:creationId xmlns:p14="http://schemas.microsoft.com/office/powerpoint/2010/main" val="169549426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15.3.3. Cluster x Manager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Manager e não tem conhecimento do cluster, portanto eles tem que ser ativados e acessados de forma independente em cada nó</a:t>
            </a:r>
          </a:p>
          <a:p>
            <a:pPr marL="0" indent="0"/>
            <a:r>
              <a:rPr lang="x-none">
                <a:latin typeface="" pitchFamily="16"/>
              </a:rPr>
              <a:t>Por isso nossa simulação não eliminou o conector HTTP</a:t>
            </a:r>
          </a:p>
          <a:p>
            <a:pPr marL="0" indent="0"/>
            <a:r>
              <a:rPr lang="x-none">
                <a:latin typeface="" pitchFamily="16"/>
              </a:rPr>
              <a:t>O deployment das aplicações, além das configurações de hosts virtuais, </a:t>
            </a:r>
            <a:r>
              <a:rPr lang="x-none" b="1">
                <a:latin typeface="" pitchFamily="16"/>
              </a:rPr>
              <a:t>&lt;Resource&gt;</a:t>
            </a:r>
            <a:r>
              <a:rPr lang="x-none">
                <a:latin typeface="" pitchFamily="16"/>
              </a:rPr>
              <a:t> e </a:t>
            </a:r>
            <a:r>
              <a:rPr lang="x-none" b="1">
                <a:latin typeface="" pitchFamily="16"/>
              </a:rPr>
              <a:t>&lt;Realm&gt;</a:t>
            </a:r>
            <a:r>
              <a:rPr lang="x-none">
                <a:latin typeface="" pitchFamily="16"/>
              </a:rPr>
              <a:t> tem que replicados manualmente em cada os nós</a:t>
            </a:r>
          </a:p>
        </p:txBody>
      </p:sp>
    </p:spTree>
    <p:extLst>
      <p:ext uri="{BB962C8B-B14F-4D97-AF65-F5344CB8AC3E}">
        <p14:creationId xmlns:p14="http://schemas.microsoft.com/office/powerpoint/2010/main" val="338409698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1.Cluster com HA</a:t>
            </a:r>
          </a:p>
          <a:p>
            <a:pPr lvl="0"/>
            <a:r>
              <a:rPr lang="x-none">
                <a:latin typeface="" pitchFamily="16"/>
              </a:rPr>
              <a:t>Questões de Revisão</a:t>
            </a:r>
          </a:p>
        </p:txBody>
      </p:sp>
    </p:spTree>
    <p:extLst>
      <p:ext uri="{BB962C8B-B14F-4D97-AF65-F5344CB8AC3E}">
        <p14:creationId xmlns:p14="http://schemas.microsoft.com/office/powerpoint/2010/main" val="3728193916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431800" y="1131888"/>
            <a:ext cx="9648825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937125"/>
            <a:ext cx="6861175" cy="917575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16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Monitoração e </a:t>
            </a:r>
            <a:r>
              <a:rPr lang="pt-BR" b="1" dirty="0" err="1">
                <a:latin typeface="Albany" pitchFamily="34"/>
              </a:rPr>
              <a:t>Tunning</a:t>
            </a:r>
            <a:endParaRPr lang="pt-BR" b="1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08563994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Este capítulo é uma uma introdução ao monitoramento e tunning do servidor Tomcat para obter maior performance e estabilidade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Modelo de performance para servidores de aplicação Java EE</a:t>
            </a:r>
          </a:p>
          <a:p>
            <a:pPr lvl="1"/>
            <a:r>
              <a:rPr lang="x-none">
                <a:latin typeface="" pitchFamily="16"/>
              </a:rPr>
              <a:t>Tunning de threads e conexões</a:t>
            </a:r>
          </a:p>
          <a:p>
            <a:pPr lvl="1"/>
            <a:r>
              <a:rPr lang="x-none">
                <a:latin typeface="" pitchFamily="16"/>
              </a:rPr>
              <a:t>Tunning da JVM</a:t>
            </a:r>
          </a:p>
          <a:p>
            <a:pPr lvl="1"/>
            <a:r>
              <a:rPr lang="x-none">
                <a:latin typeface="" pitchFamily="16"/>
              </a:rPr>
              <a:t>Monitoração pelo Manager</a:t>
            </a:r>
          </a:p>
          <a:p>
            <a:pPr lvl="1"/>
            <a:r>
              <a:rPr lang="x-none">
                <a:latin typeface="" pitchFamily="16"/>
              </a:rPr>
              <a:t>Monitoração JMX</a:t>
            </a:r>
          </a:p>
          <a:p>
            <a:pPr lvl="1"/>
            <a:r>
              <a:rPr lang="x-none">
                <a:latin typeface="" pitchFamily="16"/>
              </a:rPr>
              <a:t>Dicas de 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1265233824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Modelo de Performance Para Aplicações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Não é possível dimensionar um servidor de aplicações de forma independente das aplicações deployadas</a:t>
            </a:r>
          </a:p>
          <a:p>
            <a:pPr marL="0" indent="0"/>
            <a:r>
              <a:rPr lang="x-none">
                <a:latin typeface="" pitchFamily="16"/>
              </a:rPr>
              <a:t>Erros de codificação e projeto podem se manifestar apenas sob um volume suficiente (e desconhecido) de carga</a:t>
            </a:r>
          </a:p>
          <a:p>
            <a:pPr marL="0" indent="0"/>
            <a:r>
              <a:rPr lang="x-none">
                <a:latin typeface="" pitchFamily="16"/>
              </a:rPr>
              <a:t>Os principais elementos de tuning do servidor formam um pipeline de processamento:</a:t>
            </a:r>
          </a:p>
          <a:p>
            <a:pPr lvl="1"/>
            <a:r>
              <a:rPr lang="x-none">
                <a:latin typeface="" pitchFamily="16"/>
              </a:rPr>
              <a:t>Os threads de entrada, gerados pelos conectores;</a:t>
            </a:r>
          </a:p>
          <a:p>
            <a:pPr lvl="1"/>
            <a:r>
              <a:rPr lang="x-none">
                <a:latin typeface="" pitchFamily="16"/>
              </a:rPr>
              <a:t>O uso de processador e memória para a execução destes threads);</a:t>
            </a:r>
          </a:p>
          <a:p>
            <a:pPr lvl="1"/>
            <a:r>
              <a:rPr lang="x-none">
                <a:latin typeface="" pitchFamily="16"/>
              </a:rPr>
              <a:t>Conexões para o banco de dados, gerenciadas pelos DataSources.</a:t>
            </a:r>
          </a:p>
        </p:txBody>
      </p:sp>
    </p:spTree>
    <p:extLst>
      <p:ext uri="{BB962C8B-B14F-4D97-AF65-F5344CB8AC3E}">
        <p14:creationId xmlns:p14="http://schemas.microsoft.com/office/powerpoint/2010/main" val="238456693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Efeito “funil”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A utilização de recursos vai diminuindo à medida em que se avança no pipeline:</a:t>
            </a:r>
          </a:p>
          <a:p>
            <a:pPr lvl="1"/>
            <a:r>
              <a:rPr lang="x-none">
                <a:latin typeface="" pitchFamily="16"/>
              </a:rPr>
              <a:t>Os usuários não geram requisições HTTP continuamente, mas gastam tempo lendo e digitando;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(menos conexões que usuários)</a:t>
            </a:r>
          </a:p>
          <a:p>
            <a:pPr lvl="1"/>
            <a:r>
              <a:rPr lang="x-none">
                <a:latin typeface="" pitchFamily="16"/>
              </a:rPr>
              <a:t>Os threads não usam o banco de dados o tempo todo, mas gastam tempo validando dados de entrada e gerando HTML de saída.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(menos conexões de BD do que threads)</a:t>
            </a:r>
          </a:p>
        </p:txBody>
      </p:sp>
    </p:spTree>
    <p:extLst>
      <p:ext uri="{BB962C8B-B14F-4D97-AF65-F5344CB8AC3E}">
        <p14:creationId xmlns:p14="http://schemas.microsoft.com/office/powerpoint/2010/main" val="57543796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16.2. Monitorando o Tomcat via Manager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O Manager apresenta informações sumárias de uso de memória (heap da JVM) e de threads dos conectores na página de status</a:t>
            </a:r>
          </a:p>
          <a:p>
            <a:pPr lvl="0"/>
            <a:r>
              <a:rPr lang="x-none">
                <a:latin typeface="" pitchFamily="16"/>
              </a:rPr>
              <a:t>Também permite acompanhar quantidade de usuários (sessões) e memória por usuário (atributos de sessão) na página de aplicações</a:t>
            </a:r>
          </a:p>
          <a:p>
            <a:pPr lvl="0"/>
            <a:r>
              <a:rPr lang="x-none">
                <a:latin typeface="" pitchFamily="16"/>
              </a:rPr>
              <a:t>As informações visíveis via Manager, e várias que não o são, podem ser monitoradas via JXM (Java Management Interface)</a:t>
            </a:r>
          </a:p>
        </p:txBody>
      </p:sp>
    </p:spTree>
    <p:extLst>
      <p:ext uri="{BB962C8B-B14F-4D97-AF65-F5344CB8AC3E}">
        <p14:creationId xmlns:p14="http://schemas.microsoft.com/office/powerpoint/2010/main" val="109373078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12.6.1 Tuning do Conector x Balanceador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Os conectores do Tomcat usam um pool de threads para atender a requisições</a:t>
            </a:r>
          </a:p>
          <a:p>
            <a:pPr marL="0" indent="0"/>
            <a:r>
              <a:rPr lang="x-none">
                <a:latin typeface="" pitchFamily="16"/>
              </a:rPr>
              <a:t>Os pools maximizam o aproveitamento de CPU e memória: salvam tempo de alocar e liberar recursos, e reduzem o trabalho do coletor de lixo da JVM</a:t>
            </a:r>
          </a:p>
          <a:p>
            <a:pPr marL="0" indent="0"/>
            <a:r>
              <a:rPr lang="x-none">
                <a:latin typeface="" pitchFamily="16"/>
              </a:rPr>
              <a:t>Além de melhorar o tempo de resposta</a:t>
            </a:r>
          </a:p>
          <a:p>
            <a:pPr marL="0" indent="0"/>
            <a:r>
              <a:rPr lang="x-none">
                <a:latin typeface="" pitchFamily="16"/>
              </a:rPr>
              <a:t>Como o tempo de processador é muito inferior ao tempo de disco, rede e dos humanos, ter um thread por conexão (ou por usuário / sessão HTTP) seria um desperdício de recursos</a:t>
            </a:r>
          </a:p>
        </p:txBody>
      </p:sp>
    </p:spTree>
    <p:extLst>
      <p:ext uri="{BB962C8B-B14F-4D97-AF65-F5344CB8AC3E}">
        <p14:creationId xmlns:p14="http://schemas.microsoft.com/office/powerpoint/2010/main" val="400045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1.5.1. Convenções do JPackage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Arquivos JAR em </a:t>
            </a:r>
            <a:r>
              <a:rPr lang="x-none" i="1">
                <a:latin typeface="" pitchFamily="16"/>
              </a:rPr>
              <a:t>/usr/share/java</a:t>
            </a:r>
          </a:p>
          <a:p>
            <a:pPr lvl="0"/>
            <a:r>
              <a:rPr lang="x-none">
                <a:latin typeface="" pitchFamily="16"/>
              </a:rPr>
              <a:t>Symlinks para nomes de JARs com números de verão</a:t>
            </a:r>
          </a:p>
          <a:p>
            <a:pPr lvl="0"/>
            <a:r>
              <a:rPr lang="x-none">
                <a:latin typeface="" pitchFamily="16"/>
              </a:rPr>
              <a:t>Executáveis (java, javac, keytool, etc) gerenciados via alternatives</a:t>
            </a:r>
          </a:p>
          <a:p>
            <a:pPr lvl="0"/>
            <a:r>
              <a:rPr lang="x-none">
                <a:latin typeface="" pitchFamily="16"/>
              </a:rPr>
              <a:t>JVMs em </a:t>
            </a:r>
            <a:r>
              <a:rPr lang="x-none" i="1">
                <a:latin typeface="" pitchFamily="16"/>
              </a:rPr>
              <a:t>/usr/lib/jvm</a:t>
            </a:r>
          </a:p>
          <a:p>
            <a:pPr lvl="0"/>
            <a:r>
              <a:rPr lang="x-none">
                <a:latin typeface="" pitchFamily="16"/>
              </a:rPr>
              <a:t>JavaDocs em </a:t>
            </a:r>
            <a:r>
              <a:rPr lang="x-none" i="1">
                <a:latin typeface="" pitchFamily="16"/>
              </a:rPr>
              <a:t>/usr/share/javadoc</a:t>
            </a:r>
          </a:p>
          <a:p>
            <a:pPr lvl="0"/>
            <a:r>
              <a:rPr lang="x-none" i="1">
                <a:latin typeface="" pitchFamily="16"/>
              </a:rPr>
              <a:t>/usr/share</a:t>
            </a:r>
            <a:r>
              <a:rPr lang="x-none">
                <a:latin typeface="" pitchFamily="16"/>
              </a:rPr>
              <a:t> contém subdiretórios emulando a estrutura original das aplicações, contendo links simbólicos para /etc, /var/log, /usr/share/java e etc</a:t>
            </a:r>
          </a:p>
        </p:txBody>
      </p:sp>
    </p:spTree>
    <p:extLst>
      <p:ext uri="{BB962C8B-B14F-4D97-AF65-F5344CB8AC3E}">
        <p14:creationId xmlns:p14="http://schemas.microsoft.com/office/powerpoint/2010/main" val="3398186737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Consultando o Uso de Threads com o Manager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Manager exibe os limites do pool de threads: máximo (Max), reserva (spare), total (current) e ocupados (busy)</a:t>
            </a:r>
          </a:p>
          <a:p>
            <a:pPr marL="0" indent="0"/>
            <a:r>
              <a:rPr lang="x-none">
                <a:latin typeface="" pitchFamily="16"/>
              </a:rPr>
              <a:t>Também fornece uma lista do que estão fazendo os threads ocupados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42439" y="4314601"/>
            <a:ext cx="9439560" cy="2319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404988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Conector x Balanceador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Caso sua configuração use um servidor de front-end seus parâmetros de pool de processos ou de threads devem ser iguais ou inferiores aos do conector no lado do Tomcat</a:t>
            </a:r>
          </a:p>
          <a:p>
            <a:pPr marL="0" indent="0"/>
            <a:r>
              <a:rPr lang="x-none">
                <a:latin typeface="" pitchFamily="16"/>
              </a:rPr>
              <a:t>Por exemplo, MaxServers no Apache deve ser igual ou inferior a MaxProcessors no Conector JK do Tomcat, se for usado o mod_jk</a:t>
            </a:r>
          </a:p>
          <a:p>
            <a:pPr marL="0" indent="0"/>
            <a:r>
              <a:rPr lang="x-none">
                <a:latin typeface="" pitchFamily="16"/>
              </a:rPr>
              <a:t>Em um ambiente de cluster, deve-se prever ma folga para eventuais “desbalanceamentos”</a:t>
            </a:r>
          </a:p>
          <a:p>
            <a:pPr lvl="1"/>
            <a:r>
              <a:rPr lang="x-none">
                <a:latin typeface="" pitchFamily="16"/>
              </a:rPr>
              <a:t>Ex: três Tomcats, um Apache. Um único Tomcat falho, e 10 usuários para cada Tomcat: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MaxServers=3*10, MaxProcessors=2.2*10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MaxServers=30, MaxProcessors=22</a:t>
            </a:r>
          </a:p>
        </p:txBody>
      </p:sp>
    </p:spTree>
    <p:extLst>
      <p:ext uri="{BB962C8B-B14F-4D97-AF65-F5344CB8AC3E}">
        <p14:creationId xmlns:p14="http://schemas.microsoft.com/office/powerpoint/2010/main" val="1787288699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16.2.2 Dimensionamento de DataSources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dimensionamento dos pools de conexões a bancos de dados (DataSources) é um pouco mais complicado porque:</a:t>
            </a:r>
          </a:p>
          <a:p>
            <a:pPr lvl="1"/>
            <a:r>
              <a:rPr lang="x-none">
                <a:latin typeface="" pitchFamily="16"/>
              </a:rPr>
              <a:t>O Manager não exibe informações sobre o status atual dos pools</a:t>
            </a:r>
          </a:p>
          <a:p>
            <a:pPr lvl="1"/>
            <a:r>
              <a:rPr lang="x-none">
                <a:latin typeface="" pitchFamily="16"/>
              </a:rPr>
              <a:t>Conexões a bancos de dados tendem a estar em uso por períodos mais longos do que threads, e dependem de recursos de rede</a:t>
            </a:r>
          </a:p>
          <a:p>
            <a:pPr marL="0" indent="0"/>
            <a:r>
              <a:rPr lang="x-none">
                <a:latin typeface="" pitchFamily="16"/>
              </a:rPr>
              <a:t>Valem os mesmos princípios de dimensionamento (mínimo – </a:t>
            </a:r>
            <a:r>
              <a:rPr lang="x-none" b="1">
                <a:latin typeface="" pitchFamily="16"/>
              </a:rPr>
              <a:t>maxIddle</a:t>
            </a:r>
            <a:r>
              <a:rPr lang="x-none">
                <a:latin typeface="" pitchFamily="16"/>
              </a:rPr>
              <a:t>, </a:t>
            </a:r>
            <a:r>
              <a:rPr lang="x-none" b="1">
                <a:latin typeface="" pitchFamily="16"/>
              </a:rPr>
              <a:t>máximo</a:t>
            </a:r>
            <a:r>
              <a:rPr lang="x-none">
                <a:latin typeface="" pitchFamily="16"/>
              </a:rPr>
              <a:t> – maxActive) vistos para threads</a:t>
            </a:r>
          </a:p>
          <a:p>
            <a:pPr marL="0" indent="0"/>
            <a:r>
              <a:rPr lang="x-none">
                <a:latin typeface="" pitchFamily="16"/>
              </a:rPr>
              <a:t>Estatísticas de uso podem ser obtidas via JMX</a:t>
            </a:r>
          </a:p>
        </p:txBody>
      </p:sp>
    </p:spTree>
    <p:extLst>
      <p:ext uri="{BB962C8B-B14F-4D97-AF65-F5344CB8AC3E}">
        <p14:creationId xmlns:p14="http://schemas.microsoft.com/office/powerpoint/2010/main" val="15833068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16.3. Memória da JVM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JVM não aloca memória livre do sistema operacional</a:t>
            </a:r>
          </a:p>
          <a:p>
            <a:pPr marL="0" indent="0"/>
            <a:r>
              <a:rPr lang="x-none">
                <a:latin typeface="" pitchFamily="16"/>
              </a:rPr>
              <a:t>Em vez disso, no início da JVM é estabelecido um limite máximo para o </a:t>
            </a:r>
            <a:r>
              <a:rPr lang="x-none" i="1">
                <a:latin typeface="" pitchFamily="16"/>
              </a:rPr>
              <a:t>heap</a:t>
            </a:r>
            <a:r>
              <a:rPr lang="x-none">
                <a:latin typeface="" pitchFamily="16"/>
              </a:rPr>
              <a:t>, onde são armazenadas instâncias de classes Java</a:t>
            </a:r>
          </a:p>
          <a:p>
            <a:pPr marL="0" indent="0"/>
            <a:r>
              <a:rPr lang="x-none">
                <a:latin typeface="" pitchFamily="16"/>
              </a:rPr>
              <a:t>Dependendo da quantidade de usuários, aplicações, páginas e informações na sessão HTTP pode ser necessário aumentar o tamanho do heap</a:t>
            </a:r>
          </a:p>
          <a:p>
            <a:pPr marL="0" indent="0"/>
            <a:r>
              <a:rPr lang="x-none">
                <a:latin typeface="" pitchFamily="16"/>
              </a:rPr>
              <a:t>A página de status do servidor (no Manager) informa a memória em uso e a máxima no heap</a:t>
            </a:r>
          </a:p>
        </p:txBody>
      </p:sp>
    </p:spTree>
    <p:extLst>
      <p:ext uri="{BB962C8B-B14F-4D97-AF65-F5344CB8AC3E}">
        <p14:creationId xmlns:p14="http://schemas.microsoft.com/office/powerpoint/2010/main" val="3888432778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Consultando Uso de Memória com o Manager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indicação de memória livre (</a:t>
            </a:r>
            <a:r>
              <a:rPr lang="x-none" i="1">
                <a:latin typeface="" pitchFamily="16"/>
              </a:rPr>
              <a:t>Free memory</a:t>
            </a:r>
            <a:r>
              <a:rPr lang="x-none">
                <a:latin typeface="" pitchFamily="16"/>
              </a:rPr>
              <a:t>) é em relação ao efetivamente alocado para o heap (</a:t>
            </a:r>
            <a:r>
              <a:rPr lang="x-none" i="1">
                <a:latin typeface="" pitchFamily="16"/>
              </a:rPr>
              <a:t>Total memory</a:t>
            </a:r>
            <a:r>
              <a:rPr lang="x-none">
                <a:latin typeface="" pitchFamily="16"/>
              </a:rPr>
              <a:t>), e não em relação ao máximo possível (</a:t>
            </a:r>
            <a:r>
              <a:rPr lang="x-none" i="1">
                <a:latin typeface="" pitchFamily="16"/>
              </a:rPr>
              <a:t>Max memory</a:t>
            </a:r>
            <a:r>
              <a:rPr lang="x-none">
                <a:latin typeface="" pitchFamily="16"/>
              </a:rPr>
              <a:t>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491480" y="3471839"/>
            <a:ext cx="7905240" cy="3374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61006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Parâmetros de Memória da JVM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comando </a:t>
            </a:r>
            <a:r>
              <a:rPr lang="x-none" b="1">
                <a:latin typeface="" pitchFamily="16"/>
              </a:rPr>
              <a:t>java -X</a:t>
            </a:r>
            <a:r>
              <a:rPr lang="x-none">
                <a:latin typeface="" pitchFamily="16"/>
              </a:rPr>
              <a:t> exibe as várias opções para tunning de memória e coleta de lixo da JVM</a:t>
            </a:r>
          </a:p>
          <a:p>
            <a:pPr marL="0" indent="0"/>
            <a:r>
              <a:rPr lang="x-none">
                <a:latin typeface="" pitchFamily="16"/>
              </a:rPr>
              <a:t>As opções mais usadas são:</a:t>
            </a:r>
          </a:p>
          <a:p>
            <a:pPr lvl="1"/>
            <a:r>
              <a:rPr lang="x-none" b="1">
                <a:latin typeface="" pitchFamily="16"/>
              </a:rPr>
              <a:t>-Xms&lt;size&gt;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Tamanho inicial do heap</a:t>
            </a:r>
          </a:p>
          <a:p>
            <a:pPr lvl="1"/>
            <a:r>
              <a:rPr lang="x-none" b="1">
                <a:latin typeface="" pitchFamily="16"/>
              </a:rPr>
              <a:t>-Xmx&lt;size&gt;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Tamanho máximo do heap</a:t>
            </a:r>
          </a:p>
          <a:p>
            <a:pPr lvl="1"/>
            <a:r>
              <a:rPr lang="x-none" b="1">
                <a:latin typeface="" pitchFamily="16"/>
              </a:rPr>
              <a:t>-Xss&lt;size&gt;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Tamanho da pilha ()</a:t>
            </a:r>
          </a:p>
        </p:txBody>
      </p:sp>
    </p:spTree>
    <p:extLst>
      <p:ext uri="{BB962C8B-B14F-4D97-AF65-F5344CB8AC3E}">
        <p14:creationId xmlns:p14="http://schemas.microsoft.com/office/powerpoint/2010/main" val="3038090167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Parâmetros de Memória da JVM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máximo padrão do heap é de 64Mb</a:t>
            </a:r>
          </a:p>
          <a:p>
            <a:pPr marL="0" indent="0"/>
            <a:r>
              <a:rPr lang="x-none">
                <a:latin typeface="" pitchFamily="16"/>
              </a:rPr>
              <a:t>Parece pouco, mas lembre que é apenas o heap, outras partes da JVM ocupam centenas de Mb mas estas partes não crescem com a carga da aplicação, ao contrário do heap</a:t>
            </a:r>
          </a:p>
          <a:p>
            <a:pPr marL="0" indent="0"/>
            <a:r>
              <a:rPr lang="x-none">
                <a:latin typeface="" pitchFamily="16"/>
              </a:rPr>
              <a:t>O comando abaixo exibe a memória total (vsz) e em uso na RAM (rss) para os processos da JVM que rodam uma JVM</a:t>
            </a:r>
          </a:p>
          <a:p>
            <a:pPr lvl="1"/>
            <a:r>
              <a:rPr lang="x-none" sz="1800">
                <a:latin typeface="Bitstream Vera Sans Mono" pitchFamily="33"/>
              </a:rPr>
              <a:t>$ ps axo pid,vsz,rss,cmd | grep java</a:t>
            </a:r>
          </a:p>
          <a:p>
            <a:pPr marL="0" indent="0"/>
            <a:r>
              <a:rPr lang="x-none">
                <a:latin typeface="" pitchFamily="16"/>
              </a:rPr>
              <a:t>Para estabeler o máximo em 256Mb, use</a:t>
            </a:r>
          </a:p>
          <a:p>
            <a:pPr lvl="1"/>
            <a:r>
              <a:rPr lang="x-none" sz="1800">
                <a:latin typeface="Bitstream Vera Sans Mono" pitchFamily="33"/>
              </a:rPr>
              <a:t>$ java -Xmx256M</a:t>
            </a:r>
          </a:p>
        </p:txBody>
      </p:sp>
    </p:spTree>
    <p:extLst>
      <p:ext uri="{BB962C8B-B14F-4D97-AF65-F5344CB8AC3E}">
        <p14:creationId xmlns:p14="http://schemas.microsoft.com/office/powerpoint/2010/main" val="2259939279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16.3.1. Passando opções para a JVM (JPackage)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Embora seja possível modificar os scripts de início do Tomcat para inserir opções da JVM, é mais limpo usar a variável de ambiente </a:t>
            </a:r>
            <a:r>
              <a:rPr lang="x-none" b="1">
                <a:latin typeface="" pitchFamily="16"/>
              </a:rPr>
              <a:t>JAVA_OPTS</a:t>
            </a:r>
          </a:p>
          <a:p>
            <a:pPr marL="0" indent="0"/>
            <a:r>
              <a:rPr lang="x-none">
                <a:latin typeface="" pitchFamily="16"/>
              </a:rPr>
              <a:t>Então, para iniciar o Tomcat com o heap aumentado, insira no </a:t>
            </a:r>
            <a:r>
              <a:rPr lang="x-none" i="1">
                <a:latin typeface="" pitchFamily="16"/>
              </a:rPr>
              <a:t>tomcat.conf</a:t>
            </a:r>
          </a:p>
          <a:p>
            <a:pPr lvl="1"/>
            <a:r>
              <a:rPr lang="x-none" sz="2000">
                <a:latin typeface="Bitstream Vera Sans Mono" pitchFamily="33"/>
              </a:rPr>
              <a:t>JAVA_OPTS="$JAVA_OPTS -Xmx256M"</a:t>
            </a:r>
          </a:p>
          <a:p>
            <a:pPr marL="0" indent="0"/>
            <a:r>
              <a:rPr lang="x-none">
                <a:latin typeface="" pitchFamily="16"/>
              </a:rPr>
              <a:t>E reinicie o servidor</a:t>
            </a:r>
          </a:p>
          <a:p>
            <a:pPr marL="0" indent="0"/>
            <a:r>
              <a:rPr lang="x-none">
                <a:latin typeface="" pitchFamily="16"/>
              </a:rPr>
              <a:t>Confira pela página de status do Manager, o aumento do máximo para o heap</a:t>
            </a:r>
          </a:p>
        </p:txBody>
      </p:sp>
    </p:spTree>
    <p:extLst>
      <p:ext uri="{BB962C8B-B14F-4D97-AF65-F5344CB8AC3E}">
        <p14:creationId xmlns:p14="http://schemas.microsoft.com/office/powerpoint/2010/main" val="1794923473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16.3.1. Passando opções para a JVM (manual)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Embora seja possível modificar os scripts de início do Tomcat para inserir opções da JVM, é mais limpo usar a variável de ambiente </a:t>
            </a:r>
            <a:r>
              <a:rPr lang="x-none" b="1">
                <a:latin typeface="" pitchFamily="16"/>
              </a:rPr>
              <a:t>JAVA_OPTS</a:t>
            </a:r>
          </a:p>
          <a:p>
            <a:pPr marL="0" indent="0"/>
            <a:r>
              <a:rPr lang="x-none">
                <a:latin typeface="" pitchFamily="16"/>
              </a:rPr>
              <a:t>Então, para iniciar o Tomcat com o heap aumentado:</a:t>
            </a:r>
          </a:p>
          <a:p>
            <a:pPr lvl="1"/>
            <a:r>
              <a:rPr lang="x-none" sz="1800">
                <a:latin typeface="Bitstream Vera Sans Mono" pitchFamily="33"/>
              </a:rPr>
              <a:t>$ JAVA_OPTS=-Xmx256M ./startup.sh</a:t>
            </a:r>
          </a:p>
          <a:p>
            <a:pPr marL="0" indent="0"/>
            <a:r>
              <a:rPr lang="x-none">
                <a:latin typeface="" pitchFamily="16"/>
              </a:rPr>
              <a:t>Confira pela página de status do Manager, o aumento do máximo para o heap</a:t>
            </a:r>
          </a:p>
          <a:p>
            <a:pPr marL="0" indent="0"/>
            <a:r>
              <a:rPr lang="x-none">
                <a:latin typeface="" pitchFamily="16"/>
              </a:rPr>
              <a:t>Outra opção é inserir, no início do </a:t>
            </a:r>
            <a:r>
              <a:rPr lang="x-none" i="1">
                <a:latin typeface="" pitchFamily="16"/>
              </a:rPr>
              <a:t>startup.sh</a:t>
            </a:r>
          </a:p>
          <a:p>
            <a:pPr lvl="1"/>
            <a:r>
              <a:rPr lang="x-none" sz="1800">
                <a:latin typeface="Bitstream Vera Sans Mono" pitchFamily="33"/>
              </a:rPr>
              <a:t>export JAVA_OPTS=-Xmx256M</a:t>
            </a:r>
          </a:p>
        </p:txBody>
      </p:sp>
    </p:spTree>
    <p:extLst>
      <p:ext uri="{BB962C8B-B14F-4D97-AF65-F5344CB8AC3E}">
        <p14:creationId xmlns:p14="http://schemas.microsoft.com/office/powerpoint/2010/main" val="3926798698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16.4. Tuning do Cluster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Pode ser necessário aumentar a quantidade de threads de replicação: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&lt;Receiver className="org.apache.catalina.cluster.tcp.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ReplicationListener"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tcpListenAddress="auto"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tcpListenPort="4000"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tcpSelectorTimeout="100"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</a:t>
            </a:r>
            <a:r>
              <a:rPr lang="x-none" sz="1800" b="1">
                <a:latin typeface="Bitstream Vera Sans Mono" pitchFamily="33"/>
              </a:rPr>
              <a:t>tcpThreadCount="8"</a:t>
            </a:r>
            <a:r>
              <a:rPr lang="x-none" sz="1800">
                <a:latin typeface="Bitstream Vera Sans Mono" pitchFamily="33"/>
              </a:rPr>
              <a:t>/&gt;</a:t>
            </a:r>
          </a:p>
          <a:p>
            <a:pPr marL="0" indent="0"/>
            <a:r>
              <a:rPr lang="x-none">
                <a:latin typeface="" pitchFamily="16"/>
              </a:rPr>
              <a:t>Ou mudar o modo de replicação para síncrono: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&lt;Sender className="org.apache.catalina.cluster.tcp.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ReplicationTransmitter"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</a:t>
            </a:r>
            <a:r>
              <a:rPr lang="x-none" sz="1800" b="1">
                <a:latin typeface="Bitstream Vera Sans Mono" pitchFamily="33"/>
              </a:rPr>
              <a:t>replicationMode="synchronous"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ackTimeout="15000"/&gt;</a:t>
            </a:r>
          </a:p>
          <a:p>
            <a:pPr marL="0" indent="0"/>
            <a:endParaRPr lang="x-none" sz="1800">
              <a:latin typeface="Bitstream Vera Sans Mono" pitchFamily="33"/>
            </a:endParaRPr>
          </a:p>
        </p:txBody>
      </p:sp>
    </p:spTree>
    <p:extLst>
      <p:ext uri="{BB962C8B-B14F-4D97-AF65-F5344CB8AC3E}">
        <p14:creationId xmlns:p14="http://schemas.microsoft.com/office/powerpoint/2010/main" val="2889516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1.6. Instalação do java via JPackage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latin typeface="" pitchFamily="16"/>
              </a:rPr>
              <a:t>Para o OpenJDK em Fedora</a:t>
            </a:r>
          </a:p>
          <a:p>
            <a:pPr lvl="1"/>
            <a:r>
              <a:rPr lang="x-none" dirty="0">
                <a:latin typeface="" pitchFamily="16"/>
              </a:rPr>
              <a:t># yum -y install java-</a:t>
            </a:r>
            <a:r>
              <a:rPr lang="pt-BR" dirty="0">
                <a:latin typeface="" pitchFamily="16"/>
              </a:rPr>
              <a:t>X</a:t>
            </a:r>
            <a:r>
              <a:rPr lang="x-none" dirty="0">
                <a:latin typeface="" pitchFamily="16"/>
              </a:rPr>
              <a:t>.</a:t>
            </a:r>
            <a:r>
              <a:rPr lang="pt-BR" dirty="0">
                <a:latin typeface="" pitchFamily="16"/>
              </a:rPr>
              <a:t>X</a:t>
            </a:r>
            <a:r>
              <a:rPr lang="x-none" dirty="0">
                <a:latin typeface="" pitchFamily="16"/>
              </a:rPr>
              <a:t>.</a:t>
            </a:r>
            <a:r>
              <a:rPr lang="pt-BR" dirty="0">
                <a:latin typeface="" pitchFamily="16"/>
              </a:rPr>
              <a:t>X</a:t>
            </a:r>
            <a:r>
              <a:rPr lang="x-none" dirty="0">
                <a:latin typeface="" pitchFamily="16"/>
              </a:rPr>
              <a:t>-openjdk java-</a:t>
            </a:r>
            <a:r>
              <a:rPr lang="pt-BR" dirty="0">
                <a:latin typeface="" pitchFamily="16"/>
              </a:rPr>
              <a:t>X</a:t>
            </a:r>
            <a:r>
              <a:rPr lang="x-none" dirty="0">
                <a:latin typeface="" pitchFamily="16"/>
              </a:rPr>
              <a:t>.</a:t>
            </a:r>
            <a:r>
              <a:rPr lang="pt-BR" dirty="0">
                <a:latin typeface="" pitchFamily="16"/>
              </a:rPr>
              <a:t>X</a:t>
            </a:r>
            <a:r>
              <a:rPr lang="x-none" dirty="0">
                <a:latin typeface="" pitchFamily="16"/>
              </a:rPr>
              <a:t>.</a:t>
            </a:r>
            <a:r>
              <a:rPr lang="pt-BR" dirty="0">
                <a:latin typeface="" pitchFamily="16"/>
              </a:rPr>
              <a:t>X</a:t>
            </a:r>
            <a:r>
              <a:rPr lang="x-none" dirty="0">
                <a:latin typeface="" pitchFamily="16"/>
              </a:rPr>
              <a:t>-openjdk-devel</a:t>
            </a:r>
          </a:p>
          <a:p>
            <a:pPr lvl="0"/>
            <a:r>
              <a:rPr lang="x-none" dirty="0">
                <a:latin typeface="" pitchFamily="16"/>
              </a:rPr>
              <a:t>Para o Sun JDK</a:t>
            </a:r>
          </a:p>
          <a:p>
            <a:pPr lvl="1"/>
            <a:r>
              <a:rPr lang="x-none" dirty="0">
                <a:latin typeface="" pitchFamily="16"/>
              </a:rPr>
              <a:t>Reconstruir os pacotes manualmente</a:t>
            </a:r>
          </a:p>
          <a:p>
            <a:pPr lvl="1"/>
            <a:r>
              <a:rPr lang="x-none" dirty="0">
                <a:latin typeface="" pitchFamily="16"/>
              </a:rPr>
              <a:t>Copiar de alguém que já o fez</a:t>
            </a:r>
          </a:p>
          <a:p>
            <a:pPr lvl="1"/>
            <a:r>
              <a:rPr lang="x-none" dirty="0">
                <a:latin typeface="" pitchFamily="16"/>
              </a:rPr>
              <a:t>Canal Supplemental do RHEL</a:t>
            </a:r>
          </a:p>
          <a:p>
            <a:pPr lvl="0"/>
            <a:r>
              <a:rPr lang="x-none" dirty="0">
                <a:latin typeface="" pitchFamily="16"/>
              </a:rPr>
              <a:t>Usar o </a:t>
            </a:r>
            <a:r>
              <a:rPr lang="x-none" b="1" dirty="0">
                <a:latin typeface="" pitchFamily="16"/>
              </a:rPr>
              <a:t>alternatives</a:t>
            </a:r>
            <a:r>
              <a:rPr lang="x-none" dirty="0">
                <a:latin typeface="" pitchFamily="16"/>
              </a:rPr>
              <a:t> para assegurar que a versão correta está como default</a:t>
            </a:r>
          </a:p>
        </p:txBody>
      </p:sp>
    </p:spTree>
    <p:extLst>
      <p:ext uri="{BB962C8B-B14F-4D97-AF65-F5344CB8AC3E}">
        <p14:creationId xmlns:p14="http://schemas.microsoft.com/office/powerpoint/2010/main" val="292340929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16.5. Monitoração via JMX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Especificação da plataforma Java que permite a qualquer aplicação fornecer “objetos gerenciados”, os MBeans</a:t>
            </a:r>
          </a:p>
          <a:p>
            <a:pPr marL="0" indent="0"/>
            <a:r>
              <a:rPr lang="x-none">
                <a:latin typeface="" pitchFamily="16"/>
              </a:rPr>
              <a:t>Define também uma forma de se localizar e obter informações de MBeans, ou até de executar ações sobre eles</a:t>
            </a:r>
          </a:p>
          <a:p>
            <a:pPr marL="0" indent="0"/>
            <a:r>
              <a:rPr lang="x-none">
                <a:latin typeface="" pitchFamily="16"/>
              </a:rPr>
              <a:t>É obrigatório em versões mais novas do JavaEE, que também define conjuntos de MBeans padrão para os servidores de aplicações</a:t>
            </a:r>
          </a:p>
          <a:p>
            <a:pPr marL="0" indent="0"/>
            <a:r>
              <a:rPr lang="x-none">
                <a:latin typeface="" pitchFamily="16"/>
              </a:rPr>
              <a:t>O mercado oferece vários consoles para gerenciamento e monitoração JMX, similar aos consoles SNMP</a:t>
            </a:r>
          </a:p>
          <a:p>
            <a:pPr marL="0" indent="0"/>
            <a:r>
              <a:rPr lang="x-none">
                <a:latin typeface="" pitchFamily="16"/>
              </a:rPr>
              <a:t>Mbean seriam equivalentes aos MIBs do SNMP</a:t>
            </a:r>
          </a:p>
        </p:txBody>
      </p:sp>
    </p:spTree>
    <p:extLst>
      <p:ext uri="{BB962C8B-B14F-4D97-AF65-F5344CB8AC3E}">
        <p14:creationId xmlns:p14="http://schemas.microsoft.com/office/powerpoint/2010/main" val="427314784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 JMX Proxy Servelt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É um componente do Manager (indisponível para uso interativo) que permite executar operações sobre MBeans</a:t>
            </a:r>
          </a:p>
          <a:p>
            <a:pPr marL="0" indent="0"/>
            <a:r>
              <a:rPr lang="x-none">
                <a:latin typeface="" pitchFamily="16"/>
              </a:rPr>
              <a:t>Útil especialmente pela facilidade de integração a sistemas de NMS como MRTG, BigBrother, CACIT, OpenView ou Tivoli</a:t>
            </a:r>
          </a:p>
          <a:p>
            <a:pPr marL="0" indent="0"/>
            <a:r>
              <a:rPr lang="x-none">
                <a:latin typeface="" pitchFamily="16"/>
              </a:rPr>
              <a:t>Também pode ser usado dentro de shell scripts por meio dos utilitários </a:t>
            </a:r>
            <a:r>
              <a:rPr lang="x-none" b="1">
                <a:latin typeface="" pitchFamily="16"/>
              </a:rPr>
              <a:t>wget</a:t>
            </a:r>
            <a:r>
              <a:rPr lang="x-none">
                <a:latin typeface="" pitchFamily="16"/>
              </a:rPr>
              <a:t> ou </a:t>
            </a:r>
            <a:r>
              <a:rPr lang="x-none" b="1">
                <a:latin typeface="" pitchFamily="16"/>
              </a:rPr>
              <a:t>curl</a:t>
            </a:r>
          </a:p>
          <a:p>
            <a:pPr marL="0" indent="0"/>
            <a:r>
              <a:rPr lang="x-none">
                <a:latin typeface="" pitchFamily="16"/>
              </a:rPr>
              <a:t>Lembre sempre de codificar os caracteres especiais dentro do nome lógico de um MBean (como “:” e “=”) dentro das convenções de URLs para HTTP GET</a:t>
            </a:r>
          </a:p>
        </p:txBody>
      </p:sp>
    </p:spTree>
    <p:extLst>
      <p:ext uri="{BB962C8B-B14F-4D97-AF65-F5344CB8AC3E}">
        <p14:creationId xmlns:p14="http://schemas.microsoft.com/office/powerpoint/2010/main" val="2312453507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Monitoração do Tomcat via JMX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O Tomcat deve ser iniciado com o agente JMX da JVM ativado</a:t>
            </a:r>
          </a:p>
          <a:p>
            <a:pPr marL="0" indent="0"/>
            <a:r>
              <a:rPr lang="x-none" dirty="0">
                <a:latin typeface="" pitchFamily="16"/>
              </a:rPr>
              <a:t>Em modo local, basta definir uma propriedade de sistema</a:t>
            </a:r>
          </a:p>
          <a:p>
            <a:pPr lvl="1"/>
            <a:r>
              <a:rPr lang="x-none" sz="1800" dirty="0">
                <a:latin typeface="Bitstream Vera Sans Mono" pitchFamily="33"/>
              </a:rPr>
              <a:t>$ JAVA_OPTS="-Dcom.sun.management.jmxremote" ./startup.sh</a:t>
            </a:r>
          </a:p>
          <a:p>
            <a:pPr marL="0" indent="0"/>
            <a:r>
              <a:rPr lang="x-none" dirty="0">
                <a:latin typeface="" pitchFamily="16"/>
              </a:rPr>
              <a:t>Em seguida, verifique qual o processo da JVM que roda o Tomcat e conecte a este processo usando o </a:t>
            </a:r>
            <a:r>
              <a:rPr lang="x-none" b="1" dirty="0">
                <a:latin typeface="" pitchFamily="16"/>
              </a:rPr>
              <a:t>jconsole</a:t>
            </a:r>
            <a:r>
              <a:rPr lang="x-none" dirty="0">
                <a:latin typeface="" pitchFamily="16"/>
              </a:rPr>
              <a:t> do JavaSE</a:t>
            </a:r>
          </a:p>
          <a:p>
            <a:pPr lvl="1"/>
            <a:r>
              <a:rPr lang="x-none" dirty="0">
                <a:latin typeface="" pitchFamily="16"/>
              </a:rPr>
              <a:t>$ ps ax | grep java</a:t>
            </a:r>
            <a:br>
              <a:rPr lang="x-none" dirty="0">
                <a:latin typeface="" pitchFamily="16"/>
              </a:rPr>
            </a:br>
            <a:r>
              <a:rPr lang="x-none" dirty="0">
                <a:latin typeface="" pitchFamily="16"/>
              </a:rPr>
              <a:t>22587 pts/5  Rl :03/usr/java/jdk</a:t>
            </a:r>
            <a:r>
              <a:rPr lang="pt-BR" dirty="0">
                <a:latin typeface="" pitchFamily="16"/>
              </a:rPr>
              <a:t>X</a:t>
            </a:r>
            <a:r>
              <a:rPr lang="x-none" dirty="0">
                <a:latin typeface="" pitchFamily="16"/>
              </a:rPr>
              <a:t>.</a:t>
            </a:r>
            <a:r>
              <a:rPr lang="pt-BR" dirty="0">
                <a:latin typeface="" pitchFamily="16"/>
              </a:rPr>
              <a:t>X</a:t>
            </a:r>
            <a:r>
              <a:rPr lang="x-none" dirty="0">
                <a:latin typeface="" pitchFamily="16"/>
              </a:rPr>
              <a:t>.</a:t>
            </a:r>
            <a:r>
              <a:rPr lang="pt-BR" dirty="0">
                <a:latin typeface="" pitchFamily="16"/>
              </a:rPr>
              <a:t>X</a:t>
            </a:r>
            <a:r>
              <a:rPr lang="x-none" dirty="0">
                <a:latin typeface="" pitchFamily="16"/>
              </a:rPr>
              <a:t>/bin/java ...</a:t>
            </a:r>
            <a:br>
              <a:rPr lang="x-none" dirty="0">
                <a:latin typeface="" pitchFamily="16"/>
              </a:rPr>
            </a:br>
            <a:r>
              <a:rPr lang="x-none" dirty="0">
                <a:latin typeface="" pitchFamily="16"/>
              </a:rPr>
              <a:t>$ jconsole 22587</a:t>
            </a:r>
          </a:p>
        </p:txBody>
      </p:sp>
    </p:spTree>
    <p:extLst>
      <p:ext uri="{BB962C8B-B14F-4D97-AF65-F5344CB8AC3E}">
        <p14:creationId xmlns:p14="http://schemas.microsoft.com/office/powerpoint/2010/main" val="1199446736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Nome de um MBean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Segue a forma:</a:t>
            </a:r>
          </a:p>
          <a:p>
            <a:pPr lvl="0"/>
            <a:r>
              <a:rPr lang="x-none" b="1">
                <a:latin typeface="" pitchFamily="16"/>
              </a:rPr>
              <a:t>domínio:nome1=valor1,nome2=valor2,..</a:t>
            </a:r>
          </a:p>
          <a:p>
            <a:pPr lvl="0"/>
            <a:r>
              <a:rPr lang="x-none">
                <a:latin typeface="" pitchFamily="16"/>
              </a:rPr>
              <a:t>Onde podem haver vários partes </a:t>
            </a:r>
            <a:r>
              <a:rPr lang="x-none" b="1">
                <a:latin typeface="" pitchFamily="16"/>
              </a:rPr>
              <a:t>nome=valor.</a:t>
            </a:r>
          </a:p>
          <a:p>
            <a:pPr lvl="0"/>
            <a:r>
              <a:rPr lang="x-none">
                <a:latin typeface="" pitchFamily="16"/>
              </a:rPr>
              <a:t>Maiúsculas e minúsculas fazem diferença!</a:t>
            </a:r>
          </a:p>
        </p:txBody>
      </p:sp>
    </p:spTree>
    <p:extLst>
      <p:ext uri="{BB962C8B-B14F-4D97-AF65-F5344CB8AC3E}">
        <p14:creationId xmlns:p14="http://schemas.microsoft.com/office/powerpoint/2010/main" val="3804566425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Exemplos de MBeans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Um Realm, definido dentro de um Contexto:</a:t>
            </a:r>
          </a:p>
          <a:p>
            <a:pPr lvl="1"/>
            <a:r>
              <a:rPr lang="x-none" sz="1800">
                <a:latin typeface="Bitstream Vera Sans Mono" pitchFamily="33"/>
              </a:rPr>
              <a:t>Catalina:type=Realm,path=/exemplo4.1,host=localhost</a:t>
            </a:r>
          </a:p>
          <a:p>
            <a:pPr marL="0" indent="0"/>
            <a:r>
              <a:rPr lang="x-none">
                <a:latin typeface="" pitchFamily="16"/>
              </a:rPr>
              <a:t>Um usuário (que já foi autenticado por alguma aplicação):</a:t>
            </a:r>
          </a:p>
          <a:p>
            <a:pPr lvl="1"/>
            <a:r>
              <a:rPr lang="x-none" sz="1800">
                <a:latin typeface="Bitstream Vera Sans Mono" pitchFamily="33"/>
              </a:rPr>
              <a:t>Users:type=User,username="tomcat",database=UserDatabase</a:t>
            </a:r>
          </a:p>
          <a:p>
            <a:pPr marL="0" indent="0"/>
            <a:r>
              <a:rPr lang="x-none">
                <a:latin typeface="" pitchFamily="16"/>
              </a:rPr>
              <a:t>Um Servlet:</a:t>
            </a:r>
          </a:p>
          <a:p>
            <a:pPr lvl="1"/>
            <a:r>
              <a:rPr lang="x-none" sz="1800">
                <a:latin typeface="Bitstream Vera Sans Mono" pitchFamily="33"/>
              </a:rPr>
              <a:t>Catalina:j2eeType=Servlet,name=contatos,WebModule=//localhost/exemplo3.3,J2EEApplication=none,J2EEServer=none</a:t>
            </a:r>
          </a:p>
        </p:txBody>
      </p:sp>
    </p:spTree>
    <p:extLst>
      <p:ext uri="{BB962C8B-B14F-4D97-AF65-F5344CB8AC3E}">
        <p14:creationId xmlns:p14="http://schemas.microsoft.com/office/powerpoint/2010/main" val="904864795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Exemplos de MBeans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Pool de Threads de um Conector</a:t>
            </a:r>
          </a:p>
          <a:p>
            <a:pPr lvl="1"/>
            <a:r>
              <a:rPr lang="x-none" sz="1800">
                <a:latin typeface="Bitstream Vera Sans Mono" pitchFamily="33"/>
              </a:rPr>
              <a:t>Catalina:type=ThreadPool,name=http-8080</a:t>
            </a:r>
          </a:p>
          <a:p>
            <a:pPr marL="0" indent="0"/>
            <a:r>
              <a:rPr lang="x-none">
                <a:latin typeface="" pitchFamily="16"/>
              </a:rPr>
              <a:t>Um dos Threads de um dos Conectores</a:t>
            </a:r>
          </a:p>
          <a:p>
            <a:pPr lvl="1"/>
            <a:r>
              <a:rPr lang="x-none" sz="1800">
                <a:latin typeface="Bitstream Vera Sans Mono" pitchFamily="33"/>
              </a:rPr>
              <a:t>Catalina:type=RequestProcessor,worker=http-8080,name=HttpRequest1</a:t>
            </a:r>
          </a:p>
          <a:p>
            <a:pPr marL="0" indent="0"/>
            <a:r>
              <a:rPr lang="x-none">
                <a:latin typeface="" pitchFamily="16"/>
              </a:rPr>
              <a:t>Um DataSource</a:t>
            </a:r>
          </a:p>
          <a:p>
            <a:pPr lvl="1"/>
            <a:r>
              <a:rPr lang="x-none" sz="1800">
                <a:latin typeface="Bitstream Vera Sans Mono" pitchFamily="33"/>
              </a:rPr>
              <a:t>Catalina:type=DataSource,path=/exemplo4.1,host=localhost,class=javax.sql.DataSource,name="jdbc/Contatos"</a:t>
            </a:r>
          </a:p>
        </p:txBody>
      </p:sp>
    </p:spTree>
    <p:extLst>
      <p:ext uri="{BB962C8B-B14F-4D97-AF65-F5344CB8AC3E}">
        <p14:creationId xmlns:p14="http://schemas.microsoft.com/office/powerpoint/2010/main" val="1746386079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16.5.1. Usando o JConsole com 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latin typeface="" pitchFamily="16"/>
              </a:rPr>
              <a:t>O </a:t>
            </a:r>
            <a:r>
              <a:rPr lang="x-none" b="1" dirty="0">
                <a:latin typeface="" pitchFamily="16"/>
              </a:rPr>
              <a:t>jconsole</a:t>
            </a:r>
            <a:r>
              <a:rPr lang="x-none" dirty="0">
                <a:latin typeface="" pitchFamily="16"/>
              </a:rPr>
              <a:t> é parte do JDK da Sun (e do OpenJDK)</a:t>
            </a:r>
          </a:p>
          <a:p>
            <a:pPr lvl="0"/>
            <a:r>
              <a:rPr lang="x-none" dirty="0">
                <a:latin typeface="" pitchFamily="16"/>
              </a:rPr>
              <a:t>O acesso JMX deve ser habilitado por opções da JVM:</a:t>
            </a:r>
          </a:p>
          <a:p>
            <a:pPr lvl="0"/>
            <a:r>
              <a:rPr lang="x-none" sz="2000" dirty="0">
                <a:latin typeface="Bitstream Vera Sans Mono" pitchFamily="32"/>
              </a:rPr>
              <a:t>JAVA_OPTS="$JAVA_OPTS -Dcom.sun.management.jmxremote"</a:t>
            </a:r>
          </a:p>
          <a:p>
            <a:pPr lvl="0"/>
            <a:r>
              <a:rPr lang="x-none" dirty="0">
                <a:latin typeface="" pitchFamily="16"/>
              </a:rPr>
              <a:t>A conexão é feita ao processo da JVM:</a:t>
            </a:r>
          </a:p>
          <a:p>
            <a:pPr lvl="0"/>
            <a:r>
              <a:rPr lang="x-none" sz="2000" dirty="0">
                <a:latin typeface="Bitstream Vera Sans Mono" pitchFamily="32"/>
              </a:rPr>
              <a:t>$ ps ax | grep java</a:t>
            </a:r>
            <a:br>
              <a:rPr lang="x-none" sz="2000" dirty="0">
                <a:latin typeface="Bitstream Vera Sans Mono" pitchFamily="32"/>
              </a:rPr>
            </a:br>
            <a:r>
              <a:rPr lang="x-none" sz="2000" dirty="0">
                <a:latin typeface="Bitstream Vera Sans Mono" pitchFamily="32"/>
              </a:rPr>
              <a:t>22587 pts/5 Rl :03/usr/lib/jvm/java-</a:t>
            </a:r>
            <a:r>
              <a:rPr lang="pt-BR" sz="2000" dirty="0">
                <a:latin typeface="Bitstream Vera Sans Mono" pitchFamily="32"/>
              </a:rPr>
              <a:t>X</a:t>
            </a:r>
            <a:r>
              <a:rPr lang="x-none" sz="2000" dirty="0">
                <a:latin typeface="Bitstream Vera Sans Mono" pitchFamily="32"/>
              </a:rPr>
              <a:t>.</a:t>
            </a:r>
            <a:r>
              <a:rPr lang="pt-BR" sz="2000" dirty="0">
                <a:latin typeface="Bitstream Vera Sans Mono" pitchFamily="32"/>
              </a:rPr>
              <a:t>X</a:t>
            </a:r>
            <a:r>
              <a:rPr lang="x-none" sz="2000" dirty="0">
                <a:latin typeface="Bitstream Vera Sans Mono" pitchFamily="32"/>
              </a:rPr>
              <a:t>.</a:t>
            </a:r>
            <a:r>
              <a:rPr lang="pt-BR" sz="2000" dirty="0">
                <a:latin typeface="Bitstream Vera Sans Mono" pitchFamily="32"/>
              </a:rPr>
              <a:t>X</a:t>
            </a:r>
            <a:r>
              <a:rPr lang="x-none" sz="2000" dirty="0">
                <a:latin typeface="Bitstream Vera Sans Mono" pitchFamily="32"/>
              </a:rPr>
              <a:t>/bin/java</a:t>
            </a:r>
            <a:br>
              <a:rPr lang="x-none" sz="2000" dirty="0">
                <a:latin typeface="Bitstream Vera Sans Mono" pitchFamily="32"/>
              </a:rPr>
            </a:br>
            <a:r>
              <a:rPr lang="x-none" sz="2000" dirty="0">
                <a:latin typeface="Bitstream Vera Sans Mono" pitchFamily="32"/>
              </a:rPr>
              <a:t>...</a:t>
            </a:r>
            <a:br>
              <a:rPr lang="x-none" sz="2000" dirty="0">
                <a:latin typeface="Bitstream Vera Sans Mono" pitchFamily="32"/>
              </a:rPr>
            </a:br>
            <a:r>
              <a:rPr lang="x-none" sz="2000" dirty="0">
                <a:latin typeface="Bitstream Vera Sans Mono" pitchFamily="32"/>
              </a:rPr>
              <a:t>org.apache.catalina.startup.Bootstrap start</a:t>
            </a:r>
            <a:br>
              <a:rPr lang="x-none" sz="2000" dirty="0">
                <a:latin typeface="Bitstream Vera Sans Mono" pitchFamily="32"/>
              </a:rPr>
            </a:br>
            <a:r>
              <a:rPr lang="x-none" sz="2000" dirty="0">
                <a:latin typeface="Bitstream Vera Sans Mono" pitchFamily="32"/>
              </a:rPr>
              <a:t>$ jconsole 22587</a:t>
            </a:r>
          </a:p>
        </p:txBody>
      </p:sp>
    </p:spTree>
    <p:extLst>
      <p:ext uri="{BB962C8B-B14F-4D97-AF65-F5344CB8AC3E}">
        <p14:creationId xmlns:p14="http://schemas.microsoft.com/office/powerpoint/2010/main" val="252699462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16.5.2. Acesso Remoto JMX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O </a:t>
            </a:r>
            <a:r>
              <a:rPr lang="x-none" b="1">
                <a:latin typeface="" pitchFamily="16"/>
              </a:rPr>
              <a:t>jconsole</a:t>
            </a:r>
            <a:r>
              <a:rPr lang="x-none">
                <a:latin typeface="" pitchFamily="16"/>
              </a:rPr>
              <a:t> também pode monitorar JVMs remotamente:</a:t>
            </a:r>
          </a:p>
          <a:p>
            <a:pPr lvl="0"/>
            <a:r>
              <a:rPr lang="x-none" sz="2000">
                <a:latin typeface="Bitstream Vera Sans Mono" pitchFamily="32"/>
              </a:rPr>
              <a:t>JAVA_OPTS="-Dcom.sun.management.jmxremote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-Dcom.sun.management.jmxremote.port=5000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-Dcom.sun.management.jmxremote.ssl=false</a:t>
            </a:r>
            <a:br>
              <a:rPr lang="x-none" sz="2000">
                <a:latin typeface="Bitstream Vera Sans Mono" pitchFamily="32"/>
              </a:rPr>
            </a:br>
            <a:r>
              <a:rPr lang="x-none" sz="2000">
                <a:latin typeface="Bitstream Vera Sans Mono" pitchFamily="32"/>
              </a:rPr>
              <a:t>    -Dcom.sun.management.jmxremote.authenticate=false"</a:t>
            </a:r>
          </a:p>
          <a:p>
            <a:pPr lvl="0"/>
            <a:r>
              <a:rPr lang="x-none">
                <a:latin typeface="" pitchFamily="16"/>
              </a:rPr>
              <a:t>A conexão é feita para a porta especificada:</a:t>
            </a:r>
          </a:p>
          <a:p>
            <a:pPr lvl="0"/>
            <a:r>
              <a:rPr lang="x-none" sz="2000">
                <a:latin typeface="Bitstream Vera Sans Mono" pitchFamily="32"/>
              </a:rPr>
              <a:t>$ jconsole 127.0.0.1:5000</a:t>
            </a:r>
          </a:p>
        </p:txBody>
      </p:sp>
    </p:spTree>
    <p:extLst>
      <p:ext uri="{BB962C8B-B14F-4D97-AF65-F5344CB8AC3E}">
        <p14:creationId xmlns:p14="http://schemas.microsoft.com/office/powerpoint/2010/main" val="2010690884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Sumário do JMX Console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09040" y="1919880"/>
            <a:ext cx="7869240" cy="4985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8639282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Memória via JMX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01281" y="1932119"/>
            <a:ext cx="7589879" cy="50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325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1.6.1. Java via JPackage x Aplicação Zipada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latin typeface="" pitchFamily="16"/>
              </a:rPr>
              <a:t>Em geral é suficiente definir o JAVA_HOME apontando para a instalação via Jpackage</a:t>
            </a:r>
          </a:p>
          <a:p>
            <a:pPr lvl="0"/>
            <a:r>
              <a:rPr lang="x-none" dirty="0">
                <a:latin typeface="" pitchFamily="16"/>
              </a:rPr>
              <a:t>Para usar o Java padrão, configurado pelo alternatives:</a:t>
            </a:r>
          </a:p>
          <a:p>
            <a:pPr lvl="1"/>
            <a:r>
              <a:rPr lang="x-none" dirty="0">
                <a:latin typeface="" pitchFamily="16"/>
              </a:rPr>
              <a:t>export JAVA_HOME=/usr/lib/jvm/java</a:t>
            </a:r>
          </a:p>
          <a:p>
            <a:pPr lvl="0"/>
            <a:r>
              <a:rPr lang="x-none" dirty="0">
                <a:latin typeface="" pitchFamily="16"/>
              </a:rPr>
              <a:t>Se precisar usar uma versão ou fornecedor específico:</a:t>
            </a:r>
          </a:p>
          <a:p>
            <a:pPr lvl="1"/>
            <a:r>
              <a:rPr lang="x-none" dirty="0">
                <a:latin typeface="" pitchFamily="16"/>
              </a:rPr>
              <a:t>export JAVA_HOME=/usr/lib/jvm/java-</a:t>
            </a:r>
            <a:r>
              <a:rPr lang="pt-BR" dirty="0">
                <a:latin typeface="" pitchFamily="16"/>
              </a:rPr>
              <a:t>X</a:t>
            </a:r>
            <a:r>
              <a:rPr lang="x-none" dirty="0">
                <a:latin typeface="" pitchFamily="16"/>
              </a:rPr>
              <a:t>.</a:t>
            </a:r>
            <a:r>
              <a:rPr lang="pt-BR" dirty="0">
                <a:latin typeface="" pitchFamily="16"/>
              </a:rPr>
              <a:t>X</a:t>
            </a:r>
            <a:r>
              <a:rPr lang="x-none" dirty="0">
                <a:latin typeface="" pitchFamily="16"/>
              </a:rPr>
              <a:t>.0-sun</a:t>
            </a:r>
          </a:p>
        </p:txBody>
      </p:sp>
    </p:spTree>
    <p:extLst>
      <p:ext uri="{BB962C8B-B14F-4D97-AF65-F5344CB8AC3E}">
        <p14:creationId xmlns:p14="http://schemas.microsoft.com/office/powerpoint/2010/main" val="287658998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Threads via JMX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Observe que o Tomcat nomeia claramente os threads dos conectores, que são as responsáveis por atender requisições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979640" y="3146399"/>
            <a:ext cx="6922440" cy="4162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693599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DataSources via JMX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Todos os componentes do Tomcat são expostos como MBeans, então é possível localizar o DataSource dentro do contexto e verificar a quantidade de conexões ativas (em uso)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3321" y="3418920"/>
            <a:ext cx="8230680" cy="3854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a livre 4"/>
          <p:cNvSpPr/>
          <p:nvPr/>
        </p:nvSpPr>
        <p:spPr>
          <a:xfrm rot="13500000" flipV="1">
            <a:off x="4222625" y="6451193"/>
            <a:ext cx="816120" cy="4068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9"/>
              <a:gd name="f12" fmla="val f10"/>
              <a:gd name="f13" fmla="+- 21600 0 f10"/>
              <a:gd name="f14" fmla="+- 21600 0 f9"/>
              <a:gd name="f15" fmla="+- 10800 0 f10"/>
              <a:gd name="f16" fmla="*/ f9 f7 1"/>
              <a:gd name="f17" fmla="*/ f10 f8 1"/>
              <a:gd name="f18" fmla="*/ 0 f7 1"/>
              <a:gd name="f19" fmla="*/ 21600 f7 1"/>
              <a:gd name="f20" fmla="*/ 21600 f8 1"/>
              <a:gd name="f21" fmla="*/ 0 f8 1"/>
              <a:gd name="f22" fmla="*/ f14 f15 1"/>
              <a:gd name="f23" fmla="*/ f22 1 10800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21600" h="21600">
                <a:moveTo>
                  <a:pt x="f4" y="f12"/>
                </a:moveTo>
                <a:lnTo>
                  <a:pt x="f11" y="f12"/>
                </a:lnTo>
                <a:lnTo>
                  <a:pt x="f11" y="f4"/>
                </a:lnTo>
                <a:lnTo>
                  <a:pt x="f5" y="f6"/>
                </a:lnTo>
                <a:lnTo>
                  <a:pt x="f11" y="f5"/>
                </a:lnTo>
                <a:lnTo>
                  <a:pt x="f11" y="f13"/>
                </a:lnTo>
                <a:lnTo>
                  <a:pt x="f4" y="f13"/>
                </a:lnTo>
                <a:lnTo>
                  <a:pt x="f23" y="f6"/>
                </a:lnTo>
                <a:lnTo>
                  <a:pt x="f4" y="f12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800000"/>
            </a:solidFill>
            <a:prstDash val="solid"/>
          </a:ln>
        </p:spPr>
        <p:txBody>
          <a:bodyPr vert="horz" lIns="0" tIns="0" rIns="0" bIns="0" anchor="ctr" anchorCtr="0" compatLnSpc="0"/>
          <a:lstStyle/>
          <a:p>
            <a:pPr hangingPunct="0"/>
            <a:endParaRPr lang="pt-BR" sz="2400">
              <a:latin typeface="Times New Roman" pitchFamily="18"/>
              <a:ea typeface="Tahoma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62140726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16.5.3. JMX Proxy Servlet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O Manager do Tomcat 5.5 em diante fornece um Servlet genérico para operações JMX</a:t>
            </a:r>
          </a:p>
          <a:p>
            <a:pPr lvl="0"/>
            <a:r>
              <a:rPr lang="x-none">
                <a:latin typeface="" pitchFamily="16"/>
              </a:rPr>
              <a:t>Ele não aparece nos links, exigindo codificação manual das URLs, mas é ótimo para scripts!</a:t>
            </a:r>
          </a:p>
        </p:txBody>
      </p:sp>
    </p:spTree>
    <p:extLst>
      <p:ext uri="{BB962C8B-B14F-4D97-AF65-F5344CB8AC3E}">
        <p14:creationId xmlns:p14="http://schemas.microsoft.com/office/powerpoint/2010/main" val="2097925440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Consulta a MBeans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parâmetro </a:t>
            </a:r>
            <a:r>
              <a:rPr lang="x-none" b="1">
                <a:latin typeface="" pitchFamily="16"/>
              </a:rPr>
              <a:t>qry</a:t>
            </a:r>
            <a:r>
              <a:rPr lang="x-none">
                <a:latin typeface="" pitchFamily="16"/>
              </a:rPr>
              <a:t> lista MBeans dado o nome</a:t>
            </a:r>
          </a:p>
          <a:p>
            <a:pPr marL="0" indent="0"/>
            <a:r>
              <a:rPr lang="x-none">
                <a:latin typeface="" pitchFamily="16"/>
              </a:rPr>
              <a:t>O nome de um MBean segue a forma:</a:t>
            </a:r>
          </a:p>
          <a:p>
            <a:pPr lvl="1"/>
            <a:r>
              <a:rPr lang="x-none" sz="1800">
                <a:latin typeface="Bitstream Vera Sans Mono" pitchFamily="33"/>
              </a:rPr>
              <a:t>domínio:nome1=valor1,nome2=valor2,..</a:t>
            </a:r>
          </a:p>
          <a:p>
            <a:pPr lvl="1"/>
            <a:r>
              <a:rPr lang="x-none">
                <a:latin typeface="" pitchFamily="16"/>
              </a:rPr>
              <a:t>Onde podem haver vários partes nome=valor</a:t>
            </a:r>
          </a:p>
          <a:p>
            <a:pPr lvl="1"/>
            <a:r>
              <a:rPr lang="x-none">
                <a:latin typeface="" pitchFamily="16"/>
              </a:rPr>
              <a:t>Maiúsculas e minúsculas fazem diferença!</a:t>
            </a:r>
          </a:p>
          <a:p>
            <a:pPr marL="0" indent="0"/>
            <a:r>
              <a:rPr lang="x-none">
                <a:latin typeface="" pitchFamily="16"/>
              </a:rPr>
              <a:t>Alguns MBeans são fornecidos pela própria JVM (versão 1.5 em diante), outros pelo Tomcat</a:t>
            </a:r>
          </a:p>
          <a:p>
            <a:pPr marL="0" indent="0"/>
            <a:r>
              <a:rPr lang="x-none">
                <a:latin typeface="" pitchFamily="16"/>
              </a:rPr>
              <a:t>O Tomcat fornece MBeans que representam Aplicações Web, Servlets, DataSources, Realms e Conectores, entre outros</a:t>
            </a:r>
          </a:p>
        </p:txBody>
      </p:sp>
    </p:spTree>
    <p:extLst>
      <p:ext uri="{BB962C8B-B14F-4D97-AF65-F5344CB8AC3E}">
        <p14:creationId xmlns:p14="http://schemas.microsoft.com/office/powerpoint/2010/main" val="658538358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Exemplos de Qry:</a:t>
            </a:r>
            <a:br>
              <a:rPr lang="pt-BR"/>
            </a:br>
            <a:r>
              <a:rPr lang="pt-BR"/>
              <a:t>Listar Servlets 1/2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Lista todos os MBeans disponíveis no Tomcat:</a:t>
            </a:r>
          </a:p>
          <a:p>
            <a:pPr lvl="1"/>
            <a:r>
              <a:rPr lang="x-none" sz="1800">
                <a:latin typeface="Bitstream Vera Sans Mono" pitchFamily="33"/>
              </a:rPr>
              <a:t>http://127.0.0.1:8080/manager/jmxproxy?qry=*%3A*</a:t>
            </a:r>
          </a:p>
          <a:p>
            <a:pPr lvl="1"/>
            <a:r>
              <a:rPr lang="x-none">
                <a:latin typeface="" pitchFamily="16"/>
              </a:rPr>
              <a:t>O “%3A” é o sinal de “:” depois do nome do domínio, que será sempre “Catalina”</a:t>
            </a:r>
          </a:p>
          <a:p>
            <a:pPr marL="0" indent="0"/>
            <a:r>
              <a:rPr lang="x-none">
                <a:latin typeface="" pitchFamily="16"/>
              </a:rPr>
              <a:t>Relaciona todos os Servlets dentro do Tomcat, e fornece contadores de chamadas e tempo de processamento</a:t>
            </a:r>
          </a:p>
          <a:p>
            <a:pPr lvl="1"/>
            <a:r>
              <a:rPr lang="x-none" sz="1800">
                <a:latin typeface="Bitstream Vera Sans Mono" pitchFamily="33"/>
              </a:rPr>
              <a:t>http://127.0.0.1:8080/manager/jmxproxy?qry=*%3Aj2eeType=Servlet%2c*</a:t>
            </a:r>
          </a:p>
          <a:p>
            <a:pPr lvl="1"/>
            <a:r>
              <a:rPr lang="x-none">
                <a:latin typeface="" pitchFamily="16"/>
              </a:rPr>
              <a:t>O “%2c” é uma vírgula</a:t>
            </a:r>
          </a:p>
          <a:p>
            <a:pPr marL="0" indent="0"/>
            <a:r>
              <a:rPr lang="x-none">
                <a:latin typeface="" pitchFamily="16"/>
              </a:rPr>
              <a:t>(resultado no próximo slide)</a:t>
            </a:r>
          </a:p>
        </p:txBody>
      </p:sp>
    </p:spTree>
    <p:extLst>
      <p:ext uri="{BB962C8B-B14F-4D97-AF65-F5344CB8AC3E}">
        <p14:creationId xmlns:p14="http://schemas.microsoft.com/office/powerpoint/2010/main" val="669145019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Exemplos de Qry:</a:t>
            </a:r>
            <a:br>
              <a:rPr lang="pt-BR"/>
            </a:br>
            <a:r>
              <a:rPr lang="pt-BR"/>
              <a:t>Listar Servlets 2/2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sz="1600">
                <a:latin typeface="Bitstream Vera Sans Mono" pitchFamily="33"/>
              </a:rPr>
              <a:t>OK - Number of results: 33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Name: Catalina:j2eeType=Servlet,name=contatos,WebModule=//localhost/exemplo3.3,J2EEApplication=none,J2EEServer=none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modelerType: org.apache.tomcat.util.modeler.BaseModelMBean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objectName: Catalina:j2eeType=Servlet,name=contatos,WebModule=//localhost/exemplo3.3,J2EEApplication=none,J2EEServer=none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minTime: 9223372036854775807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statisticsProvider: false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loadTime: 0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classLoadTime: 0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processingTime: 0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requestCount: 0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errorCount: 0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stateManageable: false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eventProvider: false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engineName: Catalina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maxTime: 0</a:t>
            </a:r>
          </a:p>
        </p:txBody>
      </p:sp>
    </p:spTree>
    <p:extLst>
      <p:ext uri="{BB962C8B-B14F-4D97-AF65-F5344CB8AC3E}">
        <p14:creationId xmlns:p14="http://schemas.microsoft.com/office/powerpoint/2010/main" val="1515409766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Exemplos de Qry:</a:t>
            </a:r>
            <a:br>
              <a:rPr lang="pt-BR"/>
            </a:br>
            <a:r>
              <a:rPr lang="pt-BR"/>
              <a:t>DataSOurces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Quantidade de conexões ativas para bancos de dados</a:t>
            </a:r>
          </a:p>
          <a:p>
            <a:pPr lvl="1"/>
            <a:r>
              <a:rPr lang="x-none" sz="1800" b="1">
                <a:latin typeface="Bitstream Vera Sans Mono" pitchFamily="33"/>
              </a:rPr>
              <a:t>http://127.0.0.1:8080/manager/jmxproxy?qry=*%3Atype=DataSource%2c*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Name: Catalina:type=DataSource,path=/exemplo3.3,host=localhost,class=javax.sql.DataSource,name="jdbc/Contatos"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...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url: jdbc:hsqldb:file:/home/fernando/bd/contatos;shutdown=true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...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numActive: 0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maxActive: 1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numIdle: 0</a:t>
            </a:r>
          </a:p>
        </p:txBody>
      </p:sp>
    </p:spTree>
    <p:extLst>
      <p:ext uri="{BB962C8B-B14F-4D97-AF65-F5344CB8AC3E}">
        <p14:creationId xmlns:p14="http://schemas.microsoft.com/office/powerpoint/2010/main" val="377445346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Exemplos de Qry:</a:t>
            </a:r>
            <a:br>
              <a:rPr lang="pt-BR"/>
            </a:br>
            <a:r>
              <a:rPr lang="pt-BR"/>
              <a:t>RequestProcessors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Requisições em atendimento</a:t>
            </a:r>
          </a:p>
          <a:p>
            <a:pPr lvl="1"/>
            <a:r>
              <a:rPr lang="x-none" sz="1800" b="1">
                <a:latin typeface="Bitstream Vera Sans Mono" pitchFamily="33"/>
              </a:rPr>
              <a:t>http://127.0.0.1:8080/manager/jmxproxy?qry=*%3Atype=RequestProcessor%2c*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Name: Catalina:type=RequestProcessor,worker=http-8080,name=HttpRequest1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...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requestBytesSent: 0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bytesReceived: 0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requestProcessingTime: 2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...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currentQueryString: </a:t>
            </a:r>
            <a:r>
              <a:rPr lang="x-none" sz="1800" b="1">
                <a:latin typeface="Bitstream Vera Sans Mono" pitchFamily="33"/>
              </a:rPr>
              <a:t>qry=*%3Atype=RequestProcessor%2c*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bytesSent: 160829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currentUri: /</a:t>
            </a:r>
            <a:r>
              <a:rPr lang="x-none" sz="1800" b="1">
                <a:latin typeface="Bitstream Vera Sans Mono" pitchFamily="33"/>
              </a:rPr>
              <a:t>manager/jmxproxy</a:t>
            </a:r>
            <a:br>
              <a:rPr lang="x-none" sz="1800" b="1">
                <a:latin typeface="Bitstream Vera Sans Mono" pitchFamily="33"/>
              </a:rPr>
            </a:br>
            <a:r>
              <a:rPr lang="x-none" sz="1800" b="1">
                <a:latin typeface="Bitstream Vera Sans Mono" pitchFamily="33"/>
              </a:rPr>
              <a:t>...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stage: 3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method: GET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requestBytesReceived: 0</a:t>
            </a:r>
          </a:p>
        </p:txBody>
      </p:sp>
    </p:spTree>
    <p:extLst>
      <p:ext uri="{BB962C8B-B14F-4D97-AF65-F5344CB8AC3E}">
        <p14:creationId xmlns:p14="http://schemas.microsoft.com/office/powerpoint/2010/main" val="3614817544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Exemplos de Qry:</a:t>
            </a:r>
            <a:br>
              <a:rPr lang="pt-BR"/>
            </a:br>
            <a:r>
              <a:rPr lang="pt-BR"/>
              <a:t>Thread Pools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Threads ocupados e ociosos</a:t>
            </a:r>
          </a:p>
          <a:p>
            <a:pPr lvl="1"/>
            <a:r>
              <a:rPr lang="x-none" sz="1800" b="1">
                <a:latin typeface="Bitstream Vera Sans Mono" pitchFamily="33"/>
              </a:rPr>
              <a:t>http://127.0.0.1:8080/manager/jmxproxy?qry=*%3Atype=ThreadPool%2c*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Name: Catalina:type=ThreadPool,name=http-8080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...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maxThreads: 40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currentThreadsBusy: 1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...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acceptorThreadCount: 1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...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currentThreadCount: 1</a:t>
            </a:r>
          </a:p>
        </p:txBody>
      </p:sp>
    </p:spTree>
    <p:extLst>
      <p:ext uri="{BB962C8B-B14F-4D97-AF65-F5344CB8AC3E}">
        <p14:creationId xmlns:p14="http://schemas.microsoft.com/office/powerpoint/2010/main" val="184622328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16.6. Troubleshooting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Ao longo deste curso fomos apresentados a várias ferramentas úteis para depuração de problemas com o Tomcat, entre elas:</a:t>
            </a:r>
          </a:p>
          <a:p>
            <a:pPr lvl="1"/>
            <a:r>
              <a:rPr lang="x-none">
                <a:latin typeface="" pitchFamily="16"/>
              </a:rPr>
              <a:t>Válvula de logs de acess</a:t>
            </a:r>
          </a:p>
          <a:p>
            <a:pPr lvl="1"/>
            <a:r>
              <a:rPr lang="x-none">
                <a:latin typeface="" pitchFamily="16"/>
              </a:rPr>
              <a:t>Logging API do Java SE</a:t>
            </a:r>
          </a:p>
          <a:p>
            <a:pPr lvl="1"/>
            <a:r>
              <a:rPr lang="x-none">
                <a:latin typeface="" pitchFamily="16"/>
              </a:rPr>
              <a:t>Tomcat Manager</a:t>
            </a:r>
          </a:p>
          <a:p>
            <a:pPr lvl="1"/>
            <a:r>
              <a:rPr lang="x-none">
                <a:latin typeface="" pitchFamily="16"/>
              </a:rPr>
              <a:t>JMX via JConsole</a:t>
            </a:r>
          </a:p>
          <a:p>
            <a:pPr marL="0" indent="0"/>
            <a:r>
              <a:rPr lang="x-none">
                <a:latin typeface="" pitchFamily="16"/>
              </a:rPr>
              <a:t>Mas uma ferramentas adicional será apresentada:</a:t>
            </a:r>
          </a:p>
          <a:p>
            <a:pPr lvl="1"/>
            <a:r>
              <a:rPr lang="x-none">
                <a:latin typeface="" pitchFamily="16"/>
              </a:rPr>
              <a:t>Thread Dumps</a:t>
            </a:r>
          </a:p>
        </p:txBody>
      </p:sp>
    </p:spTree>
    <p:extLst>
      <p:ext uri="{BB962C8B-B14F-4D97-AF65-F5344CB8AC3E}">
        <p14:creationId xmlns:p14="http://schemas.microsoft.com/office/powerpoint/2010/main" val="3713266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1.7. Instalação manual do Java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Será necessário configurar uma série de variáveis do ambiente de acordo com a sua instalação do Java:</a:t>
            </a:r>
          </a:p>
          <a:p>
            <a:pPr lvl="1"/>
            <a:r>
              <a:rPr lang="x-none" b="1" dirty="0">
                <a:latin typeface="" pitchFamily="16"/>
              </a:rPr>
              <a:t>JAVA_HOME</a:t>
            </a:r>
            <a:r>
              <a:rPr lang="x-none" dirty="0">
                <a:latin typeface="" pitchFamily="16"/>
              </a:rPr>
              <a:t> para o diretório de instalação:</a:t>
            </a:r>
            <a:br>
              <a:rPr lang="x-none" dirty="0">
                <a:latin typeface="" pitchFamily="16"/>
              </a:rPr>
            </a:br>
            <a:r>
              <a:rPr lang="x-none" sz="1800" dirty="0">
                <a:latin typeface="Bitstream Vera Sans Mono" pitchFamily="33"/>
              </a:rPr>
              <a:t>export JAVA_HOME=/usr/java/jdk</a:t>
            </a:r>
            <a:r>
              <a:rPr lang="pt-BR" sz="1800" dirty="0">
                <a:latin typeface="Bitstream Vera Sans Mono" pitchFamily="33"/>
              </a:rPr>
              <a:t>X.X.XX</a:t>
            </a:r>
            <a:endParaRPr lang="x-none" sz="1800" dirty="0">
              <a:latin typeface="Bitstream Vera Sans Mono" pitchFamily="33"/>
            </a:endParaRPr>
          </a:p>
          <a:p>
            <a:pPr lvl="1"/>
            <a:r>
              <a:rPr lang="x-none" b="1" dirty="0">
                <a:latin typeface="" pitchFamily="16"/>
              </a:rPr>
              <a:t>PATH</a:t>
            </a:r>
            <a:r>
              <a:rPr lang="x-none" dirty="0">
                <a:latin typeface="" pitchFamily="16"/>
              </a:rPr>
              <a:t> para incluir o diretório onde estão os comandos java e javac:</a:t>
            </a:r>
            <a:br>
              <a:rPr lang="x-none" dirty="0">
                <a:latin typeface="" pitchFamily="16"/>
              </a:rPr>
            </a:br>
            <a:r>
              <a:rPr lang="x-none" sz="1800" dirty="0">
                <a:latin typeface="Bitstream Vera Sans Mono" pitchFamily="33"/>
              </a:rPr>
              <a:t>export PATH=$JAVA_HOME/bin:$PATH</a:t>
            </a:r>
          </a:p>
          <a:p>
            <a:pPr lvl="1"/>
            <a:r>
              <a:rPr lang="x-none" b="1" dirty="0">
                <a:latin typeface="" pitchFamily="16"/>
              </a:rPr>
              <a:t>CLASSPATH</a:t>
            </a:r>
            <a:r>
              <a:rPr lang="x-none" dirty="0">
                <a:latin typeface="" pitchFamily="16"/>
              </a:rPr>
              <a:t> para incluir pelo menos o diretório corrente:</a:t>
            </a:r>
            <a:br>
              <a:rPr lang="x-none" dirty="0">
                <a:latin typeface="" pitchFamily="16"/>
              </a:rPr>
            </a:br>
            <a:r>
              <a:rPr lang="x-none" sz="1800" dirty="0">
                <a:latin typeface="Bitstream Vera Sans Mono" pitchFamily="33"/>
              </a:rPr>
              <a:t>export CLASSPATH=.:$CLASSPATH</a:t>
            </a:r>
          </a:p>
          <a:p>
            <a:pPr marL="0" indent="0"/>
            <a:r>
              <a:rPr lang="x-none" dirty="0">
                <a:latin typeface="" pitchFamily="16"/>
              </a:rPr>
              <a:t>Os instaladores do Java da Sun não configuram estas variáveis!</a:t>
            </a:r>
          </a:p>
        </p:txBody>
      </p:sp>
    </p:spTree>
    <p:extLst>
      <p:ext uri="{BB962C8B-B14F-4D97-AF65-F5344CB8AC3E}">
        <p14:creationId xmlns:p14="http://schemas.microsoft.com/office/powerpoint/2010/main" val="967568349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16.6.1. OutOfMemory na PermGen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A PermGen (“geração permanente”) é uma área separado do heap que salva bytecodes de classes</a:t>
            </a:r>
          </a:p>
          <a:p>
            <a:pPr lvl="0"/>
            <a:r>
              <a:rPr lang="x-none">
                <a:latin typeface="" pitchFamily="16"/>
              </a:rPr>
              <a:t>A JVM da são não reaproveita a área ocupada por versões antigas de classes após um re-deployment</a:t>
            </a:r>
          </a:p>
          <a:p>
            <a:pPr lvl="0"/>
            <a:r>
              <a:rPr lang="x-none">
                <a:latin typeface="" pitchFamily="16"/>
              </a:rPr>
              <a:t>Então ela irá se esgotar mais cedo ou mais tarde</a:t>
            </a:r>
          </a:p>
          <a:p>
            <a:pPr lvl="0"/>
            <a:r>
              <a:rPr lang="x-none">
                <a:latin typeface="" pitchFamily="16"/>
              </a:rPr>
              <a:t>O problema pode ser aliviado com a opção </a:t>
            </a:r>
            <a:r>
              <a:rPr lang="x-none" b="1">
                <a:latin typeface="" pitchFamily="16"/>
              </a:rPr>
              <a:t>-XX:MaxPermSize</a:t>
            </a:r>
            <a:r>
              <a:rPr lang="x-none">
                <a:latin typeface="" pitchFamily="16"/>
              </a:rPr>
              <a:t> da JVM</a:t>
            </a:r>
          </a:p>
        </p:txBody>
      </p:sp>
    </p:spTree>
    <p:extLst>
      <p:ext uri="{BB962C8B-B14F-4D97-AF65-F5344CB8AC3E}">
        <p14:creationId xmlns:p14="http://schemas.microsoft.com/office/powerpoint/2010/main" val="476784289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16.6.2. DataSource Leaks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Um dos problemas mais sérios de aplicações são os “vazamentos” (leaks) de conexões ao banco de dados</a:t>
            </a:r>
          </a:p>
          <a:p>
            <a:pPr marL="0" indent="0"/>
            <a:r>
              <a:rPr lang="x-none">
                <a:latin typeface="" pitchFamily="16"/>
              </a:rPr>
              <a:t>Isto acontece por erro de programação, onde conexões são abertas (retiradas do pool) mas nunca fechadas (devolvidas ao pool)</a:t>
            </a:r>
          </a:p>
          <a:p>
            <a:pPr marL="0" indent="0"/>
            <a:r>
              <a:rPr lang="x-none">
                <a:latin typeface="" pitchFamily="16"/>
              </a:rPr>
              <a:t>Então, após algum tempo não haverão mais conexões disponíveis para uso por novas requisições</a:t>
            </a:r>
          </a:p>
          <a:p>
            <a:pPr marL="0" indent="0"/>
            <a:r>
              <a:rPr lang="x-none">
                <a:latin typeface="" pitchFamily="16"/>
              </a:rPr>
              <a:t>Em geral a causa é não usar </a:t>
            </a:r>
            <a:r>
              <a:rPr lang="x-none" b="1">
                <a:latin typeface="" pitchFamily="16"/>
              </a:rPr>
              <a:t>finnally</a:t>
            </a:r>
            <a:r>
              <a:rPr lang="x-none">
                <a:latin typeface="" pitchFamily="16"/>
              </a:rPr>
              <a:t> depois</a:t>
            </a:r>
          </a:p>
        </p:txBody>
      </p:sp>
    </p:spTree>
    <p:extLst>
      <p:ext uri="{BB962C8B-B14F-4D97-AF65-F5344CB8AC3E}">
        <p14:creationId xmlns:p14="http://schemas.microsoft.com/office/powerpoint/2010/main" val="2775023519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Detectando DataSource Leaks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Dentro de um elemento </a:t>
            </a:r>
            <a:r>
              <a:rPr lang="x-none" b="1">
                <a:latin typeface="" pitchFamily="16"/>
              </a:rPr>
              <a:t>&lt;Resource&gt;</a:t>
            </a:r>
            <a:r>
              <a:rPr lang="x-none">
                <a:latin typeface="" pitchFamily="16"/>
              </a:rPr>
              <a:t> que configura um DataSource, podem ser definidos os atributos:</a:t>
            </a:r>
          </a:p>
          <a:p>
            <a:pPr lvl="1"/>
            <a:r>
              <a:rPr lang="x-none" b="1">
                <a:latin typeface="" pitchFamily="16"/>
              </a:rPr>
              <a:t>removeAbandoned="true"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Instrui o Tomcat a forçar a liberação de conexões que parecam ter sido “abandonadas” (portanto, “vazadas”)</a:t>
            </a:r>
          </a:p>
          <a:p>
            <a:pPr lvl="1"/>
            <a:r>
              <a:rPr lang="x-none" b="1">
                <a:latin typeface="" pitchFamily="16"/>
              </a:rPr>
              <a:t>removeAbandonedTimeout="300"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Após quanto tempo sem uso uma conexão é considerada “abandonada”</a:t>
            </a:r>
          </a:p>
          <a:p>
            <a:pPr lvl="1"/>
            <a:r>
              <a:rPr lang="x-none" b="1">
                <a:latin typeface="" pitchFamily="16"/>
              </a:rPr>
              <a:t>logAbandoned="true"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Registra no log do Tomcat as conexões que foram considerada abandonadas</a:t>
            </a:r>
          </a:p>
        </p:txBody>
      </p:sp>
    </p:spTree>
    <p:extLst>
      <p:ext uri="{BB962C8B-B14F-4D97-AF65-F5344CB8AC3E}">
        <p14:creationId xmlns:p14="http://schemas.microsoft.com/office/powerpoint/2010/main" val="70615460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16.6.3. Servidor Congelado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Em casos extremos, como falta de memória ou saturação de processador, o Tomcat pode demorar tanto a responder requisições que parece estar travado</a:t>
            </a:r>
          </a:p>
          <a:p>
            <a:pPr marL="0" indent="0"/>
            <a:r>
              <a:rPr lang="x-none">
                <a:latin typeface="" pitchFamily="16"/>
              </a:rPr>
              <a:t>Nestes casos, usar o Manager (incluindo o JMX Proxy) será inviável, pois estas requisições também não serão respondidas</a:t>
            </a:r>
          </a:p>
          <a:p>
            <a:pPr marL="0" indent="0"/>
            <a:r>
              <a:rPr lang="x-none">
                <a:latin typeface="" pitchFamily="16"/>
              </a:rPr>
              <a:t>Utilitários do Sistema Operacional, por exemplo </a:t>
            </a:r>
            <a:r>
              <a:rPr lang="x-none" b="1">
                <a:latin typeface="" pitchFamily="16"/>
              </a:rPr>
              <a:t>ps</a:t>
            </a:r>
            <a:r>
              <a:rPr lang="x-none">
                <a:latin typeface="" pitchFamily="16"/>
              </a:rPr>
              <a:t>, </a:t>
            </a:r>
            <a:r>
              <a:rPr lang="x-none" b="1">
                <a:latin typeface="" pitchFamily="16"/>
              </a:rPr>
              <a:t>top</a:t>
            </a:r>
            <a:r>
              <a:rPr lang="x-none">
                <a:latin typeface="" pitchFamily="16"/>
              </a:rPr>
              <a:t>, </a:t>
            </a:r>
            <a:r>
              <a:rPr lang="x-none" b="1">
                <a:latin typeface="" pitchFamily="16"/>
              </a:rPr>
              <a:t>vmstat</a:t>
            </a:r>
            <a:r>
              <a:rPr lang="x-none">
                <a:latin typeface="" pitchFamily="16"/>
              </a:rPr>
              <a:t> ou </a:t>
            </a:r>
            <a:r>
              <a:rPr lang="x-none" b="1">
                <a:latin typeface="" pitchFamily="16"/>
              </a:rPr>
              <a:t>sar</a:t>
            </a:r>
            <a:r>
              <a:rPr lang="x-none">
                <a:latin typeface="" pitchFamily="16"/>
              </a:rPr>
              <a:t> ajudam a identificar gargalhos, assim como logs de acesso do próprio Tomcat</a:t>
            </a:r>
          </a:p>
          <a:p>
            <a:pPr marL="0" indent="0"/>
            <a:r>
              <a:rPr lang="x-none">
                <a:latin typeface="" pitchFamily="16"/>
              </a:rPr>
              <a:t>Mas, exatamente o que o Tomcat estava fazendo quando “congelou”?</a:t>
            </a:r>
          </a:p>
        </p:txBody>
      </p:sp>
    </p:spTree>
    <p:extLst>
      <p:ext uri="{BB962C8B-B14F-4D97-AF65-F5344CB8AC3E}">
        <p14:creationId xmlns:p14="http://schemas.microsoft.com/office/powerpoint/2010/main" val="854662612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Thread Dump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Ao se enviar um sinal </a:t>
            </a:r>
            <a:r>
              <a:rPr lang="x-none" b="1">
                <a:latin typeface="" pitchFamily="16"/>
              </a:rPr>
              <a:t>SIGQUIT</a:t>
            </a:r>
            <a:r>
              <a:rPr lang="x-none">
                <a:latin typeface="" pitchFamily="16"/>
              </a:rPr>
              <a:t> para o processo que roda uma JVM, a JVM salva um Thread Dump textual na saída padrão</a:t>
            </a:r>
          </a:p>
          <a:p>
            <a:pPr marL="0" indent="0"/>
            <a:r>
              <a:rPr lang="x-none">
                <a:latin typeface="" pitchFamily="16"/>
              </a:rPr>
              <a:t>No Tomcat, a saída padrão é redirecionada para </a:t>
            </a:r>
            <a:r>
              <a:rPr lang="x-none" i="1">
                <a:latin typeface="" pitchFamily="16"/>
              </a:rPr>
              <a:t>log/catalina.out</a:t>
            </a:r>
          </a:p>
          <a:p>
            <a:pPr marL="0" indent="0"/>
            <a:r>
              <a:rPr lang="x-none">
                <a:latin typeface="" pitchFamily="16"/>
              </a:rPr>
              <a:t>O Thread Dump contém </a:t>
            </a:r>
            <a:r>
              <a:rPr lang="x-none" b="1">
                <a:latin typeface="" pitchFamily="16"/>
              </a:rPr>
              <a:t>um stack traces para cada thread</a:t>
            </a:r>
            <a:r>
              <a:rPr lang="x-none">
                <a:latin typeface="" pitchFamily="16"/>
              </a:rPr>
              <a:t> da JVM, de modo que se sabe exatamente que método estava sendo executado por cada uma</a:t>
            </a:r>
          </a:p>
          <a:p>
            <a:pPr marL="0" indent="0"/>
            <a:r>
              <a:rPr lang="x-none">
                <a:latin typeface="" pitchFamily="16"/>
              </a:rPr>
              <a:t>O Thread Dump também indica se o thread está executando, pronto ou aguarando por E/S; ou se está bloqueado em um semáforo</a:t>
            </a:r>
          </a:p>
        </p:txBody>
      </p:sp>
    </p:spTree>
    <p:extLst>
      <p:ext uri="{BB962C8B-B14F-4D97-AF65-F5344CB8AC3E}">
        <p14:creationId xmlns:p14="http://schemas.microsoft.com/office/powerpoint/2010/main" val="2946850958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Gerando um Thread Dump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Primeiro, identifique o processo do Tomcat</a:t>
            </a:r>
          </a:p>
          <a:p>
            <a:pPr marL="0" indent="0"/>
            <a:r>
              <a:rPr lang="x-none" dirty="0">
                <a:latin typeface="" pitchFamily="16"/>
              </a:rPr>
              <a:t>Depois, envie o SIGQUIT</a:t>
            </a:r>
          </a:p>
          <a:p>
            <a:pPr marL="0" indent="0"/>
            <a:r>
              <a:rPr lang="x-none" dirty="0">
                <a:latin typeface="" pitchFamily="16"/>
              </a:rPr>
              <a:t>Então abra o catalina.out</a:t>
            </a:r>
          </a:p>
          <a:p>
            <a:pPr marL="0" indent="0"/>
            <a:r>
              <a:rPr lang="x-none" sz="1800" dirty="0">
                <a:latin typeface="Bitstream Vera Sans Mono" pitchFamily="33"/>
              </a:rPr>
              <a:t># </a:t>
            </a:r>
            <a:r>
              <a:rPr lang="x-none" sz="1800" b="1" dirty="0">
                <a:latin typeface="Bitstream Vera Sans Mono" pitchFamily="33"/>
              </a:rPr>
              <a:t>ps ax | grep tomcat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13978 pts/5    Sl     0:06 /usr/lib/jvm/java-</a:t>
            </a:r>
            <a:r>
              <a:rPr lang="pt-BR" sz="1800" dirty="0">
                <a:latin typeface="Bitstream Vera Sans Mono" pitchFamily="33"/>
              </a:rPr>
              <a:t>X</a:t>
            </a:r>
            <a:r>
              <a:rPr lang="x-none" sz="1800" dirty="0">
                <a:latin typeface="Bitstream Vera Sans Mono" pitchFamily="33"/>
              </a:rPr>
              <a:t>.</a:t>
            </a:r>
            <a:r>
              <a:rPr lang="pt-BR" sz="1800" dirty="0">
                <a:latin typeface="Bitstream Vera Sans Mono" pitchFamily="33"/>
              </a:rPr>
              <a:t>X</a:t>
            </a:r>
            <a:r>
              <a:rPr lang="x-none" sz="1800" dirty="0">
                <a:latin typeface="Bitstream Vera Sans Mono" pitchFamily="33"/>
              </a:rPr>
              <a:t>.</a:t>
            </a:r>
            <a:r>
              <a:rPr lang="pt-BR" sz="1800" dirty="0">
                <a:latin typeface="Bitstream Vera Sans Mono" pitchFamily="33"/>
              </a:rPr>
              <a:t>X</a:t>
            </a:r>
            <a:r>
              <a:rPr lang="x-none" sz="1800" dirty="0">
                <a:latin typeface="Bitstream Vera Sans Mono" pitchFamily="33"/>
              </a:rPr>
              <a:t>/bin/java -Djava.util.logging.manager=org.apache.juli.ClassLoaderLogManager -Djava.util.logging.config.file=/home/fernando/apache-tomcat-6.0.13/conf/logging.properties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...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# </a:t>
            </a:r>
            <a:r>
              <a:rPr lang="x-none" sz="1800" b="1" dirty="0">
                <a:latin typeface="Bitstream Vera Sans Mono" pitchFamily="33"/>
              </a:rPr>
              <a:t>kill -QUIT 13978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# </a:t>
            </a:r>
            <a:r>
              <a:rPr lang="x-none" sz="1800" b="1" dirty="0">
                <a:latin typeface="Bitstream Vera Sans Mono" pitchFamily="33"/>
              </a:rPr>
              <a:t>vi ../logs/catalina.out</a:t>
            </a:r>
          </a:p>
        </p:txBody>
      </p:sp>
    </p:spTree>
    <p:extLst>
      <p:ext uri="{BB962C8B-B14F-4D97-AF65-F5344CB8AC3E}">
        <p14:creationId xmlns:p14="http://schemas.microsoft.com/office/powerpoint/2010/main" val="415523713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 de Thread Ocioso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Este thread está ocioso, aguardando que uma requisição HTTP seja repassada pelo conector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"http-8080-1" daemon prio=1 tid=0x09d33980 nid=0x36a4 in Object.wait() [0xb19d6000..0xb19d6fb0]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at java.lang.Object.wait(Native Method)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- waiting on &lt;0x892f03a0&gt; (a org.apache.tomcat.util.net.JIoEndpoint$Worker)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at java.lang.Object.wait(Object.java:474)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at org.apache.tomcat.util.net.JIoEndpoint$Worker.await(JIoEndpoint.java:416)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- locked &lt;0x892f03a0&gt; (a org.apache.tomcat.util.net.JIoEndpoint$Worker)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at org.apache.tomcat.util.net.JIoEndpoint$Worker.run(JIoEndpoint.java:442)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   at java.lang.Thread.run(Thread.java:595)</a:t>
            </a:r>
          </a:p>
        </p:txBody>
      </p:sp>
    </p:spTree>
    <p:extLst>
      <p:ext uri="{BB962C8B-B14F-4D97-AF65-F5344CB8AC3E}">
        <p14:creationId xmlns:p14="http://schemas.microsoft.com/office/powerpoint/2010/main" val="1201772473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 de Thread Trabalhando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Clicado “Full Server Status” no Manager</a:t>
            </a:r>
          </a:p>
          <a:p>
            <a:pPr marL="0" indent="0"/>
            <a:r>
              <a:rPr lang="x-none" sz="1600">
                <a:latin typeface="Bitstream Vera Sans Mono" pitchFamily="33"/>
              </a:rPr>
              <a:t>"http-8080-1" daemon prio=1 tid=0x09d33980 nid=0x36a4 runnable [0xb19d6000..0xb19d6fb0]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        at javax.management.ObjectName.getKeyPropertyList(ObjectName.java:1480)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        ...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        at com.sun.jmx.interceptor.DefaultMBeanServerInterceptor.queryMBeans(DefaultMBeanServerInterceptor.java:472)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        at org.apache.catalina.manager.StatusTransformer.writeContext(StatusTransformer.java:679)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        at org.apache.catalina.manager.StatusTransformer.writeDetailedState(StatusTransformer.java:594)</a:t>
            </a:r>
            <a:br>
              <a:rPr lang="x-none" sz="1600">
                <a:latin typeface="Bitstream Vera Sans Mono" pitchFamily="33"/>
              </a:rPr>
            </a:br>
            <a:r>
              <a:rPr lang="x-none" sz="1600">
                <a:latin typeface="Bitstream Vera Sans Mono" pitchFamily="33"/>
              </a:rPr>
              <a:t>        at org.apache.catalina.manager.StatusManagerServlet.doGet(StatusManagerServlet.java:299)</a:t>
            </a:r>
          </a:p>
        </p:txBody>
      </p:sp>
    </p:spTree>
    <p:extLst>
      <p:ext uri="{BB962C8B-B14F-4D97-AF65-F5344CB8AC3E}">
        <p14:creationId xmlns:p14="http://schemas.microsoft.com/office/powerpoint/2010/main" val="4195216765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1. Memória com Manager e ps</a:t>
            </a:r>
          </a:p>
          <a:p>
            <a:pPr lvl="0"/>
            <a:r>
              <a:rPr lang="x-none">
                <a:latin typeface="" pitchFamily="16"/>
              </a:rPr>
              <a:t>Lab 2. Monitoração JMX via JConsole</a:t>
            </a:r>
          </a:p>
          <a:p>
            <a:pPr lvl="0"/>
            <a:r>
              <a:rPr lang="x-none">
                <a:latin typeface="" pitchFamily="16"/>
              </a:rPr>
              <a:t>Lab 3. Monitoração JMX via Manager</a:t>
            </a:r>
          </a:p>
        </p:txBody>
      </p:sp>
    </p:spTree>
    <p:extLst>
      <p:ext uri="{BB962C8B-B14F-4D97-AF65-F5344CB8AC3E}">
        <p14:creationId xmlns:p14="http://schemas.microsoft.com/office/powerpoint/2010/main" val="334552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925" y="1272070"/>
            <a:ext cx="8047542" cy="5050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dirty="0"/>
              <a:t>Agenda Conteúdo Programático</a:t>
            </a:r>
          </a:p>
        </p:txBody>
      </p:sp>
      <p:sp>
        <p:nvSpPr>
          <p:cNvPr id="15" name="Espaço Reservado para o Número do Slide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647998" y="6385050"/>
            <a:ext cx="432627" cy="204764"/>
          </a:xfrm>
        </p:spPr>
        <p:txBody>
          <a:bodyPr rtlCol="0"/>
          <a:lstStyle/>
          <a:p>
            <a:pPr defTabSz="756026"/>
            <a:fld id="{294A09A9-5501-47C1-A89A-A340965A2BE2}" type="slidenum">
              <a:rPr lang="pt-BR">
                <a:latin typeface="Franklin Gothic Book"/>
              </a:rPr>
              <a:pPr defTabSz="756026"/>
              <a:t>3</a:t>
            </a:fld>
            <a:endParaRPr lang="pt-BR" dirty="0">
              <a:latin typeface="Franklin Gothic Book"/>
            </a:endParaRP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235926" y="6180286"/>
            <a:ext cx="1238027" cy="204764"/>
          </a:xfrm>
          <a:prstGeom prst="rect">
            <a:avLst/>
          </a:prstGeom>
        </p:spPr>
        <p:txBody>
          <a:bodyPr rtlCol="0"/>
          <a:lstStyle/>
          <a:p>
            <a:pPr defTabSz="756026"/>
            <a:r>
              <a:rPr lang="pt-BR" sz="1488">
                <a:solidFill>
                  <a:srgbClr val="FFFFFF"/>
                </a:solidFill>
                <a:latin typeface="Franklin Gothic Book"/>
              </a:rPr>
              <a:t>Análise Anual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2473952" y="6180286"/>
            <a:ext cx="1612787" cy="204764"/>
          </a:xfrm>
          <a:prstGeom prst="rect">
            <a:avLst/>
          </a:prstGeom>
        </p:spPr>
        <p:txBody>
          <a:bodyPr rtlCol="0"/>
          <a:lstStyle/>
          <a:p>
            <a:pPr defTabSz="756026"/>
            <a:fld id="{73226F59-00A4-4621-A5FE-09DF25350D07}" type="datetime4">
              <a:rPr lang="pt-BR" sz="1488">
                <a:solidFill>
                  <a:srgbClr val="FFFFFF"/>
                </a:solidFill>
                <a:latin typeface="Franklin Gothic Book"/>
              </a:rPr>
              <a:pPr defTabSz="756026"/>
              <a:t>2 de outubro de 2023</a:t>
            </a:fld>
            <a:endParaRPr lang="pt-BR" sz="1488" dirty="0">
              <a:solidFill>
                <a:srgbClr val="FFFFFF"/>
              </a:solidFill>
              <a:latin typeface="Franklin Gothic Book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BE90B27-44FE-149A-EF73-118C8FCCC730}"/>
              </a:ext>
            </a:extLst>
          </p:cNvPr>
          <p:cNvSpPr txBox="1"/>
          <p:nvPr/>
        </p:nvSpPr>
        <p:spPr>
          <a:xfrm>
            <a:off x="502860" y="2048842"/>
            <a:ext cx="3289856" cy="4429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INTRODUCING TOMCAT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Apache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and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Tomcat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Application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Servers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and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Web Containers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Tomcat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Component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Tour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Versions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History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and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Capabilities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JAVA ENTERPRISE EDITION ARCHITECTURE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Java Enterprise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Edition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(JEE)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Applications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Servlets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and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JSP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Tomcat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the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Web Container</a:t>
            </a:r>
          </a:p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INSTALLING TOMCAT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Installation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Options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Setting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up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Java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Installing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the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Tomcat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Web Container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Validating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a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Successful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Installation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CONFIGURATION ESSENTIALS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The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Tomcat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Directory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Structure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Understanding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the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Configuration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Files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The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Component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Architecture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JVM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Configuration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LOGGING AND MONITORING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Understanding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Log Files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Troubleshooting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Load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Testing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Interpreting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Results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Monitoring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with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Tomcat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Manager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Threads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and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Memory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DEPLOYING APPLICATIONS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Deploying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WAR Files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Hot Deployment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Deploying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Unpacked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Files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Deploying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with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Tomcat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Manager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43329AC-AE5C-7C29-DD55-D70C535D10BC}"/>
              </a:ext>
            </a:extLst>
          </p:cNvPr>
          <p:cNvSpPr txBox="1"/>
          <p:nvPr/>
        </p:nvSpPr>
        <p:spPr>
          <a:xfrm>
            <a:off x="4086739" y="2052408"/>
            <a:ext cx="2863112" cy="4009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DEFINING DATASOURCES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Configuring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a JDBC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Datasource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Using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JNDI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Resources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Connection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Pooling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WORKING WITH WEB SERVERS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Tomcat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and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the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Apache Web Server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Advantages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and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Disadvantages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of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Web Servers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Configuring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Apache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with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Tomcat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Virtual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Hosting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CLUSTERING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Clustering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Benefits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Setting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up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Clustering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Load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Balancing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and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Failover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SECURITY CONSIDERATIONS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File System Security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Realms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, Roles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and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Users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Java Security Manager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SSL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Configuration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HARDENING TOMCAT INSTALATIONS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Restricting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Interfaces</a:t>
            </a: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Operating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System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Privileges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Handling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Sessions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Securing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Default Settings</a:t>
            </a:r>
          </a:p>
          <a:p>
            <a:pPr defTabSz="756026"/>
            <a:r>
              <a:rPr lang="pt-BR" sz="909" b="1" dirty="0">
                <a:solidFill>
                  <a:srgbClr val="000000"/>
                </a:solidFill>
                <a:latin typeface="Franklin Gothic Book"/>
              </a:rPr>
              <a:t>CUSTOM TOMCAT BUILDS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Support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Libraries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Setting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up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Apache </a:t>
            </a: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Ant</a:t>
            </a:r>
            <a:endParaRPr lang="pt-BR" sz="909" dirty="0">
              <a:solidFill>
                <a:srgbClr val="000000"/>
              </a:solidFill>
              <a:latin typeface="Franklin Gothic Book"/>
            </a:endParaRPr>
          </a:p>
          <a:p>
            <a:pPr marL="378013" lvl="1" defTabSz="756026">
              <a:buFont typeface="+mj-lt"/>
              <a:buAutoNum type="arabicPeriod"/>
            </a:pPr>
            <a:r>
              <a:rPr lang="pt-BR" sz="909" dirty="0" err="1">
                <a:solidFill>
                  <a:srgbClr val="000000"/>
                </a:solidFill>
                <a:latin typeface="Franklin Gothic Book"/>
              </a:rPr>
              <a:t>Generating</a:t>
            </a:r>
            <a:r>
              <a:rPr lang="pt-BR" sz="909" dirty="0">
                <a:solidFill>
                  <a:srgbClr val="000000"/>
                </a:solidFill>
                <a:latin typeface="Franklin Gothic Book"/>
              </a:rPr>
              <a:t> Builds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C3F943B0-8090-217D-7448-E17F6E67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833" y="4939837"/>
            <a:ext cx="2622538" cy="118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latin typeface="" pitchFamily="16"/>
              </a:rPr>
              <a:t>Lab 1.1. Instalação e teste do OpenJDK </a:t>
            </a:r>
            <a:r>
              <a:rPr lang="pt-BR" dirty="0">
                <a:latin typeface="" pitchFamily="16"/>
              </a:rPr>
              <a:t>X.X.X</a:t>
            </a:r>
            <a:endParaRPr lang="x-none" dirty="0">
              <a:latin typeface="" pitchFamily="16"/>
            </a:endParaRPr>
          </a:p>
          <a:p>
            <a:pPr lvl="0"/>
            <a:r>
              <a:rPr lang="x-none" dirty="0">
                <a:latin typeface="" pitchFamily="16"/>
              </a:rPr>
              <a:t>Lab 1.2. Instalação e teste do Sun JDK </a:t>
            </a:r>
            <a:r>
              <a:rPr lang="pt-BR" dirty="0">
                <a:latin typeface="" pitchFamily="16"/>
              </a:rPr>
              <a:t>X.X.X</a:t>
            </a:r>
            <a:endParaRPr lang="x-none" dirty="0">
              <a:latin typeface="" pitchFamily="16"/>
            </a:endParaRPr>
          </a:p>
          <a:p>
            <a:pPr lvl="0"/>
            <a:r>
              <a:rPr lang="x-none" dirty="0">
                <a:latin typeface="" pitchFamily="16"/>
              </a:rPr>
              <a:t>Questões de Revisão</a:t>
            </a:r>
          </a:p>
        </p:txBody>
      </p:sp>
    </p:spTree>
    <p:extLst>
      <p:ext uri="{BB962C8B-B14F-4D97-AF65-F5344CB8AC3E}">
        <p14:creationId xmlns:p14="http://schemas.microsoft.com/office/powerpoint/2010/main" val="3150258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719832" y="1131888"/>
            <a:ext cx="9360793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662488"/>
            <a:ext cx="6861175" cy="1466850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2</a:t>
            </a:r>
          </a:p>
          <a:p>
            <a:pPr indent="-215980" algn="ctr">
              <a:buNone/>
            </a:pPr>
            <a:r>
              <a:rPr lang="pt-BR" b="1" dirty="0"/>
              <a:t>Instalação do </a:t>
            </a:r>
            <a:r>
              <a:rPr lang="pt-BR" b="1" dirty="0" err="1"/>
              <a:t>Tomcat</a:t>
            </a:r>
            <a:endParaRPr lang="pt-BR" b="1" dirty="0"/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76774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x-none" dirty="0">
                <a:latin typeface="" pitchFamily="16"/>
              </a:rPr>
              <a:t>Nesta aula temos um primeiro contato com o servidor Tomcat, sua instalação e sua “cara” para o usuário final</a:t>
            </a:r>
          </a:p>
          <a:p>
            <a:pPr marL="0" indent="0"/>
            <a:r>
              <a:rPr lang="x-none" b="1" dirty="0">
                <a:latin typeface="" pitchFamily="16"/>
              </a:rPr>
              <a:t>Tópicos:</a:t>
            </a:r>
          </a:p>
          <a:p>
            <a:pPr lvl="1"/>
            <a:r>
              <a:rPr lang="x-none" dirty="0">
                <a:latin typeface="" pitchFamily="16"/>
              </a:rPr>
              <a:t>  Apresentação do Apache Tomcat</a:t>
            </a:r>
          </a:p>
          <a:p>
            <a:pPr lvl="1"/>
            <a:r>
              <a:rPr lang="x-none" dirty="0">
                <a:latin typeface="" pitchFamily="16"/>
              </a:rPr>
              <a:t>  Instalação via pacotes ou manual do Tomcat</a:t>
            </a:r>
          </a:p>
          <a:p>
            <a:pPr lvl="1"/>
            <a:r>
              <a:rPr lang="x-none" dirty="0">
                <a:latin typeface="" pitchFamily="16"/>
              </a:rPr>
              <a:t>  Início e término do servidor Tomcat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E9800F3-0B48-8A65-C202-3FE740F97581}"/>
                  </a:ext>
                </a:extLst>
              </p14:cNvPr>
              <p14:cNvContentPartPr/>
              <p14:nvPr/>
            </p14:nvContentPartPr>
            <p14:xfrm>
              <a:off x="856440" y="4104720"/>
              <a:ext cx="8287920" cy="25398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E9800F3-0B48-8A65-C202-3FE740F975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080" y="4095360"/>
                <a:ext cx="8306640" cy="255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22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2.1. Sobre 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É um servidor de aplicações JavaEE que fornece apenas o Container Web para execução de aplicações Web Java EE</a:t>
            </a:r>
          </a:p>
          <a:p>
            <a:pPr marL="0" indent="0"/>
            <a:r>
              <a:rPr lang="x-none">
                <a:latin typeface="" pitchFamily="16"/>
              </a:rPr>
              <a:t>Fornece ainda serviços JNDI, JAAS e JMX, de modo que aplicações Web (sem uso de EJBs ou JMS) criadas originalmente para servidores de aplicações mais “parrudos” como o JBoss devem rodar sem modificações no Tomcat</a:t>
            </a:r>
          </a:p>
          <a:p>
            <a:pPr marL="0" indent="0"/>
            <a:r>
              <a:rPr lang="x-none">
                <a:latin typeface="" pitchFamily="16"/>
              </a:rPr>
              <a:t>Apresenta recursos avançados, como suporte nativo a clustering (desde a versão 5.0)</a:t>
            </a:r>
          </a:p>
        </p:txBody>
      </p:sp>
    </p:spTree>
    <p:extLst>
      <p:ext uri="{BB962C8B-B14F-4D97-AF65-F5344CB8AC3E}">
        <p14:creationId xmlns:p14="http://schemas.microsoft.com/office/powerpoint/2010/main" val="3783528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2.1.1. Versões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A versão do Tomcat a ser utilizada depende da versão das especificações de Servlets e JSP a ser adotada</a:t>
            </a:r>
          </a:p>
          <a:p>
            <a:pPr marL="0" indent="0"/>
            <a:r>
              <a:rPr lang="x-none" dirty="0">
                <a:latin typeface="" pitchFamily="16"/>
              </a:rPr>
              <a:t>Consulte </a:t>
            </a:r>
            <a:r>
              <a:rPr lang="x-none" dirty="0">
                <a:latin typeface="" pitchFamily="16"/>
                <a:hlinkClick r:id="rId4"/>
              </a:rPr>
              <a:t>http://tomcat.apache.org/</a:t>
            </a:r>
            <a:r>
              <a:rPr lang="x-none" dirty="0">
                <a:latin typeface="" pitchFamily="16"/>
              </a:rPr>
              <a:t> para ver a relação versões do Tomcat x especificações de Servlets e JSP</a:t>
            </a:r>
          </a:p>
          <a:p>
            <a:pPr marL="0" indent="0"/>
            <a:r>
              <a:rPr lang="x-none" dirty="0">
                <a:latin typeface="" pitchFamily="16"/>
              </a:rPr>
              <a:t>Versões mais novas do Tomcat suportam versões mais antigas das especificações</a:t>
            </a:r>
          </a:p>
          <a:p>
            <a:pPr marL="0" indent="0"/>
            <a:r>
              <a:rPr lang="x-none" dirty="0">
                <a:latin typeface="" pitchFamily="16"/>
              </a:rPr>
              <a:t>As séries </a:t>
            </a:r>
            <a:r>
              <a:rPr lang="pt-BR" dirty="0">
                <a:latin typeface="" pitchFamily="16"/>
              </a:rPr>
              <a:t>7</a:t>
            </a:r>
            <a:r>
              <a:rPr lang="x-none" dirty="0">
                <a:latin typeface="" pitchFamily="16"/>
              </a:rPr>
              <a:t>.x, </a:t>
            </a:r>
            <a:r>
              <a:rPr lang="pt-BR" dirty="0">
                <a:latin typeface="" pitchFamily="16"/>
              </a:rPr>
              <a:t>8</a:t>
            </a:r>
            <a:r>
              <a:rPr lang="x-none" dirty="0">
                <a:latin typeface="" pitchFamily="16"/>
              </a:rPr>
              <a:t>.x</a:t>
            </a:r>
            <a:r>
              <a:rPr lang="pt-BR" dirty="0">
                <a:latin typeface="" pitchFamily="16"/>
              </a:rPr>
              <a:t>,</a:t>
            </a:r>
            <a:r>
              <a:rPr lang="x-none" dirty="0">
                <a:latin typeface="" pitchFamily="16"/>
              </a:rPr>
              <a:t> </a:t>
            </a:r>
            <a:r>
              <a:rPr lang="pt-BR" dirty="0">
                <a:latin typeface="" pitchFamily="16"/>
              </a:rPr>
              <a:t>9</a:t>
            </a:r>
            <a:r>
              <a:rPr lang="x-none" dirty="0">
                <a:latin typeface="" pitchFamily="16"/>
              </a:rPr>
              <a:t>.x</a:t>
            </a:r>
            <a:r>
              <a:rPr lang="pt-BR" dirty="0">
                <a:latin typeface="" pitchFamily="16"/>
              </a:rPr>
              <a:t>, 10x</a:t>
            </a:r>
            <a:r>
              <a:rPr lang="x-none" dirty="0">
                <a:latin typeface="" pitchFamily="16"/>
              </a:rPr>
              <a:t> ainda são suportadas em termos de correções de bugs</a:t>
            </a:r>
          </a:p>
          <a:p>
            <a:pPr marL="0" indent="0"/>
            <a:r>
              <a:rPr lang="x-none" dirty="0">
                <a:latin typeface="" pitchFamily="16"/>
              </a:rPr>
              <a:t>O desenvolvimento hoje ocorre na série </a:t>
            </a:r>
            <a:r>
              <a:rPr lang="pt-BR" dirty="0">
                <a:latin typeface="" pitchFamily="16"/>
              </a:rPr>
              <a:t>11</a:t>
            </a:r>
            <a:r>
              <a:rPr lang="x-none" dirty="0">
                <a:latin typeface="" pitchFamily="16"/>
              </a:rPr>
              <a:t>.x</a:t>
            </a:r>
          </a:p>
        </p:txBody>
      </p:sp>
    </p:spTree>
    <p:extLst>
      <p:ext uri="{BB962C8B-B14F-4D97-AF65-F5344CB8AC3E}">
        <p14:creationId xmlns:p14="http://schemas.microsoft.com/office/powerpoint/2010/main" val="3686036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Tomcat x Java EE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latin typeface="" pitchFamily="16"/>
              </a:rPr>
              <a:t>Versões suportadas:</a:t>
            </a:r>
          </a:p>
          <a:p>
            <a:pPr lvl="0">
              <a:buNone/>
            </a:pPr>
            <a:endParaRPr lang="x-none" dirty="0">
              <a:latin typeface="" pitchFamily="16"/>
            </a:endParaRPr>
          </a:p>
          <a:p>
            <a:pPr lvl="0"/>
            <a:r>
              <a:rPr lang="x-none" dirty="0">
                <a:latin typeface="" pitchFamily="16"/>
              </a:rPr>
              <a:t>Tomcat		Servlets/JSP	Java EE		Java SE</a:t>
            </a:r>
          </a:p>
          <a:p>
            <a:pPr lvl="0"/>
            <a:r>
              <a:rPr lang="x-none" dirty="0">
                <a:latin typeface="" pitchFamily="16"/>
              </a:rPr>
              <a:t>3.3				2.2/1.1			1.2			1.2</a:t>
            </a:r>
          </a:p>
          <a:p>
            <a:pPr lvl="0"/>
            <a:r>
              <a:rPr lang="x-none" dirty="0">
                <a:latin typeface="" pitchFamily="16"/>
              </a:rPr>
              <a:t>4.1				2.3/1.2			1.3			1.3</a:t>
            </a:r>
          </a:p>
          <a:p>
            <a:pPr lvl="0"/>
            <a:r>
              <a:rPr lang="x-none" dirty="0">
                <a:latin typeface="" pitchFamily="16"/>
              </a:rPr>
              <a:t>5.5				2.4/2.0			1.4			5</a:t>
            </a:r>
          </a:p>
          <a:p>
            <a:pPr lvl="0"/>
            <a:r>
              <a:rPr lang="x-none" dirty="0">
                <a:latin typeface="" pitchFamily="16"/>
              </a:rPr>
              <a:t>6.0				2.5/2/1			5		</a:t>
            </a:r>
          </a:p>
          <a:p>
            <a:pPr lvl="0"/>
            <a:r>
              <a:rPr lang="x-none" dirty="0">
                <a:latin typeface="" pitchFamily="16"/>
              </a:rPr>
              <a:t>7.0 (Servlet 3.0, Java EE 6) em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1867072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2.2. Instalação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Tomcat 5.0.x e anteriores</a:t>
            </a:r>
          </a:p>
          <a:p>
            <a:pPr lvl="1"/>
            <a:r>
              <a:rPr lang="x-none">
                <a:latin typeface="" pitchFamily="16"/>
              </a:rPr>
              <a:t>JDK 1.3 ou superior</a:t>
            </a:r>
          </a:p>
          <a:p>
            <a:pPr lvl="1"/>
            <a:r>
              <a:rPr lang="x-none">
                <a:latin typeface="" pitchFamily="16"/>
              </a:rPr>
              <a:t>O Tomcat necessita do compilador Java fornecido pelo JDK para compilar os servlets gerados pelo processamento de páginas JSP</a:t>
            </a:r>
          </a:p>
          <a:p>
            <a:pPr marL="0" indent="0"/>
            <a:r>
              <a:rPr lang="x-none">
                <a:latin typeface="" pitchFamily="16"/>
              </a:rPr>
              <a:t>Tomcat 5.5.x</a:t>
            </a:r>
          </a:p>
          <a:p>
            <a:pPr lvl="1"/>
            <a:r>
              <a:rPr lang="x-none">
                <a:latin typeface="" pitchFamily="16"/>
              </a:rPr>
              <a:t>JRE 1.5.0 ou superior</a:t>
            </a:r>
          </a:p>
          <a:p>
            <a:pPr lvl="1"/>
            <a:r>
              <a:rPr lang="x-none">
                <a:latin typeface="" pitchFamily="16"/>
              </a:rPr>
              <a:t>JRE 1.4.2 com biblioteca de compatibilidade</a:t>
            </a:r>
          </a:p>
          <a:p>
            <a:pPr lvl="1"/>
            <a:r>
              <a:rPr lang="x-none">
                <a:latin typeface="" pitchFamily="16"/>
              </a:rPr>
              <a:t>O Tomcat passou a incluir o compilador Java do Eclipse, de modo que basta um JRE</a:t>
            </a:r>
          </a:p>
          <a:p>
            <a:pPr marL="0" indent="0"/>
            <a:r>
              <a:rPr lang="x-none">
                <a:latin typeface="" pitchFamily="16"/>
              </a:rPr>
              <a:t>Tomcat 6.0.x</a:t>
            </a:r>
          </a:p>
          <a:p>
            <a:pPr lvl="1"/>
            <a:r>
              <a:rPr lang="x-none">
                <a:latin typeface="" pitchFamily="16"/>
              </a:rPr>
              <a:t>JRE 1.5.0 ou superior</a:t>
            </a:r>
          </a:p>
        </p:txBody>
      </p:sp>
    </p:spTree>
    <p:extLst>
      <p:ext uri="{BB962C8B-B14F-4D97-AF65-F5344CB8AC3E}">
        <p14:creationId xmlns:p14="http://schemas.microsoft.com/office/powerpoint/2010/main" val="2431579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2.2.1. Instalação via JPackage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latin typeface="" pitchFamily="16"/>
              </a:rPr>
              <a:t>Como root:</a:t>
            </a:r>
          </a:p>
          <a:p>
            <a:pPr lvl="0"/>
            <a:r>
              <a:rPr lang="x-none" dirty="0">
                <a:latin typeface="" pitchFamily="16"/>
              </a:rPr>
              <a:t># yum -y install tomcat </a:t>
            </a:r>
            <a:r>
              <a:rPr lang="pt-BR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-admin-webapps </a:t>
            </a:r>
            <a:r>
              <a:rPr lang="pt-BR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-docs-webapp </a:t>
            </a:r>
            <a:r>
              <a:rPr lang="pt-BR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-javadoc </a:t>
            </a:r>
            <a:r>
              <a:rPr lang="pt-BR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-jsp-2.1-api </a:t>
            </a:r>
            <a:r>
              <a:rPr lang="pt-BR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-webapps</a:t>
            </a:r>
          </a:p>
          <a:p>
            <a:pPr lvl="0">
              <a:buNone/>
            </a:pPr>
            <a:endParaRPr lang="x-none" dirty="0">
              <a:latin typeface="" pitchFamily="16"/>
            </a:endParaRPr>
          </a:p>
          <a:p>
            <a:pPr lvl="0"/>
            <a:r>
              <a:rPr lang="x-none" dirty="0">
                <a:latin typeface="" pitchFamily="16"/>
              </a:rPr>
              <a:t>(Use os repositórios locais da sala de aula; não baixe da Internet, para não atrapalhar outras salas de aula!)</a:t>
            </a:r>
          </a:p>
        </p:txBody>
      </p:sp>
    </p:spTree>
    <p:extLst>
      <p:ext uri="{BB962C8B-B14F-4D97-AF65-F5344CB8AC3E}">
        <p14:creationId xmlns:p14="http://schemas.microsoft.com/office/powerpoint/2010/main" val="2695215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2.2.2. Iniciando como Serviço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latin typeface="" pitchFamily="16"/>
              </a:rPr>
              <a:t>No Fedora:</a:t>
            </a:r>
          </a:p>
          <a:p>
            <a:pPr lvl="1"/>
            <a:r>
              <a:rPr lang="x-none" dirty="0">
                <a:latin typeface="" pitchFamily="16"/>
              </a:rPr>
              <a:t>service </a:t>
            </a:r>
            <a:r>
              <a:rPr lang="pt-BR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 start</a:t>
            </a:r>
          </a:p>
          <a:p>
            <a:pPr lvl="1"/>
            <a:r>
              <a:rPr lang="x-none" dirty="0">
                <a:latin typeface="" pitchFamily="16"/>
              </a:rPr>
              <a:t>service </a:t>
            </a:r>
            <a:r>
              <a:rPr lang="pt-BR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 stop</a:t>
            </a:r>
          </a:p>
          <a:p>
            <a:pPr lvl="0"/>
            <a:r>
              <a:rPr lang="x-none" dirty="0">
                <a:latin typeface="" pitchFamily="16"/>
              </a:rPr>
              <a:t>Debian</a:t>
            </a:r>
          </a:p>
          <a:p>
            <a:pPr lvl="1"/>
            <a:r>
              <a:rPr lang="x-none" dirty="0">
                <a:latin typeface="" pitchFamily="16"/>
              </a:rPr>
              <a:t>/etc/init.d/</a:t>
            </a:r>
            <a:r>
              <a:rPr lang="pt-BR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 start</a:t>
            </a:r>
          </a:p>
          <a:p>
            <a:pPr lvl="1"/>
            <a:r>
              <a:rPr lang="x-none" dirty="0">
                <a:latin typeface="" pitchFamily="16"/>
              </a:rPr>
              <a:t>/etc/init.d/</a:t>
            </a:r>
            <a:r>
              <a:rPr lang="pt-BR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 stop</a:t>
            </a:r>
          </a:p>
        </p:txBody>
      </p:sp>
    </p:spTree>
    <p:extLst>
      <p:ext uri="{BB962C8B-B14F-4D97-AF65-F5344CB8AC3E}">
        <p14:creationId xmlns:p14="http://schemas.microsoft.com/office/powerpoint/2010/main" val="2257012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2.2.3. Instalação Manual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Visite </a:t>
            </a:r>
            <a:r>
              <a:rPr lang="x-none">
                <a:latin typeface="" pitchFamily="16"/>
                <a:hlinkClick r:id="rId4"/>
              </a:rPr>
              <a:t>http://tomcat.apache.org</a:t>
            </a:r>
            <a:r>
              <a:rPr lang="x-none">
                <a:latin typeface="" pitchFamily="16"/>
              </a:rPr>
              <a:t> e siga o link para download da versão desejada</a:t>
            </a:r>
          </a:p>
          <a:p>
            <a:pPr marL="0" indent="0"/>
            <a:r>
              <a:rPr lang="x-none">
                <a:latin typeface="" pitchFamily="16"/>
              </a:rPr>
              <a:t>Baixe a distribuição </a:t>
            </a:r>
            <a:r>
              <a:rPr lang="x-none" b="1">
                <a:latin typeface="" pitchFamily="16"/>
              </a:rPr>
              <a:t>Core</a:t>
            </a:r>
            <a:r>
              <a:rPr lang="x-none">
                <a:latin typeface="" pitchFamily="16"/>
              </a:rPr>
              <a:t>, em formato </a:t>
            </a:r>
            <a:r>
              <a:rPr lang="x-none" b="1">
                <a:latin typeface="" pitchFamily="16"/>
              </a:rPr>
              <a:t>zip</a:t>
            </a:r>
          </a:p>
          <a:p>
            <a:pPr marL="0" indent="0"/>
            <a:r>
              <a:rPr lang="x-none">
                <a:latin typeface="" pitchFamily="16"/>
              </a:rPr>
              <a:t>A versão em formato “Windows executable” cria atalhos no menu iniciar e configura um o Tomcat para execução como serviço do Windows</a:t>
            </a:r>
          </a:p>
          <a:p>
            <a:pPr marL="0" indent="0"/>
            <a:r>
              <a:rPr lang="x-none">
                <a:latin typeface="" pitchFamily="16"/>
              </a:rPr>
              <a:t>A criação dos atalhos e serviço também pode ser feito manualmente pela versão zip, que inclui ainda os scripts para execução em Linux e Unix</a:t>
            </a:r>
          </a:p>
        </p:txBody>
      </p:sp>
    </p:spTree>
    <p:extLst>
      <p:ext uri="{BB962C8B-B14F-4D97-AF65-F5344CB8AC3E}">
        <p14:creationId xmlns:p14="http://schemas.microsoft.com/office/powerpoint/2010/main" val="108815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spaço Reservado para Imagem 19" descr="Close de Mudas em Preto e Branco ">
            <a:extLst>
              <a:ext uri="{FF2B5EF4-FFF2-40B4-BE49-F238E27FC236}">
                <a16:creationId xmlns:a16="http://schemas.microsoft.com/office/drawing/2014/main" id="{12F007AF-B3B3-4BBC-9990-D46E31738B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6398" y="1251360"/>
            <a:ext cx="3654227" cy="53636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B605C8-028B-FC6B-BF24-B211A8328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51360"/>
            <a:ext cx="6426398" cy="536365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E99EC4A-9CD3-6D8E-C17E-F94969DAF276}"/>
              </a:ext>
            </a:extLst>
          </p:cNvPr>
          <p:cNvSpPr txBox="1"/>
          <p:nvPr/>
        </p:nvSpPr>
        <p:spPr>
          <a:xfrm>
            <a:off x="185445" y="1884819"/>
            <a:ext cx="5571754" cy="3297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56026"/>
            <a:r>
              <a:rPr lang="pt-BR" sz="1488" b="1" dirty="0">
                <a:solidFill>
                  <a:srgbClr val="000000"/>
                </a:solidFill>
                <a:latin typeface="Franklin Gothic Book"/>
              </a:rPr>
              <a:t>Especialista consultor ativo no mercado atuando diretamente com: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Java,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 err="1">
                <a:solidFill>
                  <a:srgbClr val="000000"/>
                </a:solidFill>
                <a:latin typeface="Franklin Gothic Book"/>
              </a:rPr>
              <a:t>Tomcat</a:t>
            </a: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APIs,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 err="1">
                <a:solidFill>
                  <a:srgbClr val="000000"/>
                </a:solidFill>
                <a:latin typeface="Franklin Gothic Book"/>
              </a:rPr>
              <a:t>Microservices</a:t>
            </a: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 err="1">
                <a:solidFill>
                  <a:srgbClr val="000000"/>
                </a:solidFill>
                <a:latin typeface="Franklin Gothic Book"/>
              </a:rPr>
              <a:t>Togaf</a:t>
            </a: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 err="1">
                <a:solidFill>
                  <a:srgbClr val="000000"/>
                </a:solidFill>
                <a:latin typeface="Franklin Gothic Book"/>
              </a:rPr>
              <a:t>Aquitetura</a:t>
            </a: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Kafka,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 err="1">
                <a:solidFill>
                  <a:srgbClr val="000000"/>
                </a:solidFill>
                <a:latin typeface="Franklin Gothic Book"/>
              </a:rPr>
              <a:t>Integration</a:t>
            </a: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Docker,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 err="1">
                <a:solidFill>
                  <a:srgbClr val="000000"/>
                </a:solidFill>
                <a:latin typeface="Franklin Gothic Book"/>
              </a:rPr>
              <a:t>Kubernetes</a:t>
            </a: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IBM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>
                <a:solidFill>
                  <a:srgbClr val="000000"/>
                </a:solidFill>
                <a:latin typeface="Franklin Gothic Book"/>
              </a:rPr>
              <a:t>Oracle,</a:t>
            </a:r>
          </a:p>
          <a:p>
            <a:pPr marL="236258" indent="-236258" defTabSz="756026">
              <a:buFont typeface="Wingdings" panose="05000000000000000000" pitchFamily="2" charset="2"/>
              <a:buChar char="q"/>
            </a:pPr>
            <a:r>
              <a:rPr lang="pt-BR" sz="1488" dirty="0" err="1">
                <a:solidFill>
                  <a:srgbClr val="000000"/>
                </a:solidFill>
                <a:latin typeface="Franklin Gothic Book"/>
              </a:rPr>
              <a:t>Salesforce</a:t>
            </a:r>
            <a:endParaRPr lang="pt-BR" sz="1488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4494" y="1315552"/>
            <a:ext cx="5571753" cy="5050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dirty="0"/>
              <a:t>Instrutor: Miguel Vilaça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D8397A6-5193-47B8-3964-1CB33A28F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398706"/>
            <a:ext cx="527806" cy="2163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E7A892-CD9B-6FBB-916A-DDE0D2EA091D}"/>
              </a:ext>
            </a:extLst>
          </p:cNvPr>
          <p:cNvSpPr txBox="1"/>
          <p:nvPr/>
        </p:nvSpPr>
        <p:spPr>
          <a:xfrm>
            <a:off x="3774886" y="6398708"/>
            <a:ext cx="1652960" cy="232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56026"/>
            <a:r>
              <a:rPr lang="pt-BR" sz="909" dirty="0">
                <a:solidFill>
                  <a:srgbClr val="FF0000"/>
                </a:solidFill>
                <a:latin typeface="Franklin Gothic Book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https://itsolutionss.com.br/</a:t>
            </a:r>
            <a:r>
              <a:rPr lang="pt-BR" sz="909" dirty="0">
                <a:solidFill>
                  <a:srgbClr val="FF0000"/>
                </a:solidFill>
                <a:latin typeface="Franklin Gothic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Instalação em Linux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Descompacte o zip do Tomcat no seu diretório home, preservando os subdiretórios contidos no zip:</a:t>
            </a:r>
          </a:p>
          <a:p>
            <a:pPr lvl="1"/>
            <a:r>
              <a:rPr lang="x-none" sz="1800" dirty="0">
                <a:latin typeface="Bitstream Vera Sans Mono" pitchFamily="33"/>
              </a:rPr>
              <a:t>$ unzip apache-tomcat-</a:t>
            </a:r>
            <a:r>
              <a:rPr lang="pt-BR" sz="1800" dirty="0">
                <a:latin typeface="Bitstream Vera Sans Mono" pitchFamily="33"/>
              </a:rPr>
              <a:t>X.X.XX</a:t>
            </a:r>
            <a:r>
              <a:rPr lang="x-none" sz="1800" dirty="0">
                <a:latin typeface="Bitstream Vera Sans Mono" pitchFamily="33"/>
              </a:rPr>
              <a:t>.zip</a:t>
            </a:r>
          </a:p>
          <a:p>
            <a:pPr marL="0" indent="0"/>
            <a:r>
              <a:rPr lang="x-none" dirty="0">
                <a:latin typeface="" pitchFamily="16"/>
              </a:rPr>
              <a:t>Entre na pasta </a:t>
            </a:r>
            <a:r>
              <a:rPr lang="x-none" i="1" dirty="0">
                <a:latin typeface="" pitchFamily="16"/>
              </a:rPr>
              <a:t>bin</a:t>
            </a:r>
            <a:r>
              <a:rPr lang="x-none" dirty="0">
                <a:latin typeface="" pitchFamily="16"/>
              </a:rPr>
              <a:t> e dê permissão de execução para todos os shell scripts</a:t>
            </a:r>
          </a:p>
          <a:p>
            <a:pPr lvl="1"/>
            <a:r>
              <a:rPr lang="x-none" sz="1800" dirty="0">
                <a:latin typeface="Bitstream Vera Sans Mono" pitchFamily="33"/>
              </a:rPr>
              <a:t>$ cd apache-tomcat-*/bin</a:t>
            </a:r>
          </a:p>
          <a:p>
            <a:pPr lvl="1"/>
            <a:r>
              <a:rPr lang="x-none" sz="1800" dirty="0">
                <a:latin typeface="Bitstream Vera Sans Mono" pitchFamily="33"/>
              </a:rPr>
              <a:t>$ chmod a+x *.sh</a:t>
            </a:r>
          </a:p>
        </p:txBody>
      </p:sp>
    </p:spTree>
    <p:extLst>
      <p:ext uri="{BB962C8B-B14F-4D97-AF65-F5344CB8AC3E}">
        <p14:creationId xmlns:p14="http://schemas.microsoft.com/office/powerpoint/2010/main" val="2727705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Configurando o JAVA_HOME 1/2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Tomcat espera que esteja definida a variável de ambiente </a:t>
            </a:r>
            <a:r>
              <a:rPr lang="x-none" b="1">
                <a:latin typeface="" pitchFamily="16"/>
              </a:rPr>
              <a:t>JAVA_HOME</a:t>
            </a:r>
            <a:r>
              <a:rPr lang="x-none">
                <a:latin typeface="" pitchFamily="16"/>
              </a:rPr>
              <a:t>, indicando o diretório de instalação do Java</a:t>
            </a:r>
          </a:p>
          <a:p>
            <a:pPr marL="0" indent="0"/>
            <a:r>
              <a:rPr lang="x-none">
                <a:latin typeface="" pitchFamily="16"/>
              </a:rPr>
              <a:t>Espera-se que um ambiente Java configurado para uso pela linha de comando tenha definido esta variável</a:t>
            </a:r>
          </a:p>
          <a:p>
            <a:pPr marL="0" indent="0"/>
            <a:r>
              <a:rPr lang="x-none">
                <a:latin typeface="" pitchFamily="16"/>
              </a:rPr>
              <a:t>Mas o JPackage não a define, pois espera que os scripts de inicialização das aplicações utilizem os scripts do JPackage para determinar a localização do Java Default ou de uma vesão específica</a:t>
            </a:r>
          </a:p>
          <a:p>
            <a:pPr marL="0" indent="0"/>
            <a:r>
              <a:rPr lang="x-none">
                <a:latin typeface="" pitchFamily="16"/>
              </a:rPr>
              <a:t>Então é necessário configurar o JAVA_HOME nos scripts de início do Tomcat</a:t>
            </a:r>
          </a:p>
        </p:txBody>
      </p:sp>
    </p:spTree>
    <p:extLst>
      <p:ext uri="{BB962C8B-B14F-4D97-AF65-F5344CB8AC3E}">
        <p14:creationId xmlns:p14="http://schemas.microsoft.com/office/powerpoint/2010/main" val="1632823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Configurando o JAVA_HOME 2/2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Edite o arquivo </a:t>
            </a:r>
            <a:r>
              <a:rPr lang="x-none" i="1" dirty="0">
                <a:latin typeface="" pitchFamily="16"/>
              </a:rPr>
              <a:t>conf/catalina.sh</a:t>
            </a:r>
          </a:p>
          <a:p>
            <a:pPr marL="0" indent="0"/>
            <a:r>
              <a:rPr lang="x-none" dirty="0">
                <a:latin typeface="" pitchFamily="16"/>
              </a:rPr>
              <a:t>No início do arquivo, antes da linha que “limpa” o CLASSPATH, acrescente:</a:t>
            </a:r>
          </a:p>
          <a:p>
            <a:pPr lvl="1"/>
            <a:r>
              <a:rPr lang="x-none" sz="1800" dirty="0">
                <a:latin typeface="Bitstream Vera Sans Mono" pitchFamily="33"/>
              </a:rPr>
              <a:t>export JAVA_HOME=/usr/lib/jvm/java-</a:t>
            </a:r>
            <a:r>
              <a:rPr lang="pt-BR" sz="1800" dirty="0">
                <a:latin typeface="Bitstream Vera Sans Mono" pitchFamily="33"/>
              </a:rPr>
              <a:t>X.X.XX</a:t>
            </a:r>
            <a:endParaRPr lang="x-none" sz="1800" dirty="0">
              <a:latin typeface="Bitstream Vera Sans Mono" pitchFamily="33"/>
            </a:endParaRPr>
          </a:p>
          <a:p>
            <a:pPr marL="0" indent="0"/>
            <a:r>
              <a:rPr lang="x-none" dirty="0">
                <a:latin typeface="" pitchFamily="16"/>
              </a:rPr>
              <a:t>Esta linha faz com que seja utilizado qualquer que seja o Java padrão</a:t>
            </a:r>
            <a:r>
              <a:rPr lang="pt-BR" dirty="0">
                <a:latin typeface="" pitchFamily="16"/>
              </a:rPr>
              <a:t>.</a:t>
            </a:r>
            <a:endParaRPr lang="x-none" dirty="0"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357364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2.4. Início e Término Manual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Para iniciar:</a:t>
            </a:r>
          </a:p>
          <a:p>
            <a:pPr lvl="1"/>
            <a:r>
              <a:rPr lang="x-none">
                <a:latin typeface="" pitchFamily="16"/>
              </a:rPr>
              <a:t>Entre na pasta </a:t>
            </a:r>
            <a:r>
              <a:rPr lang="x-none" i="1">
                <a:latin typeface="" pitchFamily="16"/>
              </a:rPr>
              <a:t>bin</a:t>
            </a:r>
            <a:r>
              <a:rPr lang="x-none">
                <a:latin typeface="" pitchFamily="16"/>
              </a:rPr>
              <a:t> do Tomcat</a:t>
            </a:r>
            <a:br>
              <a:rPr lang="x-none">
                <a:latin typeface="" pitchFamily="16"/>
              </a:rPr>
            </a:br>
            <a:r>
              <a:rPr lang="x-none" sz="1800">
                <a:latin typeface="Bitstream Vera Sans Mono" pitchFamily="33"/>
              </a:rPr>
              <a:t>$ cd ~/apache-tomcat-*/bin</a:t>
            </a:r>
          </a:p>
          <a:p>
            <a:pPr lvl="1"/>
            <a:r>
              <a:rPr lang="x-none">
                <a:latin typeface="" pitchFamily="16"/>
              </a:rPr>
              <a:t>Execute o script startup</a:t>
            </a:r>
            <a:br>
              <a:rPr lang="x-none">
                <a:latin typeface="" pitchFamily="16"/>
              </a:rPr>
            </a:br>
            <a:r>
              <a:rPr lang="x-none" sz="1800">
                <a:latin typeface="Bitstream Vera Sans Mono" pitchFamily="33"/>
              </a:rPr>
              <a:t>$ ./statup.sh</a:t>
            </a:r>
          </a:p>
          <a:p>
            <a:pPr marL="0" indent="0"/>
            <a:r>
              <a:rPr lang="x-none">
                <a:latin typeface="" pitchFamily="16"/>
              </a:rPr>
              <a:t>Para terminar:</a:t>
            </a:r>
          </a:p>
          <a:p>
            <a:pPr lvl="1"/>
            <a:r>
              <a:rPr lang="x-none">
                <a:latin typeface="" pitchFamily="16"/>
              </a:rPr>
              <a:t>Entre na pasta </a:t>
            </a:r>
            <a:r>
              <a:rPr lang="x-none" i="1">
                <a:latin typeface="" pitchFamily="16"/>
              </a:rPr>
              <a:t>bin</a:t>
            </a:r>
            <a:r>
              <a:rPr lang="x-none">
                <a:latin typeface="" pitchFamily="16"/>
              </a:rPr>
              <a:t> do Tomcat</a:t>
            </a:r>
            <a:br>
              <a:rPr lang="x-none">
                <a:latin typeface="" pitchFamily="16"/>
              </a:rPr>
            </a:br>
            <a:r>
              <a:rPr lang="x-none" sz="1800">
                <a:latin typeface="Bitstream Vera Sans Mono" pitchFamily="33"/>
              </a:rPr>
              <a:t>$ cd ~/apache-tomcat-*/bin</a:t>
            </a:r>
          </a:p>
          <a:p>
            <a:pPr lvl="1"/>
            <a:r>
              <a:rPr lang="x-none">
                <a:latin typeface="" pitchFamily="16"/>
              </a:rPr>
              <a:t>Execute o script shutdown</a:t>
            </a:r>
            <a:br>
              <a:rPr lang="x-none">
                <a:latin typeface="" pitchFamily="16"/>
              </a:rPr>
            </a:br>
            <a:r>
              <a:rPr lang="x-none" sz="1800">
                <a:latin typeface="Bitstream Vera Sans Mono" pitchFamily="33"/>
              </a:rPr>
              <a:t>$ ./shutdown.sh</a:t>
            </a:r>
          </a:p>
          <a:p>
            <a:pPr marL="0" indent="0"/>
            <a:r>
              <a:rPr lang="x-none">
                <a:latin typeface="" pitchFamily="16"/>
              </a:rPr>
              <a:t>Após cada operação (início e término) confirme a presença do processo Java e verifique que as três portas abertas pelo Tomcat</a:t>
            </a:r>
          </a:p>
        </p:txBody>
      </p:sp>
    </p:spTree>
    <p:extLst>
      <p:ext uri="{BB962C8B-B14F-4D97-AF65-F5344CB8AC3E}">
        <p14:creationId xmlns:p14="http://schemas.microsoft.com/office/powerpoint/2010/main" val="1569085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Startup e Shutdown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Dentro da pasta </a:t>
            </a:r>
            <a:r>
              <a:rPr lang="x-none" i="1">
                <a:latin typeface="" pitchFamily="16"/>
              </a:rPr>
              <a:t>bin</a:t>
            </a:r>
            <a:r>
              <a:rPr lang="x-none">
                <a:latin typeface="" pitchFamily="16"/>
              </a:rPr>
              <a:t>, os scripts startup e shutdown (em versões </a:t>
            </a:r>
            <a:r>
              <a:rPr lang="x-none" i="1">
                <a:latin typeface="" pitchFamily="16"/>
              </a:rPr>
              <a:t>.sh</a:t>
            </a:r>
            <a:r>
              <a:rPr lang="x-none">
                <a:latin typeface="" pitchFamily="16"/>
              </a:rPr>
              <a:t> para Linux / Unix e </a:t>
            </a:r>
            <a:r>
              <a:rPr lang="x-none" i="1">
                <a:latin typeface="" pitchFamily="16"/>
              </a:rPr>
              <a:t>.bat</a:t>
            </a:r>
            <a:r>
              <a:rPr lang="x-none">
                <a:latin typeface="" pitchFamily="16"/>
              </a:rPr>
              <a:t> para Windows) são usados, respectivamente, para iniciar e encerrar o servidor</a:t>
            </a:r>
          </a:p>
          <a:p>
            <a:pPr marL="0" indent="0"/>
            <a:r>
              <a:rPr lang="x-none">
                <a:latin typeface="" pitchFamily="16"/>
              </a:rPr>
              <a:t>Há ainda executáveis (</a:t>
            </a:r>
            <a:r>
              <a:rPr lang="x-none" i="1">
                <a:latin typeface="" pitchFamily="16"/>
              </a:rPr>
              <a:t>.exe</a:t>
            </a:r>
            <a:r>
              <a:rPr lang="x-none">
                <a:latin typeface="" pitchFamily="16"/>
              </a:rPr>
              <a:t>) para atalhos e serviços Windows</a:t>
            </a:r>
          </a:p>
          <a:p>
            <a:pPr marL="0" indent="0"/>
            <a:r>
              <a:rPr lang="x-none">
                <a:latin typeface="" pitchFamily="16"/>
              </a:rPr>
              <a:t>Scripts de início e término no padrão System V (</a:t>
            </a:r>
            <a:r>
              <a:rPr lang="x-none" i="1">
                <a:latin typeface="" pitchFamily="16"/>
              </a:rPr>
              <a:t>/etc/init.d</a:t>
            </a:r>
            <a:r>
              <a:rPr lang="x-none">
                <a:latin typeface="" pitchFamily="16"/>
              </a:rPr>
              <a:t>) não são fornecidos, devem ser criados pelo administrador</a:t>
            </a:r>
          </a:p>
          <a:p>
            <a:pPr marL="0" indent="0"/>
            <a:r>
              <a:rPr lang="x-none">
                <a:latin typeface="" pitchFamily="16"/>
              </a:rPr>
              <a:t>A configuração padrão do Tomcat escuta as portas 8080 (web), 8009 (AJP) e 8085 (shutdown)</a:t>
            </a:r>
          </a:p>
        </p:txBody>
      </p:sp>
    </p:spTree>
    <p:extLst>
      <p:ext uri="{BB962C8B-B14F-4D97-AF65-F5344CB8AC3E}">
        <p14:creationId xmlns:p14="http://schemas.microsoft.com/office/powerpoint/2010/main" val="1997917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Processos e Threads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Se preferir, confirme com o comando </a:t>
            </a:r>
            <a:r>
              <a:rPr lang="x-none" b="1">
                <a:latin typeface="" pitchFamily="16"/>
              </a:rPr>
              <a:t>ps</a:t>
            </a:r>
            <a:r>
              <a:rPr lang="x-none">
                <a:latin typeface="" pitchFamily="16"/>
              </a:rPr>
              <a:t> que o Tomcat está realmente no ar:</a:t>
            </a:r>
          </a:p>
          <a:p>
            <a:pPr lvl="1"/>
            <a:r>
              <a:rPr lang="x-none" sz="1800">
                <a:latin typeface="Bitstream Vera Sans Mono" pitchFamily="33"/>
              </a:rPr>
              <a:t># </a:t>
            </a:r>
            <a:r>
              <a:rPr lang="x-none" sz="1800" b="1">
                <a:latin typeface="Bitstream Vera Sans Mono" pitchFamily="33"/>
              </a:rPr>
              <a:t>ps ax | grep tomcat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5093 ?        Rl     0:01 /usr/lib/jvm/java/bin/java -Djava.endorsed.dirs=/usr/share/tomcat5/common/endorsed -classpath ... restante dos argumentos omitidos</a:t>
            </a:r>
          </a:p>
          <a:p>
            <a:pPr marL="0" indent="0"/>
            <a:r>
              <a:rPr lang="x-none">
                <a:latin typeface="" pitchFamily="16"/>
              </a:rPr>
              <a:t>Para ver os threads, acrescente a opção</a:t>
            </a:r>
            <a:r>
              <a:rPr lang="x-none" b="1">
                <a:latin typeface="" pitchFamily="16"/>
              </a:rPr>
              <a:t> -L</a:t>
            </a:r>
            <a:r>
              <a:rPr lang="x-none">
                <a:latin typeface="" pitchFamily="16"/>
              </a:rPr>
              <a:t> ao comando ps</a:t>
            </a:r>
          </a:p>
        </p:txBody>
      </p:sp>
    </p:spTree>
    <p:extLst>
      <p:ext uri="{BB962C8B-B14F-4D97-AF65-F5344CB8AC3E}">
        <p14:creationId xmlns:p14="http://schemas.microsoft.com/office/powerpoint/2010/main" val="1406594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Portas TCP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Também é possível verificar com o comando netstat as portas em uso:</a:t>
            </a:r>
          </a:p>
          <a:p>
            <a:pPr lvl="1"/>
            <a:r>
              <a:rPr lang="x-none" sz="1800">
                <a:latin typeface="Bitstream Vera Sans Mono" pitchFamily="33"/>
              </a:rPr>
              <a:t># </a:t>
            </a:r>
            <a:r>
              <a:rPr lang="x-none" sz="1800" b="1">
                <a:latin typeface="Bitstream Vera Sans Mono" pitchFamily="33"/>
              </a:rPr>
              <a:t>netstat -anp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Conexões Internet Ativas (servidores e estabelecidas)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Proto Recv-Q Send-Q Local Address               Foreign Address  State       PID/Program name  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...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tcp        0      0 0.0.0.0:8080                0.0.0.0:*        OUÇA        5849/java</a:t>
            </a:r>
          </a:p>
          <a:p>
            <a:pPr marL="0" indent="0"/>
            <a:r>
              <a:rPr lang="x-none">
                <a:latin typeface="" pitchFamily="16"/>
              </a:rPr>
              <a:t>É possível, mas não recomendado, encerrar o Tomcat com o comando </a:t>
            </a:r>
            <a:r>
              <a:rPr lang="x-none" b="1">
                <a:latin typeface="" pitchFamily="16"/>
              </a:rPr>
              <a:t>kill</a:t>
            </a:r>
          </a:p>
          <a:p>
            <a:pPr marL="0" indent="0"/>
            <a:r>
              <a:rPr lang="x-none">
                <a:latin typeface="" pitchFamily="16"/>
              </a:rPr>
              <a:t>Softwares Java como o Tomcat não reconhecem sinais padrões de serviços de rede do Unix como </a:t>
            </a:r>
            <a:r>
              <a:rPr lang="x-none" b="1">
                <a:latin typeface="" pitchFamily="16"/>
              </a:rPr>
              <a:t>SIGHUP</a:t>
            </a:r>
          </a:p>
        </p:txBody>
      </p:sp>
    </p:spTree>
    <p:extLst>
      <p:ext uri="{BB962C8B-B14F-4D97-AF65-F5344CB8AC3E}">
        <p14:creationId xmlns:p14="http://schemas.microsoft.com/office/powerpoint/2010/main" val="3009217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2.3. Testando 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0" y="1917700"/>
            <a:ext cx="4275138" cy="2395538"/>
          </a:xfrm>
          <a:prstGeom prst="rect">
            <a:avLst/>
          </a:prstGeo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Visite a URL </a:t>
            </a:r>
            <a:r>
              <a:rPr lang="x-none">
                <a:latin typeface="" pitchFamily="16"/>
                <a:hlinkClick r:id="rId4"/>
              </a:rPr>
              <a:t>http://127.0.0.1:8080</a:t>
            </a:r>
          </a:p>
          <a:p>
            <a:pPr marL="0" indent="0"/>
            <a:r>
              <a:rPr lang="x-none">
                <a:latin typeface="" pitchFamily="16"/>
              </a:rPr>
              <a:t>O  resultado será a página inicial do Tomcat, com links para programas exemplos e documentação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139361" y="2001960"/>
            <a:ext cx="4719960" cy="4275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1908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2.4. Se Algo Deu Errado...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Verifique os logs do Tomcat, em especial </a:t>
            </a:r>
            <a:r>
              <a:rPr lang="x-none" i="1">
                <a:latin typeface="" pitchFamily="16"/>
              </a:rPr>
              <a:t>logs/catalina.out</a:t>
            </a:r>
          </a:p>
          <a:p>
            <a:pPr marL="0" indent="0"/>
            <a:r>
              <a:rPr lang="x-none">
                <a:latin typeface="" pitchFamily="16"/>
              </a:rPr>
              <a:t>Verifique se o comando </a:t>
            </a:r>
            <a:r>
              <a:rPr lang="x-none" b="1">
                <a:latin typeface="" pitchFamily="16"/>
              </a:rPr>
              <a:t>java</a:t>
            </a:r>
            <a:r>
              <a:rPr lang="x-none">
                <a:latin typeface="" pitchFamily="16"/>
              </a:rPr>
              <a:t> pode ser executado diretamente pela linha de comando</a:t>
            </a:r>
          </a:p>
          <a:p>
            <a:pPr marL="0" indent="0"/>
            <a:r>
              <a:rPr lang="x-none">
                <a:latin typeface="" pitchFamily="16"/>
              </a:rPr>
              <a:t>Verifique se as portas 8080, 8009 e 8085 estavam livres antes do início do Tomcat</a:t>
            </a:r>
          </a:p>
          <a:p>
            <a:pPr marL="0" indent="0"/>
            <a:r>
              <a:rPr lang="x-none">
                <a:latin typeface="" pitchFamily="16"/>
              </a:rPr>
              <a:t>Verifique se a estrutura de diretórios do Tomcat foi preservada depois da descompactação do arquivo zip</a:t>
            </a:r>
          </a:p>
          <a:p>
            <a:pPr marL="0" indent="0"/>
            <a:r>
              <a:rPr lang="x-none">
                <a:latin typeface="" pitchFamily="16"/>
              </a:rPr>
              <a:t>Se tudo o mais falhar, encerre todos os processos “java” ativos e reinstale o Tomcat do zero</a:t>
            </a:r>
          </a:p>
        </p:txBody>
      </p:sp>
    </p:spTree>
    <p:extLst>
      <p:ext uri="{BB962C8B-B14F-4D97-AF65-F5344CB8AC3E}">
        <p14:creationId xmlns:p14="http://schemas.microsoft.com/office/powerpoint/2010/main" val="1419884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2.5. Documentação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Manual de referência + HOW TO's em HTML</a:t>
            </a:r>
          </a:p>
          <a:p>
            <a:pPr marL="0" indent="0"/>
            <a:r>
              <a:rPr lang="x-none" dirty="0">
                <a:latin typeface="" pitchFamily="16"/>
              </a:rPr>
              <a:t>JavaDoc das classes internas</a:t>
            </a:r>
          </a:p>
          <a:p>
            <a:pPr marL="0" indent="0"/>
            <a:r>
              <a:rPr lang="x-none" dirty="0">
                <a:latin typeface="" pitchFamily="16"/>
              </a:rPr>
              <a:t>Parte do download “core” ou do pacote </a:t>
            </a:r>
            <a:r>
              <a:rPr lang="pt-BR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-docs-webapp</a:t>
            </a:r>
          </a:p>
          <a:p>
            <a:pPr marL="0" indent="0"/>
            <a:endParaRPr lang="x-none" dirty="0"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238219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 dirty="0"/>
              <a:t>0.1. 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Capacitar profissionais na administração e gerenciamento de servidores de aplicação Tomcat, tanto em ambiente de desenvolvimento quanto em ambiente de produção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2565400"/>
          </a:xfrm>
          <a:prstGeom prst="rect">
            <a:avLst/>
          </a:prstGeo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2.1. Instalação do Tomcat via Jpackage</a:t>
            </a:r>
          </a:p>
          <a:p>
            <a:pPr lvl="0"/>
            <a:r>
              <a:rPr lang="x-none">
                <a:latin typeface="" pitchFamily="16"/>
              </a:rPr>
              <a:t>Lab 2.2. Instalação manual do Tomcat</a:t>
            </a:r>
          </a:p>
          <a:p>
            <a:pPr lvl="0"/>
            <a:r>
              <a:rPr lang="x-none">
                <a:latin typeface="" pitchFamily="16"/>
              </a:rPr>
              <a:t>Lab 2.3. Acesso off-line aos manuais</a:t>
            </a:r>
          </a:p>
          <a:p>
            <a:pPr lvl="0"/>
            <a:r>
              <a:rPr lang="x-none">
                <a:latin typeface="" pitchFamily="16"/>
              </a:rPr>
              <a:t>Lab 2.4. Provocando erros na inicialização</a:t>
            </a:r>
          </a:p>
          <a:p>
            <a:pPr lvl="0"/>
            <a:r>
              <a:rPr lang="x-none">
                <a:latin typeface="" pitchFamily="16"/>
              </a:rPr>
              <a:t>Questões de Revisão</a:t>
            </a:r>
          </a:p>
        </p:txBody>
      </p:sp>
    </p:spTree>
    <p:extLst>
      <p:ext uri="{BB962C8B-B14F-4D97-AF65-F5344CB8AC3E}">
        <p14:creationId xmlns:p14="http://schemas.microsoft.com/office/powerpoint/2010/main" val="2612077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719832" y="1131888"/>
            <a:ext cx="9360793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662488"/>
            <a:ext cx="6861175" cy="1466850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3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Arquitetura do </a:t>
            </a:r>
            <a:r>
              <a:rPr lang="pt-BR" b="1" dirty="0" err="1">
                <a:latin typeface="Albany" pitchFamily="34"/>
              </a:rPr>
              <a:t>Tomcat</a:t>
            </a:r>
            <a:endParaRPr lang="pt-BR" b="1" dirty="0">
              <a:latin typeface="Albany" pitchFamily="34"/>
            </a:endParaRP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449772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>
              <a:buNone/>
            </a:pPr>
            <a:r>
              <a:rPr lang="x-none">
                <a:latin typeface="" pitchFamily="16"/>
              </a:rPr>
              <a:t>Agora vamos olhar para o Tomcat “por dentro”, como um administrador deve fazer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Arquitetura do Tomcat</a:t>
            </a:r>
          </a:p>
          <a:p>
            <a:pPr lvl="1"/>
            <a:r>
              <a:rPr lang="x-none">
                <a:latin typeface="" pitchFamily="16"/>
              </a:rPr>
              <a:t>Aplicações administrativas</a:t>
            </a:r>
          </a:p>
        </p:txBody>
      </p:sp>
    </p:spTree>
    <p:extLst>
      <p:ext uri="{BB962C8B-B14F-4D97-AF65-F5344CB8AC3E}">
        <p14:creationId xmlns:p14="http://schemas.microsoft.com/office/powerpoint/2010/main" val="30994720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3.1. Componentes do Tomcat</a:t>
            </a:r>
          </a:p>
        </p:txBody>
      </p:sp>
      <p:sp>
        <p:nvSpPr>
          <p:cNvPr id="3" name="Retângulo 2"/>
          <p:cNvSpPr/>
          <p:nvPr/>
        </p:nvSpPr>
        <p:spPr>
          <a:xfrm>
            <a:off x="1209961" y="1999080"/>
            <a:ext cx="8107919" cy="4855320"/>
          </a:xfrm>
          <a:prstGeom prst="rect">
            <a:avLst/>
          </a:prstGeom>
          <a:solidFill>
            <a:srgbClr val="99CCFF"/>
          </a:solidFill>
          <a:ln w="0">
            <a:solidFill>
              <a:srgbClr val="000080"/>
            </a:solidFill>
            <a:prstDash val="solid"/>
          </a:ln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 b="1">
                <a:solidFill>
                  <a:schemeClr val="bg1"/>
                </a:solidFill>
                <a:latin typeface="ARial" pitchFamily="34"/>
                <a:ea typeface="Tahoma" pitchFamily="2"/>
                <a:cs typeface="Tahoma" pitchFamily="2"/>
              </a:rPr>
              <a:t>Servidor Tomcat</a:t>
            </a: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519919" y="3078001"/>
            <a:ext cx="4749120" cy="2110319"/>
          </a:xfrm>
          <a:prstGeom prst="rect">
            <a:avLst/>
          </a:prstGeom>
          <a:solidFill>
            <a:srgbClr val="FFFFCC"/>
          </a:solidFill>
          <a:ln w="0">
            <a:solidFill>
              <a:srgbClr val="808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latin typeface="ARial" pitchFamily="34"/>
                <a:ea typeface="Tahoma" pitchFamily="2"/>
                <a:cs typeface="Tahoma" pitchFamily="2"/>
              </a:rPr>
              <a:t>Catalina</a:t>
            </a:r>
          </a:p>
          <a:p>
            <a:pPr algn="ctr" hangingPunct="0"/>
            <a:endParaRPr lang="pt-BR"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endParaRPr lang="pt-BR">
              <a:latin typeface="ARial" pitchFamily="34"/>
              <a:ea typeface="Tahoma" pitchFamily="2"/>
              <a:cs typeface="Tahoma" pitchFamily="2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692760" y="3075121"/>
            <a:ext cx="2252880" cy="901800"/>
          </a:xfrm>
          <a:prstGeom prst="rect">
            <a:avLst/>
          </a:prstGeom>
          <a:solidFill>
            <a:srgbClr val="CCFFFF"/>
          </a:solidFill>
          <a:ln w="0">
            <a:solidFill>
              <a:srgbClr val="008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 dirty="0">
                <a:solidFill>
                  <a:schemeClr val="bg1"/>
                </a:solidFill>
                <a:latin typeface="ARial" pitchFamily="34"/>
                <a:ea typeface="Tahoma" pitchFamily="2"/>
                <a:cs typeface="Tahoma" pitchFamily="2"/>
              </a:rPr>
              <a:t>Commons </a:t>
            </a:r>
            <a:r>
              <a:rPr lang="pt-BR" dirty="0" err="1">
                <a:solidFill>
                  <a:schemeClr val="bg1"/>
                </a:solidFill>
                <a:latin typeface="ARial" pitchFamily="34"/>
                <a:ea typeface="Tahoma" pitchFamily="2"/>
                <a:cs typeface="Tahoma" pitchFamily="2"/>
              </a:rPr>
              <a:t>Logging</a:t>
            </a:r>
            <a:endParaRPr lang="pt-BR" dirty="0">
              <a:solidFill>
                <a:schemeClr val="bg1"/>
              </a:solidFill>
              <a:latin typeface="ARial" pitchFamily="34"/>
              <a:ea typeface="Tahoma" pitchFamily="2"/>
              <a:cs typeface="Tahoma" pitchFamily="2"/>
            </a:endParaRPr>
          </a:p>
          <a:p>
            <a:pPr algn="ctr" hangingPunct="0"/>
            <a:r>
              <a:rPr lang="pt-BR" dirty="0">
                <a:solidFill>
                  <a:schemeClr val="bg1"/>
                </a:solidFill>
                <a:latin typeface="ARial" pitchFamily="34"/>
                <a:ea typeface="Tahoma" pitchFamily="2"/>
                <a:cs typeface="Tahoma" pitchFamily="2"/>
              </a:rPr>
              <a:t>e Juli</a:t>
            </a:r>
          </a:p>
        </p:txBody>
      </p:sp>
      <p:sp>
        <p:nvSpPr>
          <p:cNvPr id="6" name="Retângulo 5"/>
          <p:cNvSpPr/>
          <p:nvPr/>
        </p:nvSpPr>
        <p:spPr>
          <a:xfrm>
            <a:off x="6692760" y="4299480"/>
            <a:ext cx="2252880" cy="901800"/>
          </a:xfrm>
          <a:prstGeom prst="rect">
            <a:avLst/>
          </a:prstGeom>
          <a:solidFill>
            <a:srgbClr val="CCFFFF"/>
          </a:solidFill>
          <a:ln w="0">
            <a:solidFill>
              <a:srgbClr val="008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ARial" pitchFamily="34"/>
                <a:ea typeface="Tahoma" pitchFamily="2"/>
                <a:cs typeface="Tahoma" pitchFamily="2"/>
              </a:rPr>
              <a:t>Diretório JNDI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92760" y="5523840"/>
            <a:ext cx="2252880" cy="901800"/>
          </a:xfrm>
          <a:prstGeom prst="rect">
            <a:avLst/>
          </a:prstGeom>
          <a:solidFill>
            <a:srgbClr val="CCFFFF"/>
          </a:solidFill>
          <a:ln w="0">
            <a:solidFill>
              <a:srgbClr val="008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ARial" pitchFamily="34"/>
                <a:ea typeface="Tahoma" pitchFamily="2"/>
                <a:cs typeface="Tahoma" pitchFamily="2"/>
              </a:rPr>
              <a:t>Jakarta DBCP</a:t>
            </a:r>
          </a:p>
        </p:txBody>
      </p:sp>
      <p:sp>
        <p:nvSpPr>
          <p:cNvPr id="8" name="Retângulo 7"/>
          <p:cNvSpPr/>
          <p:nvPr/>
        </p:nvSpPr>
        <p:spPr>
          <a:xfrm>
            <a:off x="1832760" y="3759840"/>
            <a:ext cx="1827000" cy="901800"/>
          </a:xfrm>
          <a:prstGeom prst="rect">
            <a:avLst/>
          </a:prstGeom>
          <a:solidFill>
            <a:srgbClr val="FFCC99"/>
          </a:solidFill>
          <a:ln w="0">
            <a:solidFill>
              <a:srgbClr val="CC6633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ARial" pitchFamily="34"/>
                <a:ea typeface="Tahoma" pitchFamily="2"/>
                <a:cs typeface="Tahoma" pitchFamily="2"/>
              </a:rPr>
              <a:t>Jasper</a:t>
            </a:r>
          </a:p>
        </p:txBody>
      </p:sp>
      <p:sp>
        <p:nvSpPr>
          <p:cNvPr id="9" name="Retângulo 8"/>
          <p:cNvSpPr/>
          <p:nvPr/>
        </p:nvSpPr>
        <p:spPr>
          <a:xfrm>
            <a:off x="4101120" y="3760201"/>
            <a:ext cx="1827000" cy="901800"/>
          </a:xfrm>
          <a:prstGeom prst="rect">
            <a:avLst/>
          </a:prstGeom>
          <a:solidFill>
            <a:srgbClr val="FFCC99"/>
          </a:solidFill>
          <a:ln w="0">
            <a:solidFill>
              <a:srgbClr val="CC6633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ARial" pitchFamily="34"/>
                <a:ea typeface="Tahoma" pitchFamily="2"/>
                <a:cs typeface="Tahoma" pitchFamily="2"/>
              </a:rPr>
              <a:t>Valves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519920" y="5537160"/>
            <a:ext cx="2253239" cy="888841"/>
          </a:xfrm>
          <a:prstGeom prst="rect">
            <a:avLst/>
          </a:prstGeom>
          <a:solidFill>
            <a:srgbClr val="FFFFCC"/>
          </a:solidFill>
          <a:ln w="0">
            <a:solidFill>
              <a:srgbClr val="808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>
                <a:solidFill>
                  <a:schemeClr val="bg1"/>
                </a:solidFill>
                <a:latin typeface="ARial" pitchFamily="34"/>
                <a:ea typeface="Tahoma" pitchFamily="2"/>
                <a:cs typeface="Tahoma" pitchFamily="2"/>
              </a:rPr>
              <a:t>Conector Coyote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040280" y="5537519"/>
            <a:ext cx="2253239" cy="888841"/>
          </a:xfrm>
          <a:prstGeom prst="rect">
            <a:avLst/>
          </a:prstGeom>
          <a:solidFill>
            <a:srgbClr val="FFFFCC"/>
          </a:solidFill>
          <a:ln w="0">
            <a:solidFill>
              <a:srgbClr val="808000"/>
            </a:solidFill>
            <a:prstDash val="solid"/>
          </a:ln>
          <a:effectLst>
            <a:outerShdw dist="152735" dir="2700000" algn="tl">
              <a:srgbClr val="808080"/>
            </a:outerShdw>
          </a:effectLst>
        </p:spPr>
        <p:txBody>
          <a:bodyPr vert="horz" lIns="0" tIns="0" rIns="0" bIns="0" anchor="ctr" anchorCtr="1" compatLnSpc="0"/>
          <a:lstStyle/>
          <a:p>
            <a:pPr algn="ctr" hangingPunct="0"/>
            <a:r>
              <a:rPr lang="pt-BR" dirty="0">
                <a:solidFill>
                  <a:schemeClr val="bg1"/>
                </a:solidFill>
                <a:latin typeface="ARial" pitchFamily="34"/>
                <a:ea typeface="Tahoma" pitchFamily="2"/>
                <a:cs typeface="Tahoma" pitchFamily="2"/>
              </a:rPr>
              <a:t>Conector JK</a:t>
            </a:r>
          </a:p>
        </p:txBody>
      </p:sp>
    </p:spTree>
    <p:extLst>
      <p:ext uri="{BB962C8B-B14F-4D97-AF65-F5344CB8AC3E}">
        <p14:creationId xmlns:p14="http://schemas.microsoft.com/office/powerpoint/2010/main" val="3131265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3.2. Arquivos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3503613"/>
          </a:xfrm>
          <a:prstGeom prst="rect">
            <a:avLst/>
          </a:prstGeo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 diretório </a:t>
            </a:r>
            <a:r>
              <a:rPr lang="x-none" i="1" dirty="0">
                <a:latin typeface="" pitchFamily="16"/>
              </a:rPr>
              <a:t>/usr/share/</a:t>
            </a:r>
            <a:r>
              <a:rPr lang="pt-BR" i="1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 contém links para os diretórios onde estão os arquivos do Tomcat, simulando a organização de arquivos dos downloads oficiais na Apache Software Foundation</a:t>
            </a:r>
          </a:p>
          <a:p>
            <a:pPr marL="0" indent="0"/>
            <a:r>
              <a:rPr lang="x-none" sz="1800" dirty="0">
                <a:latin typeface="Bitstream Vera Sans Mono" pitchFamily="33"/>
              </a:rPr>
              <a:t># </a:t>
            </a:r>
            <a:r>
              <a:rPr lang="x-none" sz="1800" b="1" dirty="0">
                <a:latin typeface="Bitstream Vera Sans Mono" pitchFamily="33"/>
              </a:rPr>
              <a:t>ls -l /usr/share/</a:t>
            </a:r>
            <a:r>
              <a:rPr lang="pt-BR" sz="1800" b="1" dirty="0" err="1">
                <a:latin typeface="Bitstream Vera Sans Mono" pitchFamily="33"/>
              </a:rPr>
              <a:t>tomcat</a:t>
            </a:r>
            <a:r>
              <a:rPr lang="x-none" sz="1800" b="1" dirty="0">
                <a:latin typeface="Bitstream Vera Sans Mono" pitchFamily="33"/>
              </a:rPr>
              <a:t>/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... bin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... conf -&gt; /etc/</a:t>
            </a:r>
            <a:r>
              <a:rPr lang="pt-BR" sz="1800" dirty="0" err="1">
                <a:latin typeface="Bitstream Vera Sans Mono" pitchFamily="33"/>
              </a:rPr>
              <a:t>tomcat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... lib -&gt; /usr/share/java/</a:t>
            </a:r>
            <a:r>
              <a:rPr lang="pt-BR" sz="1800" dirty="0" err="1">
                <a:latin typeface="Bitstream Vera Sans Mono" pitchFamily="33"/>
              </a:rPr>
              <a:t>tomcat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... logs -&gt; /var/log/</a:t>
            </a:r>
            <a:r>
              <a:rPr lang="pt-BR" sz="1800" dirty="0" err="1">
                <a:latin typeface="Bitstream Vera Sans Mono" pitchFamily="33"/>
              </a:rPr>
              <a:t>tomcat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... temp -&gt; /var/cache/</a:t>
            </a:r>
            <a:r>
              <a:rPr lang="pt-BR" sz="1800" dirty="0" err="1">
                <a:latin typeface="Bitstream Vera Sans Mono" pitchFamily="33"/>
              </a:rPr>
              <a:t>tomcat</a:t>
            </a:r>
            <a:r>
              <a:rPr lang="x-none" sz="1800" dirty="0">
                <a:latin typeface="Bitstream Vera Sans Mono" pitchFamily="33"/>
              </a:rPr>
              <a:t>/temp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... webapps -&gt; /var/lib/</a:t>
            </a:r>
            <a:r>
              <a:rPr lang="pt-BR" sz="1800" dirty="0" err="1">
                <a:latin typeface="Bitstream Vera Sans Mono" pitchFamily="33"/>
              </a:rPr>
              <a:t>tomcat</a:t>
            </a:r>
            <a:r>
              <a:rPr lang="x-none" sz="1800" dirty="0">
                <a:latin typeface="Bitstream Vera Sans Mono" pitchFamily="33"/>
              </a:rPr>
              <a:t>/webapps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... work -&gt; /var/cache/</a:t>
            </a:r>
            <a:r>
              <a:rPr lang="pt-BR" sz="1800" dirty="0" err="1">
                <a:latin typeface="Bitstream Vera Sans Mono" pitchFamily="33"/>
              </a:rPr>
              <a:t>tomcat</a:t>
            </a:r>
            <a:r>
              <a:rPr lang="x-none" sz="1800" dirty="0">
                <a:latin typeface="Bitstream Vera Sans Mono" pitchFamily="33"/>
              </a:rPr>
              <a:t>/work</a:t>
            </a:r>
          </a:p>
        </p:txBody>
      </p:sp>
    </p:spTree>
    <p:extLst>
      <p:ext uri="{BB962C8B-B14F-4D97-AF65-F5344CB8AC3E}">
        <p14:creationId xmlns:p14="http://schemas.microsoft.com/office/powerpoint/2010/main" val="31908081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Layout JPackage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O administrador do Tomcat irá se preocupar com três diretórios em particular:</a:t>
            </a:r>
          </a:p>
          <a:p>
            <a:pPr lvl="1"/>
            <a:r>
              <a:rPr lang="x-none" i="1" dirty="0">
                <a:latin typeface="" pitchFamily="16"/>
              </a:rPr>
              <a:t>/var/lib/tomcat</a:t>
            </a:r>
            <a:r>
              <a:rPr lang="x-none" dirty="0">
                <a:latin typeface="" pitchFamily="16"/>
              </a:rPr>
              <a:t> contém os diretórios onde são instaladas bibliotecas Java (arquivos </a:t>
            </a:r>
            <a:r>
              <a:rPr lang="x-none" i="1" dirty="0">
                <a:latin typeface="" pitchFamily="16"/>
              </a:rPr>
              <a:t>*.jar</a:t>
            </a:r>
            <a:r>
              <a:rPr lang="x-none" dirty="0">
                <a:latin typeface="" pitchFamily="16"/>
              </a:rPr>
              <a:t>) e o subdiretório </a:t>
            </a:r>
            <a:r>
              <a:rPr lang="x-none" i="1" dirty="0">
                <a:latin typeface="" pitchFamily="16"/>
              </a:rPr>
              <a:t>webapps</a:t>
            </a:r>
            <a:r>
              <a:rPr lang="x-none" dirty="0">
                <a:latin typeface="" pitchFamily="16"/>
              </a:rPr>
              <a:t> onde são instaladas aplicações web como arquivos </a:t>
            </a:r>
            <a:r>
              <a:rPr lang="x-none" i="1" dirty="0">
                <a:latin typeface="" pitchFamily="16"/>
              </a:rPr>
              <a:t>*.war</a:t>
            </a:r>
            <a:r>
              <a:rPr lang="x-none" dirty="0">
                <a:latin typeface="" pitchFamily="16"/>
              </a:rPr>
              <a:t> ou como subdiretórios</a:t>
            </a:r>
          </a:p>
          <a:p>
            <a:pPr lvl="1"/>
            <a:r>
              <a:rPr lang="x-none" i="1" dirty="0">
                <a:latin typeface="" pitchFamily="16"/>
              </a:rPr>
              <a:t>/etc/tomcat</a:t>
            </a:r>
            <a:r>
              <a:rPr lang="x-none" dirty="0">
                <a:latin typeface="" pitchFamily="16"/>
              </a:rPr>
              <a:t> contém os arquivos de configuração do Tomcat, em especial </a:t>
            </a:r>
            <a:r>
              <a:rPr lang="x-none" i="1" dirty="0">
                <a:latin typeface="" pitchFamily="16"/>
              </a:rPr>
              <a:t>server.xml</a:t>
            </a:r>
            <a:r>
              <a:rPr lang="x-none" dirty="0">
                <a:latin typeface="" pitchFamily="16"/>
              </a:rPr>
              <a:t> e </a:t>
            </a:r>
            <a:r>
              <a:rPr lang="x-none" i="1" dirty="0">
                <a:latin typeface="" pitchFamily="16"/>
              </a:rPr>
              <a:t>tomcat-users.xml</a:t>
            </a:r>
          </a:p>
          <a:p>
            <a:pPr lvl="1"/>
            <a:r>
              <a:rPr lang="x-none" i="1" dirty="0">
                <a:latin typeface="" pitchFamily="16"/>
              </a:rPr>
              <a:t>/var/log/tomcat</a:t>
            </a:r>
            <a:r>
              <a:rPr lang="x-none" dirty="0">
                <a:latin typeface="" pitchFamily="16"/>
              </a:rPr>
              <a:t> contém os logs do servidor Tomcat e de aplicações que falam uso da API de logging do Java</a:t>
            </a:r>
          </a:p>
        </p:txBody>
      </p:sp>
    </p:spTree>
    <p:extLst>
      <p:ext uri="{BB962C8B-B14F-4D97-AF65-F5344CB8AC3E}">
        <p14:creationId xmlns:p14="http://schemas.microsoft.com/office/powerpoint/2010/main" val="16787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3.2.1. Arquivos de Configuração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latin typeface="" pitchFamily="16"/>
              </a:rPr>
              <a:t>catalina.policy – security manager da  JVM</a:t>
            </a:r>
          </a:p>
          <a:p>
            <a:pPr lvl="0"/>
            <a:r>
              <a:rPr lang="x-none" dirty="0">
                <a:latin typeface="" pitchFamily="16"/>
              </a:rPr>
              <a:t>catalina.properties – configurações de classloader</a:t>
            </a:r>
          </a:p>
          <a:p>
            <a:pPr lvl="0"/>
            <a:r>
              <a:rPr lang="x-none" dirty="0">
                <a:latin typeface="" pitchFamily="16"/>
              </a:rPr>
              <a:t>context.xml – configurações default de contexto para aplicações web</a:t>
            </a:r>
          </a:p>
          <a:p>
            <a:pPr lvl="0"/>
            <a:r>
              <a:rPr lang="x-none" dirty="0">
                <a:latin typeface="" pitchFamily="16"/>
              </a:rPr>
              <a:t>logging.properties – arquivos de log</a:t>
            </a:r>
          </a:p>
          <a:p>
            <a:pPr lvl="0"/>
            <a:r>
              <a:rPr lang="x-none" dirty="0">
                <a:latin typeface="" pitchFamily="16"/>
              </a:rPr>
              <a:t>server.xml – arquivo principal de configuração</a:t>
            </a:r>
          </a:p>
          <a:p>
            <a:pPr lvl="0"/>
            <a:r>
              <a:rPr lang="pt-BR" dirty="0" err="1">
                <a:latin typeface="" pitchFamily="16"/>
              </a:rPr>
              <a:t>tomcat</a:t>
            </a:r>
            <a:r>
              <a:rPr lang="x-none" dirty="0">
                <a:latin typeface="" pitchFamily="16"/>
              </a:rPr>
              <a:t>.conf (apenas JPackage) – opções de inicialização da JVM</a:t>
            </a:r>
          </a:p>
          <a:p>
            <a:pPr lvl="0"/>
            <a:r>
              <a:rPr lang="x-none" dirty="0">
                <a:latin typeface="" pitchFamily="16"/>
              </a:rPr>
              <a:t> tomcat-users.xml – definições de usuários e roles</a:t>
            </a:r>
          </a:p>
          <a:p>
            <a:pPr lvl="0"/>
            <a:r>
              <a:rPr lang="x-none" dirty="0">
                <a:latin typeface="" pitchFamily="16"/>
              </a:rPr>
              <a:t> web.xml – configurações default de Servlets</a:t>
            </a:r>
          </a:p>
        </p:txBody>
      </p:sp>
    </p:spTree>
    <p:extLst>
      <p:ext uri="{BB962C8B-B14F-4D97-AF65-F5344CB8AC3E}">
        <p14:creationId xmlns:p14="http://schemas.microsoft.com/office/powerpoint/2010/main" val="10094330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3.3. Estrutura do server.xml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9213" y="2095500"/>
            <a:ext cx="8761412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sz="1800" b="1">
                <a:latin typeface="" pitchFamily="16"/>
              </a:rPr>
              <a:t>&lt;Server&gt;</a:t>
            </a:r>
            <a:r>
              <a:rPr lang="x-none" sz="1800">
                <a:latin typeface="" pitchFamily="16"/>
              </a:rPr>
              <a:t> </a:t>
            </a:r>
            <a:br>
              <a:rPr lang="x-none" sz="1800">
                <a:latin typeface="" pitchFamily="16"/>
              </a:rPr>
            </a:br>
            <a:r>
              <a:rPr lang="x-none" sz="1800">
                <a:latin typeface="" pitchFamily="16"/>
              </a:rPr>
              <a:t>O próprio Tomcat</a:t>
            </a:r>
          </a:p>
          <a:p>
            <a:pPr lvl="1"/>
            <a:r>
              <a:rPr lang="x-none" sz="1800" b="1">
                <a:latin typeface="" pitchFamily="16"/>
              </a:rPr>
              <a:t>&lt;GlobalNamingResources&gt;</a:t>
            </a:r>
            <a:r>
              <a:rPr lang="x-none" sz="1800">
                <a:latin typeface="" pitchFamily="16"/>
              </a:rPr>
              <a:t> </a:t>
            </a:r>
            <a:br>
              <a:rPr lang="x-none" sz="1800">
                <a:latin typeface="" pitchFamily="16"/>
              </a:rPr>
            </a:br>
            <a:r>
              <a:rPr lang="x-none" sz="1800">
                <a:latin typeface="" pitchFamily="16"/>
              </a:rPr>
              <a:t>Objetos JNDI globais</a:t>
            </a:r>
          </a:p>
          <a:p>
            <a:pPr lvl="1"/>
            <a:r>
              <a:rPr lang="x-none" sz="1800" b="1">
                <a:latin typeface="" pitchFamily="16"/>
              </a:rPr>
              <a:t>&lt;Service&gt;</a:t>
            </a:r>
            <a:r>
              <a:rPr lang="x-none" sz="1800">
                <a:latin typeface="" pitchFamily="16"/>
              </a:rPr>
              <a:t> </a:t>
            </a:r>
            <a:br>
              <a:rPr lang="x-none" sz="1800">
                <a:latin typeface="" pitchFamily="16"/>
              </a:rPr>
            </a:br>
            <a:r>
              <a:rPr lang="x-none" sz="1800">
                <a:latin typeface="" pitchFamily="16"/>
              </a:rPr>
              <a:t>Serviço oferecido para a rede</a:t>
            </a:r>
            <a:br>
              <a:rPr lang="x-none" sz="1800">
                <a:latin typeface="" pitchFamily="16"/>
              </a:rPr>
            </a:br>
            <a:r>
              <a:rPr lang="x-none" sz="1800">
                <a:latin typeface="" pitchFamily="16"/>
              </a:rPr>
              <a:t>(no momento apenas o container web)</a:t>
            </a:r>
          </a:p>
          <a:p>
            <a:pPr lvl="2"/>
            <a:r>
              <a:rPr lang="x-none" sz="1800" b="1">
                <a:latin typeface="" pitchFamily="16"/>
              </a:rPr>
              <a:t>&lt;Conector&gt;</a:t>
            </a:r>
            <a:r>
              <a:rPr lang="x-none" sz="1800">
                <a:latin typeface="" pitchFamily="16"/>
              </a:rPr>
              <a:t> </a:t>
            </a:r>
            <a:br>
              <a:rPr lang="x-none" sz="1800">
                <a:latin typeface="" pitchFamily="16"/>
              </a:rPr>
            </a:br>
            <a:r>
              <a:rPr lang="x-none" sz="1800">
                <a:latin typeface="" pitchFamily="16"/>
              </a:rPr>
              <a:t>Protocolo para acesso por clientes</a:t>
            </a:r>
          </a:p>
          <a:p>
            <a:pPr lvl="2"/>
            <a:r>
              <a:rPr lang="x-none" sz="1800" b="1">
                <a:latin typeface="" pitchFamily="16"/>
              </a:rPr>
              <a:t>&lt;Engine&gt;</a:t>
            </a:r>
            <a:r>
              <a:rPr lang="x-none" sz="1800">
                <a:latin typeface="" pitchFamily="16"/>
              </a:rPr>
              <a:t> </a:t>
            </a:r>
            <a:br>
              <a:rPr lang="x-none" sz="1800">
                <a:latin typeface="" pitchFamily="16"/>
              </a:rPr>
            </a:br>
            <a:r>
              <a:rPr lang="x-none" sz="1800">
                <a:latin typeface="" pitchFamily="16"/>
              </a:rPr>
              <a:t>Ccontainer web em si</a:t>
            </a:r>
          </a:p>
          <a:p>
            <a:pPr lvl="3"/>
            <a:r>
              <a:rPr lang="x-none" sz="1800" b="1">
                <a:latin typeface="" pitchFamily="16"/>
              </a:rPr>
              <a:t>&lt;Host&gt;</a:t>
            </a:r>
            <a:r>
              <a:rPr lang="x-none" sz="1800">
                <a:latin typeface="" pitchFamily="16"/>
              </a:rPr>
              <a:t> </a:t>
            </a:r>
            <a:br>
              <a:rPr lang="x-none" sz="1800">
                <a:latin typeface="" pitchFamily="16"/>
              </a:rPr>
            </a:br>
            <a:r>
              <a:rPr lang="x-none" sz="1800">
                <a:latin typeface="" pitchFamily="16"/>
              </a:rPr>
              <a:t>Host virtual, baseado em nome ou IP</a:t>
            </a:r>
          </a:p>
          <a:p>
            <a:pPr lvl="4"/>
            <a:r>
              <a:rPr lang="x-none" sz="1800" b="1">
                <a:latin typeface="" pitchFamily="16"/>
              </a:rPr>
              <a:t>&lt;Context&gt;</a:t>
            </a:r>
            <a:r>
              <a:rPr lang="x-none" sz="1800">
                <a:latin typeface="" pitchFamily="16"/>
              </a:rPr>
              <a:t> </a:t>
            </a:r>
            <a:br>
              <a:rPr lang="x-none" sz="1800">
                <a:latin typeface="" pitchFamily="16"/>
              </a:rPr>
            </a:br>
            <a:r>
              <a:rPr lang="x-none" sz="1800">
                <a:latin typeface="" pitchFamily="16"/>
              </a:rPr>
              <a:t>Uma aplicação web (WAR)</a:t>
            </a:r>
          </a:p>
        </p:txBody>
      </p:sp>
    </p:spTree>
    <p:extLst>
      <p:ext uri="{BB962C8B-B14F-4D97-AF65-F5344CB8AC3E}">
        <p14:creationId xmlns:p14="http://schemas.microsoft.com/office/powerpoint/2010/main" val="4829178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Outros Elementos do server.xml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maioria destes elementos podem ser inseridos em qualquer nível da estrutura do Tomcat:</a:t>
            </a:r>
          </a:p>
          <a:p>
            <a:pPr lvl="1"/>
            <a:r>
              <a:rPr lang="x-none" b="1">
                <a:latin typeface="" pitchFamily="16"/>
              </a:rPr>
              <a:t>&lt;Realm&gt;</a:t>
            </a:r>
            <a:r>
              <a:rPr lang="x-none">
                <a:latin typeface="" pitchFamily="16"/>
              </a:rPr>
              <a:t> fornece configurações de autenticação de login e senha</a:t>
            </a:r>
          </a:p>
          <a:p>
            <a:pPr lvl="1"/>
            <a:r>
              <a:rPr lang="x-none" b="1">
                <a:latin typeface="" pitchFamily="16"/>
              </a:rPr>
              <a:t>&lt;Resource&gt;</a:t>
            </a:r>
            <a:r>
              <a:rPr lang="x-none">
                <a:latin typeface="" pitchFamily="16"/>
              </a:rPr>
              <a:t> define conexões a bancos de dados, servidores de e-mail, EJBs, etc</a:t>
            </a:r>
          </a:p>
          <a:p>
            <a:pPr lvl="1"/>
            <a:r>
              <a:rPr lang="x-none" b="1">
                <a:latin typeface="" pitchFamily="16"/>
              </a:rPr>
              <a:t>&lt;Valve&gt;</a:t>
            </a:r>
            <a:r>
              <a:rPr lang="x-none">
                <a:latin typeface="" pitchFamily="16"/>
              </a:rPr>
              <a:t> modifica o processamento de requisições, por exemplo para gerar logs de acesso ou depuração da requisição HTTP</a:t>
            </a:r>
          </a:p>
        </p:txBody>
      </p:sp>
    </p:spTree>
    <p:extLst>
      <p:ext uri="{BB962C8B-B14F-4D97-AF65-F5344CB8AC3E}">
        <p14:creationId xmlns:p14="http://schemas.microsoft.com/office/powerpoint/2010/main" val="29410649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3.4. Tomcat Manager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É utilizada para ativar, desativar e recarregar aplicações web (pacotes WAR) hospedados pelo Tomcat</a:t>
            </a:r>
          </a:p>
          <a:p>
            <a:pPr marL="0" indent="0"/>
            <a:r>
              <a:rPr lang="x-none">
                <a:latin typeface="" pitchFamily="16"/>
              </a:rPr>
              <a:t>Também permite a obtenção de relatórios sobre o status atual do servidor</a:t>
            </a:r>
          </a:p>
          <a:p>
            <a:pPr marL="0" indent="0"/>
            <a:r>
              <a:rPr lang="x-none">
                <a:latin typeface="" pitchFamily="16"/>
              </a:rPr>
              <a:t>Foi criada para ser acessada por scripts (utilizando </a:t>
            </a:r>
            <a:r>
              <a:rPr lang="x-none" b="1">
                <a:latin typeface="" pitchFamily="16"/>
              </a:rPr>
              <a:t>wget</a:t>
            </a:r>
            <a:r>
              <a:rPr lang="x-none">
                <a:latin typeface="" pitchFamily="16"/>
              </a:rPr>
              <a:t>, por exemplo), e não por humanos, por isso sua interface simples</a:t>
            </a:r>
          </a:p>
          <a:p>
            <a:pPr marL="0" indent="0"/>
            <a:r>
              <a:rPr lang="x-none">
                <a:latin typeface="" pitchFamily="16"/>
              </a:rPr>
              <a:t>Entre nela pela URL </a:t>
            </a:r>
            <a:r>
              <a:rPr lang="x-none" sz="1800">
                <a:latin typeface="Bitstream Vera Sans Mono" pitchFamily="33"/>
              </a:rPr>
              <a:t>http://127.0.0.1:8080/manager/html</a:t>
            </a:r>
          </a:p>
        </p:txBody>
      </p:sp>
    </p:spTree>
    <p:extLst>
      <p:ext uri="{BB962C8B-B14F-4D97-AF65-F5344CB8AC3E}">
        <p14:creationId xmlns:p14="http://schemas.microsoft.com/office/powerpoint/2010/main" val="172077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0.2. Quem Deve Fazer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 Administradores de rede responsáveis por manter um servidor Tomcat como parte de um Portal, Intranet ou Extranet;</a:t>
            </a:r>
          </a:p>
          <a:p>
            <a:pPr marL="0" indent="0"/>
            <a:r>
              <a:rPr lang="x-none">
                <a:latin typeface="" pitchFamily="16"/>
              </a:rPr>
              <a:t>Programadores e analistas de sistemas responsáveis pelo desenvolvimento de aplicações Web utilizando a plataforma Java EE;</a:t>
            </a:r>
          </a:p>
          <a:p>
            <a:pPr marL="0" indent="0"/>
            <a:r>
              <a:rPr lang="x-none">
                <a:latin typeface="" pitchFamily="16"/>
              </a:rPr>
              <a:t>Administradores de rede e desenvolvedores interessados em obter conhecimentos sobre como construir, manter e otimizar uma infraestrutura de produção baseada em servidores de aplicação Java EE.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3.4.1. Ativação do Manager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Para evitar riscos de segurança, a instalação padrão do Tomcat não define nenhum usuário com acesso às aplicações administrativas</a:t>
            </a:r>
          </a:p>
          <a:p>
            <a:pPr marL="0" indent="0"/>
            <a:r>
              <a:rPr lang="x-none">
                <a:latin typeface="" pitchFamily="16"/>
              </a:rPr>
              <a:t>Para criar este usuário, deve ser editado o arquivo </a:t>
            </a:r>
            <a:r>
              <a:rPr lang="x-none" i="1">
                <a:latin typeface="" pitchFamily="16"/>
              </a:rPr>
              <a:t>conf/tomcat-users.xml</a:t>
            </a:r>
          </a:p>
          <a:p>
            <a:pPr marL="0" indent="0"/>
            <a:r>
              <a:rPr lang="x-none">
                <a:latin typeface="" pitchFamily="16"/>
              </a:rPr>
              <a:t>Deve ser acrescentado um usuário contendo o role </a:t>
            </a:r>
            <a:r>
              <a:rPr lang="x-none" b="1">
                <a:latin typeface="" pitchFamily="16"/>
              </a:rPr>
              <a:t>manager</a:t>
            </a:r>
            <a:r>
              <a:rPr lang="x-none">
                <a:latin typeface="" pitchFamily="16"/>
              </a:rPr>
              <a:t>.</a:t>
            </a:r>
          </a:p>
          <a:p>
            <a:pPr marL="0" indent="0"/>
            <a:r>
              <a:rPr lang="x-none">
                <a:latin typeface="" pitchFamily="16"/>
              </a:rPr>
              <a:t>Como acrescentar este usuário será auto-explicativo pelos exemplos fornecidos no próprio arquivo.</a:t>
            </a:r>
          </a:p>
          <a:p>
            <a:pPr marL="0" indent="0"/>
            <a:r>
              <a:rPr lang="x-none">
                <a:latin typeface="" pitchFamily="16"/>
              </a:rPr>
              <a:t>O Tomcat deve ser reiniciado para que o novo usuário seja reconhecido</a:t>
            </a:r>
          </a:p>
        </p:txBody>
      </p:sp>
    </p:spTree>
    <p:extLst>
      <p:ext uri="{BB962C8B-B14F-4D97-AF65-F5344CB8AC3E}">
        <p14:creationId xmlns:p14="http://schemas.microsoft.com/office/powerpoint/2010/main" val="3688103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Editando o Arquivo tomcat-users.xml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sz="1800">
                <a:latin typeface="Bitstream Vera Sans Mono" pitchFamily="17"/>
              </a:rPr>
              <a:t>&lt;?xml version='1.0' encoding='utf-8'?&gt;</a:t>
            </a:r>
            <a:br>
              <a:rPr lang="x-none" sz="1800">
                <a:latin typeface="Bitstream Vera Sans Mono" pitchFamily="17"/>
              </a:rPr>
            </a:br>
            <a:r>
              <a:rPr lang="x-none" sz="1800">
                <a:latin typeface="Bitstream Vera Sans Mono" pitchFamily="17"/>
              </a:rPr>
              <a:t>&lt;tomcat-users&gt;</a:t>
            </a:r>
            <a:br>
              <a:rPr lang="x-none" sz="1800">
                <a:latin typeface="Bitstream Vera Sans Mono" pitchFamily="17"/>
              </a:rPr>
            </a:br>
            <a:r>
              <a:rPr lang="x-none" sz="1800">
                <a:latin typeface="Bitstream Vera Sans Mono" pitchFamily="17"/>
              </a:rPr>
              <a:t>  &lt;role rolename="tomcat"/&gt;</a:t>
            </a:r>
            <a:br>
              <a:rPr lang="x-none" sz="1800">
                <a:latin typeface="Bitstream Vera Sans Mono" pitchFamily="17"/>
              </a:rPr>
            </a:br>
            <a:r>
              <a:rPr lang="x-none" sz="1800">
                <a:latin typeface="Bitstream Vera Sans Mono" pitchFamily="17"/>
              </a:rPr>
              <a:t>  &lt;role rolename="role1"/&gt;</a:t>
            </a:r>
            <a:br>
              <a:rPr lang="x-none" sz="1800" b="1">
                <a:latin typeface="Bitstream Vera Sans Mono" pitchFamily="17"/>
              </a:rPr>
            </a:br>
            <a:r>
              <a:rPr lang="x-none" sz="1800" b="1">
                <a:latin typeface="Bitstream Vera Sans Mono" pitchFamily="17"/>
              </a:rPr>
              <a:t>  &lt;role rolename="manager"/&gt;</a:t>
            </a:r>
            <a:br>
              <a:rPr lang="x-none" sz="1800">
                <a:latin typeface="Bitstream Vera Sans Mono" pitchFamily="17"/>
              </a:rPr>
            </a:br>
            <a:r>
              <a:rPr lang="x-none" sz="1800">
                <a:latin typeface="Bitstream Vera Sans Mono" pitchFamily="17"/>
              </a:rPr>
              <a:t>  &lt;user username="tomcat" password="tomcat"</a:t>
            </a:r>
            <a:br>
              <a:rPr lang="x-none" sz="1800">
                <a:latin typeface="Bitstream Vera Sans Mono" pitchFamily="17"/>
              </a:rPr>
            </a:br>
            <a:r>
              <a:rPr lang="x-none" sz="1800">
                <a:latin typeface="Bitstream Vera Sans Mono" pitchFamily="17"/>
              </a:rPr>
              <a:t>     roles="tomcat"/&gt;</a:t>
            </a:r>
            <a:br>
              <a:rPr lang="x-none" sz="1800">
                <a:latin typeface="Bitstream Vera Sans Mono" pitchFamily="17"/>
              </a:rPr>
            </a:br>
            <a:r>
              <a:rPr lang="x-none" sz="1800">
                <a:latin typeface="Bitstream Vera Sans Mono" pitchFamily="17"/>
              </a:rPr>
              <a:t>  &lt;user username="both" password="tomcat" </a:t>
            </a:r>
            <a:br>
              <a:rPr lang="x-none" sz="1800">
                <a:latin typeface="Bitstream Vera Sans Mono" pitchFamily="17"/>
              </a:rPr>
            </a:br>
            <a:r>
              <a:rPr lang="x-none" sz="1800">
                <a:latin typeface="Bitstream Vera Sans Mono" pitchFamily="17"/>
              </a:rPr>
              <a:t>     roles="tomcat,role1"/&gt;</a:t>
            </a:r>
            <a:br>
              <a:rPr lang="x-none" sz="1800">
                <a:latin typeface="Bitstream Vera Sans Mono" pitchFamily="17"/>
              </a:rPr>
            </a:br>
            <a:r>
              <a:rPr lang="x-none" sz="1800">
                <a:latin typeface="Bitstream Vera Sans Mono" pitchFamily="17"/>
              </a:rPr>
              <a:t>  &lt;user username="role1" password="tomcat"</a:t>
            </a:r>
            <a:br>
              <a:rPr lang="x-none" sz="1800">
                <a:latin typeface="Bitstream Vera Sans Mono" pitchFamily="17"/>
              </a:rPr>
            </a:br>
            <a:r>
              <a:rPr lang="x-none" sz="1800">
                <a:latin typeface="Bitstream Vera Sans Mono" pitchFamily="17"/>
              </a:rPr>
              <a:t>     roles="role1"/&gt;</a:t>
            </a:r>
            <a:br>
              <a:rPr lang="x-none" sz="1800">
                <a:latin typeface="Bitstream Vera Sans Mono" pitchFamily="17"/>
              </a:rPr>
            </a:br>
            <a:r>
              <a:rPr lang="x-none" sz="1800" b="1">
                <a:latin typeface="Bitstream Vera Sans Mono" pitchFamily="17"/>
              </a:rPr>
              <a:t>  &lt;user username="admin" password="senha"</a:t>
            </a:r>
            <a:br>
              <a:rPr lang="x-none" sz="1800" b="1">
                <a:latin typeface="Bitstream Vera Sans Mono" pitchFamily="17"/>
              </a:rPr>
            </a:br>
            <a:r>
              <a:rPr lang="x-none" sz="1800" b="1">
                <a:latin typeface="Bitstream Vera Sans Mono" pitchFamily="17"/>
              </a:rPr>
              <a:t>     roles="manager"/&gt;</a:t>
            </a:r>
            <a:br>
              <a:rPr lang="x-none" sz="1800">
                <a:latin typeface="Bitstream Vera Sans Mono" pitchFamily="17"/>
              </a:rPr>
            </a:br>
            <a:r>
              <a:rPr lang="x-none" sz="1800">
                <a:latin typeface="Bitstream Vera Sans Mono" pitchFamily="17"/>
              </a:rPr>
              <a:t>&lt;/tomcat-users&gt;</a:t>
            </a:r>
          </a:p>
        </p:txBody>
      </p:sp>
    </p:spTree>
    <p:extLst>
      <p:ext uri="{BB962C8B-B14F-4D97-AF65-F5344CB8AC3E}">
        <p14:creationId xmlns:p14="http://schemas.microsoft.com/office/powerpoint/2010/main" val="1222470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Exemplos do Manager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20960" y="3147840"/>
            <a:ext cx="4187879" cy="379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12240" y="2261161"/>
            <a:ext cx="4263840" cy="386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3673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3.1 – Conhecendo os arquivos de configuração do Tomcat</a:t>
            </a:r>
          </a:p>
          <a:p>
            <a:pPr lvl="0"/>
            <a:r>
              <a:rPr lang="x-none">
                <a:latin typeface="" pitchFamily="16"/>
              </a:rPr>
              <a:t>Lab 3.2 – Ativando o Tomcat Manager</a:t>
            </a:r>
          </a:p>
          <a:p>
            <a:pPr lvl="0"/>
            <a:r>
              <a:rPr lang="x-none">
                <a:latin typeface="" pitchFamily="16"/>
              </a:rPr>
              <a:t>Lab 3.3 – Criação de script para monitoração continuada do servidor Tomcat</a:t>
            </a:r>
          </a:p>
          <a:p>
            <a:pPr lvl="0"/>
            <a:r>
              <a:rPr lang="x-none">
                <a:latin typeface="" pitchFamily="16"/>
              </a:rPr>
              <a:t>Questões de Revisão</a:t>
            </a:r>
          </a:p>
        </p:txBody>
      </p:sp>
    </p:spTree>
    <p:extLst>
      <p:ext uri="{BB962C8B-B14F-4D97-AF65-F5344CB8AC3E}">
        <p14:creationId xmlns:p14="http://schemas.microsoft.com/office/powerpoint/2010/main" val="24131937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719832" y="1131888"/>
            <a:ext cx="9360793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387850"/>
            <a:ext cx="6861175" cy="2016125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4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Instalação de Aplicações no </a:t>
            </a:r>
            <a:r>
              <a:rPr lang="pt-BR" b="1" dirty="0" err="1">
                <a:latin typeface="Albany" pitchFamily="34"/>
              </a:rPr>
              <a:t>Tomcat</a:t>
            </a:r>
            <a:endParaRPr lang="pt-BR" b="1" dirty="0">
              <a:latin typeface="Albany" pitchFamily="34"/>
            </a:endParaRP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98596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Nesta aula, aprendemos como instalar e configurar aplicações web para execução sob o servidor de aplicações Tomcat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Estrutura de pacotes WAR</a:t>
            </a:r>
          </a:p>
          <a:p>
            <a:pPr lvl="1"/>
            <a:r>
              <a:rPr lang="x-none">
                <a:latin typeface="" pitchFamily="16"/>
              </a:rPr>
              <a:t>Deployment de aplicações automático e manual</a:t>
            </a:r>
          </a:p>
          <a:p>
            <a:pPr lvl="1"/>
            <a:r>
              <a:rPr lang="x-none">
                <a:latin typeface="" pitchFamily="16"/>
              </a:rPr>
              <a:t>Atualização de aplicações</a:t>
            </a:r>
          </a:p>
          <a:p>
            <a:pPr lvl="1"/>
            <a:r>
              <a:rPr lang="x-none">
                <a:latin typeface="" pitchFamily="16"/>
              </a:rPr>
              <a:t>Desligando o auto-deploy</a:t>
            </a:r>
          </a:p>
        </p:txBody>
      </p:sp>
    </p:spTree>
    <p:extLst>
      <p:ext uri="{BB962C8B-B14F-4D97-AF65-F5344CB8AC3E}">
        <p14:creationId xmlns:p14="http://schemas.microsoft.com/office/powerpoint/2010/main" val="6865967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4.1. Pacotes WAR e Deployment Descriptors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Uma aplicação web em Java deve ser empacotada em um formato chamado WAR</a:t>
            </a:r>
          </a:p>
          <a:p>
            <a:pPr marL="0" indent="0"/>
            <a:r>
              <a:rPr lang="x-none">
                <a:latin typeface="" pitchFamily="16"/>
              </a:rPr>
              <a:t>O WAR e um JAR (que por sua vez é um ZIP) onde existe uma pasta </a:t>
            </a:r>
            <a:r>
              <a:rPr lang="x-none" i="1">
                <a:latin typeface="" pitchFamily="16"/>
              </a:rPr>
              <a:t>WEB-INF</a:t>
            </a:r>
            <a:r>
              <a:rPr lang="x-none">
                <a:latin typeface="" pitchFamily="16"/>
              </a:rPr>
              <a:t> contendo as classes Java da aplicação e o </a:t>
            </a:r>
            <a:r>
              <a:rPr lang="x-none" i="1">
                <a:latin typeface="" pitchFamily="16"/>
              </a:rPr>
              <a:t>descritor de deployment web.xml</a:t>
            </a:r>
          </a:p>
          <a:p>
            <a:pPr marL="0" indent="0"/>
            <a:r>
              <a:rPr lang="x-none">
                <a:latin typeface="" pitchFamily="16"/>
              </a:rPr>
              <a:t>Outros arquivos são tratados como páginas HTML estáticas ou páginas JSP dinâmicas</a:t>
            </a:r>
          </a:p>
          <a:p>
            <a:pPr marL="0" indent="0"/>
            <a:r>
              <a:rPr lang="x-none">
                <a:latin typeface="" pitchFamily="16"/>
              </a:rPr>
              <a:t>Apenas pacotes WAR podem ser entregues para execução pelo Container Web</a:t>
            </a:r>
          </a:p>
        </p:txBody>
      </p:sp>
    </p:spTree>
    <p:extLst>
      <p:ext uri="{BB962C8B-B14F-4D97-AF65-F5344CB8AC3E}">
        <p14:creationId xmlns:p14="http://schemas.microsoft.com/office/powerpoint/2010/main" val="866606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Pacotes WAR Abertos e Fechados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Embora formalmente o formato WAR seja um arquivo compactado, a maioria dos servidores de aplicação Java EE aceita uma pasta contendo subdiretórios na mesma estrutura</a:t>
            </a:r>
          </a:p>
          <a:p>
            <a:pPr marL="0" indent="0"/>
            <a:r>
              <a:rPr lang="x-none">
                <a:latin typeface="" pitchFamily="16"/>
              </a:rPr>
              <a:t>É uma conveniência para o desenvolvedor, facilitando o teste de modificações pontuais</a:t>
            </a:r>
          </a:p>
        </p:txBody>
      </p:sp>
    </p:spTree>
    <p:extLst>
      <p:ext uri="{BB962C8B-B14F-4D97-AF65-F5344CB8AC3E}">
        <p14:creationId xmlns:p14="http://schemas.microsoft.com/office/powerpoint/2010/main" val="7748471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4.2. Exemplo de WAR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sz="1800">
                <a:latin typeface="Bitstream Vera Sans Mono" pitchFamily="33"/>
              </a:rPr>
              <a:t>hoje.war</a:t>
            </a:r>
          </a:p>
          <a:p>
            <a:pPr lvl="1"/>
            <a:r>
              <a:rPr lang="x-none" sz="1800">
                <a:latin typeface="Bitstream Vera Sans Mono" pitchFamily="33"/>
              </a:rPr>
              <a:t>bean.jsp</a:t>
            </a:r>
          </a:p>
          <a:p>
            <a:pPr lvl="1"/>
            <a:r>
              <a:rPr lang="x-none" sz="1800">
                <a:latin typeface="Bitstream Vera Sans Mono" pitchFamily="33"/>
              </a:rPr>
              <a:t>el.jsp</a:t>
            </a:r>
          </a:p>
          <a:p>
            <a:pPr lvl="1"/>
            <a:r>
              <a:rPr lang="x-none" sz="1800">
                <a:latin typeface="Bitstream Vera Sans Mono" pitchFamily="33"/>
              </a:rPr>
              <a:t>hoje.jsp</a:t>
            </a:r>
          </a:p>
          <a:p>
            <a:pPr lvl="1"/>
            <a:r>
              <a:rPr lang="x-none" sz="1800">
                <a:latin typeface="Bitstream Vera Sans Mono" pitchFamily="33"/>
              </a:rPr>
              <a:t>index.jsp</a:t>
            </a:r>
          </a:p>
          <a:p>
            <a:pPr lvl="1"/>
            <a:r>
              <a:rPr lang="x-none" sz="1800">
                <a:latin typeface="Bitstream Vera Sans Mono" pitchFamily="33"/>
              </a:rPr>
              <a:t>WEB-INF</a:t>
            </a:r>
          </a:p>
          <a:p>
            <a:pPr lvl="2"/>
            <a:r>
              <a:rPr lang="x-none" sz="1800">
                <a:latin typeface="Bitstream Vera Sans Mono" pitchFamily="33"/>
              </a:rPr>
              <a:t>classes</a:t>
            </a:r>
          </a:p>
          <a:p>
            <a:pPr lvl="3"/>
            <a:r>
              <a:rPr lang="x-none" sz="1800">
                <a:latin typeface="Bitstream Vera Sans Mono" pitchFamily="33"/>
              </a:rPr>
              <a:t>exemplo</a:t>
            </a:r>
          </a:p>
          <a:p>
            <a:pPr lvl="4"/>
            <a:r>
              <a:rPr lang="x-none" sz="1800">
                <a:latin typeface="Bitstream Vera Sans Mono" pitchFamily="33"/>
              </a:rPr>
              <a:t>HojeBean.class</a:t>
            </a:r>
          </a:p>
          <a:p>
            <a:pPr lvl="4"/>
            <a:r>
              <a:rPr lang="x-none" sz="1800">
                <a:latin typeface="Bitstream Vera Sans Mono" pitchFamily="33"/>
              </a:rPr>
              <a:t>HojeServlet.class</a:t>
            </a:r>
          </a:p>
          <a:p>
            <a:pPr lvl="2"/>
            <a:r>
              <a:rPr lang="x-none" sz="1800">
                <a:latin typeface="Bitstream Vera Sans Mono" pitchFamily="33"/>
              </a:rPr>
              <a:t>web.xml</a:t>
            </a:r>
          </a:p>
        </p:txBody>
      </p:sp>
    </p:spTree>
    <p:extLst>
      <p:ext uri="{BB962C8B-B14F-4D97-AF65-F5344CB8AC3E}">
        <p14:creationId xmlns:p14="http://schemas.microsoft.com/office/powerpoint/2010/main" val="8831751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4.2.1. Compilando o Exemplo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Configure o classpath do sistema para incluir a API de Servlets, fornecida pelo Tomcat</a:t>
            </a:r>
          </a:p>
          <a:p>
            <a:pPr marL="0" indent="0"/>
            <a:r>
              <a:rPr lang="x-none">
                <a:latin typeface="" pitchFamily="16"/>
              </a:rPr>
              <a:t>Entre na pasta que contém as classes do exemplo</a:t>
            </a:r>
          </a:p>
          <a:p>
            <a:pPr marL="0" indent="0"/>
            <a:r>
              <a:rPr lang="x-none">
                <a:latin typeface="" pitchFamily="16"/>
              </a:rPr>
              <a:t>Compile as classes</a:t>
            </a:r>
          </a:p>
          <a:p>
            <a:pPr marL="0" indent="0"/>
            <a:r>
              <a:rPr lang="x-none">
                <a:latin typeface="" pitchFamily="16"/>
              </a:rPr>
              <a:t>Verifique que a pasta </a:t>
            </a:r>
            <a:r>
              <a:rPr lang="x-none" i="1">
                <a:latin typeface="" pitchFamily="16"/>
              </a:rPr>
              <a:t>WEB-INF/classes/exemplo</a:t>
            </a:r>
            <a:r>
              <a:rPr lang="x-none">
                <a:latin typeface="" pitchFamily="16"/>
              </a:rPr>
              <a:t> da aplicação contém agora dois arquivos </a:t>
            </a:r>
            <a:r>
              <a:rPr lang="x-none" i="1">
                <a:latin typeface="" pitchFamily="16"/>
              </a:rPr>
              <a:t>*.class</a:t>
            </a:r>
            <a:r>
              <a:rPr lang="x-none">
                <a:latin typeface="" pitchFamily="16"/>
              </a:rPr>
              <a:t> que correspondem aos dois arquivos Java presentes na mesma pasta</a:t>
            </a:r>
          </a:p>
        </p:txBody>
      </p:sp>
    </p:spTree>
    <p:extLst>
      <p:ext uri="{BB962C8B-B14F-4D97-AF65-F5344CB8AC3E}">
        <p14:creationId xmlns:p14="http://schemas.microsoft.com/office/powerpoint/2010/main" val="191875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0.3. Pré-requisitos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Leitura básica em Inglês Técnico;</a:t>
            </a:r>
          </a:p>
          <a:p>
            <a:pPr lvl="0"/>
            <a:r>
              <a:rPr lang="x-none">
                <a:latin typeface="" pitchFamily="16"/>
              </a:rPr>
              <a:t>Conhecimentos básicos de HTML e HTTP (navegadores e servidores Web);</a:t>
            </a:r>
          </a:p>
          <a:p>
            <a:pPr lvl="0"/>
            <a:r>
              <a:rPr lang="x-none">
                <a:latin typeface="" pitchFamily="16"/>
              </a:rPr>
              <a:t>Conhecimentos básicos de TCP/IP.</a:t>
            </a:r>
          </a:p>
          <a:p>
            <a:pPr lvl="0"/>
            <a:r>
              <a:rPr lang="x-none">
                <a:latin typeface="" pitchFamily="16"/>
              </a:rPr>
              <a:t>Desejáveis, embora não indispensáveis:</a:t>
            </a:r>
          </a:p>
          <a:p>
            <a:pPr lvl="1"/>
            <a:r>
              <a:rPr lang="x-none">
                <a:latin typeface="" pitchFamily="16"/>
              </a:rPr>
              <a:t>Conhecimentos básicos de Linguagem de programação Java</a:t>
            </a:r>
          </a:p>
          <a:p>
            <a:pPr lvl="1"/>
            <a:r>
              <a:rPr lang="x-none">
                <a:latin typeface="" pitchFamily="16"/>
              </a:rPr>
              <a:t>Compilação de programas na linha de comando utilizando o JDK;</a:t>
            </a:r>
          </a:p>
          <a:p>
            <a:pPr lvl="1"/>
            <a:r>
              <a:rPr lang="x-none">
                <a:latin typeface="" pitchFamily="16"/>
              </a:rPr>
              <a:t>Acesso a bancos de dados utilizando JDBC;</a:t>
            </a:r>
          </a:p>
          <a:p>
            <a:pPr lvl="1"/>
            <a:r>
              <a:rPr lang="x-none">
                <a:latin typeface="" pitchFamily="16"/>
              </a:rPr>
              <a:t>Construção de servlets e páginas JSP.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Comandos para Compilar o Exemplo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(Cada comando deve ser digitado em uma única linha!)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$ export CLASSPATH=$CLASSPATH:/usr/share/java/servlets.jar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$ cd ~Cap4/Lab1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$ cd WEB-INF/classes</a:t>
            </a:r>
          </a:p>
          <a:p>
            <a:pPr marL="0" indent="0"/>
            <a:r>
              <a:rPr lang="x-none" sz="1800">
                <a:latin typeface="Bitstream Vera Sans Mono" pitchFamily="33"/>
              </a:rPr>
              <a:t>$ javac exemplo/*.java</a:t>
            </a:r>
          </a:p>
        </p:txBody>
      </p:sp>
    </p:spTree>
    <p:extLst>
      <p:ext uri="{BB962C8B-B14F-4D97-AF65-F5344CB8AC3E}">
        <p14:creationId xmlns:p14="http://schemas.microsoft.com/office/powerpoint/2010/main" val="36138175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4.2.2. Empacotando o Exemplo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Estando na sua pasta home, execute o comando</a:t>
            </a:r>
          </a:p>
          <a:p>
            <a:pPr lvl="1"/>
            <a:r>
              <a:rPr lang="x-none" sz="1800">
                <a:latin typeface="Bitstream Vera Sans Mono" pitchFamily="33"/>
              </a:rPr>
              <a:t>$ cd ~/Cap4</a:t>
            </a:r>
          </a:p>
          <a:p>
            <a:pPr lvl="1"/>
            <a:r>
              <a:rPr lang="x-none" sz="1800">
                <a:latin typeface="Bitstream Vera Sans Mono" pitchFamily="33"/>
              </a:rPr>
              <a:t>$ jar cvf hoje.war -C Lab1 .</a:t>
            </a:r>
          </a:p>
          <a:p>
            <a:pPr marL="0" indent="0"/>
            <a:r>
              <a:rPr lang="x-none">
                <a:latin typeface="" pitchFamily="16"/>
              </a:rPr>
              <a:t>Observe o uso da opção </a:t>
            </a:r>
            <a:r>
              <a:rPr lang="x-none" b="1">
                <a:latin typeface="" pitchFamily="16"/>
              </a:rPr>
              <a:t>-C</a:t>
            </a:r>
            <a:r>
              <a:rPr lang="x-none">
                <a:latin typeface="" pitchFamily="16"/>
              </a:rPr>
              <a:t> e que o último argumento é um ponto, indicando o diretório corrente</a:t>
            </a:r>
          </a:p>
          <a:p>
            <a:pPr marL="0" indent="0"/>
            <a:r>
              <a:rPr lang="x-none">
                <a:latin typeface="" pitchFamily="16"/>
              </a:rPr>
              <a:t>Isto é necessário porque o pacote WAR não deve contar a pasta de topo da aplicação (no caso, </a:t>
            </a:r>
            <a:r>
              <a:rPr lang="x-none" i="1">
                <a:latin typeface="" pitchFamily="16"/>
              </a:rPr>
              <a:t>Lab1</a:t>
            </a:r>
            <a:r>
              <a:rPr lang="x-none">
                <a:latin typeface="" pitchFamily="16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65536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Verificando um Pacote WAR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Liste o conteúdo do pacote usando o comando jar:</a:t>
            </a:r>
          </a:p>
          <a:p>
            <a:pPr lvl="1"/>
            <a:r>
              <a:rPr lang="x-none" sz="1800">
                <a:latin typeface="Bitstream Vera Sans Mono" pitchFamily="33"/>
              </a:rPr>
              <a:t>$ jar tvf hoje.war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0 Wed Mar 29 00:12:40 BRT 2006 META-INF/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44 Wed Mar 29 00:12:40 BRT 2006 META-INF/MANIFEST.MF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0 Tue Mar 28 07:23:10 BRT 2006 ./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423 Tue Mar 28 06:49:58 BRT 2006 index.jsp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166 Tue Mar 28 06:53:04 BRT 2006 el.jsp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289 Tue Mar 28 06:53:26 BRT 2006 hoje.jsp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0 Tue Mar 28 06:49:16 BRT 2006 WEB-INF/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     0 Tue Mar 28 06:44:40 BRT 2006 WEB-INF/classes/</a:t>
            </a:r>
            <a:br>
              <a:rPr lang="x-none" sz="1800">
                <a:latin typeface="Bitstream Vera Sans Mono" pitchFamily="33"/>
              </a:rPr>
            </a:br>
            <a:r>
              <a:rPr lang="x-none" sz="1800">
                <a:latin typeface="Bitstream Vera Sans Mono" pitchFamily="33"/>
              </a:rPr>
              <a:t>...</a:t>
            </a:r>
          </a:p>
          <a:p>
            <a:pPr marL="0" indent="0"/>
            <a:r>
              <a:rPr lang="x-none">
                <a:latin typeface="" pitchFamily="16"/>
              </a:rPr>
              <a:t>Também pode ser usado o comando unzip</a:t>
            </a:r>
          </a:p>
          <a:p>
            <a:pPr lvl="1"/>
            <a:r>
              <a:rPr lang="x-none" sz="1800">
                <a:latin typeface="Bitstream Vera Sans Mono" pitchFamily="33"/>
              </a:rPr>
              <a:t>$ unzip -t hoje.war</a:t>
            </a:r>
          </a:p>
        </p:txBody>
      </p:sp>
    </p:spTree>
    <p:extLst>
      <p:ext uri="{BB962C8B-B14F-4D97-AF65-F5344CB8AC3E}">
        <p14:creationId xmlns:p14="http://schemas.microsoft.com/office/powerpoint/2010/main" val="4221567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4.3. Deployment de Aplicações Web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É o processo de instalação de uma aplicação web Java EE dentro de um container web, tornando esta aplicação disponível para seus usuários</a:t>
            </a:r>
          </a:p>
          <a:p>
            <a:pPr marL="0" indent="0"/>
            <a:r>
              <a:rPr lang="x-none" dirty="0">
                <a:latin typeface="" pitchFamily="16"/>
              </a:rPr>
              <a:t>Envolve garantir que todas as configurações e recursos requeridos pela aplicação estejam disponíveis no servidor onde ela é instalada</a:t>
            </a:r>
          </a:p>
          <a:p>
            <a:pPr marL="0" indent="0"/>
            <a:r>
              <a:rPr lang="x-none" dirty="0">
                <a:latin typeface="" pitchFamily="16"/>
              </a:rPr>
              <a:t>Há várias formas locais e remotas de realizar o deployment com o Tomcat</a:t>
            </a:r>
          </a:p>
          <a:p>
            <a:pPr lvl="1"/>
            <a:r>
              <a:rPr lang="x-none" dirty="0">
                <a:latin typeface="" pitchFamily="16"/>
              </a:rPr>
              <a:t>Auto-deploy (cópia de arquivos)</a:t>
            </a:r>
          </a:p>
          <a:p>
            <a:pPr lvl="1"/>
            <a:r>
              <a:rPr lang="x-none" dirty="0">
                <a:latin typeface="" pitchFamily="16"/>
              </a:rPr>
              <a:t>Via o Manager</a:t>
            </a:r>
          </a:p>
        </p:txBody>
      </p:sp>
    </p:spTree>
    <p:extLst>
      <p:ext uri="{BB962C8B-B14F-4D97-AF65-F5344CB8AC3E}">
        <p14:creationId xmlns:p14="http://schemas.microsoft.com/office/powerpoint/2010/main" val="2515912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4.4. Auto-Deploy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maneira mais fácil de fazer a instalação (</a:t>
            </a:r>
            <a:r>
              <a:rPr lang="x-none" i="1">
                <a:latin typeface="" pitchFamily="16"/>
              </a:rPr>
              <a:t>deployment</a:t>
            </a:r>
            <a:r>
              <a:rPr lang="x-none">
                <a:latin typeface="" pitchFamily="16"/>
              </a:rPr>
              <a:t>) de uma aplicação no Tomcat é copiar seu pacote WAR (seja aberto ou fechado) para a pasta </a:t>
            </a:r>
            <a:r>
              <a:rPr lang="x-none" i="1">
                <a:latin typeface="" pitchFamily="16"/>
              </a:rPr>
              <a:t>webapps</a:t>
            </a:r>
          </a:p>
          <a:p>
            <a:pPr marL="0" indent="0"/>
            <a:r>
              <a:rPr lang="x-none">
                <a:latin typeface="" pitchFamily="16"/>
              </a:rPr>
              <a:t>Feito a cópia, os logs do Tomcat deverão indicar que o novo pacote foi detectado e instalado</a:t>
            </a:r>
          </a:p>
          <a:p>
            <a:pPr marL="0" indent="0"/>
            <a:r>
              <a:rPr lang="x-none">
                <a:latin typeface="" pitchFamily="16"/>
              </a:rPr>
              <a:t>O novo pacote deverá então ser automaticamente listado como uma nova aplicação no Manager</a:t>
            </a:r>
          </a:p>
          <a:p>
            <a:pPr marL="0" indent="0"/>
            <a:r>
              <a:rPr lang="x-none">
                <a:latin typeface="" pitchFamily="16"/>
              </a:rPr>
              <a:t>Cuidado, pois a cópia de arquivos não é uma operaao atômica!</a:t>
            </a:r>
          </a:p>
        </p:txBody>
      </p:sp>
    </p:spTree>
    <p:extLst>
      <p:ext uri="{BB962C8B-B14F-4D97-AF65-F5344CB8AC3E}">
        <p14:creationId xmlns:p14="http://schemas.microsoft.com/office/powerpoint/2010/main" val="336533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4.4.1. Permissões de Arquivos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latin typeface="" pitchFamily="16"/>
              </a:rPr>
              <a:t>A pasta webapps (/var/lib/tomca</a:t>
            </a:r>
            <a:r>
              <a:rPr lang="pt-BR" dirty="0">
                <a:latin typeface="" pitchFamily="16"/>
              </a:rPr>
              <a:t>t</a:t>
            </a:r>
            <a:r>
              <a:rPr lang="x-none" dirty="0">
                <a:latin typeface="" pitchFamily="16"/>
              </a:rPr>
              <a:t>/webapps) pode ser escrita por membros do grupo “tomcat”</a:t>
            </a:r>
          </a:p>
          <a:p>
            <a:pPr lvl="0"/>
            <a:r>
              <a:rPr lang="x-none" dirty="0">
                <a:latin typeface="" pitchFamily="16"/>
              </a:rPr>
              <a:t>Então se acrescente a este grupo!</a:t>
            </a:r>
          </a:p>
          <a:p>
            <a:pPr lvl="0"/>
            <a:r>
              <a:rPr lang="x-none" dirty="0">
                <a:latin typeface="" pitchFamily="16"/>
              </a:rPr>
              <a:t># usermod -aG tomcat </a:t>
            </a:r>
            <a:r>
              <a:rPr lang="pt-BR" dirty="0">
                <a:latin typeface="" pitchFamily="16"/>
              </a:rPr>
              <a:t>&lt;&lt;login&gt;&gt;</a:t>
            </a:r>
            <a:endParaRPr lang="x-none" dirty="0">
              <a:latin typeface="" pitchFamily="16"/>
            </a:endParaRPr>
          </a:p>
          <a:p>
            <a:pPr lvl="0"/>
            <a:r>
              <a:rPr lang="x-none" dirty="0">
                <a:latin typeface="" pitchFamily="16"/>
              </a:rPr>
              <a:t>Faça novo login, e confirme o novo grupo com o comando </a:t>
            </a:r>
            <a:r>
              <a:rPr lang="x-none" b="1" dirty="0">
                <a:latin typeface="" pitchFamily="16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4338170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4.4.2. Re-deployment Automático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 instalação padrão do Tomcat monitora pacotes fechados</a:t>
            </a:r>
          </a:p>
          <a:p>
            <a:pPr marL="0" indent="0"/>
            <a:r>
              <a:rPr lang="x-none">
                <a:latin typeface="" pitchFamily="16"/>
              </a:rPr>
              <a:t>Ou então o descritor </a:t>
            </a:r>
            <a:r>
              <a:rPr lang="x-none" i="1">
                <a:latin typeface="" pitchFamily="16"/>
              </a:rPr>
              <a:t>web.xml</a:t>
            </a:r>
            <a:r>
              <a:rPr lang="x-none">
                <a:latin typeface="" pitchFamily="16"/>
              </a:rPr>
              <a:t> de pacotes abertos, recarregando (re-deployment) em caso de mudanças</a:t>
            </a:r>
          </a:p>
          <a:p>
            <a:pPr marL="0" indent="0"/>
            <a:r>
              <a:rPr lang="x-none">
                <a:latin typeface="" pitchFamily="16"/>
              </a:rPr>
              <a:t>Mudanças em páginas JSP são detectadas e efetivas no próximo acesso a página</a:t>
            </a:r>
          </a:p>
          <a:p>
            <a:pPr marL="0" indent="0"/>
            <a:r>
              <a:rPr lang="x-none">
                <a:latin typeface="" pitchFamily="16"/>
              </a:rPr>
              <a:t>Mudanças em classes Java exigem a recarga manual da aplicação pelo Manager (link </a:t>
            </a:r>
            <a:r>
              <a:rPr lang="x-none" i="1">
                <a:latin typeface="" pitchFamily="16"/>
              </a:rPr>
              <a:t>Reload</a:t>
            </a:r>
            <a:r>
              <a:rPr lang="x-none">
                <a:latin typeface="" pitchFamily="16"/>
              </a:rPr>
              <a:t>) ou um </a:t>
            </a:r>
            <a:r>
              <a:rPr lang="x-none" b="1">
                <a:latin typeface="" pitchFamily="16"/>
              </a:rPr>
              <a:t>touch</a:t>
            </a:r>
            <a:r>
              <a:rPr lang="x-none">
                <a:latin typeface="" pitchFamily="16"/>
              </a:rPr>
              <a:t> no web.xml</a:t>
            </a:r>
          </a:p>
        </p:txBody>
      </p:sp>
    </p:spTree>
    <p:extLst>
      <p:ext uri="{BB962C8B-B14F-4D97-AF65-F5344CB8AC3E}">
        <p14:creationId xmlns:p14="http://schemas.microsoft.com/office/powerpoint/2010/main" val="25839825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4.4.3. Limpando Deployments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A cópia de um pacote fechado para o webapps gera uma versão aberta do mesmo pacote</a:t>
            </a:r>
          </a:p>
          <a:p>
            <a:pPr lvl="0"/>
            <a:r>
              <a:rPr lang="x-none">
                <a:latin typeface="" pitchFamily="16"/>
              </a:rPr>
              <a:t>Às vezes o undeploy não remove a versão aberta, que interfere em futuros deployments</a:t>
            </a:r>
          </a:p>
          <a:p>
            <a:pPr lvl="0"/>
            <a:r>
              <a:rPr lang="x-none">
                <a:latin typeface="" pitchFamily="16"/>
              </a:rPr>
              <a:t>O undeploy via Manager nunca deixa lixo!</a:t>
            </a:r>
          </a:p>
          <a:p>
            <a:pPr lvl="0"/>
            <a:endParaRPr lang="x-none">
              <a:latin typeface="" pitchFamily="16"/>
            </a:endParaRPr>
          </a:p>
        </p:txBody>
      </p:sp>
    </p:spTree>
    <p:extLst>
      <p:ext uri="{BB962C8B-B14F-4D97-AF65-F5344CB8AC3E}">
        <p14:creationId xmlns:p14="http://schemas.microsoft.com/office/powerpoint/2010/main" val="17760984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4.5. Testando o Deployment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 dirty="0">
                <a:latin typeface="" pitchFamily="16"/>
              </a:rPr>
              <a:t>Verifique os logs</a:t>
            </a:r>
          </a:p>
          <a:p>
            <a:pPr lvl="1"/>
            <a:r>
              <a:rPr lang="x-none" sz="1800" dirty="0">
                <a:latin typeface="Bitstream Vera Sans Mono" pitchFamily="33"/>
              </a:rPr>
              <a:t>$ tail /var/logs/</a:t>
            </a:r>
            <a:r>
              <a:rPr lang="pt-BR" sz="1800" dirty="0" err="1">
                <a:latin typeface="Bitstream Vera Sans Mono" pitchFamily="33"/>
              </a:rPr>
              <a:t>tomcat</a:t>
            </a:r>
            <a:r>
              <a:rPr lang="x-none" sz="1800" dirty="0">
                <a:latin typeface="Bitstream Vera Sans Mono" pitchFamily="33"/>
              </a:rPr>
              <a:t>/catalina.out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...</a:t>
            </a:r>
            <a:br>
              <a:rPr lang="x-none" sz="1800" dirty="0">
                <a:latin typeface="Bitstream Vera Sans Mono" pitchFamily="33"/>
              </a:rPr>
            </a:br>
            <a:r>
              <a:rPr lang="x-none" sz="1800" dirty="0">
                <a:latin typeface="Bitstream Vera Sans Mono" pitchFamily="33"/>
              </a:rPr>
              <a:t>INFO: Deploying web application archive hoje.war</a:t>
            </a:r>
          </a:p>
          <a:p>
            <a:pPr marL="0" indent="0"/>
            <a:r>
              <a:rPr lang="x-none" dirty="0">
                <a:latin typeface="" pitchFamily="16"/>
              </a:rPr>
              <a:t>Verifique a presença da aplicação no Manager</a:t>
            </a:r>
          </a:p>
          <a:p>
            <a:pPr marL="0" indent="0"/>
            <a:r>
              <a:rPr lang="x-none" dirty="0">
                <a:latin typeface="" pitchFamily="16"/>
              </a:rPr>
              <a:t>O nome da aplicação será igual ao nome do pacote WAR, ou seja, “hoje”</a:t>
            </a:r>
          </a:p>
          <a:p>
            <a:pPr marL="0" indent="0"/>
            <a:r>
              <a:rPr lang="x-none" dirty="0">
                <a:latin typeface="" pitchFamily="16"/>
              </a:rPr>
              <a:t>http://127.0.0.1:8080/hoje</a:t>
            </a:r>
          </a:p>
        </p:txBody>
      </p:sp>
    </p:spTree>
    <p:extLst>
      <p:ext uri="{BB962C8B-B14F-4D97-AF65-F5344CB8AC3E}">
        <p14:creationId xmlns:p14="http://schemas.microsoft.com/office/powerpoint/2010/main" val="29268023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4.6. Deployment Via Manager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Além do auto-deploy pela cópia de arquivos, o Tomcat suporta o deployment pelo Manager, que pode inclusive ser feito remotamente</a:t>
            </a:r>
          </a:p>
          <a:p>
            <a:pPr marL="0" indent="0"/>
            <a:r>
              <a:rPr lang="x-none">
                <a:latin typeface="" pitchFamily="16"/>
              </a:rPr>
              <a:t>Se for um deployment local, o manager pode apontar o Tomcat diretamente para o pacote WAR da aplicação, sem necessidade de copiar para a pasta webapps</a:t>
            </a:r>
          </a:p>
          <a:p>
            <a:pPr marL="0" indent="0"/>
            <a:r>
              <a:rPr lang="x-none">
                <a:latin typeface="" pitchFamily="16"/>
              </a:rPr>
              <a:t>O nome do contexto (nas URLs) pode inclusive ser diferente do nome do pacote</a:t>
            </a:r>
          </a:p>
          <a:p>
            <a:pPr marL="0" indent="0"/>
            <a:r>
              <a:rPr lang="x-none">
                <a:latin typeface="" pitchFamily="16"/>
              </a:rPr>
              <a:t>Se for um deployment remoto, deve ser obrigatoriamente fornecido um pacote WAR fechado para </a:t>
            </a:r>
            <a:r>
              <a:rPr lang="x-none" i="1">
                <a:latin typeface="" pitchFamily="16"/>
              </a:rPr>
              <a:t>upload</a:t>
            </a:r>
            <a:r>
              <a:rPr lang="x-none">
                <a:latin typeface="" pitchFamily="16"/>
              </a:rPr>
              <a:t>, que será salvo em </a:t>
            </a:r>
            <a:r>
              <a:rPr lang="x-none" i="1">
                <a:latin typeface="" pitchFamily="16"/>
              </a:rPr>
              <a:t>webapps</a:t>
            </a:r>
          </a:p>
        </p:txBody>
      </p:sp>
    </p:spTree>
    <p:extLst>
      <p:ext uri="{BB962C8B-B14F-4D97-AF65-F5344CB8AC3E}">
        <p14:creationId xmlns:p14="http://schemas.microsoft.com/office/powerpoint/2010/main" val="428912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0.5. Laboratórios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latin typeface="" pitchFamily="16"/>
              </a:rPr>
              <a:t>90% ou mais deste curso poderia ser realizado em Windows</a:t>
            </a:r>
            <a:r>
              <a:rPr lang="pt-BR" dirty="0">
                <a:latin typeface="" pitchFamily="16"/>
              </a:rPr>
              <a:t>, </a:t>
            </a:r>
            <a:r>
              <a:rPr lang="pt-BR" dirty="0" err="1">
                <a:latin typeface="" pitchFamily="16"/>
              </a:rPr>
              <a:t>linux</a:t>
            </a:r>
            <a:r>
              <a:rPr lang="x-none" dirty="0">
                <a:latin typeface="" pitchFamily="16"/>
              </a:rPr>
              <a:t> ou Mac. O Tomcat e os programas-exemplo deste curso são 100% Java.</a:t>
            </a:r>
          </a:p>
          <a:p>
            <a:pPr lvl="0"/>
            <a:r>
              <a:rPr lang="x-none" dirty="0">
                <a:latin typeface="" pitchFamily="16"/>
              </a:rPr>
              <a:t>O curso apresenta recomendações e otimizações específicas para Linux porque este é o ambiente de produção preferencial para o Tomcat.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Formulários do Manager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Primeiro para deployments locais</a:t>
            </a:r>
          </a:p>
          <a:p>
            <a:pPr marL="0" indent="0"/>
            <a:r>
              <a:rPr lang="x-none">
                <a:latin typeface="" pitchFamily="16"/>
              </a:rPr>
              <a:t>Segundo permite deployments remotos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80721" y="3067200"/>
            <a:ext cx="8539200" cy="3808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1411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4.6.1. Atualizando e Suspendendo Aplicações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Links “Reload” e “Stop” do Manager, em “List Applications”</a:t>
            </a:r>
          </a:p>
          <a:p>
            <a:pPr lvl="0"/>
            <a:r>
              <a:rPr lang="x-none">
                <a:latin typeface="" pitchFamily="16"/>
              </a:rPr>
              <a:t>Falhas durante o deployment podem deixar a aplicação suspensa (e não adianta tentar usar o link “Start”)</a:t>
            </a:r>
          </a:p>
        </p:txBody>
      </p:sp>
    </p:spTree>
    <p:extLst>
      <p:ext uri="{BB962C8B-B14F-4D97-AF65-F5344CB8AC3E}">
        <p14:creationId xmlns:p14="http://schemas.microsoft.com/office/powerpoint/2010/main" val="9748669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4.7. Desligando o Auto-deploy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Configurado no elemento &lt;Host&gt; do server.xml</a:t>
            </a:r>
          </a:p>
          <a:p>
            <a:pPr marL="0" indent="0"/>
            <a:r>
              <a:rPr lang="x-none" sz="1800">
                <a:latin typeface="Bitstream Vera Sans" pitchFamily="34"/>
              </a:rPr>
              <a:t>&lt;Host name="localhost" appBase="webapps"</a:t>
            </a:r>
            <a:br>
              <a:rPr lang="x-none" sz="1800">
                <a:latin typeface="Bitstream Vera Sans" pitchFamily="34"/>
              </a:rPr>
            </a:br>
            <a:r>
              <a:rPr lang="x-none" sz="1800">
                <a:latin typeface="Bitstream Vera Sans" pitchFamily="34"/>
              </a:rPr>
              <a:t>       unpackWARs="true" </a:t>
            </a:r>
            <a:r>
              <a:rPr lang="x-none" sz="1800">
                <a:solidFill>
                  <a:srgbClr val="FF0000"/>
                </a:solidFill>
                <a:latin typeface="Bitstream Vera Sans" pitchFamily="34"/>
              </a:rPr>
              <a:t>autoDeploy="false"</a:t>
            </a:r>
            <a:br>
              <a:rPr lang="x-none" sz="1800">
                <a:latin typeface="Bitstream Vera Sans" pitchFamily="34"/>
              </a:rPr>
            </a:br>
            <a:r>
              <a:rPr lang="x-none" sz="1800">
                <a:latin typeface="Bitstream Vera Sans" pitchFamily="34"/>
              </a:rPr>
              <a:t>       xmlValidation="false" xmlNamespaceAware="false"&gt;</a:t>
            </a:r>
          </a:p>
        </p:txBody>
      </p:sp>
    </p:spTree>
    <p:extLst>
      <p:ext uri="{BB962C8B-B14F-4D97-AF65-F5344CB8AC3E}">
        <p14:creationId xmlns:p14="http://schemas.microsoft.com/office/powerpoint/2010/main" val="12996897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4.1. Compilar, empacotar e (auto-)deployar aplicação</a:t>
            </a:r>
          </a:p>
          <a:p>
            <a:pPr lvl="0"/>
            <a:r>
              <a:rPr lang="x-none">
                <a:latin typeface="" pitchFamily="16"/>
              </a:rPr>
              <a:t>Lab 4.2. Auto-deploy de pacote aberto</a:t>
            </a:r>
          </a:p>
          <a:p>
            <a:pPr lvl="0"/>
            <a:r>
              <a:rPr lang="x-none">
                <a:latin typeface="" pitchFamily="16"/>
              </a:rPr>
              <a:t>Lab 4.3. Recarga via Manager</a:t>
            </a:r>
          </a:p>
          <a:p>
            <a:pPr lvl="0"/>
            <a:r>
              <a:rPr lang="x-none">
                <a:latin typeface="" pitchFamily="16"/>
              </a:rPr>
              <a:t>Lab 4.4. Deployment Manual (Manager)</a:t>
            </a:r>
          </a:p>
          <a:p>
            <a:pPr lvl="0"/>
            <a:r>
              <a:rPr lang="x-none">
                <a:latin typeface="" pitchFamily="16"/>
              </a:rPr>
              <a:t>Lab 4.5. Desligar auto-deploy – depois religue!</a:t>
            </a:r>
          </a:p>
          <a:p>
            <a:pPr lvl="0"/>
            <a:r>
              <a:rPr lang="x-none">
                <a:latin typeface="" pitchFamily="16"/>
              </a:rPr>
              <a:t>Questões de Revisão</a:t>
            </a:r>
          </a:p>
        </p:txBody>
      </p:sp>
    </p:spTree>
    <p:extLst>
      <p:ext uri="{BB962C8B-B14F-4D97-AF65-F5344CB8AC3E}">
        <p14:creationId xmlns:p14="http://schemas.microsoft.com/office/powerpoint/2010/main" val="40216435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935856" y="1131888"/>
            <a:ext cx="9144769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387850"/>
            <a:ext cx="6861175" cy="2016125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5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Configuração de Contextos</a:t>
            </a: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343104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Este capítulo apresenta como fornecer ao Tomcat configurações customizadas para aplicações web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Descritores padrão e proprietários</a:t>
            </a:r>
          </a:p>
          <a:p>
            <a:pPr lvl="1"/>
            <a:r>
              <a:rPr lang="x-none">
                <a:latin typeface="" pitchFamily="16"/>
              </a:rPr>
              <a:t>Entradas de ambiente</a:t>
            </a:r>
          </a:p>
          <a:p>
            <a:pPr lvl="1"/>
            <a:r>
              <a:rPr lang="x-none">
                <a:latin typeface="" pitchFamily="16"/>
              </a:rPr>
              <a:t>Configuração de contextos explícita e implícita</a:t>
            </a:r>
          </a:p>
          <a:p>
            <a:pPr lvl="1"/>
            <a:r>
              <a:rPr lang="x-none">
                <a:latin typeface="" pitchFamily="16"/>
              </a:rPr>
              <a:t>URL de acesso à aplicação</a:t>
            </a:r>
          </a:p>
          <a:p>
            <a:pPr lvl="1"/>
            <a:r>
              <a:rPr lang="x-none">
                <a:latin typeface="" pitchFamily="16"/>
              </a:rPr>
              <a:t>Página inicial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1441577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5.1. O Descritor web.xml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O arquivo </a:t>
            </a:r>
            <a:r>
              <a:rPr lang="x-none" i="1">
                <a:latin typeface="" pitchFamily="16"/>
              </a:rPr>
              <a:t>WEB-INF/web.xml</a:t>
            </a:r>
            <a:r>
              <a:rPr lang="x-none">
                <a:latin typeface="" pitchFamily="16"/>
              </a:rPr>
              <a:t> fornece os parâmetros de configuração padronizados pela API de Servlets</a:t>
            </a:r>
          </a:p>
          <a:p>
            <a:pPr marL="0" indent="0"/>
            <a:r>
              <a:rPr lang="x-none">
                <a:latin typeface="" pitchFamily="16"/>
              </a:rPr>
              <a:t>A maioria atende ao desenvolvedor de aplicações, mas alguns devem ser modificados pelo administrador	</a:t>
            </a:r>
          </a:p>
          <a:p>
            <a:pPr marL="0" indent="0"/>
            <a:r>
              <a:rPr lang="x-none">
                <a:latin typeface="" pitchFamily="16"/>
              </a:rPr>
              <a:t>Parâmetros que não são definidos pelo padrão são configurados no “descritor proprietário” do servidor de aplicações, no Tomcat é a definição de contextos</a:t>
            </a:r>
          </a:p>
          <a:p>
            <a:pPr marL="0" indent="0"/>
            <a:r>
              <a:rPr lang="x-none">
                <a:latin typeface="" pitchFamily="16"/>
              </a:rPr>
              <a:t>É comum este arquivo estar com erros de sintaxe ou com o nome errado (por exemplo, o nome da pasta </a:t>
            </a:r>
            <a:r>
              <a:rPr lang="x-none" i="1">
                <a:latin typeface="" pitchFamily="16"/>
              </a:rPr>
              <a:t>WEB-INF</a:t>
            </a:r>
            <a:r>
              <a:rPr lang="x-none">
                <a:latin typeface="" pitchFamily="16"/>
              </a:rPr>
              <a:t> escrito em minúsculas)</a:t>
            </a:r>
          </a:p>
        </p:txBody>
      </p:sp>
    </p:spTree>
    <p:extLst>
      <p:ext uri="{BB962C8B-B14F-4D97-AF65-F5344CB8AC3E}">
        <p14:creationId xmlns:p14="http://schemas.microsoft.com/office/powerpoint/2010/main" val="554910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5.1.1. Página Inicial da Aplicação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9213" y="1917700"/>
            <a:ext cx="8761412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Definida pelas entradas </a:t>
            </a:r>
            <a:r>
              <a:rPr lang="x-none" b="1">
                <a:latin typeface="" pitchFamily="16"/>
              </a:rPr>
              <a:t>&lt;welcome-file&gt;</a:t>
            </a:r>
            <a:r>
              <a:rPr lang="x-none">
                <a:latin typeface="" pitchFamily="16"/>
              </a:rPr>
              <a:t> no </a:t>
            </a:r>
            <a:r>
              <a:rPr lang="x-none" i="1">
                <a:latin typeface="" pitchFamily="16"/>
              </a:rPr>
              <a:t>web.xml</a:t>
            </a:r>
            <a:r>
              <a:rPr lang="x-none">
                <a:latin typeface="" pitchFamily="16"/>
              </a:rPr>
              <a:t>.</a:t>
            </a:r>
          </a:p>
          <a:p>
            <a:pPr lvl="0"/>
            <a:r>
              <a:rPr lang="x-none">
                <a:latin typeface="" pitchFamily="16"/>
              </a:rPr>
              <a:t>As várias páginas de boas-vindas são escolhidas na ordem em que aparecem no descritor de deployment</a:t>
            </a:r>
          </a:p>
          <a:p>
            <a:pPr lvl="0">
              <a:buNone/>
            </a:pPr>
            <a:r>
              <a:rPr lang="x-none">
                <a:latin typeface="Bitstream mono" pitchFamily="16"/>
              </a:rPr>
              <a:t>&lt;welcome-file-list&gt;</a:t>
            </a:r>
          </a:p>
          <a:p>
            <a:pPr lvl="0">
              <a:buNone/>
            </a:pPr>
            <a:r>
              <a:rPr lang="x-none">
                <a:latin typeface="Bitstream mono" pitchFamily="16"/>
              </a:rPr>
              <a:t>    &lt;welcome-file&gt;index.html&lt;/welcome-file&gt;</a:t>
            </a:r>
          </a:p>
          <a:p>
            <a:pPr lvl="0">
              <a:buNone/>
            </a:pPr>
            <a:r>
              <a:rPr lang="x-none">
                <a:latin typeface="Bitstream mono" pitchFamily="16"/>
              </a:rPr>
              <a:t>    &lt;welcome-file&gt;index.jsp&lt;/welcome-file&gt;</a:t>
            </a:r>
          </a:p>
          <a:p>
            <a:pPr lvl="0">
              <a:buNone/>
            </a:pPr>
            <a:r>
              <a:rPr lang="x-none">
                <a:latin typeface="Bitstream mono" pitchFamily="16"/>
              </a:rPr>
              <a:t>&lt;/welcome-file-list&gt;</a:t>
            </a:r>
          </a:p>
        </p:txBody>
      </p:sp>
    </p:spTree>
    <p:extLst>
      <p:ext uri="{BB962C8B-B14F-4D97-AF65-F5344CB8AC3E}">
        <p14:creationId xmlns:p14="http://schemas.microsoft.com/office/powerpoint/2010/main" val="4941436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5.1.2. Entradas de Ambiente JNDI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Parâmetros de configuração para a aplicação</a:t>
            </a:r>
          </a:p>
          <a:p>
            <a:pPr lvl="0"/>
            <a:r>
              <a:rPr lang="x-none">
                <a:latin typeface="" pitchFamily="16"/>
              </a:rPr>
              <a:t>Alternativa “enterprise” aos arquivos de propriedades</a:t>
            </a:r>
          </a:p>
          <a:p>
            <a:pPr lvl="0"/>
            <a:r>
              <a:rPr lang="x-none">
                <a:latin typeface="" pitchFamily="16"/>
              </a:rPr>
              <a:t>Valores simples vincuados a um nome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&lt;env-entry&gt;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  &lt;env-entry-name&gt;saudacao&lt;/env-entry-name&gt;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  &lt;env-entry-value&gt;rubro-negras&lt;/env-entry-value&gt;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  &lt;env-entry-type&gt;java.lang.String&lt;/env-entry-type&gt;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&lt;/env-entry&gt;</a:t>
            </a:r>
          </a:p>
        </p:txBody>
      </p:sp>
    </p:spTree>
    <p:extLst>
      <p:ext uri="{BB962C8B-B14F-4D97-AF65-F5344CB8AC3E}">
        <p14:creationId xmlns:p14="http://schemas.microsoft.com/office/powerpoint/2010/main" val="21094610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5.2. O Descritor Proprietário context.xml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Colocado na pasta </a:t>
            </a:r>
            <a:r>
              <a:rPr lang="x-none" i="1">
                <a:latin typeface="" pitchFamily="16"/>
              </a:rPr>
              <a:t>META-INF</a:t>
            </a:r>
            <a:r>
              <a:rPr lang="x-none">
                <a:latin typeface="" pitchFamily="16"/>
              </a:rPr>
              <a:t> do pacote WAR</a:t>
            </a:r>
          </a:p>
          <a:p>
            <a:pPr lvl="0"/>
            <a:r>
              <a:rPr lang="x-none">
                <a:latin typeface="" pitchFamily="16"/>
              </a:rPr>
              <a:t>Específico para o Tomcat, ignorado por outros servidores</a:t>
            </a:r>
          </a:p>
          <a:p>
            <a:pPr lvl="0"/>
            <a:r>
              <a:rPr lang="x-none">
                <a:latin typeface="" pitchFamily="16"/>
              </a:rPr>
              <a:t>É comum um pacote WAR carregar descritores proprietários para vários servidores diferentes</a:t>
            </a:r>
          </a:p>
          <a:p>
            <a:pPr lvl="0"/>
            <a:r>
              <a:rPr lang="x-none">
                <a:latin typeface="" pitchFamily="16"/>
              </a:rPr>
              <a:t>Modificado quase que exclusivamente pelo administrador</a:t>
            </a:r>
          </a:p>
        </p:txBody>
      </p:sp>
    </p:spTree>
    <p:extLst>
      <p:ext uri="{BB962C8B-B14F-4D97-AF65-F5344CB8AC3E}">
        <p14:creationId xmlns:p14="http://schemas.microsoft.com/office/powerpoint/2010/main" val="17258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0.6. Perfil do Administrador de Servidores de Aplicação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Mantém o ambiente de produção para aplicações</a:t>
            </a:r>
          </a:p>
          <a:p>
            <a:pPr lvl="0"/>
            <a:r>
              <a:rPr lang="x-none">
                <a:latin typeface="" pitchFamily="16"/>
              </a:rPr>
              <a:t>A performance e estabilidade deste ambiente depende da qualidade e especificidades destas aplicações</a:t>
            </a:r>
          </a:p>
          <a:p>
            <a:pPr lvl="0"/>
            <a:r>
              <a:rPr lang="x-none">
                <a:latin typeface="" pitchFamily="16"/>
              </a:rPr>
              <a:t>Ao contrário de um proxy web, servidor de e-mail ou arquivos, que depende apenas do código do próprio servidor</a:t>
            </a:r>
          </a:p>
          <a:p>
            <a:pPr lvl="0"/>
            <a:r>
              <a:rPr lang="x-none">
                <a:latin typeface="" pitchFamily="16"/>
              </a:rPr>
              <a:t>Então o ASA necessita conhecimentos tanto de infra-estrutura quanto de desenvolvimento, pois ele está na interseção entre estes dois universos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846138"/>
            <a:ext cx="8991600" cy="554037"/>
          </a:xfrm>
          <a:prstGeom prst="rect">
            <a:avLst/>
          </a:prstGeo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5.2.1. Sobrepondo Entradas de Ambiente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129213"/>
          </a:xfrm>
          <a:prstGeom prst="rect">
            <a:avLst/>
          </a:prstGeom>
        </p:spPr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A entrada </a:t>
            </a:r>
            <a:r>
              <a:rPr lang="x-none" b="1">
                <a:latin typeface="" pitchFamily="16"/>
              </a:rPr>
              <a:t>&lt;Environment&gt;</a:t>
            </a:r>
            <a:r>
              <a:rPr lang="x-none">
                <a:latin typeface="" pitchFamily="16"/>
              </a:rPr>
              <a:t> em </a:t>
            </a:r>
            <a:r>
              <a:rPr lang="x-none" i="1">
                <a:latin typeface="" pitchFamily="16"/>
              </a:rPr>
              <a:t>context.xml</a:t>
            </a:r>
            <a:r>
              <a:rPr lang="x-none">
                <a:latin typeface="" pitchFamily="16"/>
              </a:rPr>
              <a:t> pode sobrepor o valor de </a:t>
            </a:r>
            <a:r>
              <a:rPr lang="x-none" b="1">
                <a:latin typeface="" pitchFamily="16"/>
              </a:rPr>
              <a:t>&lt;env-entry&gt;</a:t>
            </a:r>
            <a:r>
              <a:rPr lang="x-none">
                <a:latin typeface="" pitchFamily="16"/>
              </a:rPr>
              <a:t> em </a:t>
            </a:r>
            <a:r>
              <a:rPr lang="x-none" i="1">
                <a:latin typeface="" pitchFamily="16"/>
              </a:rPr>
              <a:t>web.xml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  &lt;?xml version="1.0" encoding="UTF-8"?&gt;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  &lt;Context&gt;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      &lt;Environment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          name="saudacao"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          type="java.lang.String"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          value="coloradas"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          override="false"/&gt;</a:t>
            </a:r>
          </a:p>
          <a:p>
            <a:pPr lvl="0">
              <a:buNone/>
            </a:pPr>
            <a:r>
              <a:rPr lang="x-none">
                <a:latin typeface="" pitchFamily="16"/>
              </a:rPr>
              <a:t>  &lt;/Context&gt;</a:t>
            </a:r>
          </a:p>
        </p:txBody>
      </p:sp>
    </p:spTree>
    <p:extLst>
      <p:ext uri="{BB962C8B-B14F-4D97-AF65-F5344CB8AC3E}">
        <p14:creationId xmlns:p14="http://schemas.microsoft.com/office/powerpoint/2010/main" val="21351204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5.3. Definição de Contextos no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Implícica</a:t>
            </a:r>
          </a:p>
          <a:p>
            <a:pPr lvl="1"/>
            <a:r>
              <a:rPr lang="x-none">
                <a:latin typeface="" pitchFamily="16"/>
              </a:rPr>
              <a:t>Auto-deploy</a:t>
            </a:r>
          </a:p>
          <a:p>
            <a:pPr lvl="1"/>
            <a:r>
              <a:rPr lang="x-none">
                <a:latin typeface="" pitchFamily="16"/>
              </a:rPr>
              <a:t>Deploy remoto via Manager</a:t>
            </a:r>
          </a:p>
          <a:p>
            <a:pPr lvl="0"/>
            <a:r>
              <a:rPr lang="x-none">
                <a:latin typeface="" pitchFamily="16"/>
              </a:rPr>
              <a:t>Explícita</a:t>
            </a:r>
          </a:p>
          <a:p>
            <a:pPr lvl="1"/>
            <a:r>
              <a:rPr lang="x-none">
                <a:latin typeface="" pitchFamily="16"/>
              </a:rPr>
              <a:t>Configuração do contexto via </a:t>
            </a:r>
            <a:r>
              <a:rPr lang="x-none" i="1">
                <a:latin typeface="" pitchFamily="16"/>
              </a:rPr>
              <a:t>server.xml</a:t>
            </a:r>
          </a:p>
          <a:p>
            <a:pPr lvl="1"/>
            <a:r>
              <a:rPr lang="x-none">
                <a:latin typeface="" pitchFamily="16"/>
              </a:rPr>
              <a:t>Configuração do contexto via </a:t>
            </a:r>
            <a:r>
              <a:rPr lang="x-none" i="1">
                <a:latin typeface="" pitchFamily="16"/>
              </a:rPr>
              <a:t>conf/host/context.xml</a:t>
            </a:r>
          </a:p>
          <a:p>
            <a:pPr lvl="1"/>
            <a:r>
              <a:rPr lang="x-none">
                <a:latin typeface="" pitchFamily="16"/>
              </a:rPr>
              <a:t>Deploy local pelo Manager</a:t>
            </a:r>
          </a:p>
        </p:txBody>
      </p:sp>
    </p:spTree>
    <p:extLst>
      <p:ext uri="{BB962C8B-B14F-4D97-AF65-F5344CB8AC3E}">
        <p14:creationId xmlns:p14="http://schemas.microsoft.com/office/powerpoint/2010/main" val="37275101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5.3.1. Path e base de Contexto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Atributo </a:t>
            </a:r>
            <a:r>
              <a:rPr lang="x-none" b="1">
                <a:latin typeface="" pitchFamily="16"/>
              </a:rPr>
              <a:t>path</a:t>
            </a:r>
            <a:r>
              <a:rPr lang="x-none">
                <a:latin typeface="" pitchFamily="16"/>
              </a:rPr>
              <a:t> do contexto no </a:t>
            </a:r>
            <a:r>
              <a:rPr lang="x-none" i="1">
                <a:latin typeface="" pitchFamily="16"/>
              </a:rPr>
              <a:t>server.xml</a:t>
            </a:r>
            <a:r>
              <a:rPr lang="x-none">
                <a:latin typeface="" pitchFamily="16"/>
              </a:rPr>
              <a:t> indica o nome do seu diretório nas URLs de acesso pelo navegador</a:t>
            </a:r>
          </a:p>
          <a:p>
            <a:pPr lvl="0"/>
            <a:r>
              <a:rPr lang="x-none">
                <a:latin typeface="" pitchFamily="16"/>
              </a:rPr>
              <a:t>Nos demais casos o nome do contexto é dado pelo nome do próprio pacote ou arquivo XML</a:t>
            </a:r>
          </a:p>
          <a:p>
            <a:pPr lvl="0"/>
            <a:r>
              <a:rPr lang="x-none" b="1">
                <a:latin typeface="" pitchFamily="16"/>
              </a:rPr>
              <a:t>docBase</a:t>
            </a:r>
            <a:r>
              <a:rPr lang="x-none">
                <a:latin typeface="" pitchFamily="16"/>
              </a:rPr>
              <a:t> aponta para o próprio pacote (em veram explodido)</a:t>
            </a:r>
          </a:p>
          <a:p>
            <a:pPr lvl="0"/>
            <a:r>
              <a:rPr lang="x-none">
                <a:latin typeface="" pitchFamily="16"/>
              </a:rPr>
              <a:t>Relativo ao </a:t>
            </a:r>
            <a:r>
              <a:rPr lang="x-none" b="1">
                <a:latin typeface="" pitchFamily="16"/>
              </a:rPr>
              <a:t>appBase</a:t>
            </a:r>
            <a:r>
              <a:rPr lang="x-none">
                <a:latin typeface="" pitchFamily="16"/>
              </a:rPr>
              <a:t> do Host pai</a:t>
            </a:r>
          </a:p>
          <a:p>
            <a:pPr lvl="0"/>
            <a:r>
              <a:rPr lang="x-none">
                <a:latin typeface="" pitchFamily="16"/>
              </a:rPr>
              <a:t>Vários contextos podem ter o mesmo </a:t>
            </a:r>
            <a:r>
              <a:rPr lang="x-none" b="1">
                <a:latin typeface="" pitchFamily="16"/>
              </a:rPr>
              <a:t>docBase</a:t>
            </a:r>
            <a:r>
              <a:rPr lang="x-none">
                <a:latin typeface="" pitchFamily="16"/>
              </a:rPr>
              <a:t> porém </a:t>
            </a:r>
            <a:r>
              <a:rPr lang="x-none" b="1">
                <a:latin typeface="" pitchFamily="16"/>
              </a:rPr>
              <a:t>path</a:t>
            </a:r>
            <a:r>
              <a:rPr lang="x-none">
                <a:latin typeface="" pitchFamily="16"/>
              </a:rPr>
              <a:t> diferente</a:t>
            </a:r>
          </a:p>
        </p:txBody>
      </p:sp>
    </p:spTree>
    <p:extLst>
      <p:ext uri="{BB962C8B-B14F-4D97-AF65-F5344CB8AC3E}">
        <p14:creationId xmlns:p14="http://schemas.microsoft.com/office/powerpoint/2010/main" val="2351883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Exemplo de Contexto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Esta definição de contexto poderia estar em </a:t>
            </a:r>
            <a:r>
              <a:rPr lang="x-none" i="1">
                <a:latin typeface="" pitchFamily="16"/>
              </a:rPr>
              <a:t>server.xml</a:t>
            </a:r>
          </a:p>
          <a:p>
            <a:pPr lvl="1"/>
            <a:r>
              <a:rPr lang="x-none">
                <a:latin typeface="" pitchFamily="16"/>
              </a:rPr>
              <a:t>&lt;Host&gt;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...</a:t>
            </a:r>
            <a:br>
              <a:rPr lang="x-none">
                <a:latin typeface="" pitchFamily="16"/>
              </a:rPr>
            </a:br>
            <a:r>
              <a:rPr lang="x-none" b="1">
                <a:latin typeface="" pitchFamily="16"/>
              </a:rPr>
              <a:t>&lt;Context path="app"</a:t>
            </a:r>
            <a:br>
              <a:rPr lang="x-none" b="1">
                <a:latin typeface="" pitchFamily="16"/>
              </a:rPr>
            </a:br>
            <a:r>
              <a:rPr lang="x-none" b="1">
                <a:latin typeface="" pitchFamily="16"/>
              </a:rPr>
              <a:t>    docBase="/usr/share/java/pacote.war"&gt;</a:t>
            </a:r>
            <a:br>
              <a:rPr lang="x-none" b="1">
                <a:latin typeface="" pitchFamily="16"/>
              </a:rPr>
            </a:br>
            <a:r>
              <a:rPr lang="x-none" b="1">
                <a:latin typeface="" pitchFamily="16"/>
              </a:rPr>
              <a:t>&lt;/Context&gt;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...</a:t>
            </a:r>
            <a:br>
              <a:rPr lang="x-none">
                <a:latin typeface="" pitchFamily="16"/>
              </a:rPr>
            </a:br>
            <a:r>
              <a:rPr lang="x-none">
                <a:latin typeface="" pitchFamily="16"/>
              </a:rPr>
              <a:t>&lt;Host&gt;</a:t>
            </a:r>
          </a:p>
          <a:p>
            <a:pPr lvl="0"/>
            <a:r>
              <a:rPr lang="x-none">
                <a:latin typeface="" pitchFamily="16"/>
              </a:rPr>
              <a:t>Dentro do elemento </a:t>
            </a:r>
            <a:r>
              <a:rPr lang="x-none" b="1">
                <a:latin typeface="" pitchFamily="16"/>
              </a:rPr>
              <a:t>&lt;Context&gt;</a:t>
            </a:r>
            <a:r>
              <a:rPr lang="x-none">
                <a:latin typeface="" pitchFamily="16"/>
              </a:rPr>
              <a:t> poderiam ser aninhadas definições de </a:t>
            </a:r>
            <a:r>
              <a:rPr lang="x-none" b="1">
                <a:latin typeface="" pitchFamily="16"/>
              </a:rPr>
              <a:t>&lt;Valve&gt;</a:t>
            </a:r>
            <a:r>
              <a:rPr lang="x-none">
                <a:latin typeface="" pitchFamily="16"/>
              </a:rPr>
              <a:t>, </a:t>
            </a:r>
            <a:r>
              <a:rPr lang="x-none" b="1">
                <a:latin typeface="" pitchFamily="16"/>
              </a:rPr>
              <a:t>&lt;Realm&gt;</a:t>
            </a:r>
            <a:r>
              <a:rPr lang="x-none">
                <a:latin typeface="" pitchFamily="16"/>
              </a:rPr>
              <a:t> e </a:t>
            </a:r>
            <a:r>
              <a:rPr lang="x-none" b="1">
                <a:latin typeface="" pitchFamily="16"/>
              </a:rPr>
              <a:t>&lt;Resource&gt;</a:t>
            </a:r>
          </a:p>
          <a:p>
            <a:pPr lvl="0"/>
            <a:r>
              <a:rPr lang="x-none">
                <a:latin typeface="" pitchFamily="16"/>
              </a:rPr>
              <a:t>Na prática preferimos usar o META-INF do pacote ou a pasta conf/Engine/Context</a:t>
            </a:r>
          </a:p>
        </p:txBody>
      </p:sp>
    </p:spTree>
    <p:extLst>
      <p:ext uri="{BB962C8B-B14F-4D97-AF65-F5344CB8AC3E}">
        <p14:creationId xmlns:p14="http://schemas.microsoft.com/office/powerpoint/2010/main" val="4474012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2138"/>
            <a:ext cx="8991600" cy="1063625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5.3.2. Contextos Explícitos com Auto-Deploy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O arquivo de configuração </a:t>
            </a:r>
            <a:r>
              <a:rPr lang="x-none" i="1">
                <a:latin typeface="" pitchFamily="16"/>
              </a:rPr>
              <a:t>conf/Engine/nome-do-war.xml</a:t>
            </a:r>
            <a:r>
              <a:rPr lang="x-none">
                <a:latin typeface="" pitchFamily="16"/>
              </a:rPr>
              <a:t> tem que ter o mesmo nome do pacote colocado em </a:t>
            </a:r>
            <a:r>
              <a:rPr lang="x-none" i="1">
                <a:latin typeface="" pitchFamily="16"/>
              </a:rPr>
              <a:t>webapps</a:t>
            </a:r>
          </a:p>
          <a:p>
            <a:pPr lvl="0"/>
            <a:r>
              <a:rPr lang="x-none">
                <a:latin typeface="" pitchFamily="16"/>
              </a:rPr>
              <a:t>O arquivo XML devem ser colocado ANTES do pacote em </a:t>
            </a:r>
            <a:r>
              <a:rPr lang="x-none" i="1">
                <a:latin typeface="" pitchFamily="16"/>
              </a:rPr>
              <a:t>webapps</a:t>
            </a:r>
          </a:p>
        </p:txBody>
      </p:sp>
    </p:spTree>
    <p:extLst>
      <p:ext uri="{BB962C8B-B14F-4D97-AF65-F5344CB8AC3E}">
        <p14:creationId xmlns:p14="http://schemas.microsoft.com/office/powerpoint/2010/main" val="386531522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5.3.3. Página Inicial do Tomcat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É fornecida pelo contexto raiz, que pode ser:</a:t>
            </a:r>
          </a:p>
          <a:p>
            <a:pPr lvl="1"/>
            <a:r>
              <a:rPr lang="x-none">
                <a:latin typeface="" pitchFamily="16"/>
              </a:rPr>
              <a:t>O pacote </a:t>
            </a:r>
            <a:r>
              <a:rPr lang="x-none" i="1">
                <a:latin typeface="" pitchFamily="16"/>
              </a:rPr>
              <a:t>ROOT.war</a:t>
            </a:r>
          </a:p>
          <a:p>
            <a:pPr lvl="1"/>
            <a:r>
              <a:rPr lang="x-none">
                <a:latin typeface="" pitchFamily="16"/>
              </a:rPr>
              <a:t>Ou então por qualquer contexto com </a:t>
            </a:r>
            <a:r>
              <a:rPr lang="x-none" b="1">
                <a:latin typeface="" pitchFamily="16"/>
              </a:rPr>
              <a:t>path</a:t>
            </a:r>
            <a:r>
              <a:rPr lang="x-none">
                <a:latin typeface="" pitchFamily="16"/>
              </a:rPr>
              <a:t> vazio</a:t>
            </a:r>
          </a:p>
          <a:p>
            <a:pPr lvl="0"/>
            <a:r>
              <a:rPr lang="x-none">
                <a:latin typeface="" pitchFamily="16"/>
              </a:rPr>
              <a:t>É claro, não podem haver dois contextos raizes</a:t>
            </a:r>
          </a:p>
        </p:txBody>
      </p:sp>
    </p:spTree>
    <p:extLst>
      <p:ext uri="{BB962C8B-B14F-4D97-AF65-F5344CB8AC3E}">
        <p14:creationId xmlns:p14="http://schemas.microsoft.com/office/powerpoint/2010/main" val="42705809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5.4. Instalação sem deployment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 dirty="0">
                <a:latin typeface="" pitchFamily="16"/>
              </a:rPr>
              <a:t>Se for definido o arquivo </a:t>
            </a:r>
            <a:r>
              <a:rPr lang="x-none" i="1" dirty="0">
                <a:latin typeface="" pitchFamily="16"/>
              </a:rPr>
              <a:t>conf/Engine/Host/nome-do-contexto.xml</a:t>
            </a:r>
            <a:r>
              <a:rPr lang="x-none" dirty="0">
                <a:latin typeface="" pitchFamily="16"/>
              </a:rPr>
              <a:t> não existe um deploy propriamente dito</a:t>
            </a:r>
          </a:p>
          <a:p>
            <a:pPr lvl="0"/>
            <a:r>
              <a:rPr lang="x-none" dirty="0">
                <a:latin typeface="" pitchFamily="16"/>
              </a:rPr>
              <a:t>O contexto é ativado na inicialização do Tomcat, e mudanças sobre suas classes ou configurações exigem reinício</a:t>
            </a:r>
          </a:p>
          <a:p>
            <a:pPr lvl="0"/>
            <a:r>
              <a:rPr lang="x-none" dirty="0">
                <a:latin typeface="" pitchFamily="16"/>
              </a:rPr>
              <a:t>No tomcat o manager era instalado desta forma:</a:t>
            </a:r>
          </a:p>
          <a:p>
            <a:pPr lvl="1"/>
            <a:r>
              <a:rPr lang="x-none" dirty="0">
                <a:latin typeface="" pitchFamily="16"/>
              </a:rPr>
              <a:t>conf/Catalina/localhost/manager.xml</a:t>
            </a:r>
          </a:p>
          <a:p>
            <a:pPr lvl="1"/>
            <a:r>
              <a:rPr lang="x-none" dirty="0">
                <a:latin typeface="" pitchFamily="16"/>
              </a:rPr>
              <a:t>server/webapps/manager</a:t>
            </a:r>
          </a:p>
        </p:txBody>
      </p:sp>
    </p:spTree>
    <p:extLst>
      <p:ext uri="{BB962C8B-B14F-4D97-AF65-F5344CB8AC3E}">
        <p14:creationId xmlns:p14="http://schemas.microsoft.com/office/powerpoint/2010/main" val="427045102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Conclusão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lvl="0"/>
            <a:r>
              <a:rPr lang="x-none">
                <a:latin typeface="" pitchFamily="16"/>
              </a:rPr>
              <a:t>Lab 5.1. Entradas de ambiente</a:t>
            </a:r>
          </a:p>
          <a:p>
            <a:pPr lvl="0"/>
            <a:r>
              <a:rPr lang="x-none">
                <a:latin typeface="" pitchFamily="16"/>
              </a:rPr>
              <a:t>Lab 5.2. Sobrepondo entradas de ambiente</a:t>
            </a:r>
          </a:p>
          <a:p>
            <a:pPr lvl="0"/>
            <a:r>
              <a:rPr lang="x-none">
                <a:latin typeface="" pitchFamily="16"/>
              </a:rPr>
              <a:t>Lab 5.3. Múltiplas instâncias da mesma aplicação, via server.xml</a:t>
            </a:r>
          </a:p>
          <a:p>
            <a:pPr lvl="0"/>
            <a:r>
              <a:rPr lang="x-none">
                <a:latin typeface="" pitchFamily="16"/>
              </a:rPr>
              <a:t>Lab 5.4. Múltiplas instâncias da aplicação, via conf/Engine/Host e aplicação padrão</a:t>
            </a:r>
          </a:p>
          <a:p>
            <a:pPr lvl="0"/>
            <a:r>
              <a:rPr lang="x-none">
                <a:latin typeface="" pitchFamily="16"/>
              </a:rPr>
              <a:t>Lab 5.5. Página inicial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193565465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935856" y="1131888"/>
            <a:ext cx="9144769" cy="1100045"/>
          </a:xfrm>
          <a:prstGeom prst="rect">
            <a:avLst/>
          </a:prstGeom>
        </p:spPr>
        <p:txBody>
          <a:bodyPr wrap="square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"/>
            </a:lvl1pPr>
            <a:lvl2pPr lvl="1">
              <a:buClr>
                <a:srgbClr val="000000"/>
              </a:buClr>
              <a:buSzPct val="45000"/>
              <a:buFont typeface="StarSymbol"/>
              <a:buChar char=""/>
            </a:lvl2pPr>
            <a:lvl3pPr lvl="2">
              <a:buClr>
                <a:srgbClr val="000000"/>
              </a:buClr>
              <a:buSzPct val="45000"/>
              <a:buFont typeface="StarSymbol"/>
              <a:buChar char=""/>
            </a:lvl3pPr>
            <a:lvl4pPr lvl="3">
              <a:buClr>
                <a:srgbClr val="000000"/>
              </a:buClr>
              <a:buSzPct val="45000"/>
              <a:buFont typeface="StarSymbol"/>
              <a:buChar char=""/>
            </a:lvl4pPr>
            <a:lvl5pPr lvl="4">
              <a:buClr>
                <a:srgbClr val="000000"/>
              </a:buClr>
              <a:buSzPct val="45000"/>
              <a:buFont typeface="StarSymbol"/>
              <a:buChar char=""/>
            </a:lvl5pPr>
            <a:lvl6pPr lvl="5">
              <a:buClr>
                <a:srgbClr val="000000"/>
              </a:buClr>
              <a:buSzPct val="45000"/>
              <a:buFont typeface="StarSymbol"/>
              <a:buChar char=""/>
            </a:lvl6pPr>
            <a:lvl7pPr lvl="6">
              <a:buClr>
                <a:srgbClr val="000000"/>
              </a:buClr>
              <a:buSzPct val="45000"/>
              <a:buFont typeface="StarSymbol"/>
              <a:buChar char=""/>
            </a:lvl7pPr>
            <a:lvl8pPr lvl="7">
              <a:buClr>
                <a:srgbClr val="000000"/>
              </a:buClr>
              <a:buSzPct val="45000"/>
              <a:buFont typeface="StarSymbol"/>
              <a:buChar char=""/>
            </a:lvl8pPr>
            <a:lvl9pPr lvl="8">
              <a:buClr>
                <a:srgbClr val="000000"/>
              </a:buClr>
              <a:buSzPct val="45000"/>
              <a:buFont typeface="StarSymbol"/>
              <a:buChar char=""/>
            </a:lvl9pPr>
          </a:lstStyle>
          <a:p>
            <a:pPr lvl="0">
              <a:buNone/>
            </a:pPr>
            <a:r>
              <a:rPr lang="pt-BR" b="0" dirty="0"/>
              <a:t>Servidores de Aplicações Java EE usando</a:t>
            </a:r>
            <a:br>
              <a:rPr lang="pt-BR" dirty="0"/>
            </a:br>
            <a:r>
              <a:rPr lang="pt-BR" dirty="0" err="1"/>
              <a:t>Tomcat</a:t>
            </a:r>
            <a:endParaRPr lang="pt-BR" dirty="0"/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4294967295"/>
          </p:nvPr>
        </p:nvSpPr>
        <p:spPr>
          <a:xfrm>
            <a:off x="3219450" y="4662488"/>
            <a:ext cx="6861175" cy="1466850"/>
          </a:xfrm>
          <a:prstGeom prst="rect">
            <a:avLst/>
          </a:prstGeom>
        </p:spPr>
        <p:txBody>
          <a:bodyPr anchor="ctr">
            <a:spAutoFit/>
          </a:bodyPr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indent="-215980" algn="ctr">
              <a:buNone/>
            </a:pPr>
            <a:r>
              <a:rPr lang="pt-BR" dirty="0">
                <a:latin typeface="Albany" pitchFamily="34"/>
              </a:rPr>
              <a:t>Capítulo 6</a:t>
            </a:r>
          </a:p>
          <a:p>
            <a:pPr indent="-215980" algn="ctr">
              <a:buNone/>
            </a:pPr>
            <a:r>
              <a:rPr lang="pt-BR" b="1" dirty="0">
                <a:latin typeface="Albany" pitchFamily="34"/>
              </a:rPr>
              <a:t>Introdução ao </a:t>
            </a:r>
            <a:r>
              <a:rPr lang="pt-BR" b="1" dirty="0" err="1">
                <a:latin typeface="Albany" pitchFamily="34"/>
              </a:rPr>
              <a:t>Ant</a:t>
            </a:r>
            <a:endParaRPr lang="pt-BR" b="1" dirty="0">
              <a:latin typeface="Albany" pitchFamily="34"/>
            </a:endParaRPr>
          </a:p>
          <a:p>
            <a:pPr indent="-215980" algn="ctr">
              <a:buNone/>
            </a:pPr>
            <a:endParaRPr lang="pt-BR" dirty="0">
              <a:latin typeface="Albany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3625984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 idx="4294967295"/>
          </p:nvPr>
        </p:nvSpPr>
        <p:spPr>
          <a:xfrm>
            <a:off x="1089025" y="593725"/>
            <a:ext cx="8991600" cy="1058863"/>
          </a:xfrm>
          <a:prstGeom prst="rect">
            <a:avLst/>
          </a:prstGeom>
        </p:spPr>
        <p:txBody>
          <a:bodyPr/>
          <a:lstStyle>
            <a:defPPr lvl="0">
              <a:buClr>
                <a:srgbClr val="000000"/>
              </a:buClr>
              <a:buSzPct val="45000"/>
              <a:buFont typeface="StarSymbol"/>
              <a:buNone/>
            </a:defPPr>
            <a:lvl1pPr lvl="0">
              <a:buClr>
                <a:srgbClr val="000000"/>
              </a:buClr>
              <a:buSzPct val="45000"/>
              <a:buFont typeface="StarSymbol"/>
              <a:buChar char="●"/>
            </a:lvl1pPr>
            <a:lvl2pPr lvl="1">
              <a:buClr>
                <a:srgbClr val="000000"/>
              </a:buClr>
              <a:buSzPct val="45000"/>
              <a:buFont typeface="StarSymbol"/>
              <a:buChar char="●"/>
            </a:lvl2pPr>
            <a:lvl3pPr lvl="2">
              <a:buClr>
                <a:srgbClr val="000000"/>
              </a:buClr>
              <a:buSzPct val="45000"/>
              <a:buFont typeface="StarSymbol"/>
              <a:buChar char="●"/>
            </a:lvl3pPr>
            <a:lvl4pPr lvl="3">
              <a:buClr>
                <a:srgbClr val="000000"/>
              </a:buClr>
              <a:buSzPct val="45000"/>
              <a:buFont typeface="StarSymbol"/>
              <a:buChar char="●"/>
            </a:lvl4pPr>
            <a:lvl5pPr lvl="4">
              <a:buClr>
                <a:srgbClr val="000000"/>
              </a:buClr>
              <a:buSzPct val="45000"/>
              <a:buFont typeface="StarSymbol"/>
              <a:buChar char="●"/>
            </a:lvl5pPr>
            <a:lvl6pPr lvl="5">
              <a:buClr>
                <a:srgbClr val="000000"/>
              </a:buClr>
              <a:buSzPct val="45000"/>
              <a:buFont typeface="StarSymbol"/>
              <a:buChar char="●"/>
            </a:lvl6pPr>
            <a:lvl7pPr lvl="6">
              <a:buClr>
                <a:srgbClr val="000000"/>
              </a:buClr>
              <a:buSzPct val="45000"/>
              <a:buFont typeface="StarSymbol"/>
              <a:buChar char="●"/>
            </a:lvl7pPr>
            <a:lvl8pPr lvl="7">
              <a:buClr>
                <a:srgbClr val="000000"/>
              </a:buClr>
              <a:buSzPct val="45000"/>
              <a:buFont typeface="StarSymbol"/>
              <a:buChar char="●"/>
            </a:lvl8pPr>
            <a:lvl9pPr lvl="8">
              <a:buClr>
                <a:srgbClr val="000000"/>
              </a:buClr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pt-BR"/>
              <a:t>Objetivo</a:t>
            </a:r>
          </a:p>
        </p:txBody>
      </p:sp>
      <p:sp>
        <p:nvSpPr>
          <p:cNvPr id="3" name="Espaço Reservado para Texto 2"/>
          <p:cNvSpPr txBox="1">
            <a:spLocks noGrp="1"/>
          </p:cNvSpPr>
          <p:nvPr>
            <p:ph type="body" idx="4294967295"/>
          </p:nvPr>
        </p:nvSpPr>
        <p:spPr>
          <a:xfrm>
            <a:off x="1317625" y="1917700"/>
            <a:ext cx="8763000" cy="5464175"/>
          </a:xfrm>
          <a:prstGeom prst="rect">
            <a:avLst/>
          </a:prstGeo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None/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7"/>
              </a:spcAft>
              <a:buSzPts val="1822"/>
              <a:buBlip>
                <a:blip r:embed="rId3"/>
              </a:buBlip>
              <a:defRPr lang="pt-BR" sz="24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1pPr>
            <a:lvl2pPr marL="864000" marR="0" lvl="1" indent="-288000">
              <a:spcBef>
                <a:spcPts val="0"/>
              </a:spcBef>
              <a:spcAft>
                <a:spcPts val="1134"/>
              </a:spcAft>
              <a:buSzPts val="1822"/>
              <a:buBlip>
                <a:blip r:embed="rId3"/>
              </a:buBlip>
              <a:defRPr lang="pt-BR" sz="22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2pPr>
            <a:lvl3pPr marL="1296000" marR="0" lvl="2" indent="-216000">
              <a:spcBef>
                <a:spcPts val="0"/>
              </a:spcBef>
              <a:spcAft>
                <a:spcPts val="850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ts val="1822"/>
              <a:buBlip>
                <a:blip r:embed="rId3"/>
              </a:buBlip>
              <a:defRPr lang="pt-BR" sz="2000" b="0" i="0" u="none" strike="noStrike">
                <a:ln>
                  <a:noFill/>
                </a:ln>
                <a:solidFill>
                  <a:srgbClr val="000000"/>
                </a:solidFill>
                <a:latin typeface="Bitstream Vera Sans" pitchFamily="2"/>
                <a:ea typeface="Tahoma" pitchFamily="2"/>
                <a:cs typeface="Tahoma" pitchFamily="2"/>
              </a:defRPr>
            </a:lvl9pPr>
          </a:lstStyle>
          <a:p>
            <a:pPr marL="0" indent="0"/>
            <a:r>
              <a:rPr lang="x-none">
                <a:latin typeface="" pitchFamily="16"/>
              </a:rPr>
              <a:t>Este capítulo apresenta como utilizar o Apache Ant para automatizar a compilação, empacotamento e deployment de aplicações Web Java EE</a:t>
            </a:r>
          </a:p>
          <a:p>
            <a:pPr marL="0" indent="0"/>
            <a:r>
              <a:rPr lang="x-none" b="1">
                <a:latin typeface="" pitchFamily="16"/>
              </a:rPr>
              <a:t>Tópicos:</a:t>
            </a:r>
          </a:p>
          <a:p>
            <a:pPr lvl="1"/>
            <a:r>
              <a:rPr lang="x-none">
                <a:latin typeface="" pitchFamily="16"/>
              </a:rPr>
              <a:t>Para que serve o Ant</a:t>
            </a:r>
          </a:p>
          <a:p>
            <a:pPr lvl="1"/>
            <a:r>
              <a:rPr lang="x-none">
                <a:latin typeface="" pitchFamily="16"/>
              </a:rPr>
              <a:t>Instalação do Ant</a:t>
            </a:r>
          </a:p>
          <a:p>
            <a:pPr lvl="1"/>
            <a:r>
              <a:rPr lang="x-none">
                <a:latin typeface="" pitchFamily="16"/>
              </a:rPr>
              <a:t>Alvos e tarefas</a:t>
            </a:r>
          </a:p>
          <a:p>
            <a:pPr lvl="1"/>
            <a:r>
              <a:rPr lang="x-none">
                <a:latin typeface="" pitchFamily="16"/>
              </a:rPr>
              <a:t>Tarefas customizadas do Tomcat</a:t>
            </a:r>
          </a:p>
        </p:txBody>
      </p:sp>
    </p:spTree>
    <p:extLst>
      <p:ext uri="{BB962C8B-B14F-4D97-AF65-F5344CB8AC3E}">
        <p14:creationId xmlns:p14="http://schemas.microsoft.com/office/powerpoint/2010/main" val="311818327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C353CE3D-D7F0-422D-A216-52C18635942F}" vid="{EE103BC0-2632-4BBB-A623-0112C1D09C78}"/>
    </a:ext>
  </a:extLst>
</a:theme>
</file>

<file path=ppt/theme/theme4.xml><?xml version="1.0" encoding="utf-8"?>
<a:theme xmlns:a="http://schemas.openxmlformats.org/drawingml/2006/main" name="1_Tema 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2237567.tgt.Office_49129298_TF78853419_Win32_OJ110714667.potx" id="{C353CE3D-D7F0-422D-A216-52C18635942F}" vid="{EE103BC0-2632-4BBB-A623-0112C1D09C78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4718</TotalTime>
  <Words>20278</Words>
  <Application>Microsoft Office PowerPoint</Application>
  <PresentationFormat>Personalizar</PresentationFormat>
  <Paragraphs>1716</Paragraphs>
  <Slides>298</Slides>
  <Notes>297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298</vt:i4>
      </vt:variant>
    </vt:vector>
  </HeadingPairs>
  <TitlesOfParts>
    <vt:vector size="316" baseType="lpstr">
      <vt:lpstr>Albany</vt:lpstr>
      <vt:lpstr>Arial</vt:lpstr>
      <vt:lpstr>Arial</vt:lpstr>
      <vt:lpstr>Arial Narrow</vt:lpstr>
      <vt:lpstr>Bitstream mono</vt:lpstr>
      <vt:lpstr>Bitstream Vera Mono</vt:lpstr>
      <vt:lpstr>Bitstream Vera Sans</vt:lpstr>
      <vt:lpstr>Bitstream Vera Sans Mono</vt:lpstr>
      <vt:lpstr>Calibri</vt:lpstr>
      <vt:lpstr>Franklin Gothic Book</vt:lpstr>
      <vt:lpstr>Franklin Gothic Demi</vt:lpstr>
      <vt:lpstr>StarSymbol</vt:lpstr>
      <vt:lpstr>Times New Roman</vt:lpstr>
      <vt:lpstr>Wingdings</vt:lpstr>
      <vt:lpstr>Design padrão</vt:lpstr>
      <vt:lpstr>1_Design padrão</vt:lpstr>
      <vt:lpstr>Tema 1</vt:lpstr>
      <vt:lpstr>1_Tema 1</vt:lpstr>
      <vt:lpstr>IT SOLUTIONSS KNOWLEDEGE EDUCATION </vt:lpstr>
      <vt:lpstr>Apresentação do PowerPoint</vt:lpstr>
      <vt:lpstr>Agenda Conteúdo Programático</vt:lpstr>
      <vt:lpstr>Instrutor: Miguel Vilaça</vt:lpstr>
      <vt:lpstr>0.1. Objetivo</vt:lpstr>
      <vt:lpstr>0.2. Quem Deve Fazer</vt:lpstr>
      <vt:lpstr>0.3. Pré-requisitos</vt:lpstr>
      <vt:lpstr>0.5. Laboratórios</vt:lpstr>
      <vt:lpstr>0.6. Perfil do Administrador de Servidores de Aplicação</vt:lpstr>
      <vt:lpstr>Servidores de Aplicações Java EE usando Tomcat</vt:lpstr>
      <vt:lpstr>Objetivo</vt:lpstr>
      <vt:lpstr>1.1. Java SE x Java EE</vt:lpstr>
      <vt:lpstr>Aplicações Java EE</vt:lpstr>
      <vt:lpstr>1.1.1. Containers Java EE</vt:lpstr>
      <vt:lpstr>Aplicação Java EE x Container x JVM x SO</vt:lpstr>
      <vt:lpstr>1.1.2. Padrões Web do Java EE</vt:lpstr>
      <vt:lpstr>Outras APIs do Java EE</vt:lpstr>
      <vt:lpstr>1.2. Frameworks Java EE</vt:lpstr>
      <vt:lpstr>1.3. Java x Linux</vt:lpstr>
      <vt:lpstr>JDL e OpenJDK</vt:lpstr>
      <vt:lpstr>OpenJDK e IcedTea</vt:lpstr>
      <vt:lpstr>Certificação Java SE</vt:lpstr>
      <vt:lpstr>1.4. Tomcat x Linux</vt:lpstr>
      <vt:lpstr>1.5. O Projeto JPackage</vt:lpstr>
      <vt:lpstr>Vantagens do JPackage</vt:lpstr>
      <vt:lpstr>1.5.1. Convenções do JPackage</vt:lpstr>
      <vt:lpstr>1.6. Instalação do java via JPackage</vt:lpstr>
      <vt:lpstr>1.6.1. Java via JPackage x Aplicação Zipada</vt:lpstr>
      <vt:lpstr>1.7. Instalação manual do Java</vt:lpstr>
      <vt:lpstr>Conclusão</vt:lpstr>
      <vt:lpstr>Servidores de Aplicações Java EE usando Tomcat</vt:lpstr>
      <vt:lpstr>Objetivo</vt:lpstr>
      <vt:lpstr>2.1. Sobre o Tomcat</vt:lpstr>
      <vt:lpstr>2.1.1. Versões do Tomcat</vt:lpstr>
      <vt:lpstr>Tomcat x Java EE</vt:lpstr>
      <vt:lpstr>2.2. Instalação do Tomcat</vt:lpstr>
      <vt:lpstr>2.2.1. Instalação via JPackage</vt:lpstr>
      <vt:lpstr>2.2.2. Iniciando como Serviço</vt:lpstr>
      <vt:lpstr>2.2.3. Instalação Manual do Tomcat</vt:lpstr>
      <vt:lpstr>Instalação em Linux</vt:lpstr>
      <vt:lpstr>Configurando o JAVA_HOME 1/2</vt:lpstr>
      <vt:lpstr>Configurando o JAVA_HOME 2/2</vt:lpstr>
      <vt:lpstr>2.4. Início e Término Manual</vt:lpstr>
      <vt:lpstr>Startup e Shutdown</vt:lpstr>
      <vt:lpstr>Processos e Threads</vt:lpstr>
      <vt:lpstr>Portas TCP</vt:lpstr>
      <vt:lpstr>2.3. Testando o Tomcat</vt:lpstr>
      <vt:lpstr>2.4. Se Algo Deu Errado...</vt:lpstr>
      <vt:lpstr>2.5. Documentação do Tomcat</vt:lpstr>
      <vt:lpstr>Conclusão</vt:lpstr>
      <vt:lpstr>Servidores de Aplicações Java EE usando Tomcat</vt:lpstr>
      <vt:lpstr>Objetivo</vt:lpstr>
      <vt:lpstr>3.1. Componentes do Tomcat</vt:lpstr>
      <vt:lpstr>3.2. Arquivos do Tomcat</vt:lpstr>
      <vt:lpstr>Layout JPackage</vt:lpstr>
      <vt:lpstr>3.2.1. Arquivos de Configuração do Tomcat</vt:lpstr>
      <vt:lpstr>3.3. Estrutura do server.xml</vt:lpstr>
      <vt:lpstr>Outros Elementos do server.xml</vt:lpstr>
      <vt:lpstr>3.4. Tomcat Manager</vt:lpstr>
      <vt:lpstr>3.4.1. Ativação do Manager</vt:lpstr>
      <vt:lpstr>Editando o Arquivo tomcat-users.xml</vt:lpstr>
      <vt:lpstr>Exemplos do Manager</vt:lpstr>
      <vt:lpstr>Conclusão</vt:lpstr>
      <vt:lpstr>Servidores de Aplicações Java EE usando Tomcat</vt:lpstr>
      <vt:lpstr>Objetivo</vt:lpstr>
      <vt:lpstr>4.1. Pacotes WAR e Deployment Descriptors</vt:lpstr>
      <vt:lpstr>Pacotes WAR Abertos e Fechados</vt:lpstr>
      <vt:lpstr>4.2. Exemplo de WAR</vt:lpstr>
      <vt:lpstr>4.2.1. Compilando o Exemplo</vt:lpstr>
      <vt:lpstr>Comandos para Compilar o Exemplo</vt:lpstr>
      <vt:lpstr>4.2.2. Empacotando o Exemplo</vt:lpstr>
      <vt:lpstr>Verificando um Pacote WAR</vt:lpstr>
      <vt:lpstr>4.3. Deployment de Aplicações Web</vt:lpstr>
      <vt:lpstr>4.4. Auto-Deploy</vt:lpstr>
      <vt:lpstr>4.4.1. Permissões de Arquivos</vt:lpstr>
      <vt:lpstr>4.4.2. Re-deployment Automático</vt:lpstr>
      <vt:lpstr>4.4.3. Limpando Deployments</vt:lpstr>
      <vt:lpstr>4.5. Testando o Deployment</vt:lpstr>
      <vt:lpstr>4.6. Deployment Via Manager</vt:lpstr>
      <vt:lpstr>Formulários do Manager</vt:lpstr>
      <vt:lpstr>4.6.1. Atualizando e Suspendendo Aplicações</vt:lpstr>
      <vt:lpstr>4.7. Desligando o Auto-deploy</vt:lpstr>
      <vt:lpstr>Conclusão</vt:lpstr>
      <vt:lpstr>Servidores de Aplicações Java EE usando Tomcat</vt:lpstr>
      <vt:lpstr>Objetivo</vt:lpstr>
      <vt:lpstr>5.1. O Descritor web.xml</vt:lpstr>
      <vt:lpstr>5.1.1. Página Inicial da Aplicação</vt:lpstr>
      <vt:lpstr>5.1.2. Entradas de Ambiente JNDI</vt:lpstr>
      <vt:lpstr>5.2. O Descritor Proprietário context.xml</vt:lpstr>
      <vt:lpstr>5.2.1. Sobrepondo Entradas de Ambiente</vt:lpstr>
      <vt:lpstr>5.3. Definição de Contextos no Tomcat</vt:lpstr>
      <vt:lpstr>5.3.1. Path e base de Contexto</vt:lpstr>
      <vt:lpstr>Exemplo de Contexto</vt:lpstr>
      <vt:lpstr>5.3.2. Contextos Explícitos com Auto-Deploy</vt:lpstr>
      <vt:lpstr>5.3.3. Página Inicial do Tomcat</vt:lpstr>
      <vt:lpstr>5.4. Instalação sem deployment</vt:lpstr>
      <vt:lpstr>Conclusão</vt:lpstr>
      <vt:lpstr>Servidores de Aplicações Java EE usando Tomcat</vt:lpstr>
      <vt:lpstr>Objetivo</vt:lpstr>
      <vt:lpstr>6.1. O que é o Ant</vt:lpstr>
      <vt:lpstr>6.2. Instalação via JPackage</vt:lpstr>
      <vt:lpstr>6.3. Instalação Manual</vt:lpstr>
      <vt:lpstr>6.3.1. Instalação Manual x JPackage</vt:lpstr>
      <vt:lpstr>6.4. Verificando a Instalação do Ant</vt:lpstr>
      <vt:lpstr>6.5. Sintaxe dos buildfiles</vt:lpstr>
      <vt:lpstr>6.5.1. Exemplo de buildfile</vt:lpstr>
      <vt:lpstr>Executando o Ant</vt:lpstr>
      <vt:lpstr>Construção de Pacotes WAR com Apache Ant</vt:lpstr>
      <vt:lpstr>6.5.2. Exemplo de projeto com Ant</vt:lpstr>
      <vt:lpstr>6.6. Tasks customizados do Tomcat</vt:lpstr>
      <vt:lpstr>Declarando os tasks</vt:lpstr>
      <vt:lpstr>Usando os tasks</vt:lpstr>
      <vt:lpstr>Conclusão</vt:lpstr>
      <vt:lpstr>Servidores de Aplicações Java EE usando Tomcat</vt:lpstr>
      <vt:lpstr>Objetivo</vt:lpstr>
      <vt:lpstr>7.1. Bibliotecas Java</vt:lpstr>
      <vt:lpstr>7.1.1. Onde Instalar Bibliotecas</vt:lpstr>
      <vt:lpstr>7.2. Classloaders do Java x Tomcat</vt:lpstr>
      <vt:lpstr>7.2.1. Novo diretório de bibliotecas</vt:lpstr>
      <vt:lpstr>Conclusão</vt:lpstr>
      <vt:lpstr>Servidores de Aplicações Java EE usando Tomcat</vt:lpstr>
      <vt:lpstr>Objetivo</vt:lpstr>
      <vt:lpstr>8.1. Introdução ao JDBC</vt:lpstr>
      <vt:lpstr>8.1.1. Tipos de Drivers JDBC</vt:lpstr>
      <vt:lpstr>8.2. DataSources Java EE</vt:lpstr>
      <vt:lpstr>Forma correta de abrir conexões ao BD no Java EE</vt:lpstr>
      <vt:lpstr>8.2.2. Porque Usar Datasources</vt:lpstr>
      <vt:lpstr>8.2.3. Pools de Conexão</vt:lpstr>
      <vt:lpstr>8.3. Configurando de DataSources</vt:lpstr>
      <vt:lpstr>8.3.1. Links para recursos globais</vt:lpstr>
      <vt:lpstr>Instalação do Driver do Banco no Tomcat</vt:lpstr>
      <vt:lpstr>Conclusão</vt:lpstr>
      <vt:lpstr>Servidores de Aplicações Java EE usando Tomcat</vt:lpstr>
      <vt:lpstr>Objetivo</vt:lpstr>
      <vt:lpstr>9.1. Segurança Declarativa do Java EE</vt:lpstr>
      <vt:lpstr>9.1.1 Resource Collections do Java EE</vt:lpstr>
      <vt:lpstr>Exemplo de &lt;security-constraint&gt;</vt:lpstr>
      <vt:lpstr>Restrição de método HTTP</vt:lpstr>
      <vt:lpstr>9.1.2. Segurança Programática do Java EE</vt:lpstr>
      <vt:lpstr>APIs de Segurança do Java EE</vt:lpstr>
      <vt:lpstr>9.2. Métodos de Autenticação HTTP</vt:lpstr>
      <vt:lpstr>9.1.2. Limitações do HTTP</vt:lpstr>
      <vt:lpstr>9.2.2. Regras de Autenticação no web.xml</vt:lpstr>
      <vt:lpstr>9.2.3. Autenticação FORM</vt:lpstr>
      <vt:lpstr>Configuração da Aplicação</vt:lpstr>
      <vt:lpstr>9.2.4. Logout</vt:lpstr>
      <vt:lpstr>Logout por Inatividade</vt:lpstr>
      <vt:lpstr>9.3. A Base de Identidade default do Tomcat</vt:lpstr>
      <vt:lpstr>9.4. Single Sign-On</vt:lpstr>
      <vt:lpstr>Conclusão</vt:lpstr>
      <vt:lpstr>Servidores de Aplicações Java EE usando Tomcat</vt:lpstr>
      <vt:lpstr>Objetivo</vt:lpstr>
      <vt:lpstr>10.1. Realms no Tomcat</vt:lpstr>
      <vt:lpstr>Definição do Realm padrão</vt:lpstr>
      <vt:lpstr>O UserDatabase do realm default</vt:lpstr>
      <vt:lpstr>10.1.1. Senha Criptografadas</vt:lpstr>
      <vt:lpstr>Criptografando senhas em realms</vt:lpstr>
      <vt:lpstr>Exemplo de senha criptografada</vt:lpstr>
      <vt:lpstr>10.2. Autenticação via Banco de Dados</vt:lpstr>
      <vt:lpstr>Definição do Datasource Realm</vt:lpstr>
      <vt:lpstr>10.3. Autenticação via Diretório LDAP</vt:lpstr>
      <vt:lpstr>Exemplo de JNDI Realm 1/2</vt:lpstr>
      <vt:lpstr>Exemplo de JNDI Realm 2/2</vt:lpstr>
      <vt:lpstr>Conclusão</vt:lpstr>
      <vt:lpstr>Servidores de Aplicações Java EE usando Tomcat</vt:lpstr>
      <vt:lpstr>Objetivo</vt:lpstr>
      <vt:lpstr>11.1. Logging no Tomcat</vt:lpstr>
      <vt:lpstr>A Importância do Logging</vt:lpstr>
      <vt:lpstr>11.2. Conceitos de Logging do Java SE</vt:lpstr>
      <vt:lpstr>Categorias x Saídas x Níveis</vt:lpstr>
      <vt:lpstr>Níveis de Log</vt:lpstr>
      <vt:lpstr>11.2. Por que programar para a API de Logging</vt:lpstr>
      <vt:lpstr>Pecados graves (mas infelizmente comuns)</vt:lpstr>
      <vt:lpstr>Bom uso de logging</vt:lpstr>
      <vt:lpstr>11.3. O Juli do Tomcat</vt:lpstr>
      <vt:lpstr>Sintaxe do logging.properties</vt:lpstr>
      <vt:lpstr>Sintaxe do logging.properties</vt:lpstr>
      <vt:lpstr>Sintaxe do logging.properties</vt:lpstr>
      <vt:lpstr>11.3.1. Arquivos de log na configuração default</vt:lpstr>
      <vt:lpstr>Categorias do Tomcat</vt:lpstr>
      <vt:lpstr>11.4. Logs da Aplicação</vt:lpstr>
      <vt:lpstr>Definindo um log separado para uma aplicação</vt:lpstr>
      <vt:lpstr>11.4. Configuração para produção</vt:lpstr>
      <vt:lpstr>Para não perder as mensagens de (auto-)deploy</vt:lpstr>
      <vt:lpstr>11.5. Logs de Acesso</vt:lpstr>
      <vt:lpstr>Válvula de Log de acesso</vt:lpstr>
      <vt:lpstr>Conclusão</vt:lpstr>
      <vt:lpstr>Servidores de Aplicações Java EE usando Tomcat</vt:lpstr>
      <vt:lpstr>Objetivo</vt:lpstr>
      <vt:lpstr>Conectores e válvulas</vt:lpstr>
      <vt:lpstr>Fluxo de Requisições HTTP no Tomcat</vt:lpstr>
      <vt:lpstr>12.1.1. Configuração default do Coyote</vt:lpstr>
      <vt:lpstr>12.1.2. Rodando o Tomcat na porta 80</vt:lpstr>
      <vt:lpstr>12.2. Firewall Interno do Tomcat</vt:lpstr>
      <vt:lpstr>Regras de Host e Endereço IP</vt:lpstr>
      <vt:lpstr>12.3. Conexões SSL no Tomcat</vt:lpstr>
      <vt:lpstr>Ativando o Conector SSL</vt:lpstr>
      <vt:lpstr>12.3.1. Gerando Certificados com o keytool</vt:lpstr>
      <vt:lpstr>Certificados Auto-Assinados</vt:lpstr>
      <vt:lpstr>12.3.2. Segurança Declarativa x SSL</vt:lpstr>
      <vt:lpstr>Restrição de acesso exigindo SSL</vt:lpstr>
      <vt:lpstr>SSL Automático</vt:lpstr>
      <vt:lpstr>12.4. Hosts Virtuais</vt:lpstr>
      <vt:lpstr>Configuração de Hosts no Tomcat</vt:lpstr>
      <vt:lpstr>12.4.1. Manager x hosts virtuais</vt:lpstr>
      <vt:lpstr>Conclusão</vt:lpstr>
      <vt:lpstr>Servidores de Aplicações Java EE usando Tomcat</vt:lpstr>
      <vt:lpstr>Objetivo</vt:lpstr>
      <vt:lpstr>Servidores Nativos x Tomcat: Fatos</vt:lpstr>
      <vt:lpstr>Servidores Nativos x Tomcat: Mitos</vt:lpstr>
      <vt:lpstr>13.2. O mod_jk</vt:lpstr>
      <vt:lpstr>13.3. Instalando o mod_jk</vt:lpstr>
      <vt:lpstr>Compilando o mod_jk</vt:lpstr>
      <vt:lpstr>Compilando o mod_jk</vt:lpstr>
      <vt:lpstr>13.4. Configuração do mod_jk</vt:lpstr>
      <vt:lpstr>Configuração de workers</vt:lpstr>
      <vt:lpstr>Testando o mod_jk</vt:lpstr>
      <vt:lpstr>Se Algo Der Errado</vt:lpstr>
      <vt:lpstr>13.4.1. Dividindo Tarefas Entre o Apache e o Tomcat</vt:lpstr>
      <vt:lpstr>Configurações no Apache</vt:lpstr>
      <vt:lpstr>Configuração por Exceção</vt:lpstr>
      <vt:lpstr>13.5. Integração Segurança e Logging</vt:lpstr>
      <vt:lpstr>Conclusão</vt:lpstr>
      <vt:lpstr>Servidores de Aplicações Java EE usando Tomcat</vt:lpstr>
      <vt:lpstr>Objetivo</vt:lpstr>
      <vt:lpstr>14.1. Conceitos de Cluster Java EE</vt:lpstr>
      <vt:lpstr>Cluster Web Java EE</vt:lpstr>
      <vt:lpstr>Distribuição de Carga x Tolerância à Falhas</vt:lpstr>
      <vt:lpstr>14.1.1. Estado da Aplicação no HTTP</vt:lpstr>
      <vt:lpstr>14.1.2. Balanceador ou Distribuidor</vt:lpstr>
      <vt:lpstr>14.1.3. Arquitetura de Cluster Web do Java EE</vt:lpstr>
      <vt:lpstr>14.2. O mod_jk como balanceador</vt:lpstr>
      <vt:lpstr>O worker tipo “lb”</vt:lpstr>
      <vt:lpstr>Configurando o Tomcat</vt:lpstr>
      <vt:lpstr>Se Algo Der Errado</vt:lpstr>
      <vt:lpstr>14.2.1. Status do Cluster 1/2</vt:lpstr>
      <vt:lpstr>Página de Status do Jk</vt:lpstr>
      <vt:lpstr>14.3. Configurando instâncias adicionais do Tomcat</vt:lpstr>
      <vt:lpstr>14.3.1. Vantagens de várias instâncias</vt:lpstr>
      <vt:lpstr>Conclusão</vt:lpstr>
      <vt:lpstr>Servidores de Aplicações Java EE usando Tomcat</vt:lpstr>
      <vt:lpstr>Objetivo</vt:lpstr>
      <vt:lpstr>15.1. Conceitos de Cluster Java EE</vt:lpstr>
      <vt:lpstr>15.2. Aplicações “cluster-aware”</vt:lpstr>
      <vt:lpstr>15.1.2. Erros de Aplicação a Evitar</vt:lpstr>
      <vt:lpstr>15.2. Arquitetura de Cluster HA do Tomcat</vt:lpstr>
      <vt:lpstr>Replicação de sessão HTTP</vt:lpstr>
      <vt:lpstr>15.3. Configuração da Replicação de Sessão</vt:lpstr>
      <vt:lpstr>Configurações de rede da replicação</vt:lpstr>
      <vt:lpstr>15.3.1. Vários clusters na mesma rede</vt:lpstr>
      <vt:lpstr>15.3.2. Configuração de Multicast no Linux</vt:lpstr>
      <vt:lpstr>15.3.3. Cluster x Manager</vt:lpstr>
      <vt:lpstr>Conclusão</vt:lpstr>
      <vt:lpstr>Servidores de Aplicações Java EE usando Tomcat</vt:lpstr>
      <vt:lpstr>Objetivo</vt:lpstr>
      <vt:lpstr>Modelo de Performance Para Aplicações Java EE</vt:lpstr>
      <vt:lpstr>Efeito “funil”</vt:lpstr>
      <vt:lpstr>16.2. Monitorando o Tomcat via Manager</vt:lpstr>
      <vt:lpstr>12.6.1 Tuning do Conector x Balanceador</vt:lpstr>
      <vt:lpstr>Consultando o Uso de Threads com o Manager</vt:lpstr>
      <vt:lpstr>Conector x Balanceador</vt:lpstr>
      <vt:lpstr>16.2.2 Dimensionamento de DataSources</vt:lpstr>
      <vt:lpstr>16.3. Memória da JVM</vt:lpstr>
      <vt:lpstr>Consultando Uso de Memória com o Manager</vt:lpstr>
      <vt:lpstr>Parâmetros de Memória da JVM</vt:lpstr>
      <vt:lpstr>Parâmetros de Memória da JVM</vt:lpstr>
      <vt:lpstr>16.3.1. Passando opções para a JVM (JPackage)</vt:lpstr>
      <vt:lpstr>16.3.1. Passando opções para a JVM (manual)</vt:lpstr>
      <vt:lpstr>16.4. Tuning do Cluster</vt:lpstr>
      <vt:lpstr>16.5. Monitoração via JMX</vt:lpstr>
      <vt:lpstr>O JMX Proxy Servelt</vt:lpstr>
      <vt:lpstr>Monitoração do Tomcat via JMX</vt:lpstr>
      <vt:lpstr>Nome de um MBean</vt:lpstr>
      <vt:lpstr>Exemplos de MBeans</vt:lpstr>
      <vt:lpstr>Exemplos de MBeans</vt:lpstr>
      <vt:lpstr>16.5.1. Usando o JConsole com o Tomcat</vt:lpstr>
      <vt:lpstr>16.5.2. Acesso Remoto JMX</vt:lpstr>
      <vt:lpstr>Sumário do JMX Console</vt:lpstr>
      <vt:lpstr>Memória via JMX</vt:lpstr>
      <vt:lpstr>Threads via JMX</vt:lpstr>
      <vt:lpstr>DataSources via JMX</vt:lpstr>
      <vt:lpstr>16.5.3. JMX Proxy Servlet</vt:lpstr>
      <vt:lpstr>Consulta a MBeans</vt:lpstr>
      <vt:lpstr>Exemplos de Qry: Listar Servlets 1/2</vt:lpstr>
      <vt:lpstr>Exemplos de Qry: Listar Servlets 2/2</vt:lpstr>
      <vt:lpstr>Exemplos de Qry: DataSOurces</vt:lpstr>
      <vt:lpstr>Exemplos de Qry: RequestProcessors</vt:lpstr>
      <vt:lpstr>Exemplos de Qry: Thread Pools</vt:lpstr>
      <vt:lpstr>16.6. Troubleshooting</vt:lpstr>
      <vt:lpstr>16.6.1. OutOfMemory na PermGen</vt:lpstr>
      <vt:lpstr>16.6.2. DataSource Leaks</vt:lpstr>
      <vt:lpstr>Detectando DataSource Leaks</vt:lpstr>
      <vt:lpstr>16.6.3. Servidor Congelado</vt:lpstr>
      <vt:lpstr>Thread Dump</vt:lpstr>
      <vt:lpstr>Gerando um Thread Dump</vt:lpstr>
      <vt:lpstr>Exemplo de Thread Ocioso</vt:lpstr>
      <vt:lpstr>Exemplo de Thread Trabalhando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Servidores de Aplicações Java EE usando Tomcat</dc:title>
  <dc:creator>Miguel  Vilaca Neto</dc:creator>
  <cp:lastModifiedBy>Miguel Vilaca</cp:lastModifiedBy>
  <cp:revision>413</cp:revision>
  <dcterms:created xsi:type="dcterms:W3CDTF">2003-10-10T22:43:14Z</dcterms:created>
  <dcterms:modified xsi:type="dcterms:W3CDTF">2023-10-02T23:57:50Z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