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8" r:id="rId3"/>
    <p:sldId id="280" r:id="rId4"/>
    <p:sldId id="260" r:id="rId5"/>
    <p:sldId id="263" r:id="rId6"/>
    <p:sldId id="285" r:id="rId7"/>
    <p:sldId id="265" r:id="rId8"/>
    <p:sldId id="266" r:id="rId9"/>
    <p:sldId id="267" r:id="rId10"/>
    <p:sldId id="268" r:id="rId11"/>
    <p:sldId id="264" r:id="rId12"/>
    <p:sldId id="269" r:id="rId13"/>
    <p:sldId id="270" r:id="rId14"/>
    <p:sldId id="284" r:id="rId15"/>
    <p:sldId id="281" r:id="rId16"/>
    <p:sldId id="271" r:id="rId17"/>
    <p:sldId id="272" r:id="rId18"/>
    <p:sldId id="273" r:id="rId19"/>
    <p:sldId id="274" r:id="rId20"/>
    <p:sldId id="275" r:id="rId21"/>
    <p:sldId id="276" r:id="rId22"/>
    <p:sldId id="283" r:id="rId23"/>
    <p:sldId id="278" r:id="rId24"/>
    <p:sldId id="282" r:id="rId25"/>
    <p:sldId id="277" r:id="rId26"/>
  </p:sldIdLst>
  <p:sldSz cx="9144000" cy="5143500" type="screen16x9"/>
  <p:notesSz cx="6858000" cy="9144000"/>
  <p:embeddedFontLst>
    <p:embeddedFont>
      <p:font typeface="Open Sans" panose="020B0604020202020204" charset="0"/>
      <p:regular r:id="rId28"/>
      <p:bold r:id="rId29"/>
      <p:italic r:id="rId30"/>
      <p:boldItalic r:id="rId31"/>
    </p:embeddedFont>
    <p:embeddedFont>
      <p:font typeface="PT Sans Narrow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3730A-5B19-2F4E-99EB-E89B8753F4A5}" v="9" dt="2020-08-16T21:22:25.430"/>
    <p1510:client id="{16380016-FFED-5360-B474-7C9E7D628C90}" v="1" dt="2020-08-16T21:29:59.139"/>
    <p1510:client id="{1961B0F0-368E-EDB8-D0E4-33B4E4DADDA9}" v="250" dt="2020-08-16T16:49:54.860"/>
    <p1510:client id="{6EDDD381-302B-A538-FC0A-93B6B61B9647}" v="21" dt="2020-08-17T13:25:09.560"/>
    <p1510:client id="{FE2A99C3-B990-1335-68D8-9FCEF3858D34}" v="77" dt="2020-08-16T23:36:33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fcdf6e0d2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fcdf6e0d2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fcdf6e0d2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fcdf6e0d2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fcff6928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fcff6928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fcdf6e0d2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fcdf6e0d2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fcff6928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fcff6928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802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fcdf6e0d2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fcdf6e0d2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506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d2fb9c4a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d2fb9c4a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d2fb9c4a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d2fb9c4a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fcdf6e0d2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fcdf6e0d2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d2fb9c4a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d2fb9c4a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cdf6e0d2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cdf6e0d2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fcdf6e0d2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fcdf6e0d2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fcff6928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fcff6928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588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d2fb9c4ad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d2fb9c4ad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fcff6928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fcff6928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814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d2fb9c4ad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d2fb9c4ad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cdf6e0d2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cdf6e0d2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844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fd26c04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fd26c04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fcdf6e0d2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fcdf6e0d2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fcdf6e0d2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fcdf6e0d2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926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cdf6e0d2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fcdf6e0d2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fcdf6e0d2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fcdf6e0d2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fcdf6e0d2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fcdf6e0d2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(programming_language)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tvault.sharepoint.com/:w:/s/CS1331TAs-Fall2020/ESKsnT4-Y2BEk0xVw_-O2ZQBN6MgBhLRE1iRHF9ZAdtcCg?e=xKcbl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tech.instructure.com/courses/13735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1331 - Day 1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Object Oriented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to be used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Canvas!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Homepage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Quizzes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GradeScope</a:t>
            </a:r>
            <a:endParaRPr/>
          </a:p>
          <a:p>
            <a:pPr marL="0" indent="0">
              <a:lnSpc>
                <a:spcPct val="114999"/>
              </a:lnSpc>
              <a:spcBef>
                <a:spcPts val="1600"/>
              </a:spcBef>
              <a:buNone/>
            </a:pPr>
            <a:r>
              <a:rPr lang="en"/>
              <a:t>HonorLock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 … later on an IDE to go with 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How do I ...</a:t>
            </a:r>
            <a:endParaRPr lang="en-US"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lnSpc>
                <a:spcPct val="114999"/>
              </a:lnSpc>
              <a:spcAft>
                <a:spcPts val="1600"/>
              </a:spcAft>
            </a:pPr>
            <a:r>
              <a:rPr lang="en" sz="3000"/>
              <a:t>Get TA help during help desk office hours?</a:t>
            </a:r>
            <a:endParaRPr lang="en-US"/>
          </a:p>
          <a:p>
            <a:pPr indent="-457200">
              <a:lnSpc>
                <a:spcPct val="114999"/>
              </a:lnSpc>
              <a:spcAft>
                <a:spcPts val="1600"/>
              </a:spcAft>
            </a:pPr>
            <a:r>
              <a:rPr lang="en" sz="3000"/>
              <a:t>Create a BlueJeans meeting?</a:t>
            </a:r>
          </a:p>
          <a:p>
            <a:pPr indent="-457200">
              <a:lnSpc>
                <a:spcPct val="114999"/>
              </a:lnSpc>
              <a:spcAft>
                <a:spcPts val="1600"/>
              </a:spcAft>
            </a:pPr>
            <a:r>
              <a:rPr lang="en" sz="3000"/>
              <a:t>Access Piazza?</a:t>
            </a:r>
          </a:p>
          <a:p>
            <a:pPr indent="-457200">
              <a:lnSpc>
                <a:spcPct val="114999"/>
              </a:lnSpc>
              <a:spcAft>
                <a:spcPts val="1600"/>
              </a:spcAft>
            </a:pPr>
            <a:r>
              <a:rPr lang="en" sz="3000"/>
              <a:t>Turn in homework?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Practice using Canvas Quizzes </a:t>
            </a: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/>
              <a:t>Take the survey after lecture!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Why Object Orient Programming?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OOP models the real world</a:t>
            </a: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"/>
              <a:t>Object </a:t>
            </a:r>
            <a:r>
              <a:rPr lang="en" err="1"/>
              <a:t>ori</a:t>
            </a:r>
            <a:r>
              <a:rPr lang="en-US" err="1"/>
              <a:t>en</a:t>
            </a:r>
            <a:r>
              <a:rPr lang="en"/>
              <a:t>ted programming </a:t>
            </a:r>
            <a:r>
              <a:rPr lang="en-US"/>
              <a:t>is</a:t>
            </a:r>
            <a:r>
              <a:rPr lang="en"/>
              <a:t> a programming methodology that models the real world.</a:t>
            </a:r>
          </a:p>
          <a:p>
            <a:pPr marL="285750" indent="-285750">
              <a:spcAft>
                <a:spcPts val="1600"/>
              </a:spcAft>
            </a:pPr>
            <a:r>
              <a:rPr lang="en"/>
              <a:t>Class are the model, blueprint or template from which specific objects are made. An object oriented program is a collection of objects t</a:t>
            </a:r>
            <a:r>
              <a:rPr lang="en-US"/>
              <a:t>ha</a:t>
            </a:r>
            <a:r>
              <a:rPr lang="en"/>
              <a:t>t interact to model a system.</a:t>
            </a:r>
          </a:p>
          <a:p>
            <a:pPr marL="285750" indent="-285750">
              <a:spcAft>
                <a:spcPts val="1600"/>
              </a:spcAft>
            </a:pPr>
            <a:r>
              <a:rPr lang="en"/>
              <a:t>Each class has state (attributes) and behaviors (methods)</a:t>
            </a:r>
          </a:p>
          <a:p>
            <a:pPr marL="285750" indent="-285750">
              <a:spcAft>
                <a:spcPts val="1600"/>
              </a:spcAft>
            </a:pPr>
            <a:r>
              <a:rPr lang="en"/>
              <a:t>Encapsulation refers to each object managing</a:t>
            </a:r>
            <a:r>
              <a:rPr lang="en-US"/>
              <a:t>g</a:t>
            </a:r>
            <a:r>
              <a:rPr lang="en"/>
              <a:t> its own data. Inheritance refers to class hierarchy. These are key OOP principles that we will come back to later in the semester.</a:t>
            </a:r>
          </a:p>
          <a:p>
            <a:pPr marL="285750" indent="-285750">
              <a:spcAft>
                <a:spcPts val="1600"/>
              </a:spcAft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919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 Levels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2339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Interpreted vs. Compiled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Interpreted: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Interweave translation and execution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Compiled: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C, C++, Go, Swift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level source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Assembly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code (binary)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talk about Java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is...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“Java is a full-featured, general-purpose programming language that can be used to develop robust mission-critical applications”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“Java syntax is defined in the </a:t>
            </a:r>
            <a:r>
              <a:rPr lang="en" b="1"/>
              <a:t>Java language specification</a:t>
            </a:r>
            <a:r>
              <a:rPr lang="en"/>
              <a:t>, and the Java library is defined in the Java application program interface (API). The </a:t>
            </a:r>
            <a:r>
              <a:rPr lang="en" b="1"/>
              <a:t>JDK</a:t>
            </a:r>
            <a:r>
              <a:rPr lang="en"/>
              <a:t> is the software for compiling and running Java programs.” -Textbook (Y. Daniel Liang)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“Java is a general-purpose programming language that is class-based, object-oriented[15] (although not a pure object-oriented language, as it contains primitive types[16]), and designed to have as few implementation dependencies as possible.”  -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https://en.wikipedia.org/wiki/Java_(programming_language)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Java Interpreted or Compiled?</a:t>
            </a:r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… It's a hybrid...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311700" y="2571750"/>
            <a:ext cx="8520600" cy="19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Suzy Watson-Phillips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Lecturer, DCI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Room 258, College of Computing Building (Virtual this semester)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err="1"/>
              <a:t>suzy.watson-phillips@cc.gatech.edu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075" y="211975"/>
            <a:ext cx="7319500" cy="47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Syntax vs. Semantics</a:t>
            </a:r>
            <a:endParaRPr lang="en-US"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14999"/>
              </a:lnSpc>
              <a:buSzPts val="2400"/>
              <a:buNone/>
            </a:pPr>
            <a:r>
              <a:rPr lang="en" sz="2400"/>
              <a:t>Syntax is what is legal in a language (i.e. the grammar and structure).</a:t>
            </a:r>
            <a:r>
              <a:rPr lang="en-US" sz="2400"/>
              <a:t> </a:t>
            </a:r>
            <a:endParaRPr lang="en-US"/>
          </a:p>
          <a:p>
            <a:pPr marL="76200" indent="0">
              <a:lnSpc>
                <a:spcPct val="114999"/>
              </a:lnSpc>
              <a:buSzPts val="2400"/>
              <a:buNone/>
            </a:pPr>
            <a:endParaRPr lang="en" sz="2400"/>
          </a:p>
          <a:p>
            <a:pPr marL="76200" indent="0">
              <a:lnSpc>
                <a:spcPct val="114999"/>
              </a:lnSpc>
              <a:buSzPts val="2400"/>
              <a:buNone/>
            </a:pPr>
            <a:r>
              <a:rPr lang="en" sz="2400"/>
              <a:t>Semantic is how the statements get interpreted, what the meaning of the symbols is.</a:t>
            </a:r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B26DAE-D1DC-AC42-8941-B6523D55F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2425"/>
            <a:ext cx="9144000" cy="29461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C672D9-2F56-584E-AF6F-E0C983B97B5C}"/>
              </a:ext>
            </a:extLst>
          </p:cNvPr>
          <p:cNvSpPr txBox="1"/>
          <p:nvPr/>
        </p:nvSpPr>
        <p:spPr>
          <a:xfrm>
            <a:off x="365760" y="4251960"/>
            <a:ext cx="785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Absolute Java, Walter </a:t>
            </a:r>
            <a:r>
              <a:rPr lang="en-US" b="1" err="1"/>
              <a:t>Savitch</a:t>
            </a:r>
            <a:r>
              <a:rPr lang="en-US" b="1"/>
              <a:t>, 6</a:t>
            </a:r>
            <a:r>
              <a:rPr lang="en-US" b="1" baseline="30000"/>
              <a:t>th</a:t>
            </a:r>
            <a:r>
              <a:rPr lang="en-US" b="1"/>
              <a:t> edition</a:t>
            </a:r>
          </a:p>
        </p:txBody>
      </p:sp>
      <p:sp>
        <p:nvSpPr>
          <p:cNvPr id="2" name="Google Shape;181;p33">
            <a:extLst>
              <a:ext uri="{FF2B5EF4-FFF2-40B4-BE49-F238E27FC236}">
                <a16:creationId xmlns:a16="http://schemas.microsoft.com/office/drawing/2014/main" id="{FF9FDCF2-FED3-4C1D-81A4-6F3A0D7E7A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Syntax vs. Semantics (more detail)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coming up...</a:t>
            </a:r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PE 0: get java installed and complete the assignment 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Recitation tomorrow!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PE: 1 will come out Friday</a:t>
            </a:r>
            <a:endParaRPr/>
          </a:p>
          <a:p>
            <a:r>
              <a:rPr lang="en"/>
              <a:t>No participation activities this week other than the first day survey.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program</a:t>
            </a:r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Write program in a text editor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Save file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Compile the file into bytecode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Run program using the JVM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29094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JDK</a:t>
            </a:r>
            <a:r>
              <a:rPr lang="en"/>
              <a:t>: Java Development Kit; compiler + interpreter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Syntax</a:t>
            </a:r>
            <a:r>
              <a:rPr lang="en"/>
              <a:t>: the grammar or rules; how do I write a valid statement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Semantics</a:t>
            </a:r>
            <a:r>
              <a:rPr lang="en"/>
              <a:t>: the meaning of the statement; what does a for loop mean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Encapsulation</a:t>
            </a:r>
            <a:r>
              <a:rPr lang="en"/>
              <a:t>: Each object manages its own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Inheritance</a:t>
            </a:r>
            <a:r>
              <a:rPr lang="en"/>
              <a:t>: Classes form a hierarchy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IDE</a:t>
            </a:r>
            <a:r>
              <a:rPr lang="en"/>
              <a:t>: Integrated Development Environment (we will come back to this)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Source Code</a:t>
            </a:r>
            <a:r>
              <a:rPr lang="en"/>
              <a:t>: the program you write; collection of statements in a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Byte Code</a:t>
            </a:r>
            <a:r>
              <a:rPr lang="en"/>
              <a:t>: result of compiling source code into portable code for the interpreter (java byte code)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(Java) Compiler</a:t>
            </a:r>
            <a:r>
              <a:rPr lang="en"/>
              <a:t>: converts source code into byte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AF939524-0B6B-40AE-BFEE-3ECE18E0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</p:spPr>
        <p:txBody>
          <a:bodyPr/>
          <a:lstStyle/>
          <a:p>
            <a:r>
              <a:rPr lang="en-US"/>
              <a:t>Family photos &amp; About Me…</a:t>
            </a:r>
          </a:p>
        </p:txBody>
      </p:sp>
    </p:spTree>
    <p:extLst>
      <p:ext uri="{BB962C8B-B14F-4D97-AF65-F5344CB8AC3E}">
        <p14:creationId xmlns:p14="http://schemas.microsoft.com/office/powerpoint/2010/main" val="275389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your TAs?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4294967295"/>
          </p:nvPr>
        </p:nvSpPr>
        <p:spPr>
          <a:xfrm>
            <a:off x="311700" y="2571750"/>
            <a:ext cx="8520600" cy="19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 lab office hours will be posted this week!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indent="0" algn="ctr">
              <a:lnSpc>
                <a:spcPct val="114999"/>
              </a:lnSpc>
              <a:spcBef>
                <a:spcPts val="1600"/>
              </a:spcBef>
              <a:buNone/>
            </a:pPr>
            <a:r>
              <a:rPr lang="en"/>
              <a:t>Office hours will be 100% virtual and you will provide a URL to a meeting/room you have setup through a form. More information to come, be on the lookout for an announcement.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course about?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Catalog...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Introduction to the techniques and methods of </a:t>
            </a:r>
            <a:r>
              <a:rPr lang="en" sz="3000" b="1" u="sng"/>
              <a:t>object-oriented programming</a:t>
            </a:r>
            <a:r>
              <a:rPr lang="en" sz="3000"/>
              <a:t> such as encapsulation, inheritance, and polymorphism. Emphasis on software development and individual programming skills.</a:t>
            </a: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127355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Okay, but what are we actually going to learn?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 using the Java programing language.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 is the living schedule:</a:t>
            </a:r>
            <a:endParaRPr/>
          </a:p>
          <a:p>
            <a:pPr marL="0" indent="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hlinkClick r:id="rId3"/>
              </a:rPr>
              <a:t>https://gtvault.sharepoint.com/:w:/s/CS1331TAs-Fall2020/ESKsnT4-Y2BEk0xVw_-O2ZQBN6MgBhLRE1iRHF9ZAdtcCg?e=xKcbly</a:t>
            </a:r>
            <a:r>
              <a:rPr lang="en"/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290134" y="1289253"/>
            <a:ext cx="8571300" cy="9204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Policies, Assignments, Grading...</a:t>
            </a:r>
            <a:br>
              <a:rPr lang="en"/>
            </a:br>
            <a:br>
              <a:rPr lang="en"/>
            </a:br>
            <a:r>
              <a:rPr lang="en"/>
              <a:t>Syllabus Review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Canvas Homepage</a:t>
            </a:r>
            <a:endParaRPr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25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Tropic</vt:lpstr>
      <vt:lpstr>CS 1331 - Day 1</vt:lpstr>
      <vt:lpstr>Who am I?</vt:lpstr>
      <vt:lpstr>Family photos &amp; About Me…</vt:lpstr>
      <vt:lpstr>Who are your TAs?</vt:lpstr>
      <vt:lpstr>What is this course about?</vt:lpstr>
      <vt:lpstr>From Catalog...</vt:lpstr>
      <vt:lpstr>Okay, but what are we actually going to learn?</vt:lpstr>
      <vt:lpstr>Policies, Assignments, Grading...  Syllabus Review</vt:lpstr>
      <vt:lpstr>Canvas Homepage</vt:lpstr>
      <vt:lpstr>Tools to be used</vt:lpstr>
      <vt:lpstr>How do I ...</vt:lpstr>
      <vt:lpstr>Practice using Canvas Quizzes </vt:lpstr>
      <vt:lpstr>Why Object Orient Programming?</vt:lpstr>
      <vt:lpstr>OOP models the real world</vt:lpstr>
      <vt:lpstr>Programming Language Levels</vt:lpstr>
      <vt:lpstr>Interpreted vs. Compiled</vt:lpstr>
      <vt:lpstr>Let’s talk about Java</vt:lpstr>
      <vt:lpstr>Java is...</vt:lpstr>
      <vt:lpstr>Is Java Interpreted or Compiled?</vt:lpstr>
      <vt:lpstr>PowerPoint Presentation</vt:lpstr>
      <vt:lpstr>Syntax vs. Semantics</vt:lpstr>
      <vt:lpstr>Syntax vs. Semantics (more detail)</vt:lpstr>
      <vt:lpstr>What’s coming up...</vt:lpstr>
      <vt:lpstr>Example program</vt:lpstr>
      <vt:lpstr>Terminology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1331 - Day 1</dc:title>
  <cp:revision>2</cp:revision>
  <dcterms:modified xsi:type="dcterms:W3CDTF">2020-08-25T17:40:52Z</dcterms:modified>
</cp:coreProperties>
</file>