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Lor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46aea63d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46aea63d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As we see here, the spike of the youtube views was shortly after the release of the very last movie - we believe people were trying to find out whether there would be another movie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46aea63d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46aea63d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align, movie dates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46aea63d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46aea63d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align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fbfd261a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fbfd261a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 up points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40f6fdf4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40f6fdf4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as you can see, rise over time, of course keep in mind that youtube users also rose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but what happened here?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46aea63d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46aea63d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fbfd261a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fbfd261a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bfd261a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bfd261a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46aea63d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46aea63d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46aea63d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46aea63d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6aea63d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6aea63d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46aea63d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46aea63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fbfd261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fbfd261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fbfd261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fbfd261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fbfd261a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fbfd261a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calucalte changes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40f6fdf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40f6fdf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highlight changes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40f6fdf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40f6fdf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highlight changes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6aea63d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46aea63d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as you can see, rise over time, of course keep in mind that youtube users also rose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but what happened here?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s.google.com/youtube/v3" TargetMode="External"/><Relationship Id="rId4" Type="http://schemas.openxmlformats.org/officeDocument/2006/relationships/hyperlink" Target="https://www.the-numbers.com/movies/franchise/Harry-Potter#tab=summary" TargetMode="External"/><Relationship Id="rId5" Type="http://schemas.openxmlformats.org/officeDocument/2006/relationships/hyperlink" Target="https://en.wikipedia.org/wiki/List_of_best-selling_books" TargetMode="External"/><Relationship Id="rId6" Type="http://schemas.openxmlformats.org/officeDocument/2006/relationships/hyperlink" Target="https://www.kaggle.com/gulsahdemiryurek/harry-potter-datas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44300" y="4437450"/>
            <a:ext cx="64554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999999"/>
                </a:solidFill>
                <a:latin typeface="Lora"/>
                <a:ea typeface="Lora"/>
                <a:cs typeface="Lora"/>
                <a:sym typeface="Lora"/>
              </a:rPr>
              <a:t>by Miguel Estepa &amp; Vicky Zauner</a:t>
            </a:r>
            <a:endParaRPr sz="1100">
              <a:solidFill>
                <a:srgbClr val="999999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34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B7B7B7"/>
                </a:solidFill>
                <a:latin typeface="Lora"/>
                <a:ea typeface="Lora"/>
                <a:cs typeface="Lora"/>
                <a:sym typeface="Lora"/>
              </a:rPr>
              <a:t>Series Success and Rise of Popularity by Movies and Books measured by total Sales and Awareness on Youtube</a:t>
            </a:r>
            <a:endParaRPr sz="1800">
              <a:solidFill>
                <a:srgbClr val="B7B7B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Analysis 3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de" sz="1400">
                <a:latin typeface="Lora"/>
                <a:ea typeface="Lora"/>
                <a:cs typeface="Lora"/>
                <a:sym typeface="Lora"/>
              </a:rPr>
              <a:t>How is the number of View Counts affected by movie releases?</a:t>
            </a:r>
            <a:endParaRPr sz="1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238" y="1645045"/>
            <a:ext cx="5569523" cy="3204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22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Analysis 4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773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de" sz="1400">
                <a:latin typeface="Lora"/>
                <a:ea typeface="Lora"/>
                <a:cs typeface="Lora"/>
                <a:sym typeface="Lora"/>
              </a:rPr>
              <a:t>How does the View Count of Official Trailers on Youtube relate to the Success of the Movie?</a:t>
            </a:r>
            <a:endParaRPr sz="1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813" y="1201225"/>
            <a:ext cx="6352376" cy="36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12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Analysis 5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75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de" sz="1400">
                <a:latin typeface="Lora"/>
                <a:ea typeface="Lora"/>
                <a:cs typeface="Lora"/>
                <a:sym typeface="Lora"/>
              </a:rPr>
              <a:t>Which Trailer was the most successful according to Box Office Sales?</a:t>
            </a:r>
            <a:endParaRPr sz="1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224" y="1369100"/>
            <a:ext cx="6079549" cy="352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Summary of our Main Insights 👀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→ Only according to the Box Office Sales numbers the most popular movies were Part 1 and the latter Part 7, while the biggest hype was created around the latter part of Part 7</a:t>
            </a:r>
            <a:endParaRPr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→ Part 5 and 6 were released during the Financial Crisis which could explain less Sales on the opening weekend</a:t>
            </a:r>
            <a:endParaRPr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→ The popularity of DVD’s/BlueRay Discs has dropped by 70,38 %</a:t>
            </a:r>
            <a:endParaRPr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→ While all books are among the best selling books in History, the most copies were sold of the first part.</a:t>
            </a:r>
            <a:endParaRPr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→ Trailer 6 must have been not been very good.</a:t>
            </a:r>
            <a:endParaRPr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→ There was a spike in Harry Potter searches after the last Movie was released - probably because people were coping with the end of an era</a:t>
            </a:r>
            <a:endParaRPr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de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</a:br>
            <a:endParaRPr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280425" y="46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Code for conducting Youtube Data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400">
                <a:latin typeface="Lora"/>
                <a:ea typeface="Lora"/>
                <a:cs typeface="Lora"/>
                <a:sym typeface="Lora"/>
              </a:rPr>
              <a:t>DEMO TIME</a:t>
            </a:r>
            <a:endParaRPr sz="1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050" y="1152463"/>
            <a:ext cx="6182499" cy="32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Harry Potter Quiz 💭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latin typeface="Lora"/>
                <a:ea typeface="Lora"/>
                <a:cs typeface="Lora"/>
                <a:sym typeface="Lora"/>
              </a:rPr>
              <a:t>Which House was Luna Lovegood in ?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latin typeface="Lora"/>
                <a:ea typeface="Lora"/>
                <a:cs typeface="Lora"/>
                <a:sym typeface="Lora"/>
              </a:rPr>
              <a:t>What is Hermione Granger’s wand made of?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latin typeface="Lora"/>
                <a:ea typeface="Lora"/>
                <a:cs typeface="Lora"/>
                <a:sym typeface="Lora"/>
              </a:rPr>
              <a:t>What snake fangs are in the Widley Potion? 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400">
                <a:latin typeface="Lora"/>
                <a:ea typeface="Lora"/>
                <a:cs typeface="Lora"/>
                <a:sym typeface="Lora"/>
              </a:rPr>
              <a:t>Which color is the light when the famous spell “Expecto Patronum” casted?</a:t>
            </a:r>
            <a:endParaRPr sz="1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52500"/>
            <a:ext cx="4482324" cy="12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350" y="1828325"/>
            <a:ext cx="3709150" cy="1073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0050" y="4166275"/>
            <a:ext cx="3942250" cy="9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0525" y="3215525"/>
            <a:ext cx="6615171" cy="5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Workflow &amp; Organisation 😎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Regular Meetings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Trello Board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Data Exploration and Flexibility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648" y="604550"/>
            <a:ext cx="2948350" cy="406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Learnings and Challenges </a:t>
            </a:r>
            <a:r>
              <a:rPr lang="de">
                <a:latin typeface="Lora"/>
                <a:ea typeface="Lora"/>
                <a:cs typeface="Lora"/>
                <a:sym typeface="Lora"/>
              </a:rPr>
              <a:t>📚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Lora"/>
                <a:ea typeface="Lora"/>
                <a:cs typeface="Lora"/>
                <a:sym typeface="Lora"/>
              </a:rPr>
              <a:t>Challenges</a:t>
            </a:r>
            <a:r>
              <a:rPr lang="de">
                <a:latin typeface="Lora"/>
                <a:ea typeface="Lora"/>
                <a:cs typeface="Lora"/>
                <a:sym typeface="Lora"/>
              </a:rPr>
              <a:t>: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Lora"/>
              <a:buChar char="-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Finding a concrete Topic &amp; Project Objection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-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Understanding the expectations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-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Time Management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>
                <a:latin typeface="Lora"/>
                <a:ea typeface="Lora"/>
                <a:cs typeface="Lora"/>
                <a:sym typeface="Lora"/>
              </a:rPr>
              <a:t>Learnings: 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Lora"/>
              <a:buChar char="-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A lot.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-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What kind of information there is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-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How to retrieve, structure and analyse data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-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How to deal with imperfect data sets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11700" y="357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  <a:latin typeface="Lora"/>
                <a:ea typeface="Lora"/>
                <a:cs typeface="Lora"/>
                <a:sym typeface="Lora"/>
              </a:rPr>
              <a:t>Thank you!! </a:t>
            </a:r>
            <a:endParaRPr>
              <a:solidFill>
                <a:srgbClr val="B7B7B7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  <a:latin typeface="Lora"/>
                <a:ea typeface="Lora"/>
                <a:cs typeface="Lora"/>
                <a:sym typeface="Lora"/>
              </a:rPr>
              <a:t>Q&amp;A</a:t>
            </a:r>
            <a:endParaRPr>
              <a:solidFill>
                <a:srgbClr val="B7B7B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Sources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50" u="sng">
                <a:solidFill>
                  <a:srgbClr val="0088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 Data API</a:t>
            </a:r>
            <a:endParaRPr sz="1050" u="sng">
              <a:solidFill>
                <a:srgbClr val="0088CC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50" u="sng">
                <a:solidFill>
                  <a:srgbClr val="0088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Numbers.com</a:t>
            </a:r>
            <a:endParaRPr sz="1050" u="sng">
              <a:solidFill>
                <a:srgbClr val="0088CC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50" u="sng">
                <a:solidFill>
                  <a:srgbClr val="0088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</a:t>
            </a:r>
            <a:endParaRPr sz="1050" u="sng">
              <a:solidFill>
                <a:srgbClr val="0088CC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50" u="sng">
                <a:solidFill>
                  <a:srgbClr val="0088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endParaRPr sz="1050" u="sng">
              <a:solidFill>
                <a:srgbClr val="0088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May we introduce ourselves...👾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68688" y="1164325"/>
            <a:ext cx="294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Miguel Estepa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200">
                <a:latin typeface="Lora"/>
                <a:ea typeface="Lora"/>
                <a:cs typeface="Lora"/>
                <a:sym typeface="Lora"/>
              </a:rPr>
              <a:t>Chief Creative Data Science Officer at Warner Bros and a nerdy Ravenclaw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645750" y="1164325"/>
            <a:ext cx="319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Vicky Zauner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200">
                <a:latin typeface="Lora"/>
                <a:ea typeface="Lora"/>
                <a:cs typeface="Lora"/>
                <a:sym typeface="Lora"/>
              </a:rPr>
              <a:t>Chief Creative Data Science Officer at Warner Bros. and a Gryffindor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486" y="1088121"/>
            <a:ext cx="1771839" cy="26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75" y="1088129"/>
            <a:ext cx="1934247" cy="26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General Harry Potter Information🌟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402525" y="1152475"/>
            <a:ext cx="340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ora"/>
                <a:ea typeface="Lora"/>
                <a:cs typeface="Lora"/>
                <a:sym typeface="Lora"/>
              </a:rPr>
              <a:t>Books published US:</a:t>
            </a:r>
            <a:endParaRPr u="sng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1: 09/1998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2: 06/1999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3: 09/1999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4: 07/2000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5: 06/2003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6: 07/2005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7: 07/2007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17275" y="1152475"/>
            <a:ext cx="340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ora"/>
                <a:ea typeface="Lora"/>
                <a:cs typeface="Lora"/>
                <a:sym typeface="Lora"/>
              </a:rPr>
              <a:t>Movies:</a:t>
            </a:r>
            <a:endParaRPr u="sng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1: 2001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2: 2002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3: 2004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4: 2005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5: 2007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6: 2009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7: 2010, 2011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00" y="1504350"/>
            <a:ext cx="3793349" cy="213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Questions and Hypothesis / Project Goals ❓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58625" y="1301000"/>
            <a:ext cx="8636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>
                <a:latin typeface="Lora"/>
                <a:ea typeface="Lora"/>
                <a:cs typeface="Lora"/>
                <a:sym typeface="Lora"/>
              </a:rPr>
              <a:t>Goals:  </a:t>
            </a:r>
            <a:endParaRPr b="1"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de" sz="1400">
                <a:latin typeface="Lora"/>
                <a:ea typeface="Lora"/>
                <a:cs typeface="Lora"/>
                <a:sym typeface="Lora"/>
              </a:rPr>
              <a:t>to illustrate the </a:t>
            </a:r>
            <a:r>
              <a:rPr lang="de" sz="1400">
                <a:solidFill>
                  <a:srgbClr val="274E13"/>
                </a:solidFill>
                <a:latin typeface="Lora"/>
                <a:ea typeface="Lora"/>
                <a:cs typeface="Lora"/>
                <a:sym typeface="Lora"/>
              </a:rPr>
              <a:t>Success and Contribution to the Popularity</a:t>
            </a:r>
            <a:r>
              <a:rPr lang="de" sz="1400">
                <a:latin typeface="Lora"/>
                <a:ea typeface="Lora"/>
                <a:cs typeface="Lora"/>
                <a:sym typeface="Lora"/>
              </a:rPr>
              <a:t> of the Harry Potter Series of each movie and book over time using </a:t>
            </a:r>
            <a:r>
              <a:rPr lang="de" sz="1400">
                <a:solidFill>
                  <a:srgbClr val="274E13"/>
                </a:solidFill>
                <a:latin typeface="Lora"/>
                <a:ea typeface="Lora"/>
                <a:cs typeface="Lora"/>
                <a:sym typeface="Lora"/>
              </a:rPr>
              <a:t>Youtube views and Sales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 sz="1400">
                <a:latin typeface="Lora"/>
                <a:ea typeface="Lora"/>
                <a:cs typeface="Lora"/>
                <a:sym typeface="Lora"/>
              </a:rPr>
              <a:t>Hypothesis:</a:t>
            </a:r>
            <a:endParaRPr b="1"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de" sz="1400">
                <a:latin typeface="Lora"/>
                <a:ea typeface="Lora"/>
                <a:cs typeface="Lora"/>
                <a:sym typeface="Lora"/>
              </a:rPr>
              <a:t>Which Harry Potter Movie and Book was the most popular / successful?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de" sz="1400">
                <a:latin typeface="Lora"/>
                <a:ea typeface="Lora"/>
                <a:cs typeface="Lora"/>
                <a:sym typeface="Lora"/>
              </a:rPr>
              <a:t>How does the number of View Counts of Youtube Videos related to Harry Potter develop over time?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de" sz="1400">
                <a:latin typeface="Lora"/>
                <a:ea typeface="Lora"/>
                <a:cs typeface="Lora"/>
                <a:sym typeface="Lora"/>
              </a:rPr>
              <a:t>How is the number of View Counts affected by movie releases?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de" sz="1400">
                <a:latin typeface="Lora"/>
                <a:ea typeface="Lora"/>
                <a:cs typeface="Lora"/>
                <a:sym typeface="Lora"/>
              </a:rPr>
              <a:t>Which Trailer was the most successful according to Box Office Sales?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de" sz="1400">
                <a:latin typeface="Lora"/>
                <a:ea typeface="Lora"/>
                <a:cs typeface="Lora"/>
                <a:sym typeface="Lora"/>
              </a:rPr>
              <a:t>How does the View Count of Official Trailers on Youtube relate to the Success of the Movie?</a:t>
            </a:r>
            <a:endParaRPr sz="1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Considerations &amp; Assumptions,  Data &amp; Limitations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>
                <a:latin typeface="Lora"/>
                <a:ea typeface="Lora"/>
                <a:cs typeface="Lora"/>
                <a:sym typeface="Lora"/>
              </a:rPr>
              <a:t>Data Used:</a:t>
            </a:r>
            <a:r>
              <a:rPr lang="de" sz="1400">
                <a:latin typeface="Lora"/>
                <a:ea typeface="Lora"/>
                <a:cs typeface="Lora"/>
                <a:sym typeface="Lora"/>
              </a:rPr>
              <a:t> Youtube API, CSV Files, WebScraping from Numbers.com and Wikipedia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 sz="1400">
                <a:latin typeface="Lora"/>
                <a:ea typeface="Lora"/>
                <a:cs typeface="Lora"/>
                <a:sym typeface="Lora"/>
              </a:rPr>
              <a:t>Considerations and Assumptions</a:t>
            </a:r>
            <a:r>
              <a:rPr b="1" lang="de" sz="1400">
                <a:latin typeface="Lora"/>
                <a:ea typeface="Lora"/>
                <a:cs typeface="Lora"/>
                <a:sym typeface="Lora"/>
              </a:rPr>
              <a:t>:  </a:t>
            </a:r>
            <a:endParaRPr b="1"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de" sz="1400">
                <a:latin typeface="Lora"/>
                <a:ea typeface="Lora"/>
                <a:cs typeface="Lora"/>
                <a:sym typeface="Lora"/>
              </a:rPr>
              <a:t>Youtube’s views is an indicator for the overall popularity of the Harry Potter Saga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de" sz="1400">
                <a:latin typeface="Lora"/>
                <a:ea typeface="Lora"/>
                <a:cs typeface="Lora"/>
                <a:sym typeface="Lora"/>
              </a:rPr>
              <a:t>Our indicators for Success stem from Box Office Sales, Video Sales and total Book Copies Sold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 sz="1400">
                <a:latin typeface="Lora"/>
                <a:ea typeface="Lora"/>
                <a:cs typeface="Lora"/>
                <a:sym typeface="Lora"/>
              </a:rPr>
              <a:t>Data and Limitations:</a:t>
            </a:r>
            <a:endParaRPr b="1"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de" sz="1400">
                <a:latin typeface="Lora"/>
                <a:ea typeface="Lora"/>
                <a:cs typeface="Lora"/>
                <a:sym typeface="Lora"/>
              </a:rPr>
              <a:t>Youtube View Counts is affected by the growth in Youtube Users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de" sz="1400">
                <a:latin typeface="Lora"/>
                <a:ea typeface="Lora"/>
                <a:cs typeface="Lora"/>
                <a:sym typeface="Lora"/>
              </a:rPr>
              <a:t>Many more products in the HP Theme were sold that could indicate further growth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de" sz="1400">
                <a:latin typeface="Lora"/>
                <a:ea typeface="Lora"/>
                <a:cs typeface="Lora"/>
                <a:sym typeface="Lora"/>
              </a:rPr>
              <a:t>Youtube data is diverse, unspecific and flawed but portrays an overall trend</a:t>
            </a:r>
            <a:endParaRPr sz="1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Analysis 1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de" sz="1400">
                <a:latin typeface="Lora"/>
                <a:ea typeface="Lora"/>
                <a:cs typeface="Lora"/>
                <a:sym typeface="Lora"/>
              </a:rPr>
              <a:t>Which Harry Potter Movie and Book was the most popular / successful?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275" y="1754500"/>
            <a:ext cx="7524000" cy="28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5142275" y="2770100"/>
            <a:ext cx="627600" cy="257700"/>
          </a:xfrm>
          <a:prstGeom prst="rect">
            <a:avLst/>
          </a:prstGeom>
          <a:solidFill>
            <a:srgbClr val="C2FF48">
              <a:alpha val="39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6404050" y="2770100"/>
            <a:ext cx="627600" cy="257700"/>
          </a:xfrm>
          <a:prstGeom prst="rect">
            <a:avLst/>
          </a:prstGeom>
          <a:solidFill>
            <a:srgbClr val="C2FF48">
              <a:alpha val="39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7721850" y="2770100"/>
            <a:ext cx="627600" cy="257700"/>
          </a:xfrm>
          <a:prstGeom prst="rect">
            <a:avLst/>
          </a:prstGeom>
          <a:solidFill>
            <a:srgbClr val="C2FF48">
              <a:alpha val="39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5142275" y="3440200"/>
            <a:ext cx="627600" cy="446100"/>
          </a:xfrm>
          <a:prstGeom prst="rect">
            <a:avLst/>
          </a:prstGeom>
          <a:solidFill>
            <a:srgbClr val="FF5252">
              <a:alpha val="38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6404050" y="3440200"/>
            <a:ext cx="1945500" cy="446100"/>
          </a:xfrm>
          <a:prstGeom prst="rect">
            <a:avLst/>
          </a:prstGeom>
          <a:solidFill>
            <a:srgbClr val="529DFF">
              <a:alpha val="3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1061175" y="3757450"/>
            <a:ext cx="67785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→ Only according to the Box Office Sales numbers the most popular movies were Part 1 and the latter Part 7, while the biggest hype was created around the latter part of Part 7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→ Part 5 and 6 were released during the Financial Crisis which could explain less Sales on the opening weekend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100" y="1079075"/>
            <a:ext cx="4411800" cy="229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4825" r="0" t="0"/>
          <a:stretch/>
        </p:blipFill>
        <p:spPr>
          <a:xfrm>
            <a:off x="140975" y="1079075"/>
            <a:ext cx="4338024" cy="226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5153038" y="2054850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378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Analysis 1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6526638" y="2054850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6107288" y="2054850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592050" y="2067025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7061550" y="2067025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7480838" y="2067025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7970775" y="2018550"/>
            <a:ext cx="280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8460688" y="2018550"/>
            <a:ext cx="280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834063" y="2030713"/>
            <a:ext cx="280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030088" y="2027113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555600" y="2103313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081088" y="2027113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606600" y="2067013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457588" y="2094913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2932075" y="2067013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383075" y="2067013"/>
            <a:ext cx="280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475" y="1392400"/>
            <a:ext cx="4175549" cy="219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87" y="1356425"/>
            <a:ext cx="4151614" cy="219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Analysis 1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492175" y="1620625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632688" y="2336538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077175" y="2412750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796975" y="1925425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529813" y="2412750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948900" y="2412750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6902800" y="2247975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7363350" y="2247950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7823913" y="2247975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099325" y="2228588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6425425" y="2278950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5987538" y="2278975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549675" y="2242675"/>
            <a:ext cx="280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8255913" y="2258463"/>
            <a:ext cx="280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1061175" y="3757450"/>
            <a:ext cx="67785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→ The popularity of DVD’s/BlueRay Discs has dropped by 70,38 %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→ While all books are among the best selling books in History, the most copies were sold of the first part.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2188225" y="2336550"/>
            <a:ext cx="280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ora"/>
                <a:ea typeface="Lora"/>
                <a:cs typeface="Lora"/>
                <a:sym typeface="Lora"/>
              </a:rPr>
              <a:t>Analysis 2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de" sz="1400">
                <a:latin typeface="Lora"/>
                <a:ea typeface="Lora"/>
                <a:cs typeface="Lora"/>
                <a:sym typeface="Lora"/>
              </a:rPr>
              <a:t>How does the number of View Counts of Youtube Videos related to Harry Potter develop over time?</a:t>
            </a:r>
            <a:endParaRPr sz="1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975" y="1558925"/>
            <a:ext cx="4724049" cy="27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