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77" r:id="rId11"/>
    <p:sldId id="269" r:id="rId12"/>
    <p:sldId id="270" r:id="rId13"/>
    <p:sldId id="273" r:id="rId14"/>
    <p:sldId id="271" r:id="rId15"/>
    <p:sldId id="274" r:id="rId16"/>
    <p:sldId id="306" r:id="rId17"/>
    <p:sldId id="275" r:id="rId18"/>
    <p:sldId id="279" r:id="rId19"/>
    <p:sldId id="278" r:id="rId20"/>
    <p:sldId id="281" r:id="rId21"/>
    <p:sldId id="297" r:id="rId22"/>
    <p:sldId id="298" r:id="rId23"/>
    <p:sldId id="299" r:id="rId24"/>
    <p:sldId id="285" r:id="rId25"/>
    <p:sldId id="287" r:id="rId26"/>
    <p:sldId id="289" r:id="rId27"/>
    <p:sldId id="303" r:id="rId28"/>
    <p:sldId id="290" r:id="rId29"/>
    <p:sldId id="300" r:id="rId30"/>
    <p:sldId id="302" r:id="rId31"/>
    <p:sldId id="291" r:id="rId32"/>
    <p:sldId id="292" r:id="rId33"/>
    <p:sldId id="293" r:id="rId34"/>
    <p:sldId id="286" r:id="rId35"/>
    <p:sldId id="294" r:id="rId36"/>
    <p:sldId id="295" r:id="rId3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30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1700C-E852-4C54-8E1D-692067A9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9EDC9A-27AE-4578-95CB-D950E0B66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F535B7-95E7-4D97-9CA2-C18C9620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6A8-8EBA-4975-9964-A0A4E860C98D}" type="datetimeFigureOut">
              <a:rPr lang="hu-HU" smtClean="0"/>
              <a:t>2024. 09. 18.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3A8862-256F-4955-A2C7-7EBB5C66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BE3007-9A45-4FA7-AB32-FBC70D2B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603-F048-4A1A-B015-AE9D6FF35C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166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B733E4-591D-43DF-8F89-B18D23AF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7D2635F-8B44-467D-B22F-0B970E84C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387C21-70AB-4942-989D-F46E2973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6A8-8EBA-4975-9964-A0A4E860C98D}" type="datetimeFigureOut">
              <a:rPr lang="hu-HU" smtClean="0"/>
              <a:t>2024. 09. 18.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767C72-8D48-4590-B680-56D1265F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4F3F77-5D08-4D5E-94AA-86EB173A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603-F048-4A1A-B015-AE9D6FF35C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7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575D901-968E-4CD4-A263-B438D038A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63CA876-260E-4C9B-83B4-00280004C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D0B4F7-21C5-4058-9BD7-BD2397E7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6A8-8EBA-4975-9964-A0A4E860C98D}" type="datetimeFigureOut">
              <a:rPr lang="hu-HU" smtClean="0"/>
              <a:t>2024. 09. 18.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92B907-11D0-44F9-8344-32E9280D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CF9AE1-0203-4958-BFD8-9D3C8EB6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603-F048-4A1A-B015-AE9D6FF35C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481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ABF237-F679-4D68-9118-110E7EC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45920E-A744-4CBE-80BC-41DA488E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AB11FF-0774-4F5A-83CB-1D8BD6E2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6A8-8EBA-4975-9964-A0A4E860C98D}" type="datetimeFigureOut">
              <a:rPr lang="hu-HU" smtClean="0"/>
              <a:t>2024. 09. 18.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55684-0C88-4EC5-8BD1-662DA416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A5EE39-92E2-49CC-98B6-5FFAB6E7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603-F048-4A1A-B015-AE9D6FF35C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58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283B3E-6E00-49E4-BA0B-837DB5A1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11D868B-00AA-41B7-800D-38C1E0F74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9AA0F2-D22D-4ABB-BD35-5744A914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6A8-8EBA-4975-9964-A0A4E860C98D}" type="datetimeFigureOut">
              <a:rPr lang="hu-HU" smtClean="0"/>
              <a:t>2024. 09. 18.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766ADF-A781-4CC6-909B-275583ED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AF4118-0647-48F6-B82D-7ED1FBB2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603-F048-4A1A-B015-AE9D6FF35C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87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C954AF-4659-4A88-B191-8A6B4B57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667EF3-35BB-434D-8902-242B9DAE3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8FD69D9-DA0C-4C86-866D-2BA1EEFA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D222ED-56CC-47A6-B7BF-E5A67270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6A8-8EBA-4975-9964-A0A4E860C98D}" type="datetimeFigureOut">
              <a:rPr lang="hu-HU" smtClean="0"/>
              <a:t>2024. 09. 18.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C3E386-CED6-4589-BEE7-CA8F5464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4C98FD-7D81-4739-9FD6-DB730F3C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603-F048-4A1A-B015-AE9D6FF35C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453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68F208-5386-48C8-A7DC-23CF4439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E3FC39-F5F0-4216-B5E9-026EDB0B5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B8A2A1-6CFF-417A-853B-0AB235C16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7598F40-5D1A-4BDD-B9B2-384D1C6D0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6F8289F-D66A-4DA6-8619-639733138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91C032C-C276-4A00-A10D-1A00094E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6A8-8EBA-4975-9964-A0A4E860C98D}" type="datetimeFigureOut">
              <a:rPr lang="hu-HU" smtClean="0"/>
              <a:t>2024. 09. 18.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768BDD5-F010-4A0E-968F-5424A13E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5F12381-22D9-4872-8DC1-F0187260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603-F048-4A1A-B015-AE9D6FF35C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121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0D6D68-35D0-48B4-A299-78AF4C3C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6B06692-B9FC-425B-AEA1-BFDCAE00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6A8-8EBA-4975-9964-A0A4E860C98D}" type="datetimeFigureOut">
              <a:rPr lang="hu-HU" smtClean="0"/>
              <a:t>2024. 09. 18.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A0E0BE7-9F00-4DDF-A2D1-C5C8CE86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4101650-61AC-4658-85DA-735FAB5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603-F048-4A1A-B015-AE9D6FF35C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48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1F60C13-BBBD-4AB6-BDE3-3B13F57A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6A8-8EBA-4975-9964-A0A4E860C98D}" type="datetimeFigureOut">
              <a:rPr lang="hu-HU" smtClean="0"/>
              <a:t>2024. 09. 18.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8463E1F-AA52-4FF2-9CB6-FC58F48F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2DB9BF-5055-4EAF-961C-BE060DD6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603-F048-4A1A-B015-AE9D6FF35C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06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136DD4-B6C5-48CD-84BA-3A74687B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1A67B4-84AA-4FAD-B4DC-53D76947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A92221A-5F29-40BC-A05F-D508E1550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BF43558-0600-4892-84C8-573CBE0B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6A8-8EBA-4975-9964-A0A4E860C98D}" type="datetimeFigureOut">
              <a:rPr lang="hu-HU" smtClean="0"/>
              <a:t>2024. 09. 18.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BA9663-AA4A-4D5E-ACDB-49417137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71008E7-BAC5-48F4-9391-BA097CDF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603-F048-4A1A-B015-AE9D6FF35C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08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B2E6F7-DB9A-42FD-A327-BF3E6185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14B1AC2-F98B-4143-A62C-5EAA53FC1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79F339B-A852-4B67-93EF-1934C714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61A376-007D-4F9E-A7DF-1251ADEB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6A8-8EBA-4975-9964-A0A4E860C98D}" type="datetimeFigureOut">
              <a:rPr lang="hu-HU" smtClean="0"/>
              <a:t>2024. 09. 18.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6B7381-D0C9-43A6-B0D4-33942662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F31E7BF-6832-472B-8C03-3D5BA5EB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603-F048-4A1A-B015-AE9D6FF35C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6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B137EEF-8EFC-428E-B0A6-4EA99C08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EF540C-F27C-4EE8-81EF-AFEB6201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F73461-A982-404B-BB6C-394526166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36A8-8EBA-4975-9964-A0A4E860C98D}" type="datetimeFigureOut">
              <a:rPr lang="hu-HU" smtClean="0"/>
              <a:t>2024. 09. 18.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23DB24-F937-42DE-83C6-0AB3B9CB0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6E7280-51EF-489A-A152-5AAC42A4A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A603-F048-4A1A-B015-AE9D6FF35C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02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4.6.0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g.elte.hu/index.php/computer-visi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elte.hu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497715-E314-471B-9840-46B572CB9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3D Computer Vision </a:t>
            </a:r>
            <a:r>
              <a:rPr lang="hu-HU" dirty="0" err="1"/>
              <a:t>Practice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394CCF-CF0B-4987-B4A0-A66077E14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Introduction</a:t>
            </a:r>
            <a:r>
              <a:rPr lang="hu-HU" dirty="0"/>
              <a:t>.</a:t>
            </a:r>
          </a:p>
          <a:p>
            <a:r>
              <a:rPr lang="hu-HU" dirty="0" err="1"/>
              <a:t>OpenCV</a:t>
            </a:r>
            <a:r>
              <a:rPr lang="hu-HU" dirty="0"/>
              <a:t> </a:t>
            </a:r>
            <a:r>
              <a:rPr lang="hu-HU" dirty="0" err="1"/>
              <a:t>installation</a:t>
            </a:r>
            <a:r>
              <a:rPr lang="hu-HU" dirty="0"/>
              <a:t> and </a:t>
            </a:r>
            <a:r>
              <a:rPr lang="hu-HU" dirty="0" err="1"/>
              <a:t>sample</a:t>
            </a:r>
            <a:r>
              <a:rPr lang="hu-HU" dirty="0"/>
              <a:t> project.</a:t>
            </a:r>
          </a:p>
          <a:p>
            <a:endParaRPr lang="hu-HU" dirty="0"/>
          </a:p>
          <a:p>
            <a:r>
              <a:rPr lang="hu-HU" dirty="0"/>
              <a:t>Levente Hajder, </a:t>
            </a:r>
            <a:r>
              <a:rPr lang="en-US" dirty="0"/>
              <a:t>Tam</a:t>
            </a:r>
            <a:r>
              <a:rPr lang="hu-HU" dirty="0"/>
              <a:t>ás Tófalvi</a:t>
            </a:r>
            <a:r>
              <a:rPr lang="en-US" dirty="0"/>
              <a:t>, </a:t>
            </a:r>
            <a:r>
              <a:rPr lang="hu-HU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2033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645887-DD6F-23A7-003E-A209E171B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7548"/>
            <a:ext cx="5950180" cy="3185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9F6D9-472F-4434-B0C6-1D489F40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Step</a:t>
            </a:r>
            <a:r>
              <a:rPr lang="hu-HU" dirty="0"/>
              <a:t> 3: </a:t>
            </a:r>
            <a:r>
              <a:rPr lang="hu-HU" dirty="0" err="1"/>
              <a:t>Substitute</a:t>
            </a:r>
            <a:r>
              <a:rPr lang="hu-HU" dirty="0"/>
              <a:t> </a:t>
            </a:r>
            <a:r>
              <a:rPr lang="hu-HU" dirty="0" err="1"/>
              <a:t>partition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F656E-E588-4A94-8D4B-FD350C4F93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Open </a:t>
            </a:r>
            <a:r>
              <a:rPr lang="hu-HU" dirty="0" err="1"/>
              <a:t>command</a:t>
            </a:r>
            <a:r>
              <a:rPr lang="hu-HU" dirty="0"/>
              <a:t> line and </a:t>
            </a:r>
            <a:r>
              <a:rPr lang="hu-HU" dirty="0" err="1"/>
              <a:t>type</a:t>
            </a:r>
            <a:endParaRPr lang="en-US" dirty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err="1">
                <a:solidFill>
                  <a:schemeClr val="bg1"/>
                </a:solidFill>
                <a:highlight>
                  <a:srgbClr val="000000"/>
                </a:highlight>
              </a:rPr>
              <a:t>subst</a:t>
            </a:r>
            <a:r>
              <a:rPr lang="hu-HU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</a:t>
            </a:r>
            <a:r>
              <a:rPr lang="hu-HU" dirty="0">
                <a:solidFill>
                  <a:schemeClr val="bg1"/>
                </a:solidFill>
                <a:highlight>
                  <a:srgbClr val="000000"/>
                </a:highlight>
              </a:rPr>
              <a:t>: C:\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Path\To\OpenCV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hu-HU" dirty="0"/>
              <a:t>This will create a virtual partition named </a:t>
            </a:r>
            <a:r>
              <a:rPr lang="hu-HU" b="1" dirty="0"/>
              <a:t>T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en-US" dirty="0"/>
              <a:t>point to path given as the second argument of the </a:t>
            </a:r>
            <a:r>
              <a:rPr lang="en-US" dirty="0" err="1"/>
              <a:t>subst</a:t>
            </a:r>
            <a:r>
              <a:rPr lang="en-US" dirty="0"/>
              <a:t> command e.g. </a:t>
            </a:r>
            <a:r>
              <a:rPr lang="hu-HU" dirty="0"/>
              <a:t>C:\</a:t>
            </a:r>
            <a:r>
              <a:rPr lang="en-US" dirty="0"/>
              <a:t>Path\To\OpenCV</a:t>
            </a:r>
            <a:r>
              <a:rPr lang="hu-HU" dirty="0"/>
              <a:t>.</a:t>
            </a:r>
          </a:p>
          <a:p>
            <a:r>
              <a:rPr lang="hu-HU" dirty="0"/>
              <a:t>If you open the File Explorer you have to see the </a:t>
            </a:r>
            <a:r>
              <a:rPr lang="hu-HU" b="1" dirty="0"/>
              <a:t>T</a:t>
            </a:r>
            <a:r>
              <a:rPr lang="hu-HU" dirty="0"/>
              <a:t> partition and it has to contain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en-US" dirty="0" err="1">
                <a:highlight>
                  <a:srgbClr val="FFFF00"/>
                </a:highlight>
              </a:rPr>
              <a:t>opencv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hu-HU" dirty="0" err="1"/>
              <a:t>folder</a:t>
            </a:r>
            <a:r>
              <a:rPr lang="hu-HU" dirty="0"/>
              <a:t>.</a:t>
            </a:r>
            <a:endParaRPr lang="en-US" dirty="0"/>
          </a:p>
          <a:p>
            <a:r>
              <a:rPr lang="en-US" dirty="0"/>
              <a:t>If you made a mistake:</a:t>
            </a:r>
          </a:p>
          <a:p>
            <a:pPr lvl="1"/>
            <a:r>
              <a:rPr lang="hu-HU" dirty="0" err="1">
                <a:solidFill>
                  <a:schemeClr val="bg1"/>
                </a:solidFill>
                <a:highlight>
                  <a:srgbClr val="000000"/>
                </a:highlight>
              </a:rPr>
              <a:t>subst</a:t>
            </a:r>
            <a:r>
              <a:rPr lang="hu-HU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</a:t>
            </a:r>
            <a:r>
              <a:rPr lang="hu-HU" dirty="0">
                <a:solidFill>
                  <a:schemeClr val="bg1"/>
                </a:solidFill>
                <a:highlight>
                  <a:srgbClr val="000000"/>
                </a:highlight>
              </a:rPr>
              <a:t>: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/d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to remove the T: partition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2A0113-6723-415C-4475-0DC33C37F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18" y="2901396"/>
            <a:ext cx="6082321" cy="305113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2CE062-1E00-4610-9B74-8D83B5C8B81C}"/>
              </a:ext>
            </a:extLst>
          </p:cNvPr>
          <p:cNvSpPr/>
          <p:nvPr/>
        </p:nvSpPr>
        <p:spPr>
          <a:xfrm>
            <a:off x="6623384" y="4718099"/>
            <a:ext cx="847725" cy="1381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2B6033-8368-4E22-993A-97DAD6ECBF56}"/>
              </a:ext>
            </a:extLst>
          </p:cNvPr>
          <p:cNvSpPr/>
          <p:nvPr/>
        </p:nvSpPr>
        <p:spPr>
          <a:xfrm>
            <a:off x="8337382" y="4047506"/>
            <a:ext cx="847725" cy="1381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C03E-284C-480F-BC88-1ADA4295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Configure a Visual Studio project to run OpenCV</a:t>
            </a:r>
            <a:endParaRPr lang="hu-H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0DF947-95D6-48C6-862C-E5BEAEA5AA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612" y="2728784"/>
            <a:ext cx="5178775" cy="34371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68534-9C9A-4542-A5C8-4758DC1DAB02}"/>
              </a:ext>
            </a:extLst>
          </p:cNvPr>
          <p:cNvSpPr txBox="1"/>
          <p:nvPr/>
        </p:nvSpPr>
        <p:spPr>
          <a:xfrm>
            <a:off x="838201" y="19630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Open Visual Studio 2022, choose to create a new project and </a:t>
            </a:r>
            <a:r>
              <a:rPr lang="hu-HU" b="0" i="0" dirty="0" err="1">
                <a:solidFill>
                  <a:srgbClr val="292929"/>
                </a:solidFill>
                <a:effectLst/>
                <a:latin typeface="charter"/>
              </a:rPr>
              <a:t>select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the 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harter"/>
              </a:rPr>
              <a:t>C++ Console App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template.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D971175-4BBC-4744-BC5A-523AAC1A1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3615" y="2719693"/>
            <a:ext cx="5181600" cy="3435681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018F73-884C-FEC6-77C2-FAE62C62A755}"/>
              </a:ext>
            </a:extLst>
          </p:cNvPr>
          <p:cNvSpPr/>
          <p:nvPr/>
        </p:nvSpPr>
        <p:spPr>
          <a:xfrm>
            <a:off x="3891297" y="4684744"/>
            <a:ext cx="1831076" cy="4535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97EC50-A551-39B0-8F4D-EAC7C196A63F}"/>
              </a:ext>
            </a:extLst>
          </p:cNvPr>
          <p:cNvSpPr/>
          <p:nvPr/>
        </p:nvSpPr>
        <p:spPr>
          <a:xfrm>
            <a:off x="8326628" y="3887348"/>
            <a:ext cx="2681567" cy="4535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727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C03E-284C-480F-BC88-1ADA4295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Configure a Visual Studio project to run OpenCV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68534-9C9A-4542-A5C8-4758DC1DAB02}"/>
              </a:ext>
            </a:extLst>
          </p:cNvPr>
          <p:cNvSpPr txBox="1"/>
          <p:nvPr/>
        </p:nvSpPr>
        <p:spPr>
          <a:xfrm>
            <a:off x="838201" y="1963024"/>
            <a:ext cx="501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92929"/>
                </a:solidFill>
                <a:effectLst/>
                <a:latin typeface="charter"/>
              </a:rPr>
              <a:t>Change the solution from x86 to </a:t>
            </a:r>
            <a:r>
              <a:rPr lang="hu-HU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harter"/>
              </a:rPr>
              <a:t>x64</a:t>
            </a:r>
            <a:r>
              <a:rPr lang="hu-HU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Make sure 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charter"/>
              </a:rPr>
              <a:t>Debug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is selected</a:t>
            </a:r>
            <a:endParaRPr lang="hu-HU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8547BF1-90EF-4A7F-9BB6-30277A9DF0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10" y="3094744"/>
            <a:ext cx="5986390" cy="2114386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1043B139-AA49-4332-B5FB-8ED74846E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4571" y="3094744"/>
            <a:ext cx="5719270" cy="2472233"/>
          </a:xfr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1872121-8C01-4C4B-A735-1B8015866542}"/>
              </a:ext>
            </a:extLst>
          </p:cNvPr>
          <p:cNvSpPr/>
          <p:nvPr/>
        </p:nvSpPr>
        <p:spPr>
          <a:xfrm>
            <a:off x="1510153" y="3269041"/>
            <a:ext cx="1008872" cy="15995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69900F-724A-4846-B1F7-796D2CD69D7E}"/>
              </a:ext>
            </a:extLst>
          </p:cNvPr>
          <p:cNvSpPr/>
          <p:nvPr/>
        </p:nvSpPr>
        <p:spPr>
          <a:xfrm>
            <a:off x="7128514" y="5156036"/>
            <a:ext cx="1773612" cy="21184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F2BD48-E70B-4BB1-BC82-23C08FA0062E}"/>
              </a:ext>
            </a:extLst>
          </p:cNvPr>
          <p:cNvSpPr/>
          <p:nvPr/>
        </p:nvSpPr>
        <p:spPr>
          <a:xfrm>
            <a:off x="7128514" y="3094744"/>
            <a:ext cx="368029" cy="17429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72913B-5599-4D6F-8F50-601F682778FB}"/>
              </a:ext>
            </a:extLst>
          </p:cNvPr>
          <p:cNvSpPr txBox="1"/>
          <p:nvPr/>
        </p:nvSpPr>
        <p:spPr>
          <a:xfrm>
            <a:off x="6096000" y="1963024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92929"/>
                </a:solidFill>
                <a:effectLst/>
                <a:latin typeface="charter"/>
              </a:rPr>
              <a:t>Change</a:t>
            </a:r>
            <a:r>
              <a:rPr lang="hu-HU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hu-HU" b="0" i="0" dirty="0" err="1">
                <a:solidFill>
                  <a:srgbClr val="292929"/>
                </a:solidFill>
                <a:effectLst/>
                <a:latin typeface="charter"/>
              </a:rPr>
              <a:t>the</a:t>
            </a:r>
            <a:r>
              <a:rPr lang="hu-HU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hu-HU" dirty="0">
                <a:solidFill>
                  <a:srgbClr val="292929"/>
                </a:solidFill>
                <a:latin typeface="charter"/>
              </a:rPr>
              <a:t>Project </a:t>
            </a:r>
            <a:r>
              <a:rPr lang="hu-HU" dirty="0" err="1">
                <a:solidFill>
                  <a:srgbClr val="292929"/>
                </a:solidFill>
                <a:latin typeface="charter"/>
              </a:rPr>
              <a:t>Properties</a:t>
            </a:r>
            <a:r>
              <a:rPr lang="hu-HU" dirty="0">
                <a:solidFill>
                  <a:srgbClr val="292929"/>
                </a:solidFill>
                <a:latin typeface="charter"/>
              </a:rPr>
              <a:t> </a:t>
            </a:r>
            <a:r>
              <a:rPr lang="hu-HU" dirty="0" err="1">
                <a:solidFill>
                  <a:srgbClr val="292929"/>
                </a:solidFill>
                <a:latin typeface="charter"/>
              </a:rPr>
              <a:t>to</a:t>
            </a:r>
            <a:r>
              <a:rPr lang="hu-HU" dirty="0">
                <a:solidFill>
                  <a:srgbClr val="292929"/>
                </a:solidFill>
                <a:latin typeface="charter"/>
              </a:rPr>
              <a:t> add </a:t>
            </a:r>
            <a:r>
              <a:rPr lang="hu-HU" dirty="0" err="1">
                <a:solidFill>
                  <a:srgbClr val="292929"/>
                </a:solidFill>
                <a:latin typeface="charter"/>
              </a:rPr>
              <a:t>OpenCV</a:t>
            </a:r>
            <a:r>
              <a:rPr lang="hu-HU" dirty="0">
                <a:solidFill>
                  <a:srgbClr val="292929"/>
                </a:solidFill>
                <a:latin typeface="charter"/>
              </a:rPr>
              <a:t> </a:t>
            </a:r>
            <a:r>
              <a:rPr lang="hu-HU" dirty="0" err="1">
                <a:solidFill>
                  <a:srgbClr val="292929"/>
                </a:solidFill>
                <a:latin typeface="charter"/>
              </a:rPr>
              <a:t>libraries</a:t>
            </a:r>
            <a:r>
              <a:rPr lang="hu-HU" dirty="0">
                <a:solidFill>
                  <a:srgbClr val="292929"/>
                </a:solidFill>
                <a:latin typeface="charter"/>
              </a:rPr>
              <a:t>.</a:t>
            </a:r>
            <a:endParaRPr lang="hu-HU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35734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283585-C63E-2476-B7C8-07AFFEEC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52" y="2280672"/>
            <a:ext cx="8281654" cy="4489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2DC03E-284C-480F-BC88-1ADA4295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Configure a Visual Studio project to run OpenCV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68534-9C9A-4542-A5C8-4758DC1DAB02}"/>
              </a:ext>
            </a:extLst>
          </p:cNvPr>
          <p:cNvSpPr txBox="1"/>
          <p:nvPr/>
        </p:nvSpPr>
        <p:spPr>
          <a:xfrm>
            <a:off x="838201" y="1963024"/>
            <a:ext cx="1005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Go to Configuration 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harter"/>
              </a:rPr>
              <a:t>Properties/VC++ Directories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to add the include and library directories for OpenCV.</a:t>
            </a:r>
            <a:endParaRPr lang="hu-HU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BD7C7C-BE44-468A-9B69-630A0BE018FE}"/>
              </a:ext>
            </a:extLst>
          </p:cNvPr>
          <p:cNvSpPr/>
          <p:nvPr/>
        </p:nvSpPr>
        <p:spPr>
          <a:xfrm>
            <a:off x="6300453" y="3097170"/>
            <a:ext cx="2017637" cy="15995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D3C96F-148A-4063-8D74-4EC8B16A8439}"/>
              </a:ext>
            </a:extLst>
          </p:cNvPr>
          <p:cNvSpPr/>
          <p:nvPr/>
        </p:nvSpPr>
        <p:spPr>
          <a:xfrm>
            <a:off x="6300452" y="3590815"/>
            <a:ext cx="2254001" cy="15995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963FD8-D2DE-4836-8002-12FEC0876B3A}"/>
              </a:ext>
            </a:extLst>
          </p:cNvPr>
          <p:cNvSpPr/>
          <p:nvPr/>
        </p:nvSpPr>
        <p:spPr>
          <a:xfrm>
            <a:off x="2227981" y="3349020"/>
            <a:ext cx="1111250" cy="2040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E283972-4EE9-41A8-8409-0F9805F43FFD}"/>
              </a:ext>
            </a:extLst>
          </p:cNvPr>
          <p:cNvSpPr/>
          <p:nvPr/>
        </p:nvSpPr>
        <p:spPr>
          <a:xfrm>
            <a:off x="3828129" y="3567749"/>
            <a:ext cx="978485" cy="2040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5FFCDC-0389-4136-AE92-E0D0C6F6ED1A}"/>
              </a:ext>
            </a:extLst>
          </p:cNvPr>
          <p:cNvSpPr/>
          <p:nvPr/>
        </p:nvSpPr>
        <p:spPr>
          <a:xfrm>
            <a:off x="3828130" y="3097169"/>
            <a:ext cx="978486" cy="15995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96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D40619-F081-56A5-4E4A-82993E95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62" y="1329202"/>
            <a:ext cx="3743847" cy="4115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A85F6-93FD-4F37-4446-049409734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49" y="2358448"/>
            <a:ext cx="3753374" cy="4134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AE28CB-AA35-466F-B0AA-8133EBB0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Configure a Visual Studio project to run OpenCV</a:t>
            </a:r>
            <a:endParaRPr lang="hu-H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491BCD-07A3-4991-A437-62F92EE19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51" y="2149802"/>
            <a:ext cx="5989197" cy="280565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C425CCA-1142-4C5D-A577-B1D34FB2F844}"/>
              </a:ext>
            </a:extLst>
          </p:cNvPr>
          <p:cNvSpPr/>
          <p:nvPr/>
        </p:nvSpPr>
        <p:spPr>
          <a:xfrm>
            <a:off x="6506988" y="1896215"/>
            <a:ext cx="1811102" cy="17840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AA42A24-AB75-44E4-A60D-D106DDE52380}"/>
              </a:ext>
            </a:extLst>
          </p:cNvPr>
          <p:cNvSpPr/>
          <p:nvPr/>
        </p:nvSpPr>
        <p:spPr>
          <a:xfrm>
            <a:off x="9260305" y="1618917"/>
            <a:ext cx="226616" cy="2098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572C86-FF57-4364-8031-CE7C4046FB04}"/>
              </a:ext>
            </a:extLst>
          </p:cNvPr>
          <p:cNvSpPr txBox="1"/>
          <p:nvPr/>
        </p:nvSpPr>
        <p:spPr>
          <a:xfrm>
            <a:off x="274801" y="5292546"/>
            <a:ext cx="598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For the 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charter"/>
              </a:rPr>
              <a:t>Include directories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, you have to add the following path: </a:t>
            </a:r>
            <a:r>
              <a:rPr lang="hu-HU" dirty="0">
                <a:solidFill>
                  <a:srgbClr val="292929"/>
                </a:solidFill>
                <a:highlight>
                  <a:srgbClr val="FFFF00"/>
                </a:highlight>
                <a:latin typeface="charter"/>
              </a:rPr>
              <a:t>T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charter"/>
              </a:rPr>
              <a:t>:\</a:t>
            </a:r>
            <a:r>
              <a:rPr lang="en-US" dirty="0" err="1">
                <a:solidFill>
                  <a:srgbClr val="292929"/>
                </a:solidFill>
                <a:highlight>
                  <a:srgbClr val="FFFF00"/>
                </a:highlight>
                <a:latin typeface="charter"/>
              </a:rPr>
              <a:t>opencv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charter"/>
              </a:rPr>
              <a:t>\build\include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Do the same for the 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charter"/>
              </a:rPr>
              <a:t>Library Directories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adding this internal path: </a:t>
            </a:r>
            <a:r>
              <a:rPr lang="hu-HU" dirty="0">
                <a:solidFill>
                  <a:srgbClr val="292929"/>
                </a:solidFill>
                <a:highlight>
                  <a:srgbClr val="FFFF00"/>
                </a:highlight>
                <a:latin typeface="charter"/>
              </a:rPr>
              <a:t>T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charter"/>
              </a:rPr>
              <a:t>:\</a:t>
            </a:r>
            <a:r>
              <a:rPr lang="en-US" dirty="0" err="1">
                <a:solidFill>
                  <a:srgbClr val="292929"/>
                </a:solidFill>
                <a:highlight>
                  <a:srgbClr val="FFFF00"/>
                </a:highlight>
                <a:latin typeface="charter"/>
              </a:rPr>
              <a:t>opencv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charter"/>
              </a:rPr>
              <a:t>\build\x64\vc16\lib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.</a:t>
            </a:r>
            <a:endParaRPr lang="hu-HU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8E92DB-DD01-4A25-ABF9-61CC201364A0}"/>
              </a:ext>
            </a:extLst>
          </p:cNvPr>
          <p:cNvSpPr/>
          <p:nvPr/>
        </p:nvSpPr>
        <p:spPr>
          <a:xfrm>
            <a:off x="3231887" y="2838791"/>
            <a:ext cx="319772" cy="12873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12C072-0E17-4C5D-8ECA-AEA9DC1DBA51}"/>
              </a:ext>
            </a:extLst>
          </p:cNvPr>
          <p:cNvSpPr/>
          <p:nvPr/>
        </p:nvSpPr>
        <p:spPr>
          <a:xfrm>
            <a:off x="5919747" y="2731553"/>
            <a:ext cx="176253" cy="12873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F7E713-A2D1-4E76-954F-FAEC0BAD8816}"/>
              </a:ext>
            </a:extLst>
          </p:cNvPr>
          <p:cNvSpPr/>
          <p:nvPr/>
        </p:nvSpPr>
        <p:spPr>
          <a:xfrm>
            <a:off x="9647623" y="2693331"/>
            <a:ext cx="200377" cy="2098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8FFA27-E36A-438B-896D-A78DC37108C2}"/>
              </a:ext>
            </a:extLst>
          </p:cNvPr>
          <p:cNvSpPr/>
          <p:nvPr/>
        </p:nvSpPr>
        <p:spPr>
          <a:xfrm>
            <a:off x="6866549" y="2948673"/>
            <a:ext cx="2080320" cy="17840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9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1876FC-15C4-3617-1361-5152CD4C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859" y="2693408"/>
            <a:ext cx="3583359" cy="3915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DB67A-282A-4560-9D55-54FB17BE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OpenCV binaries to your System path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AFD5-49C3-4D79-8C20-ADEF4FCF5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767060" cy="2418715"/>
          </a:xfrm>
        </p:spPr>
        <p:txBody>
          <a:bodyPr>
            <a:normAutofit/>
          </a:bodyPr>
          <a:lstStyle/>
          <a:p>
            <a:r>
              <a:rPr lang="en-US" sz="2000" dirty="0"/>
              <a:t>Edit the VC++ project linker with the opencv_world4100d.lib OpenCV dynamic library. </a:t>
            </a:r>
            <a:endParaRPr lang="hu-HU" sz="2000" dirty="0"/>
          </a:p>
          <a:p>
            <a:r>
              <a:rPr lang="en-US" sz="2000" dirty="0"/>
              <a:t>You will find the DLL (Dynamic Link Library) here: T:\opencv\build\x64\vc16\lib copy the name of the file </a:t>
            </a:r>
            <a:r>
              <a:rPr lang="en-US" sz="2000" dirty="0">
                <a:highlight>
                  <a:srgbClr val="FFFF00"/>
                </a:highlight>
              </a:rPr>
              <a:t>opencv_world4100d.lib</a:t>
            </a:r>
            <a:r>
              <a:rPr lang="en-US" sz="2000" dirty="0"/>
              <a:t> and paste it in the dependency box.</a:t>
            </a:r>
            <a:endParaRPr lang="hu-HU" sz="2000" dirty="0"/>
          </a:p>
          <a:p>
            <a:r>
              <a:rPr lang="en-US" sz="2000" dirty="0"/>
              <a:t>For </a:t>
            </a:r>
            <a:r>
              <a:rPr lang="en-US" sz="2000" i="1" dirty="0"/>
              <a:t>Release</a:t>
            </a:r>
            <a:r>
              <a:rPr lang="en-US" sz="2000" dirty="0"/>
              <a:t> mode use </a:t>
            </a:r>
            <a:r>
              <a:rPr lang="en-US" sz="2000" dirty="0">
                <a:highlight>
                  <a:srgbClr val="FFFF00"/>
                </a:highlight>
              </a:rPr>
              <a:t>opencv_world4100.lib </a:t>
            </a:r>
            <a:r>
              <a:rPr lang="en-US" sz="2000" dirty="0"/>
              <a:t>without the </a:t>
            </a:r>
            <a:r>
              <a:rPr lang="en-US" sz="2000" dirty="0">
                <a:highlight>
                  <a:srgbClr val="FFFF00"/>
                </a:highlight>
              </a:rPr>
              <a:t>d</a:t>
            </a:r>
            <a:r>
              <a:rPr lang="en-US" sz="2000" dirty="0"/>
              <a:t> at the end</a:t>
            </a:r>
            <a:endParaRPr lang="hu-HU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1E5276-82ED-4918-AC6D-DC71A50F4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242" y="3448298"/>
            <a:ext cx="6388417" cy="295770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6B8848-0530-4683-8732-E2B823D22238}"/>
              </a:ext>
            </a:extLst>
          </p:cNvPr>
          <p:cNvSpPr/>
          <p:nvPr/>
        </p:nvSpPr>
        <p:spPr>
          <a:xfrm>
            <a:off x="1627882" y="3876738"/>
            <a:ext cx="1159324" cy="1169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581B6D0-ADBF-46CD-882A-F5C6D3395FBC}"/>
              </a:ext>
            </a:extLst>
          </p:cNvPr>
          <p:cNvSpPr/>
          <p:nvPr/>
        </p:nvSpPr>
        <p:spPr>
          <a:xfrm>
            <a:off x="665057" y="4463478"/>
            <a:ext cx="433216" cy="1169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484580E-B344-4F6D-A155-564924DF27A4}"/>
              </a:ext>
            </a:extLst>
          </p:cNvPr>
          <p:cNvSpPr/>
          <p:nvPr/>
        </p:nvSpPr>
        <p:spPr>
          <a:xfrm>
            <a:off x="768246" y="4651234"/>
            <a:ext cx="433216" cy="1169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0844192-FEB3-4DAD-9CD9-F58A26E3F343}"/>
              </a:ext>
            </a:extLst>
          </p:cNvPr>
          <p:cNvSpPr/>
          <p:nvPr/>
        </p:nvSpPr>
        <p:spPr>
          <a:xfrm>
            <a:off x="3710935" y="3993688"/>
            <a:ext cx="349700" cy="145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450B7C-2CB9-4953-99B6-0703591CFE38}"/>
              </a:ext>
            </a:extLst>
          </p:cNvPr>
          <p:cNvSpPr/>
          <p:nvPr/>
        </p:nvSpPr>
        <p:spPr>
          <a:xfrm>
            <a:off x="8491234" y="3016251"/>
            <a:ext cx="1170124" cy="2205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83EE67-1B30-6F57-57A6-BD8224D15773}"/>
              </a:ext>
            </a:extLst>
          </p:cNvPr>
          <p:cNvSpPr/>
          <p:nvPr/>
        </p:nvSpPr>
        <p:spPr>
          <a:xfrm>
            <a:off x="10564348" y="6351802"/>
            <a:ext cx="707922" cy="2572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885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CBF9-66A9-0928-79CE-056EA24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OpenCV binaries to your System path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22C47A-FAC2-CBB1-60C5-2496DB1EC37D}"/>
              </a:ext>
            </a:extLst>
          </p:cNvPr>
          <p:cNvSpPr txBox="1"/>
          <p:nvPr/>
        </p:nvSpPr>
        <p:spPr>
          <a:xfrm>
            <a:off x="73015" y="2641122"/>
            <a:ext cx="4976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OpenCV binaries to the environment PATH via Visual </a:t>
            </a:r>
            <a:r>
              <a:rPr lang="en-US" dirty="0" err="1"/>
              <a:t>Studion</a:t>
            </a:r>
            <a:r>
              <a:rPr lang="en-US" dirty="0"/>
              <a:t> (project only!)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PATH=</a:t>
            </a:r>
            <a:r>
              <a:rPr lang="hu-HU" dirty="0">
                <a:highlight>
                  <a:srgbClr val="FFFF00"/>
                </a:highlight>
              </a:rPr>
              <a:t>T</a:t>
            </a:r>
            <a:r>
              <a:rPr lang="en-US" dirty="0">
                <a:highlight>
                  <a:srgbClr val="FFFF00"/>
                </a:highlight>
              </a:rPr>
              <a:t>:\</a:t>
            </a:r>
            <a:r>
              <a:rPr lang="en-US" dirty="0" err="1">
                <a:highlight>
                  <a:srgbClr val="FFFF00"/>
                </a:highlight>
              </a:rPr>
              <a:t>opencv</a:t>
            </a:r>
            <a:r>
              <a:rPr lang="en-US" dirty="0">
                <a:highlight>
                  <a:srgbClr val="FFFF00"/>
                </a:highlight>
              </a:rPr>
              <a:t>\build\x64\vc16\bin;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to include </a:t>
            </a:r>
            <a:r>
              <a:rPr lang="en-US" dirty="0">
                <a:highlight>
                  <a:srgbClr val="FFFF00"/>
                </a:highlight>
              </a:rPr>
              <a:t>;</a:t>
            </a:r>
            <a:r>
              <a:rPr lang="en-US" dirty="0"/>
              <a:t> at the end!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54163-EE4C-D093-243A-CA4898C37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49" y="2027584"/>
            <a:ext cx="7034536" cy="383498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703DEC6-50C9-C340-C448-202189E043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6A1EB5-2C8C-05F1-1AD9-AAC6C3D53C78}"/>
              </a:ext>
            </a:extLst>
          </p:cNvPr>
          <p:cNvSpPr/>
          <p:nvPr/>
        </p:nvSpPr>
        <p:spPr>
          <a:xfrm>
            <a:off x="5235369" y="2809461"/>
            <a:ext cx="579662" cy="1670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B84C42-BA44-C1D3-CEA2-A6EB1274240A}"/>
              </a:ext>
            </a:extLst>
          </p:cNvPr>
          <p:cNvSpPr/>
          <p:nvPr/>
        </p:nvSpPr>
        <p:spPr>
          <a:xfrm>
            <a:off x="6567213" y="3551583"/>
            <a:ext cx="648596" cy="1670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4AF018-70DA-B72F-5041-3942D3BED4B4}"/>
              </a:ext>
            </a:extLst>
          </p:cNvPr>
          <p:cNvSpPr/>
          <p:nvPr/>
        </p:nvSpPr>
        <p:spPr>
          <a:xfrm>
            <a:off x="8699253" y="3566276"/>
            <a:ext cx="1730207" cy="1670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17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B67A-282A-4560-9D55-54FB17BE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AFD5-49C3-4D79-8C20-ADEF4FCF5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687" y="1537349"/>
            <a:ext cx="5870026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&lt;opencv2/core.hpp&gt;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&lt;opencv2/imgproc.hpp&gt;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&lt;opencv2/highgui.hpp&gt;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hu-H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hu-HU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image_path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"T:\\OpenCV-4.6.0\\opencv\\sources\\samples\\data\\starry_night.jpg"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cv::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image_path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cv::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IMREAD_COLOR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u-H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img.empty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"Could not read the image: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image_path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imshow(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, img);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 =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Wait for a keystroke in the window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==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"starry_night.png"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0E687D-68DF-43C6-92E8-558C3311F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690" y="1623527"/>
            <a:ext cx="5639006" cy="4779939"/>
          </a:xfrm>
        </p:spPr>
      </p:pic>
    </p:spTree>
    <p:extLst>
      <p:ext uri="{BB962C8B-B14F-4D97-AF65-F5344CB8AC3E}">
        <p14:creationId xmlns:p14="http://schemas.microsoft.com/office/powerpoint/2010/main" val="3859682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444324-FE58-472E-B5D8-FBC102367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OpenCV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8F4A9D-F5DE-4023-A41E-2D1A854B8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Understanding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410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B67A-282A-4560-9D55-54FB17BE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Understanding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AFD5-49C3-4D79-8C20-ADEF4FCF5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1380" y="2657028"/>
            <a:ext cx="5870026" cy="269909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&lt;opencv2/core.hpp&gt;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&lt;opencv2/imgproc.hpp&gt;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&lt;opencv2/highgui.hpp&gt;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hu-H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A3151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520820B-3FC8-4BE3-8984-BCD126A3219E}"/>
              </a:ext>
            </a:extLst>
          </p:cNvPr>
          <p:cNvSpPr/>
          <p:nvPr/>
        </p:nvSpPr>
        <p:spPr>
          <a:xfrm>
            <a:off x="4840448" y="2718572"/>
            <a:ext cx="278235" cy="917711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AC613-8A20-4035-AE67-943C9275ED0F}"/>
              </a:ext>
            </a:extLst>
          </p:cNvPr>
          <p:cNvSpPr txBox="1"/>
          <p:nvPr/>
        </p:nvSpPr>
        <p:spPr>
          <a:xfrm>
            <a:off x="6059414" y="1881470"/>
            <a:ext cx="489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Included</a:t>
            </a:r>
            <a:r>
              <a:rPr lang="hu-HU" sz="1600" dirty="0"/>
              <a:t> </a:t>
            </a:r>
            <a:r>
              <a:rPr lang="hu-HU" sz="1600" dirty="0" err="1"/>
              <a:t>OpenCV</a:t>
            </a:r>
            <a:r>
              <a:rPr lang="hu-HU" sz="1600" dirty="0"/>
              <a:t> </a:t>
            </a:r>
            <a:r>
              <a:rPr lang="hu-HU" sz="1600" dirty="0" err="1"/>
              <a:t>libraries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</a:t>
            </a:r>
            <a:r>
              <a:rPr lang="hu-HU" sz="1600" dirty="0" err="1"/>
              <a:t>core</a:t>
            </a:r>
            <a:r>
              <a:rPr lang="hu-HU" sz="1600" dirty="0"/>
              <a:t> </a:t>
            </a:r>
            <a:r>
              <a:rPr lang="hu-HU" sz="1600" dirty="0" err="1"/>
              <a:t>functionalities</a:t>
            </a:r>
            <a:r>
              <a:rPr lang="hu-HU" sz="1600" dirty="0"/>
              <a:t>, image </a:t>
            </a:r>
            <a:r>
              <a:rPr lang="hu-HU" sz="1600" dirty="0" err="1"/>
              <a:t>processing</a:t>
            </a:r>
            <a:r>
              <a:rPr lang="hu-HU" sz="1600" dirty="0"/>
              <a:t> and UI </a:t>
            </a:r>
            <a:r>
              <a:rPr lang="hu-HU" sz="1600" dirty="0" err="1"/>
              <a:t>handling</a:t>
            </a:r>
            <a:r>
              <a:rPr lang="hu-HU" sz="1600" dirty="0"/>
              <a:t>.</a:t>
            </a:r>
          </a:p>
          <a:p>
            <a:r>
              <a:rPr lang="hu-HU" sz="1600" dirty="0">
                <a:highlight>
                  <a:srgbClr val="FFFF00"/>
                </a:highlight>
                <a:hlinkClick r:id="rId2"/>
              </a:rPr>
              <a:t>https://docs.opencv.org/4.6.0/</a:t>
            </a:r>
            <a:endParaRPr lang="hu-HU" sz="1600" dirty="0">
              <a:highlight>
                <a:srgbClr val="FFFF00"/>
              </a:highligh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87AD9-EAAB-49C0-8DDF-FBDAC9D4AF57}"/>
              </a:ext>
            </a:extLst>
          </p:cNvPr>
          <p:cNvCxnSpPr>
            <a:cxnSpLocks/>
          </p:cNvCxnSpPr>
          <p:nvPr/>
        </p:nvCxnSpPr>
        <p:spPr>
          <a:xfrm>
            <a:off x="3506831" y="3890162"/>
            <a:ext cx="307230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A95D78-C9DF-4912-8BA0-FB7970157125}"/>
              </a:ext>
            </a:extLst>
          </p:cNvPr>
          <p:cNvSpPr txBox="1"/>
          <p:nvPr/>
        </p:nvSpPr>
        <p:spPr>
          <a:xfrm>
            <a:off x="6701406" y="3597774"/>
            <a:ext cx="3606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Iostream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</a:t>
            </a:r>
            <a:r>
              <a:rPr lang="en-US" sz="1600" dirty="0"/>
              <a:t>basic input and output services for C++ programs.</a:t>
            </a:r>
            <a:endParaRPr lang="hu-HU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039F4C-7443-4952-BCF5-5CD12DEE96CC}"/>
              </a:ext>
            </a:extLst>
          </p:cNvPr>
          <p:cNvCxnSpPr/>
          <p:nvPr/>
        </p:nvCxnSpPr>
        <p:spPr>
          <a:xfrm flipV="1">
            <a:off x="5268286" y="2424207"/>
            <a:ext cx="791128" cy="612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0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BB39D7-F3DE-4EA4-AB3A-5C434988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3D Computer Vision </a:t>
            </a:r>
            <a:r>
              <a:rPr lang="hu-HU" dirty="0" err="1"/>
              <a:t>Practice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6D473A-15CC-4EA4-AAEC-99815816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Site: </a:t>
            </a:r>
            <a:r>
              <a:rPr lang="en-US" dirty="0">
                <a:hlinkClick r:id="rId2"/>
              </a:rPr>
              <a:t>http://cg.elte.hu/index.php/computer-vision/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assignments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practice</a:t>
            </a:r>
            <a:r>
              <a:rPr lang="hu-HU" dirty="0"/>
              <a:t>) and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oral</a:t>
            </a:r>
            <a:r>
              <a:rPr lang="hu-HU" dirty="0"/>
              <a:t> </a:t>
            </a:r>
            <a:r>
              <a:rPr lang="hu-HU" dirty="0" err="1"/>
              <a:t>examination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lecture</a:t>
            </a:r>
            <a:r>
              <a:rPr lang="hu-HU" dirty="0"/>
              <a:t>).</a:t>
            </a:r>
          </a:p>
          <a:p>
            <a:r>
              <a:rPr lang="en-US" dirty="0"/>
              <a:t>Final mark: oral exam (0-100%) + homework (0-100%) + extra scores (optional, given by the teachers)</a:t>
            </a:r>
            <a:r>
              <a:rPr lang="hu-HU" dirty="0"/>
              <a:t>.</a:t>
            </a:r>
            <a:endParaRPr lang="en-US" dirty="0"/>
          </a:p>
          <a:p>
            <a:r>
              <a:rPr lang="en-US" dirty="0"/>
              <a:t>Minimum requirement: 40% from Oral Exam and 40% from practice assignments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762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B67A-282A-4560-9D55-54FB17BE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Understanding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AFD5-49C3-4D79-8C20-ADEF4FCF5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874" y="1537349"/>
            <a:ext cx="6058637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hu-HU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image_path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"T:\\OpenCV 4.6.0\\opencv\\sources\\samples\\data\\starry_night.jpg"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cv::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image_path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cv::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IMREAD_COLOR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(img.empty())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"Could not read the image: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image_path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imshow(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, img);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 =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Wait for a keystroke in the window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==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"starry_night.png"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8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86E266B-F568-4EC2-8511-CE01AB90C879}"/>
              </a:ext>
            </a:extLst>
          </p:cNvPr>
          <p:cNvSpPr/>
          <p:nvPr/>
        </p:nvSpPr>
        <p:spPr>
          <a:xfrm>
            <a:off x="6196426" y="1822089"/>
            <a:ext cx="278235" cy="917711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8746D-4DBD-47FD-8807-6FD682DC1DA1}"/>
              </a:ext>
            </a:extLst>
          </p:cNvPr>
          <p:cNvSpPr txBox="1"/>
          <p:nvPr/>
        </p:nvSpPr>
        <p:spPr>
          <a:xfrm>
            <a:off x="6474661" y="1742336"/>
            <a:ext cx="5617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Loading</a:t>
            </a:r>
            <a:r>
              <a:rPr lang="hu-HU" sz="1600" dirty="0"/>
              <a:t> „starry_night.jpg” </a:t>
            </a:r>
            <a:r>
              <a:rPr lang="hu-HU" sz="1600" dirty="0" err="1"/>
              <a:t>sample</a:t>
            </a:r>
            <a:r>
              <a:rPr lang="hu-HU" sz="1600" dirty="0"/>
              <a:t> image </a:t>
            </a:r>
            <a:r>
              <a:rPr lang="hu-HU" sz="1600" dirty="0" err="1"/>
              <a:t>into</a:t>
            </a:r>
            <a:r>
              <a:rPr lang="hu-HU" sz="1600" dirty="0"/>
              <a:t> „</a:t>
            </a:r>
            <a:r>
              <a:rPr lang="hu-HU" sz="1600" dirty="0" err="1"/>
              <a:t>img</a:t>
            </a:r>
            <a:r>
              <a:rPr lang="hu-HU" sz="1600" dirty="0"/>
              <a:t>” </a:t>
            </a:r>
            <a:r>
              <a:rPr lang="hu-HU" sz="1600" dirty="0" err="1"/>
              <a:t>matrix</a:t>
            </a:r>
            <a:r>
              <a:rPr lang="hu-HU" sz="1600" dirty="0"/>
              <a:t>.</a:t>
            </a:r>
          </a:p>
          <a:p>
            <a:r>
              <a:rPr lang="hu-HU" sz="1600" dirty="0" err="1"/>
              <a:t>Mat</a:t>
            </a:r>
            <a:r>
              <a:rPr lang="hu-HU" sz="1600" dirty="0"/>
              <a:t> </a:t>
            </a:r>
            <a:r>
              <a:rPr lang="hu-HU" sz="1600" dirty="0" err="1"/>
              <a:t>type</a:t>
            </a:r>
            <a:r>
              <a:rPr lang="hu-HU" sz="1600" dirty="0"/>
              <a:t> </a:t>
            </a:r>
            <a:r>
              <a:rPr lang="hu-HU" sz="1600" dirty="0" err="1"/>
              <a:t>represents</a:t>
            </a:r>
            <a:r>
              <a:rPr lang="hu-HU" sz="1600" dirty="0"/>
              <a:t> </a:t>
            </a:r>
            <a:r>
              <a:rPr lang="hu-HU" sz="1600" dirty="0" err="1"/>
              <a:t>multidimensional</a:t>
            </a:r>
            <a:r>
              <a:rPr lang="hu-HU" sz="1600" dirty="0"/>
              <a:t> </a:t>
            </a:r>
            <a:r>
              <a:rPr lang="hu-HU" sz="1600" dirty="0" err="1"/>
              <a:t>arrays</a:t>
            </a:r>
            <a:r>
              <a:rPr lang="hu-HU" sz="1600" dirty="0"/>
              <a:t>.</a:t>
            </a:r>
          </a:p>
          <a:p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imread</a:t>
            </a:r>
            <a:r>
              <a:rPr lang="hu-HU" sz="1600" dirty="0"/>
              <a:t> </a:t>
            </a: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open</a:t>
            </a:r>
            <a:r>
              <a:rPr lang="hu-HU" sz="1600" dirty="0"/>
              <a:t> an image </a:t>
            </a:r>
            <a:r>
              <a:rPr lang="hu-HU" sz="1600" dirty="0" err="1"/>
              <a:t>at</a:t>
            </a:r>
            <a:r>
              <a:rPr lang="hu-HU" sz="1600" dirty="0"/>
              <a:t> a </a:t>
            </a:r>
            <a:r>
              <a:rPr lang="hu-HU" sz="1600" dirty="0" err="1"/>
              <a:t>given</a:t>
            </a:r>
            <a:r>
              <a:rPr lang="hu-HU" sz="1600" dirty="0"/>
              <a:t> </a:t>
            </a:r>
            <a:r>
              <a:rPr lang="hu-HU" sz="1600" dirty="0" err="1"/>
              <a:t>path</a:t>
            </a:r>
            <a:r>
              <a:rPr lang="hu-HU" sz="1600" dirty="0"/>
              <a:t> and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endParaRPr lang="hu-HU" sz="1600" dirty="0"/>
          </a:p>
          <a:p>
            <a:r>
              <a:rPr lang="hu-H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ImreadModes</a:t>
            </a:r>
            <a:r>
              <a:rPr lang="hu-H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/>
              <a:t>enum</a:t>
            </a:r>
            <a:r>
              <a:rPr lang="hu-HU" sz="1600" dirty="0"/>
              <a:t> </a:t>
            </a: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set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color</a:t>
            </a:r>
            <a:r>
              <a:rPr lang="hu-HU" sz="1600" dirty="0"/>
              <a:t> </a:t>
            </a:r>
            <a:r>
              <a:rPr lang="hu-HU" sz="1600" dirty="0" err="1"/>
              <a:t>information</a:t>
            </a:r>
            <a:r>
              <a:rPr lang="hu-H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58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B67A-282A-4560-9D55-54FB17BE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Understanding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AFD5-49C3-4D79-8C20-ADEF4FCF5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874" y="1537349"/>
            <a:ext cx="6058637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hu-HU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image_path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"T:\\OpenCV 4.6.0\\opencv\\sources\\samples\\data\\starry_night.jpg"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cv::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image_path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cv::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IMREAD_COLOR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(img.empty())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"Could not read the image: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image_path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imshow(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, img);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 =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Wait for a keystroke in the window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==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"starry_night.png"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8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86E266B-F568-4EC2-8511-CE01AB90C879}"/>
              </a:ext>
            </a:extLst>
          </p:cNvPr>
          <p:cNvSpPr/>
          <p:nvPr/>
        </p:nvSpPr>
        <p:spPr>
          <a:xfrm>
            <a:off x="6196426" y="1822089"/>
            <a:ext cx="278235" cy="917711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8746D-4DBD-47FD-8807-6FD682DC1DA1}"/>
              </a:ext>
            </a:extLst>
          </p:cNvPr>
          <p:cNvSpPr txBox="1"/>
          <p:nvPr/>
        </p:nvSpPr>
        <p:spPr>
          <a:xfrm>
            <a:off x="6474661" y="1742336"/>
            <a:ext cx="5617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Loading</a:t>
            </a:r>
            <a:r>
              <a:rPr lang="hu-HU" sz="1600" dirty="0"/>
              <a:t> „starry_night.jpg” </a:t>
            </a:r>
            <a:r>
              <a:rPr lang="hu-HU" sz="1600" dirty="0" err="1"/>
              <a:t>sample</a:t>
            </a:r>
            <a:r>
              <a:rPr lang="hu-HU" sz="1600" dirty="0"/>
              <a:t> image </a:t>
            </a:r>
            <a:r>
              <a:rPr lang="hu-HU" sz="1600" dirty="0" err="1"/>
              <a:t>into</a:t>
            </a:r>
            <a:r>
              <a:rPr lang="hu-HU" sz="1600" dirty="0"/>
              <a:t> „</a:t>
            </a:r>
            <a:r>
              <a:rPr lang="hu-HU" sz="1600" dirty="0" err="1"/>
              <a:t>img</a:t>
            </a:r>
            <a:r>
              <a:rPr lang="hu-HU" sz="1600" dirty="0"/>
              <a:t>” </a:t>
            </a:r>
            <a:r>
              <a:rPr lang="hu-HU" sz="1600" dirty="0" err="1"/>
              <a:t>matrix</a:t>
            </a:r>
            <a:r>
              <a:rPr lang="hu-HU" sz="1600" dirty="0"/>
              <a:t>.</a:t>
            </a:r>
          </a:p>
          <a:p>
            <a:r>
              <a:rPr lang="hu-HU" sz="1600" dirty="0" err="1"/>
              <a:t>Mat</a:t>
            </a:r>
            <a:r>
              <a:rPr lang="hu-HU" sz="1600" dirty="0"/>
              <a:t> </a:t>
            </a:r>
            <a:r>
              <a:rPr lang="hu-HU" sz="1600" dirty="0" err="1"/>
              <a:t>type</a:t>
            </a:r>
            <a:r>
              <a:rPr lang="hu-HU" sz="1600" dirty="0"/>
              <a:t> </a:t>
            </a:r>
            <a:r>
              <a:rPr lang="hu-HU" sz="1600" dirty="0" err="1"/>
              <a:t>represents</a:t>
            </a:r>
            <a:r>
              <a:rPr lang="hu-HU" sz="1600" dirty="0"/>
              <a:t> </a:t>
            </a:r>
            <a:r>
              <a:rPr lang="hu-HU" sz="1600" dirty="0" err="1"/>
              <a:t>multidimensional</a:t>
            </a:r>
            <a:r>
              <a:rPr lang="hu-HU" sz="1600" dirty="0"/>
              <a:t> </a:t>
            </a:r>
            <a:r>
              <a:rPr lang="hu-HU" sz="1600" dirty="0" err="1"/>
              <a:t>arrays</a:t>
            </a:r>
            <a:r>
              <a:rPr lang="hu-HU" sz="1600" dirty="0"/>
              <a:t>.</a:t>
            </a:r>
          </a:p>
          <a:p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imread</a:t>
            </a:r>
            <a:r>
              <a:rPr lang="hu-HU" sz="1600" dirty="0"/>
              <a:t> </a:t>
            </a: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open</a:t>
            </a:r>
            <a:r>
              <a:rPr lang="hu-HU" sz="1600" dirty="0"/>
              <a:t> an image </a:t>
            </a:r>
            <a:r>
              <a:rPr lang="hu-HU" sz="1600" dirty="0" err="1"/>
              <a:t>at</a:t>
            </a:r>
            <a:r>
              <a:rPr lang="hu-HU" sz="1600" dirty="0"/>
              <a:t> a </a:t>
            </a:r>
            <a:r>
              <a:rPr lang="hu-HU" sz="1600" dirty="0" err="1"/>
              <a:t>given</a:t>
            </a:r>
            <a:r>
              <a:rPr lang="hu-HU" sz="1600" dirty="0"/>
              <a:t> </a:t>
            </a:r>
            <a:r>
              <a:rPr lang="hu-HU" sz="1600" dirty="0" err="1"/>
              <a:t>path</a:t>
            </a:r>
            <a:r>
              <a:rPr lang="hu-HU" sz="1600" dirty="0"/>
              <a:t> and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endParaRPr lang="hu-HU" sz="1600" dirty="0"/>
          </a:p>
          <a:p>
            <a:r>
              <a:rPr lang="hu-H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ImreadModes</a:t>
            </a:r>
            <a:r>
              <a:rPr lang="hu-H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/>
              <a:t>enum</a:t>
            </a:r>
            <a:r>
              <a:rPr lang="hu-HU" sz="1600" dirty="0"/>
              <a:t> </a:t>
            </a: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set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color</a:t>
            </a:r>
            <a:r>
              <a:rPr lang="hu-HU" sz="1600" dirty="0"/>
              <a:t> </a:t>
            </a:r>
            <a:r>
              <a:rPr lang="hu-HU" sz="1600" dirty="0" err="1"/>
              <a:t>information</a:t>
            </a:r>
            <a:r>
              <a:rPr lang="hu-HU" sz="1600" dirty="0"/>
              <a:t>.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2158C51-48CB-1783-5D55-08A25B8A2A6F}"/>
              </a:ext>
            </a:extLst>
          </p:cNvPr>
          <p:cNvSpPr/>
          <p:nvPr/>
        </p:nvSpPr>
        <p:spPr>
          <a:xfrm>
            <a:off x="6196425" y="2739800"/>
            <a:ext cx="278235" cy="76752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EF03F-F4FF-4597-3FC7-9137D9DA8B80}"/>
              </a:ext>
            </a:extLst>
          </p:cNvPr>
          <p:cNvSpPr txBox="1"/>
          <p:nvPr/>
        </p:nvSpPr>
        <p:spPr>
          <a:xfrm>
            <a:off x="6474660" y="2954287"/>
            <a:ext cx="3892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Checking</a:t>
            </a:r>
            <a:r>
              <a:rPr lang="hu-HU" sz="1600" dirty="0"/>
              <a:t> </a:t>
            </a:r>
            <a:r>
              <a:rPr lang="hu-HU" sz="1600" dirty="0" err="1"/>
              <a:t>whether</a:t>
            </a:r>
            <a:r>
              <a:rPr lang="hu-HU" sz="1600" dirty="0"/>
              <a:t> </a:t>
            </a:r>
            <a:r>
              <a:rPr lang="hu-HU" sz="1600" dirty="0" err="1"/>
              <a:t>it</a:t>
            </a:r>
            <a:r>
              <a:rPr lang="hu-HU" sz="1600" dirty="0"/>
              <a:t> </a:t>
            </a:r>
            <a:r>
              <a:rPr lang="hu-HU" sz="1600" dirty="0" err="1"/>
              <a:t>could</a:t>
            </a:r>
            <a:r>
              <a:rPr lang="hu-HU" sz="1600" dirty="0"/>
              <a:t> </a:t>
            </a:r>
            <a:r>
              <a:rPr lang="hu-HU" sz="1600" dirty="0" err="1"/>
              <a:t>open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image.</a:t>
            </a:r>
          </a:p>
        </p:txBody>
      </p:sp>
    </p:spTree>
    <p:extLst>
      <p:ext uri="{BB962C8B-B14F-4D97-AF65-F5344CB8AC3E}">
        <p14:creationId xmlns:p14="http://schemas.microsoft.com/office/powerpoint/2010/main" val="98684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B67A-282A-4560-9D55-54FB17BE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Understanding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AFD5-49C3-4D79-8C20-ADEF4FCF5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874" y="1537349"/>
            <a:ext cx="6058637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hu-HU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image_path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"T:\\OpenCV 4.6.0\\opencv\\sources\\samples\\data\\starry_night.jpg"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cv::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image_path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cv::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IMREAD_COLOR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(img.empty())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"Could not read the image: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image_path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imshow(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, img);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 =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Wait for a keystroke in the window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==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"starry_night.png"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8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86E266B-F568-4EC2-8511-CE01AB90C879}"/>
              </a:ext>
            </a:extLst>
          </p:cNvPr>
          <p:cNvSpPr/>
          <p:nvPr/>
        </p:nvSpPr>
        <p:spPr>
          <a:xfrm>
            <a:off x="6196426" y="1822089"/>
            <a:ext cx="278235" cy="917711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8746D-4DBD-47FD-8807-6FD682DC1DA1}"/>
              </a:ext>
            </a:extLst>
          </p:cNvPr>
          <p:cNvSpPr txBox="1"/>
          <p:nvPr/>
        </p:nvSpPr>
        <p:spPr>
          <a:xfrm>
            <a:off x="6474661" y="1742336"/>
            <a:ext cx="5617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Loading</a:t>
            </a:r>
            <a:r>
              <a:rPr lang="hu-HU" sz="1600" dirty="0"/>
              <a:t> „starry_night.jpg” </a:t>
            </a:r>
            <a:r>
              <a:rPr lang="hu-HU" sz="1600" dirty="0" err="1"/>
              <a:t>sample</a:t>
            </a:r>
            <a:r>
              <a:rPr lang="hu-HU" sz="1600" dirty="0"/>
              <a:t> image </a:t>
            </a:r>
            <a:r>
              <a:rPr lang="hu-HU" sz="1600" dirty="0" err="1"/>
              <a:t>into</a:t>
            </a:r>
            <a:r>
              <a:rPr lang="hu-HU" sz="1600" dirty="0"/>
              <a:t> „</a:t>
            </a:r>
            <a:r>
              <a:rPr lang="hu-HU" sz="1600" dirty="0" err="1"/>
              <a:t>img</a:t>
            </a:r>
            <a:r>
              <a:rPr lang="hu-HU" sz="1600" dirty="0"/>
              <a:t>” </a:t>
            </a:r>
            <a:r>
              <a:rPr lang="hu-HU" sz="1600" dirty="0" err="1"/>
              <a:t>matrix</a:t>
            </a:r>
            <a:r>
              <a:rPr lang="hu-HU" sz="1600" dirty="0"/>
              <a:t>.</a:t>
            </a:r>
          </a:p>
          <a:p>
            <a:r>
              <a:rPr lang="hu-HU" sz="1600" dirty="0" err="1"/>
              <a:t>Mat</a:t>
            </a:r>
            <a:r>
              <a:rPr lang="hu-HU" sz="1600" dirty="0"/>
              <a:t> </a:t>
            </a:r>
            <a:r>
              <a:rPr lang="hu-HU" sz="1600" dirty="0" err="1"/>
              <a:t>type</a:t>
            </a:r>
            <a:r>
              <a:rPr lang="hu-HU" sz="1600" dirty="0"/>
              <a:t> </a:t>
            </a:r>
            <a:r>
              <a:rPr lang="hu-HU" sz="1600" dirty="0" err="1"/>
              <a:t>represents</a:t>
            </a:r>
            <a:r>
              <a:rPr lang="hu-HU" sz="1600" dirty="0"/>
              <a:t> </a:t>
            </a:r>
            <a:r>
              <a:rPr lang="hu-HU" sz="1600" dirty="0" err="1"/>
              <a:t>multidimensional</a:t>
            </a:r>
            <a:r>
              <a:rPr lang="hu-HU" sz="1600" dirty="0"/>
              <a:t> </a:t>
            </a:r>
            <a:r>
              <a:rPr lang="hu-HU" sz="1600" dirty="0" err="1"/>
              <a:t>arrays</a:t>
            </a:r>
            <a:r>
              <a:rPr lang="hu-HU" sz="1600" dirty="0"/>
              <a:t>.</a:t>
            </a:r>
          </a:p>
          <a:p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imread</a:t>
            </a:r>
            <a:r>
              <a:rPr lang="hu-HU" sz="1600" dirty="0"/>
              <a:t> </a:t>
            </a: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open</a:t>
            </a:r>
            <a:r>
              <a:rPr lang="hu-HU" sz="1600" dirty="0"/>
              <a:t> an image </a:t>
            </a:r>
            <a:r>
              <a:rPr lang="hu-HU" sz="1600" dirty="0" err="1"/>
              <a:t>at</a:t>
            </a:r>
            <a:r>
              <a:rPr lang="hu-HU" sz="1600" dirty="0"/>
              <a:t> a </a:t>
            </a:r>
            <a:r>
              <a:rPr lang="hu-HU" sz="1600" dirty="0" err="1"/>
              <a:t>given</a:t>
            </a:r>
            <a:r>
              <a:rPr lang="hu-HU" sz="1600" dirty="0"/>
              <a:t> </a:t>
            </a:r>
            <a:r>
              <a:rPr lang="hu-HU" sz="1600" dirty="0" err="1"/>
              <a:t>path</a:t>
            </a:r>
            <a:r>
              <a:rPr lang="hu-HU" sz="1600" dirty="0"/>
              <a:t> and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endParaRPr lang="hu-HU" sz="1600" dirty="0"/>
          </a:p>
          <a:p>
            <a:r>
              <a:rPr lang="hu-H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ImreadModes</a:t>
            </a:r>
            <a:r>
              <a:rPr lang="hu-H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/>
              <a:t>enum</a:t>
            </a:r>
            <a:r>
              <a:rPr lang="hu-HU" sz="1600" dirty="0"/>
              <a:t> </a:t>
            </a: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set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color</a:t>
            </a:r>
            <a:r>
              <a:rPr lang="hu-HU" sz="1600" dirty="0"/>
              <a:t> </a:t>
            </a:r>
            <a:r>
              <a:rPr lang="hu-HU" sz="1600" dirty="0" err="1"/>
              <a:t>information</a:t>
            </a:r>
            <a:r>
              <a:rPr lang="hu-HU" sz="1600" dirty="0"/>
              <a:t>.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2158C51-48CB-1783-5D55-08A25B8A2A6F}"/>
              </a:ext>
            </a:extLst>
          </p:cNvPr>
          <p:cNvSpPr/>
          <p:nvPr/>
        </p:nvSpPr>
        <p:spPr>
          <a:xfrm>
            <a:off x="6196425" y="2739800"/>
            <a:ext cx="278235" cy="76752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EF03F-F4FF-4597-3FC7-9137D9DA8B80}"/>
              </a:ext>
            </a:extLst>
          </p:cNvPr>
          <p:cNvSpPr txBox="1"/>
          <p:nvPr/>
        </p:nvSpPr>
        <p:spPr>
          <a:xfrm>
            <a:off x="6474660" y="2954287"/>
            <a:ext cx="3892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Checking</a:t>
            </a:r>
            <a:r>
              <a:rPr lang="hu-HU" sz="1600" dirty="0"/>
              <a:t> </a:t>
            </a:r>
            <a:r>
              <a:rPr lang="hu-HU" sz="1600" dirty="0" err="1"/>
              <a:t>whether</a:t>
            </a:r>
            <a:r>
              <a:rPr lang="hu-HU" sz="1600" dirty="0"/>
              <a:t> </a:t>
            </a:r>
            <a:r>
              <a:rPr lang="hu-HU" sz="1600" dirty="0" err="1"/>
              <a:t>it</a:t>
            </a:r>
            <a:r>
              <a:rPr lang="hu-HU" sz="1600" dirty="0"/>
              <a:t> </a:t>
            </a:r>
            <a:r>
              <a:rPr lang="hu-HU" sz="1600" dirty="0" err="1"/>
              <a:t>could</a:t>
            </a:r>
            <a:r>
              <a:rPr lang="hu-HU" sz="1600" dirty="0"/>
              <a:t> </a:t>
            </a:r>
            <a:r>
              <a:rPr lang="hu-HU" sz="1600" dirty="0" err="1"/>
              <a:t>open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image.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0EC0B9-9B3B-FC22-787E-7194CAC3E457}"/>
              </a:ext>
            </a:extLst>
          </p:cNvPr>
          <p:cNvCxnSpPr/>
          <p:nvPr/>
        </p:nvCxnSpPr>
        <p:spPr>
          <a:xfrm>
            <a:off x="3438832" y="3842938"/>
            <a:ext cx="102108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CB710E-AD97-148B-2F89-87F230C5E63E}"/>
              </a:ext>
            </a:extLst>
          </p:cNvPr>
          <p:cNvSpPr txBox="1"/>
          <p:nvPr/>
        </p:nvSpPr>
        <p:spPr>
          <a:xfrm>
            <a:off x="4523990" y="3673661"/>
            <a:ext cx="570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Showing </a:t>
            </a:r>
            <a:r>
              <a:rPr lang="hu-HU" sz="1600" dirty="0" err="1"/>
              <a:t>the</a:t>
            </a:r>
            <a:r>
              <a:rPr lang="hu-HU" sz="1600" dirty="0"/>
              <a:t> image </a:t>
            </a:r>
            <a:r>
              <a:rPr lang="hu-HU" sz="1600" dirty="0" err="1"/>
              <a:t>on</a:t>
            </a:r>
            <a:r>
              <a:rPr lang="hu-HU" sz="1600" dirty="0"/>
              <a:t> a </a:t>
            </a:r>
            <a:r>
              <a:rPr lang="hu-HU" sz="1600" dirty="0" err="1"/>
              <a:t>window</a:t>
            </a:r>
            <a:r>
              <a:rPr lang="hu-HU" sz="1600" dirty="0"/>
              <a:t> </a:t>
            </a:r>
            <a:r>
              <a:rPr lang="hu-HU" sz="1600" dirty="0" err="1"/>
              <a:t>named</a:t>
            </a:r>
            <a:r>
              <a:rPr lang="hu-HU" sz="1600" dirty="0"/>
              <a:t> „Display </a:t>
            </a:r>
            <a:r>
              <a:rPr lang="hu-HU" sz="1600" dirty="0" err="1"/>
              <a:t>window</a:t>
            </a:r>
            <a:r>
              <a:rPr lang="hu-HU" sz="16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50625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B67A-282A-4560-9D55-54FB17BE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Understanding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AFD5-49C3-4D79-8C20-ADEF4FCF5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874" y="1537349"/>
            <a:ext cx="6058637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hu-HU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image_path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"T:\\OpenCV 4.6.0\\opencv\\sources\\samples\\data\\starry_night.jpg"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cv::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image_path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cv::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IMREAD_COLOR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(img.empty())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"Could not read the image: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image_path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imshow(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, img);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 =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Wait for a keystroke in the window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==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cv::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"starry_night.png"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8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86E266B-F568-4EC2-8511-CE01AB90C879}"/>
              </a:ext>
            </a:extLst>
          </p:cNvPr>
          <p:cNvSpPr/>
          <p:nvPr/>
        </p:nvSpPr>
        <p:spPr>
          <a:xfrm>
            <a:off x="6196426" y="1822089"/>
            <a:ext cx="278235" cy="917711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8746D-4DBD-47FD-8807-6FD682DC1DA1}"/>
              </a:ext>
            </a:extLst>
          </p:cNvPr>
          <p:cNvSpPr txBox="1"/>
          <p:nvPr/>
        </p:nvSpPr>
        <p:spPr>
          <a:xfrm>
            <a:off x="6474661" y="1742336"/>
            <a:ext cx="5617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Loading</a:t>
            </a:r>
            <a:r>
              <a:rPr lang="hu-HU" sz="1600" dirty="0"/>
              <a:t> „starry_night.jpg” </a:t>
            </a:r>
            <a:r>
              <a:rPr lang="hu-HU" sz="1600" dirty="0" err="1"/>
              <a:t>sample</a:t>
            </a:r>
            <a:r>
              <a:rPr lang="hu-HU" sz="1600" dirty="0"/>
              <a:t> image </a:t>
            </a:r>
            <a:r>
              <a:rPr lang="hu-HU" sz="1600" dirty="0" err="1"/>
              <a:t>into</a:t>
            </a:r>
            <a:r>
              <a:rPr lang="hu-HU" sz="1600" dirty="0"/>
              <a:t> „</a:t>
            </a:r>
            <a:r>
              <a:rPr lang="hu-HU" sz="1600" dirty="0" err="1"/>
              <a:t>img</a:t>
            </a:r>
            <a:r>
              <a:rPr lang="hu-HU" sz="1600" dirty="0"/>
              <a:t>” </a:t>
            </a:r>
            <a:r>
              <a:rPr lang="hu-HU" sz="1600" dirty="0" err="1"/>
              <a:t>matrix</a:t>
            </a:r>
            <a:r>
              <a:rPr lang="hu-HU" sz="1600" dirty="0"/>
              <a:t>.</a:t>
            </a:r>
          </a:p>
          <a:p>
            <a:r>
              <a:rPr lang="hu-HU" sz="1600" dirty="0" err="1"/>
              <a:t>Mat</a:t>
            </a:r>
            <a:r>
              <a:rPr lang="hu-HU" sz="1600" dirty="0"/>
              <a:t> </a:t>
            </a:r>
            <a:r>
              <a:rPr lang="hu-HU" sz="1600" dirty="0" err="1"/>
              <a:t>type</a:t>
            </a:r>
            <a:r>
              <a:rPr lang="hu-HU" sz="1600" dirty="0"/>
              <a:t> </a:t>
            </a:r>
            <a:r>
              <a:rPr lang="hu-HU" sz="1600" dirty="0" err="1"/>
              <a:t>represents</a:t>
            </a:r>
            <a:r>
              <a:rPr lang="hu-HU" sz="1600" dirty="0"/>
              <a:t> </a:t>
            </a:r>
            <a:r>
              <a:rPr lang="hu-HU" sz="1600" dirty="0" err="1"/>
              <a:t>multidimensional</a:t>
            </a:r>
            <a:r>
              <a:rPr lang="hu-HU" sz="1600" dirty="0"/>
              <a:t> </a:t>
            </a:r>
            <a:r>
              <a:rPr lang="hu-HU" sz="1600" dirty="0" err="1"/>
              <a:t>arrays</a:t>
            </a:r>
            <a:r>
              <a:rPr lang="hu-HU" sz="1600" dirty="0"/>
              <a:t>.</a:t>
            </a:r>
          </a:p>
          <a:p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imread</a:t>
            </a:r>
            <a:r>
              <a:rPr lang="hu-HU" sz="1600" dirty="0"/>
              <a:t> </a:t>
            </a: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open</a:t>
            </a:r>
            <a:r>
              <a:rPr lang="hu-HU" sz="1600" dirty="0"/>
              <a:t> an image </a:t>
            </a:r>
            <a:r>
              <a:rPr lang="hu-HU" sz="1600" dirty="0" err="1"/>
              <a:t>at</a:t>
            </a:r>
            <a:r>
              <a:rPr lang="hu-HU" sz="1600" dirty="0"/>
              <a:t> a </a:t>
            </a:r>
            <a:r>
              <a:rPr lang="hu-HU" sz="1600" dirty="0" err="1"/>
              <a:t>given</a:t>
            </a:r>
            <a:r>
              <a:rPr lang="hu-HU" sz="1600" dirty="0"/>
              <a:t> </a:t>
            </a:r>
            <a:r>
              <a:rPr lang="hu-HU" sz="1600" dirty="0" err="1"/>
              <a:t>path</a:t>
            </a:r>
            <a:r>
              <a:rPr lang="hu-HU" sz="1600" dirty="0"/>
              <a:t> and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endParaRPr lang="hu-HU" sz="1600" dirty="0"/>
          </a:p>
          <a:p>
            <a:r>
              <a:rPr lang="en-US" sz="1600" dirty="0">
                <a:latin typeface="Consolas" panose="020B0609020204030204" pitchFamily="49" charset="0"/>
              </a:rPr>
              <a:t>cv::</a:t>
            </a:r>
            <a:r>
              <a:rPr lang="hu-HU" sz="1600" dirty="0">
                <a:solidFill>
                  <a:srgbClr val="2B91AF"/>
                </a:solidFill>
                <a:latin typeface="Consolas" panose="020B0609020204030204" pitchFamily="49" charset="0"/>
              </a:rPr>
              <a:t>ImreadModes </a:t>
            </a:r>
            <a:r>
              <a:rPr lang="hu-HU" sz="1600" dirty="0"/>
              <a:t>enum you can set the color information.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2158C51-48CB-1783-5D55-08A25B8A2A6F}"/>
              </a:ext>
            </a:extLst>
          </p:cNvPr>
          <p:cNvSpPr/>
          <p:nvPr/>
        </p:nvSpPr>
        <p:spPr>
          <a:xfrm>
            <a:off x="6196425" y="2739800"/>
            <a:ext cx="278235" cy="76752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EF03F-F4FF-4597-3FC7-9137D9DA8B80}"/>
              </a:ext>
            </a:extLst>
          </p:cNvPr>
          <p:cNvSpPr txBox="1"/>
          <p:nvPr/>
        </p:nvSpPr>
        <p:spPr>
          <a:xfrm>
            <a:off x="6474660" y="2954287"/>
            <a:ext cx="3892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Checking</a:t>
            </a:r>
            <a:r>
              <a:rPr lang="hu-HU" sz="1600" dirty="0"/>
              <a:t> </a:t>
            </a:r>
            <a:r>
              <a:rPr lang="hu-HU" sz="1600" dirty="0" err="1"/>
              <a:t>whether</a:t>
            </a:r>
            <a:r>
              <a:rPr lang="hu-HU" sz="1600" dirty="0"/>
              <a:t> </a:t>
            </a:r>
            <a:r>
              <a:rPr lang="hu-HU" sz="1600" dirty="0" err="1"/>
              <a:t>it</a:t>
            </a:r>
            <a:r>
              <a:rPr lang="hu-HU" sz="1600" dirty="0"/>
              <a:t> </a:t>
            </a:r>
            <a:r>
              <a:rPr lang="hu-HU" sz="1600" dirty="0" err="1"/>
              <a:t>could</a:t>
            </a:r>
            <a:r>
              <a:rPr lang="hu-HU" sz="1600" dirty="0"/>
              <a:t> </a:t>
            </a:r>
            <a:r>
              <a:rPr lang="hu-HU" sz="1600" dirty="0" err="1"/>
              <a:t>open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image.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0EC0B9-9B3B-FC22-787E-7194CAC3E457}"/>
              </a:ext>
            </a:extLst>
          </p:cNvPr>
          <p:cNvCxnSpPr/>
          <p:nvPr/>
        </p:nvCxnSpPr>
        <p:spPr>
          <a:xfrm>
            <a:off x="3438832" y="3842938"/>
            <a:ext cx="102108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CB710E-AD97-148B-2F89-87F230C5E63E}"/>
              </a:ext>
            </a:extLst>
          </p:cNvPr>
          <p:cNvSpPr txBox="1"/>
          <p:nvPr/>
        </p:nvSpPr>
        <p:spPr>
          <a:xfrm>
            <a:off x="4523990" y="3673661"/>
            <a:ext cx="570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Showing </a:t>
            </a:r>
            <a:r>
              <a:rPr lang="hu-HU" sz="1600" dirty="0" err="1"/>
              <a:t>the</a:t>
            </a:r>
            <a:r>
              <a:rPr lang="hu-HU" sz="1600" dirty="0"/>
              <a:t> image </a:t>
            </a:r>
            <a:r>
              <a:rPr lang="hu-HU" sz="1600" dirty="0" err="1"/>
              <a:t>on</a:t>
            </a:r>
            <a:r>
              <a:rPr lang="hu-HU" sz="1600" dirty="0"/>
              <a:t> a </a:t>
            </a:r>
            <a:r>
              <a:rPr lang="hu-HU" sz="1600" dirty="0" err="1"/>
              <a:t>window</a:t>
            </a:r>
            <a:r>
              <a:rPr lang="hu-HU" sz="1600" dirty="0"/>
              <a:t> </a:t>
            </a:r>
            <a:r>
              <a:rPr lang="hu-HU" sz="1600" dirty="0" err="1"/>
              <a:t>named</a:t>
            </a:r>
            <a:r>
              <a:rPr lang="hu-HU" sz="1600" dirty="0"/>
              <a:t> „Display </a:t>
            </a:r>
            <a:r>
              <a:rPr lang="hu-HU" sz="1600" dirty="0" err="1"/>
              <a:t>window</a:t>
            </a:r>
            <a:r>
              <a:rPr lang="hu-HU" sz="1600" dirty="0"/>
              <a:t>”.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341D302-4A0F-D899-3F6F-11F3A0EE8551}"/>
              </a:ext>
            </a:extLst>
          </p:cNvPr>
          <p:cNvSpPr/>
          <p:nvPr/>
        </p:nvSpPr>
        <p:spPr>
          <a:xfrm>
            <a:off x="6240543" y="4053536"/>
            <a:ext cx="189998" cy="837348"/>
          </a:xfrm>
          <a:prstGeom prst="righ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5BF96-7E70-1C5E-724B-EBCC3E7A3132}"/>
              </a:ext>
            </a:extLst>
          </p:cNvPr>
          <p:cNvSpPr txBox="1"/>
          <p:nvPr/>
        </p:nvSpPr>
        <p:spPr>
          <a:xfrm>
            <a:off x="6474660" y="4302933"/>
            <a:ext cx="472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hu-HU" sz="1600" dirty="0"/>
              <a:t>f the user pressed </a:t>
            </a:r>
            <a:r>
              <a:rPr lang="en-US" sz="1600" dirty="0"/>
              <a:t>the </a:t>
            </a:r>
            <a:r>
              <a:rPr lang="hu-HU" sz="1600" dirty="0"/>
              <a:t>„s” key</a:t>
            </a:r>
            <a:r>
              <a:rPr lang="en-US" sz="1600" dirty="0"/>
              <a:t>, save the image.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707574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444324-FE58-472E-B5D8-FBC102367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OpenCV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8F4A9D-F5DE-4023-A41E-2D1A854B8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Basic UI </a:t>
            </a:r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handling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1436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EB2D1-C7CA-4B94-936A-BAEBC8D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UI </a:t>
            </a:r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handling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39778-CBE1-4706-BE6E-0410E631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understand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handle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keyboard</a:t>
            </a:r>
            <a:r>
              <a:rPr lang="hu-HU" dirty="0"/>
              <a:t> and </a:t>
            </a:r>
            <a:r>
              <a:rPr lang="hu-HU" dirty="0" err="1"/>
              <a:t>mouse</a:t>
            </a:r>
            <a:r>
              <a:rPr lang="hu-HU" dirty="0"/>
              <a:t> </a:t>
            </a:r>
            <a:r>
              <a:rPr lang="hu-HU" dirty="0" err="1"/>
              <a:t>events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OpenCV</a:t>
            </a:r>
            <a:r>
              <a:rPr lang="hu-HU" dirty="0"/>
              <a:t>.</a:t>
            </a:r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purpose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render</a:t>
            </a:r>
            <a:r>
              <a:rPr lang="hu-HU" dirty="0"/>
              <a:t> a </a:t>
            </a:r>
            <a:r>
              <a:rPr lang="hu-HU" dirty="0" err="1"/>
              <a:t>rectangle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window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move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keyboard</a:t>
            </a:r>
            <a:r>
              <a:rPr lang="hu-HU" dirty="0"/>
              <a:t> and </a:t>
            </a:r>
            <a:r>
              <a:rPr lang="hu-HU" dirty="0" err="1"/>
              <a:t>mouse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04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EB2D1-C7CA-4B94-936A-BAEBC8D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handling</a:t>
            </a:r>
            <a:r>
              <a:rPr lang="hu-HU" dirty="0"/>
              <a:t> – </a:t>
            </a:r>
            <a:r>
              <a:rPr lang="hu-HU" dirty="0" err="1"/>
              <a:t>Defining</a:t>
            </a:r>
            <a:r>
              <a:rPr lang="hu-HU" dirty="0"/>
              <a:t> a </a:t>
            </a:r>
            <a:r>
              <a:rPr lang="hu-HU" dirty="0" err="1"/>
              <a:t>few</a:t>
            </a:r>
            <a:r>
              <a:rPr lang="hu-HU" dirty="0"/>
              <a:t> </a:t>
            </a:r>
            <a:r>
              <a:rPr lang="hu-HU" dirty="0" err="1"/>
              <a:t>variables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39778-CBE1-4706-BE6E-0410E631E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797049"/>
            <a:ext cx="4819650" cy="4203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&lt;opencv2/core.hpp&gt;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&lt;opencv2/imgproc.hpp&gt;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&lt;opencv2/highgui.hpp&gt;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hu-H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hu-HU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800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600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cv::</a:t>
            </a:r>
            <a:r>
              <a:rPr lang="hu-HU" sz="14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image;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xCoord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yCoord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u-HU" sz="14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5702528-FFCA-4C8C-9F9F-0B93F176E3B8}"/>
              </a:ext>
            </a:extLst>
          </p:cNvPr>
          <p:cNvSpPr/>
          <p:nvPr/>
        </p:nvSpPr>
        <p:spPr>
          <a:xfrm>
            <a:off x="3362325" y="3714750"/>
            <a:ext cx="257175" cy="1524000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E3EF3-78CC-42BD-ACCB-25F67173967A}"/>
              </a:ext>
            </a:extLst>
          </p:cNvPr>
          <p:cNvSpPr txBox="1"/>
          <p:nvPr/>
        </p:nvSpPr>
        <p:spPr>
          <a:xfrm>
            <a:off x="3822167" y="3938141"/>
            <a:ext cx="6283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Define</a:t>
            </a:r>
            <a:r>
              <a:rPr lang="hu-HU" sz="1600" dirty="0"/>
              <a:t> </a:t>
            </a:r>
            <a:r>
              <a:rPr lang="hu-HU" sz="1600" dirty="0" err="1"/>
              <a:t>window</a:t>
            </a:r>
            <a:r>
              <a:rPr lang="hu-HU" sz="1600" dirty="0"/>
              <a:t> </a:t>
            </a:r>
            <a:r>
              <a:rPr lang="hu-HU" sz="1600" dirty="0" err="1"/>
              <a:t>width</a:t>
            </a:r>
            <a:r>
              <a:rPr lang="hu-HU" sz="1600" dirty="0"/>
              <a:t> and </a:t>
            </a:r>
            <a:r>
              <a:rPr lang="hu-HU" sz="1600" dirty="0" err="1"/>
              <a:t>height</a:t>
            </a:r>
            <a:r>
              <a:rPr lang="hu-HU" sz="1600" dirty="0"/>
              <a:t>, a </a:t>
            </a:r>
            <a:r>
              <a:rPr lang="hu-HU" sz="1600" dirty="0" err="1"/>
              <a:t>Mat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</a:t>
            </a:r>
            <a:r>
              <a:rPr lang="hu-HU" sz="1600" dirty="0" err="1"/>
              <a:t>storing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image </a:t>
            </a:r>
            <a:r>
              <a:rPr lang="hu-HU" sz="1600" dirty="0" err="1"/>
              <a:t>visualized</a:t>
            </a:r>
            <a:r>
              <a:rPr lang="hu-HU" sz="1600" dirty="0"/>
              <a:t> </a:t>
            </a:r>
            <a:r>
              <a:rPr lang="hu-HU" sz="1600" dirty="0" err="1"/>
              <a:t>inside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window</a:t>
            </a:r>
            <a:r>
              <a:rPr lang="hu-HU" sz="1600" dirty="0"/>
              <a:t> and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coordinates</a:t>
            </a:r>
            <a:r>
              <a:rPr lang="hu-HU" sz="1600" dirty="0"/>
              <a:t> of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rectangle</a:t>
            </a:r>
            <a:r>
              <a:rPr lang="hu-HU" sz="1600" dirty="0"/>
              <a:t> </a:t>
            </a:r>
            <a:r>
              <a:rPr lang="hu-HU" sz="1600" dirty="0" err="1"/>
              <a:t>that</a:t>
            </a:r>
            <a:r>
              <a:rPr lang="hu-HU" sz="1600" dirty="0"/>
              <a:t> </a:t>
            </a:r>
            <a:r>
              <a:rPr lang="hu-HU" sz="1600" dirty="0" err="1"/>
              <a:t>we</a:t>
            </a:r>
            <a:r>
              <a:rPr lang="hu-HU" sz="1600" dirty="0"/>
              <a:t> </a:t>
            </a:r>
            <a:r>
              <a:rPr lang="hu-HU" sz="1600" dirty="0" err="1"/>
              <a:t>will</a:t>
            </a:r>
            <a:r>
              <a:rPr lang="hu-HU" sz="1600" dirty="0"/>
              <a:t> show.</a:t>
            </a:r>
          </a:p>
          <a:p>
            <a:r>
              <a:rPr lang="hu-HU" sz="1600" dirty="0" err="1"/>
              <a:t>These</a:t>
            </a:r>
            <a:r>
              <a:rPr lang="hu-HU" sz="1600" dirty="0"/>
              <a:t> </a:t>
            </a:r>
            <a:r>
              <a:rPr lang="hu-HU" sz="1600" dirty="0" err="1"/>
              <a:t>should</a:t>
            </a:r>
            <a:r>
              <a:rPr lang="hu-HU" sz="1600" dirty="0"/>
              <a:t> be </a:t>
            </a:r>
            <a:r>
              <a:rPr lang="hu-HU" sz="1600" dirty="0" err="1"/>
              <a:t>before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main() </a:t>
            </a:r>
            <a:r>
              <a:rPr lang="hu-HU" sz="1600" dirty="0" err="1"/>
              <a:t>function</a:t>
            </a:r>
            <a:r>
              <a:rPr lang="hu-H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098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EB2D1-C7CA-4B94-936A-BAEBC8D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handling</a:t>
            </a:r>
            <a:r>
              <a:rPr lang="hu-HU" dirty="0"/>
              <a:t> - Displaying a </a:t>
            </a:r>
            <a:r>
              <a:rPr lang="hu-HU" dirty="0" err="1"/>
              <a:t>black</a:t>
            </a:r>
            <a:r>
              <a:rPr lang="hu-HU" dirty="0"/>
              <a:t> image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A2194F16-250D-4763-A08C-B2162BFDFF5F}"/>
              </a:ext>
            </a:extLst>
          </p:cNvPr>
          <p:cNvSpPr txBox="1">
            <a:spLocks/>
          </p:cNvSpPr>
          <p:nvPr/>
        </p:nvSpPr>
        <p:spPr>
          <a:xfrm>
            <a:off x="6791325" y="2005013"/>
            <a:ext cx="4410075" cy="2847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hu-H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7E395-B9B5-4FD0-87C5-E17B99522D8F}"/>
              </a:ext>
            </a:extLst>
          </p:cNvPr>
          <p:cNvSpPr txBox="1"/>
          <p:nvPr/>
        </p:nvSpPr>
        <p:spPr>
          <a:xfrm>
            <a:off x="838200" y="1927295"/>
            <a:ext cx="585787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image </a:t>
            </a:r>
            <a:r>
              <a:rPr lang="de-DE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cv::</a:t>
            </a:r>
            <a:r>
              <a:rPr lang="de-DE" sz="16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::zeros(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CV_8UC3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cv::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namedWindow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cv::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WINDOW_AUTOSIZE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imshow(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, image);</a:t>
            </a: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key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waitKey(0);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39583-F2EF-4E1B-85BD-B1F5390585D0}"/>
              </a:ext>
            </a:extLst>
          </p:cNvPr>
          <p:cNvSpPr txBox="1"/>
          <p:nvPr/>
        </p:nvSpPr>
        <p:spPr>
          <a:xfrm>
            <a:off x="6696075" y="2279362"/>
            <a:ext cx="561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Filling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image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zeros</a:t>
            </a:r>
            <a:r>
              <a:rPr lang="hu-HU" sz="1600" dirty="0"/>
              <a:t>. (</a:t>
            </a:r>
            <a:r>
              <a:rPr lang="hu-HU" sz="1600" dirty="0" err="1"/>
              <a:t>Meaning</a:t>
            </a:r>
            <a:r>
              <a:rPr lang="hu-HU" sz="1600" dirty="0"/>
              <a:t> </a:t>
            </a:r>
            <a:r>
              <a:rPr lang="hu-HU" sz="1600" dirty="0" err="1"/>
              <a:t>all</a:t>
            </a:r>
            <a:r>
              <a:rPr lang="hu-HU" sz="1600" dirty="0"/>
              <a:t> </a:t>
            </a:r>
            <a:r>
              <a:rPr lang="hu-HU" sz="1600" dirty="0" err="1"/>
              <a:t>three</a:t>
            </a:r>
            <a:r>
              <a:rPr lang="hu-HU" sz="1600" dirty="0"/>
              <a:t> </a:t>
            </a:r>
            <a:r>
              <a:rPr lang="hu-HU" sz="1600" dirty="0" err="1"/>
              <a:t>channels</a:t>
            </a:r>
            <a:r>
              <a:rPr lang="hu-HU" sz="1600" dirty="0"/>
              <a:t> of </a:t>
            </a:r>
            <a:r>
              <a:rPr lang="hu-HU" sz="1600" dirty="0" err="1"/>
              <a:t>the</a:t>
            </a:r>
            <a:r>
              <a:rPr lang="hu-HU" sz="1600" dirty="0"/>
              <a:t> RGB </a:t>
            </a:r>
            <a:r>
              <a:rPr lang="hu-HU" sz="1600" dirty="0" err="1"/>
              <a:t>will</a:t>
            </a:r>
            <a:r>
              <a:rPr lang="hu-HU" sz="1600" dirty="0"/>
              <a:t> be 0 </a:t>
            </a:r>
            <a:r>
              <a:rPr lang="hu-HU" sz="1600" dirty="0" err="1"/>
              <a:t>resulting</a:t>
            </a:r>
            <a:r>
              <a:rPr lang="hu-HU" sz="1600" dirty="0"/>
              <a:t> a </a:t>
            </a:r>
            <a:r>
              <a:rPr lang="hu-HU" sz="1600" dirty="0" err="1"/>
              <a:t>black</a:t>
            </a:r>
            <a:r>
              <a:rPr lang="hu-HU" sz="1600" dirty="0"/>
              <a:t> image)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ECC7672-4003-4D6F-A3D4-34A642F7A2CF}"/>
              </a:ext>
            </a:extLst>
          </p:cNvPr>
          <p:cNvSpPr/>
          <p:nvPr/>
        </p:nvSpPr>
        <p:spPr>
          <a:xfrm>
            <a:off x="6543675" y="2352674"/>
            <a:ext cx="152400" cy="4381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854884-170F-4975-AACB-DCF2ABE5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3025724"/>
            <a:ext cx="4457908" cy="34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8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EB2D1-C7CA-4B94-936A-BAEBC8D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handling</a:t>
            </a:r>
            <a:r>
              <a:rPr lang="hu-HU" dirty="0"/>
              <a:t> - Displaying a </a:t>
            </a:r>
            <a:r>
              <a:rPr lang="hu-HU" dirty="0" err="1"/>
              <a:t>black</a:t>
            </a:r>
            <a:r>
              <a:rPr lang="hu-HU" dirty="0"/>
              <a:t> image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A2194F16-250D-4763-A08C-B2162BFDFF5F}"/>
              </a:ext>
            </a:extLst>
          </p:cNvPr>
          <p:cNvSpPr txBox="1">
            <a:spLocks/>
          </p:cNvSpPr>
          <p:nvPr/>
        </p:nvSpPr>
        <p:spPr>
          <a:xfrm>
            <a:off x="6791325" y="2005013"/>
            <a:ext cx="4410075" cy="2847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hu-H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7E395-B9B5-4FD0-87C5-E17B99522D8F}"/>
              </a:ext>
            </a:extLst>
          </p:cNvPr>
          <p:cNvSpPr txBox="1"/>
          <p:nvPr/>
        </p:nvSpPr>
        <p:spPr>
          <a:xfrm>
            <a:off x="838200" y="1927295"/>
            <a:ext cx="585787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image </a:t>
            </a:r>
            <a:r>
              <a:rPr lang="de-DE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cv::</a:t>
            </a:r>
            <a:r>
              <a:rPr lang="de-DE" sz="16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::zeros(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CV_8UC3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cv::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namedWindow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cv::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WINDOW_AUTOSIZE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imshow(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, image);</a:t>
            </a: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key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waitKey(0);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39583-F2EF-4E1B-85BD-B1F5390585D0}"/>
              </a:ext>
            </a:extLst>
          </p:cNvPr>
          <p:cNvSpPr txBox="1"/>
          <p:nvPr/>
        </p:nvSpPr>
        <p:spPr>
          <a:xfrm>
            <a:off x="6696075" y="2279362"/>
            <a:ext cx="561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Filling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image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zeros</a:t>
            </a:r>
            <a:r>
              <a:rPr lang="hu-HU" sz="1600" dirty="0"/>
              <a:t>. (</a:t>
            </a:r>
            <a:r>
              <a:rPr lang="hu-HU" sz="1600" dirty="0" err="1"/>
              <a:t>Meaning</a:t>
            </a:r>
            <a:r>
              <a:rPr lang="hu-HU" sz="1600" dirty="0"/>
              <a:t> </a:t>
            </a:r>
            <a:r>
              <a:rPr lang="hu-HU" sz="1600" dirty="0" err="1"/>
              <a:t>all</a:t>
            </a:r>
            <a:r>
              <a:rPr lang="hu-HU" sz="1600" dirty="0"/>
              <a:t> </a:t>
            </a:r>
            <a:r>
              <a:rPr lang="hu-HU" sz="1600" dirty="0" err="1"/>
              <a:t>three</a:t>
            </a:r>
            <a:r>
              <a:rPr lang="hu-HU" sz="1600" dirty="0"/>
              <a:t> </a:t>
            </a:r>
            <a:r>
              <a:rPr lang="hu-HU" sz="1600" dirty="0" err="1"/>
              <a:t>channels</a:t>
            </a:r>
            <a:r>
              <a:rPr lang="hu-HU" sz="1600" dirty="0"/>
              <a:t> of </a:t>
            </a:r>
            <a:r>
              <a:rPr lang="hu-HU" sz="1600" dirty="0" err="1"/>
              <a:t>the</a:t>
            </a:r>
            <a:r>
              <a:rPr lang="hu-HU" sz="1600" dirty="0"/>
              <a:t> RGB </a:t>
            </a:r>
            <a:r>
              <a:rPr lang="hu-HU" sz="1600" dirty="0" err="1"/>
              <a:t>will</a:t>
            </a:r>
            <a:r>
              <a:rPr lang="hu-HU" sz="1600" dirty="0"/>
              <a:t> be 0 </a:t>
            </a:r>
            <a:r>
              <a:rPr lang="hu-HU" sz="1600" dirty="0" err="1"/>
              <a:t>resulting</a:t>
            </a:r>
            <a:r>
              <a:rPr lang="hu-HU" sz="1600" dirty="0"/>
              <a:t> a </a:t>
            </a:r>
            <a:r>
              <a:rPr lang="hu-HU" sz="1600" dirty="0" err="1"/>
              <a:t>black</a:t>
            </a:r>
            <a:r>
              <a:rPr lang="hu-HU" sz="1600" dirty="0"/>
              <a:t> image)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ECC7672-4003-4D6F-A3D4-34A642F7A2CF}"/>
              </a:ext>
            </a:extLst>
          </p:cNvPr>
          <p:cNvSpPr/>
          <p:nvPr/>
        </p:nvSpPr>
        <p:spPr>
          <a:xfrm>
            <a:off x="6543675" y="2352674"/>
            <a:ext cx="152400" cy="4381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854884-170F-4975-AACB-DCF2ABE5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3025724"/>
            <a:ext cx="4457908" cy="348950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02FCCB-50F5-5AAF-2506-AB9418D448A9}"/>
              </a:ext>
            </a:extLst>
          </p:cNvPr>
          <p:cNvSpPr/>
          <p:nvPr/>
        </p:nvSpPr>
        <p:spPr>
          <a:xfrm>
            <a:off x="5557992" y="2443120"/>
            <a:ext cx="842808" cy="257257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5436C2-D1BB-A576-CB65-18A1BDFE8BD8}"/>
              </a:ext>
            </a:extLst>
          </p:cNvPr>
          <p:cNvCxnSpPr>
            <a:cxnSpLocks/>
          </p:cNvCxnSpPr>
          <p:nvPr/>
        </p:nvCxnSpPr>
        <p:spPr>
          <a:xfrm flipV="1">
            <a:off x="5930348" y="2005013"/>
            <a:ext cx="0" cy="34766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896E1A-4E55-DBB3-D3FB-3AA1EBB0302D}"/>
              </a:ext>
            </a:extLst>
          </p:cNvPr>
          <p:cNvSpPr txBox="1"/>
          <p:nvPr/>
        </p:nvSpPr>
        <p:spPr>
          <a:xfrm>
            <a:off x="3735110" y="1666459"/>
            <a:ext cx="5617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Type of values stored in the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de-DE" sz="1600" dirty="0">
                <a:solidFill>
                  <a:srgbClr val="2B91AF"/>
                </a:solidFill>
                <a:latin typeface="Consolas" panose="020B0609020204030204" pitchFamily="49" charset="0"/>
              </a:rPr>
              <a:t>Mat </a:t>
            </a:r>
            <a:r>
              <a:rPr lang="de-DE" sz="1600" dirty="0">
                <a:latin typeface="Consolas" panose="020B0609020204030204" pitchFamily="49" charset="0"/>
              </a:rPr>
              <a:t>image</a:t>
            </a:r>
            <a:r>
              <a:rPr lang="de-DE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/>
              <a:t>we created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589119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EB2D1-C7CA-4B94-936A-BAEBC8D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handling</a:t>
            </a:r>
            <a:r>
              <a:rPr lang="hu-HU" dirty="0"/>
              <a:t> - Displaying a </a:t>
            </a:r>
            <a:r>
              <a:rPr lang="hu-HU" dirty="0" err="1"/>
              <a:t>black</a:t>
            </a:r>
            <a:r>
              <a:rPr lang="hu-HU" dirty="0"/>
              <a:t> image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A2194F16-250D-4763-A08C-B2162BFDFF5F}"/>
              </a:ext>
            </a:extLst>
          </p:cNvPr>
          <p:cNvSpPr txBox="1">
            <a:spLocks/>
          </p:cNvSpPr>
          <p:nvPr/>
        </p:nvSpPr>
        <p:spPr>
          <a:xfrm>
            <a:off x="6791325" y="2005013"/>
            <a:ext cx="4410075" cy="2847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hu-H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7E395-B9B5-4FD0-87C5-E17B99522D8F}"/>
              </a:ext>
            </a:extLst>
          </p:cNvPr>
          <p:cNvSpPr txBox="1"/>
          <p:nvPr/>
        </p:nvSpPr>
        <p:spPr>
          <a:xfrm>
            <a:off x="838200" y="1927295"/>
            <a:ext cx="585787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image </a:t>
            </a:r>
            <a:r>
              <a:rPr lang="de-DE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cv::</a:t>
            </a:r>
            <a:r>
              <a:rPr lang="de-DE" sz="16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::zeros(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CV_8UC3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cv::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namedWindow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cv::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WINDOW_AUTOSIZE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imshow(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, image);</a:t>
            </a: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key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waitKey(0);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39583-F2EF-4E1B-85BD-B1F5390585D0}"/>
              </a:ext>
            </a:extLst>
          </p:cNvPr>
          <p:cNvSpPr txBox="1"/>
          <p:nvPr/>
        </p:nvSpPr>
        <p:spPr>
          <a:xfrm>
            <a:off x="6696075" y="2279362"/>
            <a:ext cx="561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Filling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image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zeros</a:t>
            </a:r>
            <a:r>
              <a:rPr lang="hu-HU" sz="1600" dirty="0"/>
              <a:t>. (</a:t>
            </a:r>
            <a:r>
              <a:rPr lang="hu-HU" sz="1600" dirty="0" err="1"/>
              <a:t>Meaning</a:t>
            </a:r>
            <a:r>
              <a:rPr lang="hu-HU" sz="1600" dirty="0"/>
              <a:t> </a:t>
            </a:r>
            <a:r>
              <a:rPr lang="hu-HU" sz="1600" dirty="0" err="1"/>
              <a:t>all</a:t>
            </a:r>
            <a:r>
              <a:rPr lang="hu-HU" sz="1600" dirty="0"/>
              <a:t> </a:t>
            </a:r>
            <a:r>
              <a:rPr lang="hu-HU" sz="1600" dirty="0" err="1"/>
              <a:t>three</a:t>
            </a:r>
            <a:r>
              <a:rPr lang="hu-HU" sz="1600" dirty="0"/>
              <a:t> </a:t>
            </a:r>
            <a:r>
              <a:rPr lang="hu-HU" sz="1600" dirty="0" err="1"/>
              <a:t>channels</a:t>
            </a:r>
            <a:r>
              <a:rPr lang="hu-HU" sz="1600" dirty="0"/>
              <a:t> of </a:t>
            </a:r>
            <a:r>
              <a:rPr lang="hu-HU" sz="1600" dirty="0" err="1"/>
              <a:t>the</a:t>
            </a:r>
            <a:r>
              <a:rPr lang="hu-HU" sz="1600" dirty="0"/>
              <a:t> RGB </a:t>
            </a:r>
            <a:r>
              <a:rPr lang="hu-HU" sz="1600" dirty="0" err="1"/>
              <a:t>will</a:t>
            </a:r>
            <a:r>
              <a:rPr lang="hu-HU" sz="1600" dirty="0"/>
              <a:t> be 0 </a:t>
            </a:r>
            <a:r>
              <a:rPr lang="hu-HU" sz="1600" dirty="0" err="1"/>
              <a:t>resulting</a:t>
            </a:r>
            <a:r>
              <a:rPr lang="hu-HU" sz="1600" dirty="0"/>
              <a:t> a </a:t>
            </a:r>
            <a:r>
              <a:rPr lang="hu-HU" sz="1600" dirty="0" err="1"/>
              <a:t>black</a:t>
            </a:r>
            <a:r>
              <a:rPr lang="hu-HU" sz="1600" dirty="0"/>
              <a:t> image)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ECC7672-4003-4D6F-A3D4-34A642F7A2CF}"/>
              </a:ext>
            </a:extLst>
          </p:cNvPr>
          <p:cNvSpPr/>
          <p:nvPr/>
        </p:nvSpPr>
        <p:spPr>
          <a:xfrm>
            <a:off x="6543675" y="2352674"/>
            <a:ext cx="152400" cy="4381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854884-170F-4975-AACB-DCF2ABE5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3025724"/>
            <a:ext cx="4457908" cy="348950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4BF47C-0CF9-92EE-5963-D63A5E2810D8}"/>
              </a:ext>
            </a:extLst>
          </p:cNvPr>
          <p:cNvSpPr/>
          <p:nvPr/>
        </p:nvSpPr>
        <p:spPr>
          <a:xfrm>
            <a:off x="5917096" y="2443120"/>
            <a:ext cx="238539" cy="257257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6B3075-E60B-FB9F-3ABE-1EF71D52A7D9}"/>
              </a:ext>
            </a:extLst>
          </p:cNvPr>
          <p:cNvCxnSpPr>
            <a:cxnSpLocks/>
          </p:cNvCxnSpPr>
          <p:nvPr/>
        </p:nvCxnSpPr>
        <p:spPr>
          <a:xfrm flipH="1" flipV="1">
            <a:off x="5824330" y="2107096"/>
            <a:ext cx="159027" cy="2455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EB845C-A42F-36B2-1F6F-02FEBCF2A767}"/>
              </a:ext>
            </a:extLst>
          </p:cNvPr>
          <p:cNvSpPr txBox="1"/>
          <p:nvPr/>
        </p:nvSpPr>
        <p:spPr>
          <a:xfrm>
            <a:off x="3366948" y="1723319"/>
            <a:ext cx="2729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Unsigned 8 bits (range 0…255)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04531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BB39D7-F3DE-4EA4-AB3A-5C434988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OpenCV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6D473A-15CC-4EA4-AAEC-99815816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OpenCV (Open Source Computer Vision Library) is a library of programming functions mainly aimed at real-time computer vision.</a:t>
            </a:r>
            <a:endParaRPr lang="hu-HU" dirty="0"/>
          </a:p>
          <a:p>
            <a:r>
              <a:rPr lang="hu-HU" b="0" i="0" dirty="0" err="1">
                <a:solidFill>
                  <a:srgbClr val="000000"/>
                </a:solidFill>
                <a:effectLst/>
                <a:latin typeface="Linux Libertine"/>
              </a:rPr>
              <a:t>Applications</a:t>
            </a:r>
            <a:r>
              <a:rPr lang="hu-HU" b="0" i="0" dirty="0">
                <a:solidFill>
                  <a:srgbClr val="000000"/>
                </a:solidFill>
                <a:effectLst/>
                <a:latin typeface="Linux Libertine"/>
              </a:rPr>
              <a:t>:</a:t>
            </a:r>
            <a:endParaRPr lang="hu-HU" dirty="0">
              <a:solidFill>
                <a:srgbClr val="000000"/>
              </a:solidFill>
              <a:latin typeface="Linux Libertine"/>
            </a:endParaRPr>
          </a:p>
          <a:p>
            <a:pPr lvl="1"/>
            <a:r>
              <a:rPr lang="hu-HU" dirty="0" err="1">
                <a:solidFill>
                  <a:srgbClr val="000000"/>
                </a:solidFill>
                <a:latin typeface="Linux Libertine"/>
              </a:rPr>
              <a:t>e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Linux Libertine"/>
              </a:rPr>
              <a:t>gomotion</a:t>
            </a:r>
            <a:r>
              <a:rPr lang="hu-HU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Linux Libertine"/>
              </a:rPr>
              <a:t>estimation</a:t>
            </a:r>
            <a:r>
              <a:rPr lang="hu-HU" b="0" i="0" dirty="0">
                <a:solidFill>
                  <a:srgbClr val="000000"/>
                </a:solidFill>
                <a:effectLst/>
                <a:latin typeface="Linux Libertine"/>
              </a:rPr>
              <a:t>,</a:t>
            </a:r>
          </a:p>
          <a:p>
            <a:pPr lvl="1"/>
            <a:r>
              <a:rPr lang="hu-HU" dirty="0" err="1">
                <a:solidFill>
                  <a:srgbClr val="000000"/>
                </a:solidFill>
                <a:latin typeface="Linux Libertine"/>
              </a:rPr>
              <a:t>facial</a:t>
            </a:r>
            <a:r>
              <a:rPr lang="hu-HU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Linux Libertine"/>
              </a:rPr>
              <a:t>recognition</a:t>
            </a:r>
            <a:r>
              <a:rPr lang="hu-HU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Linux Libertine"/>
              </a:rPr>
              <a:t>system</a:t>
            </a:r>
            <a:r>
              <a:rPr lang="hu-HU" dirty="0">
                <a:solidFill>
                  <a:srgbClr val="000000"/>
                </a:solidFill>
                <a:latin typeface="Linux Libertine"/>
              </a:rPr>
              <a:t>,</a:t>
            </a:r>
          </a:p>
          <a:p>
            <a:pPr lvl="1"/>
            <a:r>
              <a:rPr lang="hu-HU" dirty="0" err="1">
                <a:solidFill>
                  <a:srgbClr val="000000"/>
                </a:solidFill>
                <a:latin typeface="Linux Libertine"/>
              </a:rPr>
              <a:t>segmentation</a:t>
            </a:r>
            <a:r>
              <a:rPr lang="hu-HU" dirty="0">
                <a:solidFill>
                  <a:srgbClr val="000000"/>
                </a:solidFill>
                <a:latin typeface="Linux Libertine"/>
              </a:rPr>
              <a:t>,</a:t>
            </a:r>
          </a:p>
          <a:p>
            <a:pPr lvl="1"/>
            <a:r>
              <a:rPr lang="hu-HU" dirty="0" err="1">
                <a:solidFill>
                  <a:srgbClr val="000000"/>
                </a:solidFill>
                <a:latin typeface="Linux Libertine"/>
              </a:rPr>
              <a:t>object</a:t>
            </a:r>
            <a:r>
              <a:rPr lang="hu-HU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Linux Libertine"/>
              </a:rPr>
              <a:t>detection</a:t>
            </a:r>
            <a:r>
              <a:rPr lang="hu-HU" dirty="0">
                <a:solidFill>
                  <a:srgbClr val="000000"/>
                </a:solidFill>
                <a:latin typeface="Linux Libertine"/>
              </a:rPr>
              <a:t>,</a:t>
            </a:r>
          </a:p>
          <a:p>
            <a:pPr lvl="1"/>
            <a:r>
              <a:rPr lang="hu-HU" dirty="0" err="1">
                <a:solidFill>
                  <a:srgbClr val="000000"/>
                </a:solidFill>
                <a:latin typeface="Linux Libertine"/>
              </a:rPr>
              <a:t>motion</a:t>
            </a:r>
            <a:r>
              <a:rPr lang="hu-HU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Linux Libertine"/>
              </a:rPr>
              <a:t>tracking</a:t>
            </a:r>
            <a:r>
              <a:rPr lang="hu-HU" dirty="0">
                <a:solidFill>
                  <a:srgbClr val="000000"/>
                </a:solidFill>
                <a:latin typeface="Linux Libertine"/>
              </a:rPr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OpenCV is written in C++ and its primary interface is in C++</a:t>
            </a:r>
            <a:r>
              <a:rPr lang="hu-HU" dirty="0">
                <a:solidFill>
                  <a:srgbClr val="000000"/>
                </a:solidFill>
                <a:latin typeface="Linux Libertine"/>
              </a:rPr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There are bindings in Python, Java and MATLAB/OCTAVE</a:t>
            </a:r>
            <a:r>
              <a:rPr lang="hu-HU" b="0" i="0" dirty="0">
                <a:solidFill>
                  <a:srgbClr val="000000"/>
                </a:solidFill>
                <a:effectLst/>
                <a:latin typeface="Linux Liberti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95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EB2D1-C7CA-4B94-936A-BAEBC8D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handling</a:t>
            </a:r>
            <a:r>
              <a:rPr lang="hu-HU" dirty="0"/>
              <a:t> - Displaying a </a:t>
            </a:r>
            <a:r>
              <a:rPr lang="hu-HU" dirty="0" err="1"/>
              <a:t>black</a:t>
            </a:r>
            <a:r>
              <a:rPr lang="hu-HU" dirty="0"/>
              <a:t> image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A2194F16-250D-4763-A08C-B2162BFDFF5F}"/>
              </a:ext>
            </a:extLst>
          </p:cNvPr>
          <p:cNvSpPr txBox="1">
            <a:spLocks/>
          </p:cNvSpPr>
          <p:nvPr/>
        </p:nvSpPr>
        <p:spPr>
          <a:xfrm>
            <a:off x="6791325" y="2005013"/>
            <a:ext cx="4410075" cy="2847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hu-H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7E395-B9B5-4FD0-87C5-E17B99522D8F}"/>
              </a:ext>
            </a:extLst>
          </p:cNvPr>
          <p:cNvSpPr txBox="1"/>
          <p:nvPr/>
        </p:nvSpPr>
        <p:spPr>
          <a:xfrm>
            <a:off x="838200" y="1927295"/>
            <a:ext cx="585787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image </a:t>
            </a:r>
            <a:r>
              <a:rPr lang="de-DE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cv::</a:t>
            </a:r>
            <a:r>
              <a:rPr lang="de-DE" sz="16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::zeros(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CV_8UC3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cv::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namedWindow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cv::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WINDOW_AUTOSIZE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imshow(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, image);</a:t>
            </a: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key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waitKey(0);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39583-F2EF-4E1B-85BD-B1F5390585D0}"/>
              </a:ext>
            </a:extLst>
          </p:cNvPr>
          <p:cNvSpPr txBox="1"/>
          <p:nvPr/>
        </p:nvSpPr>
        <p:spPr>
          <a:xfrm>
            <a:off x="6696075" y="2279362"/>
            <a:ext cx="561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Filling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image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zeros</a:t>
            </a:r>
            <a:r>
              <a:rPr lang="hu-HU" sz="1600" dirty="0"/>
              <a:t>. (</a:t>
            </a:r>
            <a:r>
              <a:rPr lang="hu-HU" sz="1600" dirty="0" err="1"/>
              <a:t>Meaning</a:t>
            </a:r>
            <a:r>
              <a:rPr lang="hu-HU" sz="1600" dirty="0"/>
              <a:t> </a:t>
            </a:r>
            <a:r>
              <a:rPr lang="hu-HU" sz="1600" dirty="0" err="1"/>
              <a:t>all</a:t>
            </a:r>
            <a:r>
              <a:rPr lang="hu-HU" sz="1600" dirty="0"/>
              <a:t> </a:t>
            </a:r>
            <a:r>
              <a:rPr lang="hu-HU" sz="1600" dirty="0" err="1"/>
              <a:t>three</a:t>
            </a:r>
            <a:r>
              <a:rPr lang="hu-HU" sz="1600" dirty="0"/>
              <a:t> </a:t>
            </a:r>
            <a:r>
              <a:rPr lang="hu-HU" sz="1600" dirty="0" err="1"/>
              <a:t>channels</a:t>
            </a:r>
            <a:r>
              <a:rPr lang="hu-HU" sz="1600" dirty="0"/>
              <a:t> of </a:t>
            </a:r>
            <a:r>
              <a:rPr lang="hu-HU" sz="1600" dirty="0" err="1"/>
              <a:t>the</a:t>
            </a:r>
            <a:r>
              <a:rPr lang="hu-HU" sz="1600" dirty="0"/>
              <a:t> RGB </a:t>
            </a:r>
            <a:r>
              <a:rPr lang="hu-HU" sz="1600" dirty="0" err="1"/>
              <a:t>will</a:t>
            </a:r>
            <a:r>
              <a:rPr lang="hu-HU" sz="1600" dirty="0"/>
              <a:t> be 0 </a:t>
            </a:r>
            <a:r>
              <a:rPr lang="hu-HU" sz="1600" dirty="0" err="1"/>
              <a:t>resulting</a:t>
            </a:r>
            <a:r>
              <a:rPr lang="hu-HU" sz="1600" dirty="0"/>
              <a:t> a </a:t>
            </a:r>
            <a:r>
              <a:rPr lang="hu-HU" sz="1600" dirty="0" err="1"/>
              <a:t>black</a:t>
            </a:r>
            <a:r>
              <a:rPr lang="hu-HU" sz="1600" dirty="0"/>
              <a:t> image)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ECC7672-4003-4D6F-A3D4-34A642F7A2CF}"/>
              </a:ext>
            </a:extLst>
          </p:cNvPr>
          <p:cNvSpPr/>
          <p:nvPr/>
        </p:nvSpPr>
        <p:spPr>
          <a:xfrm>
            <a:off x="6543675" y="2352674"/>
            <a:ext cx="152400" cy="4381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854884-170F-4975-AACB-DCF2ABE5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3025724"/>
            <a:ext cx="4457908" cy="348950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4BF47C-0CF9-92EE-5963-D63A5E2810D8}"/>
              </a:ext>
            </a:extLst>
          </p:cNvPr>
          <p:cNvSpPr/>
          <p:nvPr/>
        </p:nvSpPr>
        <p:spPr>
          <a:xfrm>
            <a:off x="5917096" y="2443120"/>
            <a:ext cx="238539" cy="257257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6B3075-E60B-FB9F-3ABE-1EF71D52A7D9}"/>
              </a:ext>
            </a:extLst>
          </p:cNvPr>
          <p:cNvCxnSpPr>
            <a:cxnSpLocks/>
          </p:cNvCxnSpPr>
          <p:nvPr/>
        </p:nvCxnSpPr>
        <p:spPr>
          <a:xfrm flipH="1" flipV="1">
            <a:off x="5824330" y="2107096"/>
            <a:ext cx="159027" cy="2455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EB845C-A42F-36B2-1F6F-02FEBCF2A767}"/>
              </a:ext>
            </a:extLst>
          </p:cNvPr>
          <p:cNvSpPr txBox="1"/>
          <p:nvPr/>
        </p:nvSpPr>
        <p:spPr>
          <a:xfrm>
            <a:off x="3366948" y="1723319"/>
            <a:ext cx="2729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Unsigned 8 bits (range 0…255)</a:t>
            </a:r>
            <a:endParaRPr lang="hu-HU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28E4F4-AEE1-1155-9CCE-57C3EB2B5AF1}"/>
              </a:ext>
            </a:extLst>
          </p:cNvPr>
          <p:cNvSpPr/>
          <p:nvPr/>
        </p:nvSpPr>
        <p:spPr>
          <a:xfrm>
            <a:off x="6155634" y="2439735"/>
            <a:ext cx="238539" cy="257257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C9C0B-01FA-D665-A7B7-A9200D71A24C}"/>
              </a:ext>
            </a:extLst>
          </p:cNvPr>
          <p:cNvCxnSpPr>
            <a:cxnSpLocks/>
          </p:cNvCxnSpPr>
          <p:nvPr/>
        </p:nvCxnSpPr>
        <p:spPr>
          <a:xfrm flipV="1">
            <a:off x="6288158" y="2107096"/>
            <a:ext cx="171587" cy="2455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A4BCF4-A60D-E36D-8EA4-515081B4C943}"/>
              </a:ext>
            </a:extLst>
          </p:cNvPr>
          <p:cNvSpPr txBox="1"/>
          <p:nvPr/>
        </p:nvSpPr>
        <p:spPr>
          <a:xfrm>
            <a:off x="6155634" y="1690688"/>
            <a:ext cx="3916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 channels corresponding to the RGB values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099603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EB2D1-C7CA-4B94-936A-BAEBC8D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handling</a:t>
            </a:r>
            <a:r>
              <a:rPr lang="hu-HU" dirty="0"/>
              <a:t> – </a:t>
            </a:r>
            <a:r>
              <a:rPr lang="hu-HU" dirty="0" err="1"/>
              <a:t>Drawing</a:t>
            </a:r>
            <a:r>
              <a:rPr lang="hu-HU" dirty="0"/>
              <a:t> a </a:t>
            </a:r>
            <a:r>
              <a:rPr lang="hu-HU" dirty="0" err="1"/>
              <a:t>rectangle</a:t>
            </a:r>
            <a:endParaRPr lang="hu-HU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A2194F16-250D-4763-A08C-B2162BFDFF5F}"/>
              </a:ext>
            </a:extLst>
          </p:cNvPr>
          <p:cNvSpPr txBox="1">
            <a:spLocks/>
          </p:cNvSpPr>
          <p:nvPr/>
        </p:nvSpPr>
        <p:spPr>
          <a:xfrm>
            <a:off x="6791325" y="2005013"/>
            <a:ext cx="4410075" cy="2847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hu-H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7E395-B9B5-4FD0-87C5-E17B99522D8F}"/>
              </a:ext>
            </a:extLst>
          </p:cNvPr>
          <p:cNvSpPr txBox="1"/>
          <p:nvPr/>
        </p:nvSpPr>
        <p:spPr>
          <a:xfrm>
            <a:off x="523875" y="1690688"/>
            <a:ext cx="116681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redraw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cv::rectangle(image, cv::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(0, 0), cv::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cv::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(0, 0, 0), cv::</a:t>
            </a:r>
            <a:r>
              <a:rPr lang="en-US" sz="1200" dirty="0">
                <a:solidFill>
                  <a:srgbClr val="2F4F4F"/>
                </a:solidFill>
                <a:latin typeface="Consolas" panose="020B0609020204030204" pitchFamily="49" charset="0"/>
              </a:rPr>
              <a:t>FILLED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rectangle(image,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2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(xCoord, yCoord),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2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(xCoord + 100, yCoord + 100),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200" dirty="0">
                <a:solidFill>
                  <a:srgbClr val="2B91AF"/>
                </a:solidFill>
                <a:latin typeface="Consolas" panose="020B0609020204030204" pitchFamily="49" charset="0"/>
              </a:rPr>
              <a:t>Scalar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(255, 0, 0),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200" dirty="0">
                <a:solidFill>
                  <a:srgbClr val="2F4F4F"/>
                </a:solidFill>
                <a:latin typeface="Consolas" panose="020B0609020204030204" pitchFamily="49" charset="0"/>
              </a:rPr>
              <a:t>FILLED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imshow(</a:t>
            </a:r>
            <a:r>
              <a:rPr lang="hu-HU" sz="12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, image);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hu-H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hu-H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image 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2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::zeros(600, 800, </a:t>
            </a:r>
            <a:r>
              <a:rPr lang="hu-HU" sz="1200" dirty="0">
                <a:solidFill>
                  <a:srgbClr val="6F008A"/>
                </a:solidFill>
                <a:latin typeface="Consolas" panose="020B0609020204030204" pitchFamily="49" charset="0"/>
              </a:rPr>
              <a:t>CV_8UC3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xCoord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yCoord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redraw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hu-H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cv::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namedWindow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cv::</a:t>
            </a:r>
            <a:r>
              <a:rPr lang="en-US" sz="1200" dirty="0">
                <a:solidFill>
                  <a:srgbClr val="2F4F4F"/>
                </a:solidFill>
                <a:latin typeface="Consolas" panose="020B0609020204030204" pitchFamily="49" charset="0"/>
              </a:rPr>
              <a:t>WINDOW_AUTOSIZE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hu-H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imshow(</a:t>
            </a:r>
            <a:r>
              <a:rPr lang="hu-HU" sz="12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, image);</a:t>
            </a:r>
          </a:p>
          <a:p>
            <a:endParaRPr lang="hu-H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key =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waitKey(0);</a:t>
            </a:r>
          </a:p>
          <a:p>
            <a:endParaRPr lang="hu-H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EB2BE3-821F-40CF-B8A2-274DAA123049}"/>
              </a:ext>
            </a:extLst>
          </p:cNvPr>
          <p:cNvCxnSpPr>
            <a:cxnSpLocks/>
          </p:cNvCxnSpPr>
          <p:nvPr/>
        </p:nvCxnSpPr>
        <p:spPr>
          <a:xfrm>
            <a:off x="4762500" y="2514600"/>
            <a:ext cx="2028825" cy="35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2CECFF-17EA-488D-8C9D-BA8279438381}"/>
              </a:ext>
            </a:extLst>
          </p:cNvPr>
          <p:cNvSpPr txBox="1"/>
          <p:nvPr/>
        </p:nvSpPr>
        <p:spPr>
          <a:xfrm>
            <a:off x="6357937" y="2913758"/>
            <a:ext cx="5617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Using the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rectangle </a:t>
            </a:r>
            <a:r>
              <a:rPr lang="hu-HU" sz="1600" dirty="0"/>
              <a:t>function we can create rectangles. The </a:t>
            </a:r>
            <a:r>
              <a:rPr lang="hu-HU" sz="1600" dirty="0" err="1"/>
              <a:t>parameters</a:t>
            </a:r>
            <a:r>
              <a:rPr lang="hu-HU" sz="1600" dirty="0"/>
              <a:t>: </a:t>
            </a:r>
            <a:r>
              <a:rPr lang="hu-HU" sz="1600" dirty="0" err="1"/>
              <a:t>the</a:t>
            </a:r>
            <a:r>
              <a:rPr lang="hu-HU" sz="1600" dirty="0"/>
              <a:t> image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draw</a:t>
            </a:r>
            <a:r>
              <a:rPr lang="hu-HU" sz="1600" dirty="0"/>
              <a:t> </a:t>
            </a:r>
            <a:r>
              <a:rPr lang="hu-HU" sz="1600" dirty="0" err="1"/>
              <a:t>on</a:t>
            </a:r>
            <a:r>
              <a:rPr lang="hu-HU" sz="1600" dirty="0"/>
              <a:t>, </a:t>
            </a:r>
            <a:r>
              <a:rPr lang="hu-HU" sz="1600" dirty="0" err="1"/>
              <a:t>the</a:t>
            </a:r>
            <a:r>
              <a:rPr lang="hu-HU" sz="1600" dirty="0"/>
              <a:t> top </a:t>
            </a:r>
            <a:r>
              <a:rPr lang="hu-HU" sz="1600" dirty="0" err="1"/>
              <a:t>left</a:t>
            </a:r>
            <a:r>
              <a:rPr lang="hu-HU" sz="1600" dirty="0"/>
              <a:t> </a:t>
            </a:r>
            <a:r>
              <a:rPr lang="hu-HU" sz="1600" dirty="0" err="1"/>
              <a:t>corner</a:t>
            </a:r>
            <a:r>
              <a:rPr lang="hu-HU" sz="1600" dirty="0"/>
              <a:t> of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rectangle</a:t>
            </a:r>
            <a:r>
              <a:rPr lang="hu-HU" sz="1600" dirty="0"/>
              <a:t>,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bottom</a:t>
            </a:r>
            <a:r>
              <a:rPr lang="hu-HU" sz="1600" dirty="0"/>
              <a:t> </a:t>
            </a:r>
            <a:r>
              <a:rPr lang="hu-HU" sz="1600" dirty="0" err="1"/>
              <a:t>right</a:t>
            </a:r>
            <a:r>
              <a:rPr lang="hu-HU" sz="1600" dirty="0"/>
              <a:t> </a:t>
            </a:r>
            <a:r>
              <a:rPr lang="hu-HU" sz="1600" dirty="0" err="1"/>
              <a:t>corner</a:t>
            </a:r>
            <a:r>
              <a:rPr lang="hu-HU" sz="1600" dirty="0"/>
              <a:t> of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rectangle</a:t>
            </a:r>
            <a:r>
              <a:rPr lang="hu-HU" sz="1600" dirty="0"/>
              <a:t>,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color</a:t>
            </a:r>
            <a:r>
              <a:rPr lang="hu-HU" sz="1600" dirty="0"/>
              <a:t> and </a:t>
            </a:r>
            <a:r>
              <a:rPr lang="hu-HU" sz="1600" dirty="0" err="1"/>
              <a:t>whether</a:t>
            </a:r>
            <a:r>
              <a:rPr lang="hu-HU" sz="1600" dirty="0"/>
              <a:t> </a:t>
            </a:r>
            <a:r>
              <a:rPr lang="hu-HU" sz="1600" dirty="0" err="1"/>
              <a:t>it</a:t>
            </a:r>
            <a:r>
              <a:rPr lang="hu-HU" sz="1600" dirty="0"/>
              <a:t> is </a:t>
            </a:r>
            <a:r>
              <a:rPr lang="hu-HU" sz="1600" dirty="0" err="1"/>
              <a:t>filled</a:t>
            </a:r>
            <a:r>
              <a:rPr lang="hu-HU" sz="1600" dirty="0"/>
              <a:t> </a:t>
            </a:r>
            <a:r>
              <a:rPr lang="hu-HU" sz="1600" dirty="0" err="1"/>
              <a:t>or</a:t>
            </a:r>
            <a:r>
              <a:rPr lang="hu-HU" sz="1600" dirty="0"/>
              <a:t> </a:t>
            </a:r>
            <a:r>
              <a:rPr lang="hu-HU" sz="1600" dirty="0" err="1"/>
              <a:t>not</a:t>
            </a:r>
            <a:r>
              <a:rPr lang="hu-HU" sz="16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1476F-DBAA-4841-9FD2-CD8AD226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496" y="4106734"/>
            <a:ext cx="312801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8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EB2D1-C7CA-4B94-936A-BAEBC8D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handling</a:t>
            </a:r>
            <a:r>
              <a:rPr lang="hu-HU" dirty="0"/>
              <a:t> – </a:t>
            </a:r>
            <a:r>
              <a:rPr lang="hu-HU" dirty="0" err="1"/>
              <a:t>Moving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rectangle</a:t>
            </a:r>
            <a:endParaRPr lang="hu-HU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A2194F16-250D-4763-A08C-B2162BFDFF5F}"/>
              </a:ext>
            </a:extLst>
          </p:cNvPr>
          <p:cNvSpPr txBox="1">
            <a:spLocks/>
          </p:cNvSpPr>
          <p:nvPr/>
        </p:nvSpPr>
        <p:spPr>
          <a:xfrm>
            <a:off x="6791325" y="2005013"/>
            <a:ext cx="4410075" cy="2847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hu-H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7E395-B9B5-4FD0-87C5-E17B99522D8F}"/>
              </a:ext>
            </a:extLst>
          </p:cNvPr>
          <p:cNvSpPr txBox="1"/>
          <p:nvPr/>
        </p:nvSpPr>
        <p:spPr>
          <a:xfrm>
            <a:off x="523874" y="1366838"/>
            <a:ext cx="1166812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speed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key =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waitKey(100);</a:t>
            </a:r>
          </a:p>
          <a:p>
            <a:endParaRPr lang="hu-H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27)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hu-H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xCoord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speed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xCoord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speed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yCoord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speed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yCoord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speed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redraw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u-H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2CECFF-17EA-488D-8C9D-BA8279438381}"/>
              </a:ext>
            </a:extLst>
          </p:cNvPr>
          <p:cNvSpPr txBox="1"/>
          <p:nvPr/>
        </p:nvSpPr>
        <p:spPr>
          <a:xfrm>
            <a:off x="3649385" y="3099941"/>
            <a:ext cx="5617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Using a while loop and a switch statement wait for the user to press a key</a:t>
            </a:r>
            <a:r>
              <a:rPr lang="en-US" sz="1600" dirty="0"/>
              <a:t> on the key</a:t>
            </a:r>
            <a:r>
              <a:rPr lang="hu-HU" sz="1600" dirty="0"/>
              <a:t>board</a:t>
            </a:r>
            <a:r>
              <a:rPr lang="en-US" sz="1600" dirty="0"/>
              <a:t>.</a:t>
            </a:r>
            <a:r>
              <a:rPr lang="hu-HU" sz="1600" dirty="0"/>
              <a:t> </a:t>
            </a:r>
            <a:endParaRPr lang="en-US" sz="1600" dirty="0"/>
          </a:p>
          <a:p>
            <a:r>
              <a:rPr lang="en-US" sz="1600" dirty="0"/>
              <a:t>I</a:t>
            </a:r>
            <a:r>
              <a:rPr lang="hu-HU" sz="1600" dirty="0"/>
              <a:t>f the pressed key is ESC (key == 27) exit.</a:t>
            </a:r>
          </a:p>
          <a:p>
            <a:r>
              <a:rPr lang="hu-HU" sz="1600" dirty="0"/>
              <a:t>If the user presses </a:t>
            </a:r>
            <a:r>
              <a:rPr lang="en-US" sz="1600" dirty="0"/>
              <a:t>‘</a:t>
            </a:r>
            <a:r>
              <a:rPr lang="hu-HU" sz="1600" dirty="0"/>
              <a:t>w</a:t>
            </a:r>
            <a:r>
              <a:rPr lang="en-US" sz="1600" dirty="0"/>
              <a:t>’, ‘</a:t>
            </a:r>
            <a:r>
              <a:rPr lang="hu-HU" sz="1600" dirty="0"/>
              <a:t>a</a:t>
            </a:r>
            <a:r>
              <a:rPr lang="en-US" sz="1600" dirty="0"/>
              <a:t>’, ‘</a:t>
            </a:r>
            <a:r>
              <a:rPr lang="hu-HU" sz="1600" dirty="0"/>
              <a:t>s</a:t>
            </a:r>
            <a:r>
              <a:rPr lang="en-US" sz="1600" dirty="0"/>
              <a:t>’ or ’</a:t>
            </a:r>
            <a:r>
              <a:rPr lang="hu-HU" sz="1600" dirty="0"/>
              <a:t>d</a:t>
            </a:r>
            <a:r>
              <a:rPr lang="en-US" sz="1600" dirty="0"/>
              <a:t>’</a:t>
            </a:r>
            <a:r>
              <a:rPr lang="hu-HU" sz="1600" dirty="0"/>
              <a:t> move the rectangle on the screen with speed (10) pixels.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86561CD-E72D-49FA-A35C-113EDBEADCB0}"/>
              </a:ext>
            </a:extLst>
          </p:cNvPr>
          <p:cNvSpPr/>
          <p:nvPr/>
        </p:nvSpPr>
        <p:spPr>
          <a:xfrm>
            <a:off x="3335821" y="1790700"/>
            <a:ext cx="114300" cy="388620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945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EB2D1-C7CA-4B94-936A-BAEBC8D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handling</a:t>
            </a:r>
            <a:r>
              <a:rPr lang="hu-HU" dirty="0"/>
              <a:t> –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mouse</a:t>
            </a:r>
            <a:r>
              <a:rPr lang="hu-HU" dirty="0"/>
              <a:t> </a:t>
            </a:r>
            <a:r>
              <a:rPr lang="hu-HU" dirty="0" err="1"/>
              <a:t>events</a:t>
            </a:r>
            <a:endParaRPr lang="hu-HU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A2194F16-250D-4763-A08C-B2162BFDFF5F}"/>
              </a:ext>
            </a:extLst>
          </p:cNvPr>
          <p:cNvSpPr txBox="1">
            <a:spLocks/>
          </p:cNvSpPr>
          <p:nvPr/>
        </p:nvSpPr>
        <p:spPr>
          <a:xfrm>
            <a:off x="6791325" y="2005013"/>
            <a:ext cx="4410075" cy="2847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hu-H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7E395-B9B5-4FD0-87C5-E17B99522D8F}"/>
              </a:ext>
            </a:extLst>
          </p:cNvPr>
          <p:cNvSpPr txBox="1"/>
          <p:nvPr/>
        </p:nvSpPr>
        <p:spPr>
          <a:xfrm>
            <a:off x="523875" y="1366838"/>
            <a:ext cx="854392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MouseCallBackFunc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event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flags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hu-HU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userdata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u-HU" sz="1600" dirty="0">
                <a:solidFill>
                  <a:srgbClr val="808080"/>
                </a:solidFill>
                <a:latin typeface="Consolas" panose="020B0609020204030204" pitchFamily="49" charset="0"/>
              </a:rPr>
              <a:t>event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600" dirty="0">
                <a:solidFill>
                  <a:srgbClr val="2F4F4F"/>
                </a:solidFill>
                <a:latin typeface="Consolas" panose="020B0609020204030204" pitchFamily="49" charset="0"/>
              </a:rPr>
              <a:t>EVENT_LBUTTONDOWN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xCoord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yCoord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16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redraw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image </a:t>
            </a:r>
            <a:r>
              <a:rPr lang="de-DE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cv::</a:t>
            </a:r>
            <a:r>
              <a:rPr lang="de-DE" sz="16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::zeros(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6F008A"/>
                </a:solidFill>
                <a:latin typeface="Consolas" panose="020B0609020204030204" pitchFamily="49" charset="0"/>
              </a:rPr>
              <a:t>CV_8UC3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xCoord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yCoord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redraw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cv::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namedWindow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cv::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WINDOW_AUTOSIZE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cv::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imshow(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, image);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cv::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setMouseCallback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"Display window"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MouseCallBackFunc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2CECFF-17EA-488D-8C9D-BA8279438381}"/>
              </a:ext>
            </a:extLst>
          </p:cNvPr>
          <p:cNvSpPr txBox="1"/>
          <p:nvPr/>
        </p:nvSpPr>
        <p:spPr>
          <a:xfrm>
            <a:off x="9284495" y="1366838"/>
            <a:ext cx="29075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Mouse </a:t>
            </a:r>
            <a:r>
              <a:rPr lang="hu-HU" sz="1600" dirty="0" err="1"/>
              <a:t>callback</a:t>
            </a:r>
            <a:r>
              <a:rPr lang="hu-HU" sz="1600" dirty="0"/>
              <a:t> </a:t>
            </a:r>
            <a:r>
              <a:rPr lang="hu-HU" sz="1600" dirty="0" err="1"/>
              <a:t>function</a:t>
            </a:r>
            <a:r>
              <a:rPr lang="hu-HU" sz="1600" dirty="0"/>
              <a:t>:</a:t>
            </a:r>
          </a:p>
          <a:p>
            <a:r>
              <a:rPr lang="hu-HU" sz="1600" dirty="0" err="1"/>
              <a:t>Handles</a:t>
            </a:r>
            <a:r>
              <a:rPr lang="hu-HU" sz="1600" dirty="0"/>
              <a:t> a </a:t>
            </a:r>
            <a:r>
              <a:rPr lang="hu-HU" sz="1600" dirty="0" err="1"/>
              <a:t>mouse</a:t>
            </a:r>
            <a:r>
              <a:rPr lang="hu-HU" sz="1600" dirty="0"/>
              <a:t> </a:t>
            </a:r>
            <a:r>
              <a:rPr lang="hu-HU" sz="1600" dirty="0" err="1"/>
              <a:t>event</a:t>
            </a:r>
            <a:r>
              <a:rPr lang="hu-HU" sz="1600" dirty="0"/>
              <a:t>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following</a:t>
            </a:r>
            <a:r>
              <a:rPr lang="hu-HU" sz="1600" dirty="0"/>
              <a:t> </a:t>
            </a:r>
            <a:r>
              <a:rPr lang="hu-HU" sz="1600" dirty="0" err="1"/>
              <a:t>parameters</a:t>
            </a:r>
            <a:r>
              <a:rPr lang="hu-HU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E</a:t>
            </a:r>
            <a:r>
              <a:rPr lang="en-US" sz="1600" dirty="0"/>
              <a:t>vent </a:t>
            </a:r>
            <a:r>
              <a:rPr lang="hu-HU" sz="1600" dirty="0"/>
              <a:t>:</a:t>
            </a:r>
            <a:r>
              <a:rPr lang="en-US" sz="1600" dirty="0"/>
              <a:t> Type of the mouse event.</a:t>
            </a:r>
            <a:endParaRPr lang="hu-H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X,Y </a:t>
            </a:r>
            <a:r>
              <a:rPr lang="hu-HU" sz="1600" dirty="0" err="1"/>
              <a:t>coordinates</a:t>
            </a:r>
            <a:r>
              <a:rPr lang="hu-HU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Flags</a:t>
            </a:r>
            <a:r>
              <a:rPr lang="hu-HU" sz="1600" dirty="0"/>
              <a:t>: </a:t>
            </a:r>
            <a:r>
              <a:rPr lang="en-US" sz="1600" dirty="0"/>
              <a:t>Specific condition whenever a mouse event occurs</a:t>
            </a:r>
            <a:r>
              <a:rPr lang="hu-HU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Userdata</a:t>
            </a:r>
            <a:r>
              <a:rPr lang="hu-HU" sz="1600" dirty="0"/>
              <a:t>: </a:t>
            </a:r>
            <a:r>
              <a:rPr lang="en-US" sz="1600" dirty="0"/>
              <a:t>Any pointer passed to the </a:t>
            </a:r>
            <a:r>
              <a:rPr lang="hu-HU" sz="1600" dirty="0"/>
              <a:t>„</a:t>
            </a:r>
            <a:r>
              <a:rPr lang="en-US" sz="1600" dirty="0" err="1"/>
              <a:t>setMouseCallback</a:t>
            </a:r>
            <a:r>
              <a:rPr lang="en-US" sz="1600" dirty="0"/>
              <a:t>" function as the 3rd parameter</a:t>
            </a:r>
            <a:r>
              <a:rPr lang="hu-HU" sz="1600" dirty="0"/>
              <a:t>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86561CD-E72D-49FA-A35C-113EDBEADCB0}"/>
              </a:ext>
            </a:extLst>
          </p:cNvPr>
          <p:cNvSpPr/>
          <p:nvPr/>
        </p:nvSpPr>
        <p:spPr>
          <a:xfrm>
            <a:off x="8851107" y="1366838"/>
            <a:ext cx="433388" cy="1928812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ED7492-3078-4704-AF62-BCB8FE2397BD}"/>
              </a:ext>
            </a:extLst>
          </p:cNvPr>
          <p:cNvCxnSpPr/>
          <p:nvPr/>
        </p:nvCxnSpPr>
        <p:spPr>
          <a:xfrm>
            <a:off x="8263877" y="6181349"/>
            <a:ext cx="5872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C679B9-A568-4B5F-A03B-6213C75E209B}"/>
              </a:ext>
            </a:extLst>
          </p:cNvPr>
          <p:cNvSpPr txBox="1"/>
          <p:nvPr/>
        </p:nvSpPr>
        <p:spPr>
          <a:xfrm>
            <a:off x="8851107" y="5819299"/>
            <a:ext cx="2907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Setting</a:t>
            </a:r>
            <a:r>
              <a:rPr lang="hu-HU" sz="1600" dirty="0"/>
              <a:t> a </a:t>
            </a:r>
            <a:r>
              <a:rPr lang="hu-HU" sz="1600" dirty="0" err="1"/>
              <a:t>mouse</a:t>
            </a:r>
            <a:r>
              <a:rPr lang="hu-HU" sz="1600" dirty="0"/>
              <a:t> </a:t>
            </a:r>
            <a:r>
              <a:rPr lang="hu-HU" sz="1600" dirty="0" err="1"/>
              <a:t>callback</a:t>
            </a:r>
            <a:r>
              <a:rPr lang="hu-HU" sz="1600" dirty="0"/>
              <a:t> </a:t>
            </a:r>
            <a:r>
              <a:rPr lang="hu-HU" sz="1600" dirty="0" err="1"/>
              <a:t>function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window</a:t>
            </a:r>
            <a:r>
              <a:rPr lang="hu-HU" sz="1600" dirty="0"/>
              <a:t> </a:t>
            </a:r>
            <a:r>
              <a:rPr lang="hu-HU" sz="1600" dirty="0" err="1"/>
              <a:t>named</a:t>
            </a:r>
            <a:r>
              <a:rPr lang="hu-HU" sz="1600" dirty="0"/>
              <a:t> „Display </a:t>
            </a:r>
            <a:r>
              <a:rPr lang="hu-HU" sz="1600" dirty="0" err="1"/>
              <a:t>window</a:t>
            </a:r>
            <a:r>
              <a:rPr lang="hu-HU" sz="16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752823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444324-FE58-472E-B5D8-FBC102367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Bouncing</a:t>
            </a:r>
            <a:r>
              <a:rPr lang="hu-HU" dirty="0"/>
              <a:t> ball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8F4A9D-F5DE-4023-A41E-2D1A854B8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Homework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6 </a:t>
            </a:r>
            <a:r>
              <a:rPr lang="hu-HU" dirty="0" err="1"/>
              <a:t>points</a:t>
            </a:r>
            <a:r>
              <a:rPr lang="hu-HU" dirty="0"/>
              <a:t>. Deadline: 2023/03/20.</a:t>
            </a:r>
          </a:p>
          <a:p>
            <a:r>
              <a:rPr lang="hu-HU" dirty="0" err="1"/>
              <a:t>Submission</a:t>
            </a:r>
            <a:r>
              <a:rPr lang="hu-HU" dirty="0"/>
              <a:t>: </a:t>
            </a:r>
            <a:r>
              <a:rPr lang="hu-HU" dirty="0" err="1"/>
              <a:t>Canvas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455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EB2D1-C7CA-4B94-936A-BAEBC8D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Homework: Bouncing ball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39778-CBE1-4706-BE6E-0410E631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Bouncing ball: You have to write a small game. </a:t>
            </a:r>
          </a:p>
          <a:p>
            <a:pPr lvl="1"/>
            <a:r>
              <a:rPr lang="en-US" dirty="0"/>
              <a:t>The window itself is the field, it bordered by three walls (left, right, top).</a:t>
            </a:r>
          </a:p>
          <a:p>
            <a:pPr lvl="1"/>
            <a:r>
              <a:rPr lang="en-US" dirty="0"/>
              <a:t>The fourth side (bottom) is open, there is a racket at that side.</a:t>
            </a:r>
          </a:p>
          <a:p>
            <a:pPr lvl="1"/>
            <a:r>
              <a:rPr lang="en-US" dirty="0"/>
              <a:t>There is also a ball in the field, its speed is constant. It bounces back from both the walls and the racket. It can fall down at the bottom.</a:t>
            </a:r>
          </a:p>
          <a:p>
            <a:pPr lvl="1"/>
            <a:r>
              <a:rPr lang="en-US" dirty="0"/>
              <a:t>The racket has to be controllable by mouse and/or keyboard.</a:t>
            </a:r>
          </a:p>
          <a:p>
            <a:pPr lvl="1"/>
            <a:r>
              <a:rPr lang="en-US" dirty="0"/>
              <a:t>If the ball falls down, the game exists.</a:t>
            </a:r>
            <a:endParaRPr lang="hu-HU" dirty="0"/>
          </a:p>
          <a:p>
            <a:r>
              <a:rPr lang="hu-HU" dirty="0"/>
              <a:t>Deadline:</a:t>
            </a:r>
            <a:r>
              <a:rPr lang="en-US" dirty="0"/>
              <a:t> in 2 weeks</a:t>
            </a:r>
            <a:endParaRPr lang="hu-HU" dirty="0"/>
          </a:p>
          <a:p>
            <a:r>
              <a:rPr lang="hu-HU" dirty="0" err="1"/>
              <a:t>Points</a:t>
            </a:r>
            <a:r>
              <a:rPr lang="hu-HU" dirty="0"/>
              <a:t>: 6 </a:t>
            </a:r>
            <a:r>
              <a:rPr lang="hu-HU" dirty="0" err="1"/>
              <a:t>points</a:t>
            </a:r>
            <a:r>
              <a:rPr lang="hu-HU" dirty="0"/>
              <a:t>.</a:t>
            </a:r>
          </a:p>
          <a:p>
            <a:r>
              <a:rPr lang="hu-HU" dirty="0"/>
              <a:t>Submission: Canvas.</a:t>
            </a:r>
            <a:r>
              <a:rPr lang="en-US" dirty="0"/>
              <a:t> </a:t>
            </a:r>
            <a:r>
              <a:rPr lang="hu-HU" dirty="0"/>
              <a:t>(The canvas for the practice will be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en-US" dirty="0"/>
              <a:t>this week</a:t>
            </a:r>
            <a:r>
              <a:rPr lang="hu-HU" dirty="0"/>
              <a:t>.)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https://canvas.elte.hu/</a:t>
            </a:r>
            <a:r>
              <a:rPr lang="en-US" dirty="0"/>
              <a:t> - login with NEPTUN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4946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444324-FE58-472E-B5D8-FBC10236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1596"/>
            <a:ext cx="9144000" cy="2387600"/>
          </a:xfrm>
        </p:spPr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152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444324-FE58-472E-B5D8-FBC102367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OpenCV</a:t>
            </a:r>
            <a:r>
              <a:rPr lang="hu-HU" dirty="0"/>
              <a:t> </a:t>
            </a:r>
            <a:r>
              <a:rPr lang="hu-HU" dirty="0" err="1"/>
              <a:t>installation</a:t>
            </a:r>
            <a:r>
              <a:rPr lang="hu-HU" dirty="0"/>
              <a:t> </a:t>
            </a:r>
            <a:r>
              <a:rPr lang="hu-HU" dirty="0" err="1"/>
              <a:t>fo</a:t>
            </a:r>
            <a:r>
              <a:rPr lang="en-US" dirty="0"/>
              <a:t>r </a:t>
            </a:r>
            <a:r>
              <a:rPr lang="hu-HU" dirty="0"/>
              <a:t>Windows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8F4A9D-F5DE-4023-A41E-2D1A854B8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Installation and configuration for Visual Studio 20</a:t>
            </a:r>
            <a:r>
              <a:rPr lang="en-US" dirty="0"/>
              <a:t>22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30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E1BC6C-09C4-4284-966B-9CA58AB9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hu-HU" dirty="0"/>
              <a:t> </a:t>
            </a:r>
            <a:r>
              <a:rPr lang="en-US" dirty="0"/>
              <a:t>1: Install the C++ Desktop development Workload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AE6A6D-32E6-4769-9C6E-E203667A0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Go to </a:t>
            </a:r>
            <a:r>
              <a:rPr lang="hu-HU" dirty="0">
                <a:hlinkClick r:id="rId2"/>
              </a:rPr>
              <a:t>https://visualstudio.microsoft.com/downloads/</a:t>
            </a:r>
            <a:r>
              <a:rPr lang="hu-HU" dirty="0"/>
              <a:t> and download Visual Studio 20</a:t>
            </a:r>
            <a:r>
              <a:rPr lang="en-US" dirty="0"/>
              <a:t>22</a:t>
            </a:r>
            <a:r>
              <a:rPr lang="hu-HU" dirty="0"/>
              <a:t> Community Edition.</a:t>
            </a:r>
            <a:r>
              <a:rPr lang="en-US" dirty="0"/>
              <a:t> (If you already have VS 2019 that works too).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6A9C3A2-D1B9-4B6F-9BC9-1CA8C02AA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672" y="3136985"/>
            <a:ext cx="8840413" cy="335589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9B857B-12C8-4218-BAC6-128730CE7E34}"/>
              </a:ext>
            </a:extLst>
          </p:cNvPr>
          <p:cNvSpPr/>
          <p:nvPr/>
        </p:nvSpPr>
        <p:spPr>
          <a:xfrm>
            <a:off x="3769689" y="5526125"/>
            <a:ext cx="1232966" cy="4613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060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B04040-BDB9-4278-9C3B-87D5CAFC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hu-HU" dirty="0"/>
              <a:t> </a:t>
            </a:r>
            <a:r>
              <a:rPr lang="en-US" dirty="0"/>
              <a:t>1: Install the C++ Desktop development Workload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9BBAF9-DA3B-48F2-9CA0-BCB76A66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Start </a:t>
            </a:r>
            <a:r>
              <a:rPr lang="hu-HU" dirty="0" err="1"/>
              <a:t>the</a:t>
            </a:r>
            <a:r>
              <a:rPr lang="hu-HU" dirty="0"/>
              <a:t> 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Installer</a:t>
            </a:r>
            <a:r>
              <a:rPr lang="hu-HU" dirty="0"/>
              <a:t> </a:t>
            </a:r>
            <a:r>
              <a:rPr lang="hu-HU" dirty="0" err="1"/>
              <a:t>exe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just</a:t>
            </a:r>
            <a:r>
              <a:rPr lang="hu-HU" dirty="0"/>
              <a:t> </a:t>
            </a:r>
            <a:r>
              <a:rPr lang="hu-HU" dirty="0" err="1"/>
              <a:t>downloaded</a:t>
            </a:r>
            <a:r>
              <a:rPr lang="hu-HU" dirty="0"/>
              <a:t> and </a:t>
            </a:r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>
                <a:highlight>
                  <a:srgbClr val="FFFF00"/>
                </a:highlight>
              </a:rPr>
              <a:t>Desktop</a:t>
            </a:r>
            <a:r>
              <a:rPr lang="hu-HU" dirty="0">
                <a:highlight>
                  <a:srgbClr val="FFFF00"/>
                </a:highlight>
              </a:rPr>
              <a:t> </a:t>
            </a:r>
            <a:r>
              <a:rPr lang="hu-HU" dirty="0" err="1">
                <a:highlight>
                  <a:srgbClr val="FFFF00"/>
                </a:highlight>
              </a:rPr>
              <a:t>development</a:t>
            </a:r>
            <a:r>
              <a:rPr lang="hu-HU" dirty="0">
                <a:highlight>
                  <a:srgbClr val="FFFF00"/>
                </a:highlight>
              </a:rPr>
              <a:t> </a:t>
            </a:r>
            <a:r>
              <a:rPr lang="hu-HU" dirty="0" err="1">
                <a:highlight>
                  <a:srgbClr val="FFFF00"/>
                </a:highlight>
              </a:rPr>
              <a:t>with</a:t>
            </a:r>
            <a:r>
              <a:rPr lang="hu-HU" dirty="0">
                <a:highlight>
                  <a:srgbClr val="FFFF00"/>
                </a:highlight>
              </a:rPr>
              <a:t> C++. </a:t>
            </a:r>
          </a:p>
        </p:txBody>
      </p:sp>
      <p:pic>
        <p:nvPicPr>
          <p:cNvPr id="34" name="Kép 33">
            <a:extLst>
              <a:ext uri="{FF2B5EF4-FFF2-40B4-BE49-F238E27FC236}">
                <a16:creationId xmlns:a16="http://schemas.microsoft.com/office/drawing/2014/main" id="{3D12F142-7290-4F3D-8345-E060E5FE8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1838"/>
            <a:ext cx="10239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3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E905E0-0E24-4864-8A04-05E85C4F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hu-HU" dirty="0"/>
              <a:t> </a:t>
            </a:r>
            <a:r>
              <a:rPr lang="en-US" dirty="0"/>
              <a:t>1: Install the C++ Desktop development Workload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86F361-914C-4FA0-9425-5B422ECE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If you previously Installed Visual Studio 20</a:t>
            </a:r>
            <a:r>
              <a:rPr lang="en-US" dirty="0"/>
              <a:t>22</a:t>
            </a:r>
            <a:r>
              <a:rPr lang="hu-HU" dirty="0"/>
              <a:t> without C++ then run Visual Studio Installer and click to Modify.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F7BA250-ECFD-45D3-B342-D392B1A4B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9114" y="3117095"/>
            <a:ext cx="1705672" cy="310432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4AEEFC1-9C8A-43C1-AAE1-C1AF9116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160" y="3103753"/>
            <a:ext cx="5805252" cy="3256384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8233B371-4243-4E0D-8319-C9BB757AB90E}"/>
              </a:ext>
            </a:extLst>
          </p:cNvPr>
          <p:cNvCxnSpPr/>
          <p:nvPr/>
        </p:nvCxnSpPr>
        <p:spPr>
          <a:xfrm>
            <a:off x="3632433" y="4647501"/>
            <a:ext cx="106540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F1CDE4F0-C3BC-4B87-A533-02D958A8F7F7}"/>
              </a:ext>
            </a:extLst>
          </p:cNvPr>
          <p:cNvSpPr/>
          <p:nvPr/>
        </p:nvSpPr>
        <p:spPr>
          <a:xfrm>
            <a:off x="8405983" y="4671313"/>
            <a:ext cx="771787" cy="1761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705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E7152D-597D-4709-871A-76AD1C7C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Download and Install OpenCV-4.10.0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A723C-7F11-4026-AABA-137B7E33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OpenCV 4.10.0 latest stable release (opencv-4.10.0-windows.exe) for Windows platform. Go to the official OpenCV website: </a:t>
            </a:r>
            <a:r>
              <a:rPr lang="en-US" dirty="0">
                <a:hlinkClick r:id="rId2"/>
              </a:rPr>
              <a:t>https://opencv.org/</a:t>
            </a:r>
            <a:r>
              <a:rPr lang="hu-HU" dirty="0"/>
              <a:t> </a:t>
            </a:r>
            <a:r>
              <a:rPr lang="en-US" dirty="0"/>
              <a:t>-&gt; </a:t>
            </a:r>
            <a:r>
              <a:rPr lang="hu-HU" dirty="0" err="1"/>
              <a:t>Library</a:t>
            </a:r>
            <a:r>
              <a:rPr lang="en-US" dirty="0"/>
              <a:t> -&gt; Releases and click on the Windows platform. You will be redirected to </a:t>
            </a:r>
            <a:r>
              <a:rPr lang="en-US" dirty="0" err="1"/>
              <a:t>SourceForge</a:t>
            </a:r>
            <a:r>
              <a:rPr lang="en-US" dirty="0"/>
              <a:t> and the download will automatically start.</a:t>
            </a:r>
            <a:endParaRPr lang="hu-HU" dirty="0"/>
          </a:p>
        </p:txBody>
      </p:sp>
      <p:pic>
        <p:nvPicPr>
          <p:cNvPr id="6" name="Kép 4">
            <a:extLst>
              <a:ext uri="{FF2B5EF4-FFF2-40B4-BE49-F238E27FC236}">
                <a16:creationId xmlns:a16="http://schemas.microsoft.com/office/drawing/2014/main" id="{FA06F63F-A49D-95F8-F160-3CE1B71AE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835" y="4315889"/>
            <a:ext cx="5733220" cy="209620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7CF6AD-BAF5-78B0-3D8C-A3ADFAB3860F}"/>
              </a:ext>
            </a:extLst>
          </p:cNvPr>
          <p:cNvSpPr/>
          <p:nvPr/>
        </p:nvSpPr>
        <p:spPr>
          <a:xfrm>
            <a:off x="2872986" y="4515340"/>
            <a:ext cx="1162173" cy="103595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6916F-014A-036D-BD7A-DE8A12B61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13" y="3958643"/>
            <a:ext cx="5554422" cy="265619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D44CEF-4F6A-49C5-AC48-51DA9300B5B6}"/>
              </a:ext>
            </a:extLst>
          </p:cNvPr>
          <p:cNvSpPr/>
          <p:nvPr/>
        </p:nvSpPr>
        <p:spPr>
          <a:xfrm>
            <a:off x="6638147" y="5286739"/>
            <a:ext cx="1473432" cy="49836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49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F25F9F-86F7-4FBA-AC93-D635F222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Download and Install OpenCV-4.10.0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F2636F-51F5-4A8B-B937-39A79892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933"/>
            <a:ext cx="10515600" cy="4351338"/>
          </a:xfrm>
        </p:spPr>
        <p:txBody>
          <a:bodyPr/>
          <a:lstStyle/>
          <a:p>
            <a:r>
              <a:rPr lang="en-US" dirty="0"/>
              <a:t>Create a folder where you want OpenCV installed </a:t>
            </a:r>
          </a:p>
          <a:p>
            <a:pPr marL="0" indent="0">
              <a:buNone/>
            </a:pPr>
            <a:r>
              <a:rPr lang="en-US" dirty="0"/>
              <a:t>	e.g. </a:t>
            </a:r>
            <a:r>
              <a:rPr lang="en-US" dirty="0">
                <a:highlight>
                  <a:srgbClr val="FFFF00"/>
                </a:highlight>
              </a:rPr>
              <a:t>C:\</a:t>
            </a:r>
            <a:r>
              <a:rPr lang="hu-HU" dirty="0" err="1">
                <a:highlight>
                  <a:srgbClr val="FFFF00"/>
                </a:highlight>
              </a:rPr>
              <a:t>Users</a:t>
            </a:r>
            <a:r>
              <a:rPr lang="hu-HU" dirty="0">
                <a:highlight>
                  <a:srgbClr val="FFFF00"/>
                </a:highlight>
              </a:rPr>
              <a:t>\</a:t>
            </a:r>
            <a:r>
              <a:rPr lang="hu-HU" dirty="0" err="1">
                <a:highlight>
                  <a:srgbClr val="FFFF00"/>
                </a:highlight>
              </a:rPr>
              <a:t>YourUserName</a:t>
            </a:r>
            <a:r>
              <a:rPr lang="en-US" dirty="0">
                <a:highlight>
                  <a:srgbClr val="FFFF00"/>
                </a:highlight>
              </a:rPr>
              <a:t>\OpenCV-4.10.0</a:t>
            </a:r>
          </a:p>
          <a:p>
            <a:r>
              <a:rPr lang="en-US" dirty="0"/>
              <a:t>Run the installer and extract the contents there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23A0A-BF4A-2821-B50A-7FD45A7E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79" y="3621803"/>
            <a:ext cx="8604371" cy="262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3146</Words>
  <Application>Microsoft Office PowerPoint</Application>
  <PresentationFormat>Widescreen</PresentationFormat>
  <Paragraphs>390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charter</vt:lpstr>
      <vt:lpstr>Consolas</vt:lpstr>
      <vt:lpstr>Linux Libertine</vt:lpstr>
      <vt:lpstr>Office-téma</vt:lpstr>
      <vt:lpstr>3D Computer Vision Practice</vt:lpstr>
      <vt:lpstr>3D Computer Vision Practice</vt:lpstr>
      <vt:lpstr>What is OpenCV?</vt:lpstr>
      <vt:lpstr>OpenCV installation for Windows</vt:lpstr>
      <vt:lpstr>Step 1: Install the C++ Desktop development Workload</vt:lpstr>
      <vt:lpstr>Step 1: Install the C++ Desktop development Workload</vt:lpstr>
      <vt:lpstr>Step 1: Install the C++ Desktop development Workload</vt:lpstr>
      <vt:lpstr>Step 2: Download and Install OpenCV-4.10.0</vt:lpstr>
      <vt:lpstr>Step 2: Download and Install OpenCV-4.10.0</vt:lpstr>
      <vt:lpstr>Step 3: Substitute partition</vt:lpstr>
      <vt:lpstr>Step 4: Configure a Visual Studio project to run OpenCV</vt:lpstr>
      <vt:lpstr>Step 4: Configure a Visual Studio project to run OpenCV</vt:lpstr>
      <vt:lpstr>Step 4: Configure a Visual Studio project to run OpenCV</vt:lpstr>
      <vt:lpstr>Step 4: Configure a Visual Studio project to run OpenCV</vt:lpstr>
      <vt:lpstr>Step 4: Add OpenCV binaries to your System path</vt:lpstr>
      <vt:lpstr>Step 4: Add OpenCV binaries to your System path </vt:lpstr>
      <vt:lpstr>Step 5: Run sample code.</vt:lpstr>
      <vt:lpstr>Introduction to OpenCV</vt:lpstr>
      <vt:lpstr>Understanding the sample code.</vt:lpstr>
      <vt:lpstr>Understanding the sample code.</vt:lpstr>
      <vt:lpstr>Understanding the sample code.</vt:lpstr>
      <vt:lpstr>Understanding the sample code.</vt:lpstr>
      <vt:lpstr>Understanding the sample code.</vt:lpstr>
      <vt:lpstr>Introduction to OpenCV</vt:lpstr>
      <vt:lpstr>Basic UI event handling</vt:lpstr>
      <vt:lpstr>Event handling – Defining a few variables</vt:lpstr>
      <vt:lpstr>Event handling - Displaying a black image</vt:lpstr>
      <vt:lpstr>Event handling - Displaying a black image</vt:lpstr>
      <vt:lpstr>Event handling - Displaying a black image</vt:lpstr>
      <vt:lpstr>Event handling - Displaying a black image</vt:lpstr>
      <vt:lpstr>Event handling – Drawing a rectangle</vt:lpstr>
      <vt:lpstr>Event handling – Moving the rectangle</vt:lpstr>
      <vt:lpstr>Event handling – Using mouse events</vt:lpstr>
      <vt:lpstr>Bouncing ball</vt:lpstr>
      <vt:lpstr>Homework: Bouncing ball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Computer Vision Practice</dc:title>
  <dc:creator>István Gergő Gál</dc:creator>
  <cp:lastModifiedBy>Tófalvi Tamás</cp:lastModifiedBy>
  <cp:revision>200</cp:revision>
  <dcterms:created xsi:type="dcterms:W3CDTF">2021-09-07T13:41:29Z</dcterms:created>
  <dcterms:modified xsi:type="dcterms:W3CDTF">2024-09-18T07:55:12Z</dcterms:modified>
</cp:coreProperties>
</file>