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iSgIW5u79vVJA/5N8O7sFUpX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992aad216_0_9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1992aad216_0_9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992aad216_0_10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1992aad216_0_10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992aad216_0_4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1992aad216_0_4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992aad216_0_7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1992aad216_0_7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992aad216_0_11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1992aad216_0_11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9d53221a0_0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9d53221a0_0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19d53221a0_0_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9d53221a0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9d53221a0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19d53221a0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992aad216_1_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1992aad216_1_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992aad216_0_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1992aad216_0_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992aad216_0_2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1992aad216_0_2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992aad216_0_1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1992aad216_0_1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992aad216_0_3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1992aad216_0_3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8740" y="-789172"/>
            <a:ext cx="20129562" cy="1209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3"/>
          <p:cNvPicPr preferRelativeResize="0"/>
          <p:nvPr/>
        </p:nvPicPr>
        <p:blipFill rotWithShape="1">
          <a:blip r:embed="rId3">
            <a:alphaModFix/>
          </a:blip>
          <a:srcRect b="365" l="1960" r="2315" t="38419"/>
          <a:stretch/>
        </p:blipFill>
        <p:spPr>
          <a:xfrm>
            <a:off x="0" y="0"/>
            <a:ext cx="20104099" cy="1130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3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9" name="Google Shape;19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3"/>
          <p:cNvSpPr/>
          <p:nvPr/>
        </p:nvSpPr>
        <p:spPr>
          <a:xfrm>
            <a:off x="5092767" y="8274010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5092767" y="7228339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5138402" y="7307097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2" type="body"/>
          </p:nvPr>
        </p:nvSpPr>
        <p:spPr>
          <a:xfrm>
            <a:off x="4718050" y="6152227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3" type="body"/>
          </p:nvPr>
        </p:nvSpPr>
        <p:spPr>
          <a:xfrm>
            <a:off x="5092767" y="8483560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9377" y="8918485"/>
            <a:ext cx="5904958" cy="146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4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4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4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14"/>
          <p:cNvGrpSpPr/>
          <p:nvPr/>
        </p:nvGrpSpPr>
        <p:grpSpPr>
          <a:xfrm>
            <a:off x="11728450" y="10226675"/>
            <a:ext cx="7874883" cy="697591"/>
            <a:chOff x="6622225" y="6259219"/>
            <a:chExt cx="5372103" cy="475884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6622225" y="6411950"/>
              <a:ext cx="2602283" cy="224429"/>
              <a:chOff x="8592670" y="10723202"/>
              <a:chExt cx="3894979" cy="335915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6" name="Google Shape;6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435812" y="6259219"/>
              <a:ext cx="2558516" cy="4758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5"/>
          <p:cNvGrpSpPr/>
          <p:nvPr/>
        </p:nvGrpSpPr>
        <p:grpSpPr>
          <a:xfrm>
            <a:off x="11728450" y="10226675"/>
            <a:ext cx="7874883" cy="697591"/>
            <a:chOff x="6622225" y="6259219"/>
            <a:chExt cx="5372103" cy="475884"/>
          </a:xfrm>
        </p:grpSpPr>
        <p:grpSp>
          <p:nvGrpSpPr>
            <p:cNvPr id="73" name="Google Shape;73;p15"/>
            <p:cNvGrpSpPr/>
            <p:nvPr/>
          </p:nvGrpSpPr>
          <p:grpSpPr>
            <a:xfrm>
              <a:off x="6622225" y="6411950"/>
              <a:ext cx="2602283" cy="224429"/>
              <a:chOff x="8592670" y="10723202"/>
              <a:chExt cx="3894979" cy="335915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83" name="Google Shape;83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435812" y="6259219"/>
              <a:ext cx="2558516" cy="4758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 b="17231" l="0" r="0" t="23778"/>
          <a:stretch/>
        </p:blipFill>
        <p:spPr>
          <a:xfrm>
            <a:off x="-16927" y="-6290"/>
            <a:ext cx="20104100" cy="74121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6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87" name="Google Shape;87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6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7" name="Google Shape;97;p16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16"/>
          <p:cNvGrpSpPr/>
          <p:nvPr/>
        </p:nvGrpSpPr>
        <p:grpSpPr>
          <a:xfrm>
            <a:off x="11728450" y="10226675"/>
            <a:ext cx="7874883" cy="697591"/>
            <a:chOff x="6622225" y="6259219"/>
            <a:chExt cx="5372103" cy="475884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6622225" y="6411950"/>
              <a:ext cx="2602283" cy="224429"/>
              <a:chOff x="8592670" y="10723202"/>
              <a:chExt cx="3894979" cy="335915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0" name="Google Shape;11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5812" y="6259219"/>
              <a:ext cx="2558516" cy="4758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2">
            <a:alphaModFix/>
          </a:blip>
          <a:srcRect b="20538" l="0" r="0" t="24342"/>
          <a:stretch/>
        </p:blipFill>
        <p:spPr>
          <a:xfrm>
            <a:off x="-6351" y="8332"/>
            <a:ext cx="20110451" cy="7391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7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14" name="Google Shape;114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17"/>
          <p:cNvGrpSpPr/>
          <p:nvPr/>
        </p:nvGrpSpPr>
        <p:grpSpPr>
          <a:xfrm>
            <a:off x="11728450" y="10226675"/>
            <a:ext cx="7874883" cy="697591"/>
            <a:chOff x="6622225" y="6259219"/>
            <a:chExt cx="5372103" cy="475884"/>
          </a:xfrm>
        </p:grpSpPr>
        <p:grpSp>
          <p:nvGrpSpPr>
            <p:cNvPr id="127" name="Google Shape;127;p17"/>
            <p:cNvGrpSpPr/>
            <p:nvPr/>
          </p:nvGrpSpPr>
          <p:grpSpPr>
            <a:xfrm>
              <a:off x="6622225" y="6411950"/>
              <a:ext cx="2602283" cy="224429"/>
              <a:chOff x="8592670" y="10723202"/>
              <a:chExt cx="3894979" cy="335915"/>
            </a:xfrm>
          </p:grpSpPr>
          <p:sp>
            <p:nvSpPr>
              <p:cNvPr id="128" name="Google Shape;128;p17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7" name="Google Shape;13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5812" y="6259219"/>
              <a:ext cx="2558516" cy="4758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2">
            <a:alphaModFix/>
          </a:blip>
          <a:srcRect b="32683" l="32" r="-31" t="8908"/>
          <a:stretch/>
        </p:blipFill>
        <p:spPr>
          <a:xfrm>
            <a:off x="-1" y="-7839"/>
            <a:ext cx="20104100" cy="7338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8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41" name="Google Shape;141;p18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8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" name="Google Shape;151;p18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8"/>
          <p:cNvGrpSpPr/>
          <p:nvPr/>
        </p:nvGrpSpPr>
        <p:grpSpPr>
          <a:xfrm>
            <a:off x="11728450" y="10226675"/>
            <a:ext cx="7874883" cy="697591"/>
            <a:chOff x="6622225" y="6259219"/>
            <a:chExt cx="5372103" cy="475884"/>
          </a:xfrm>
        </p:grpSpPr>
        <p:grpSp>
          <p:nvGrpSpPr>
            <p:cNvPr id="154" name="Google Shape;154;p18"/>
            <p:cNvGrpSpPr/>
            <p:nvPr/>
          </p:nvGrpSpPr>
          <p:grpSpPr>
            <a:xfrm>
              <a:off x="6622225" y="6411950"/>
              <a:ext cx="2602283" cy="224429"/>
              <a:chOff x="8592670" y="10723202"/>
              <a:chExt cx="3894979" cy="335915"/>
            </a:xfrm>
          </p:grpSpPr>
          <p:sp>
            <p:nvSpPr>
              <p:cNvPr id="155" name="Google Shape;155;p18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8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64" name="Google Shape;16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5812" y="6259219"/>
              <a:ext cx="2558516" cy="4758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9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67" name="Google Shape;167;p1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9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19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9"/>
          <p:cNvGrpSpPr/>
          <p:nvPr/>
        </p:nvGrpSpPr>
        <p:grpSpPr>
          <a:xfrm>
            <a:off x="11728450" y="10226675"/>
            <a:ext cx="7874883" cy="697591"/>
            <a:chOff x="6622225" y="6259219"/>
            <a:chExt cx="5372103" cy="475884"/>
          </a:xfrm>
        </p:grpSpPr>
        <p:grpSp>
          <p:nvGrpSpPr>
            <p:cNvPr id="181" name="Google Shape;181;p19"/>
            <p:cNvGrpSpPr/>
            <p:nvPr/>
          </p:nvGrpSpPr>
          <p:grpSpPr>
            <a:xfrm>
              <a:off x="6622225" y="6411950"/>
              <a:ext cx="2602283" cy="224429"/>
              <a:chOff x="8592670" y="10723202"/>
              <a:chExt cx="3894979" cy="335915"/>
            </a:xfrm>
          </p:grpSpPr>
          <p:sp>
            <p:nvSpPr>
              <p:cNvPr id="182" name="Google Shape;182;p19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rect b="b" l="l" r="r" t="t"/>
                <a:pathLst>
                  <a:path extrusionOk="0" h="335915" w="335915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91" name="Google Shape;19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5812" y="6259219"/>
              <a:ext cx="2558516" cy="4758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o8Yg26GQLBcrpdEXqu1N_Y3GdSlgW110/view" TargetMode="External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_J9y3FMV7L7JLQv4Qs764E29SH4s50ro/view" TargetMode="External"/><Relationship Id="rId4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/>
          <p:nvPr>
            <p:ph idx="1" type="body"/>
          </p:nvPr>
        </p:nvSpPr>
        <p:spPr>
          <a:xfrm>
            <a:off x="5138400" y="7307104"/>
            <a:ext cx="106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/>
          </a:p>
        </p:txBody>
      </p:sp>
      <p:sp>
        <p:nvSpPr>
          <p:cNvPr id="197" name="Google Shape;197;p1"/>
          <p:cNvSpPr txBox="1"/>
          <p:nvPr>
            <p:ph idx="2" type="body"/>
          </p:nvPr>
        </p:nvSpPr>
        <p:spPr>
          <a:xfrm>
            <a:off x="4529950" y="4971702"/>
            <a:ext cx="1143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/>
              <a:t>PROYECTO “Mantenimiento al volante BUPESA”</a:t>
            </a:r>
            <a:endParaRPr/>
          </a:p>
        </p:txBody>
      </p:sp>
      <p:sp>
        <p:nvSpPr>
          <p:cNvPr id="198" name="Google Shape;198;p1"/>
          <p:cNvSpPr txBox="1"/>
          <p:nvPr>
            <p:ph idx="3" type="body"/>
          </p:nvPr>
        </p:nvSpPr>
        <p:spPr>
          <a:xfrm>
            <a:off x="5092767" y="8483560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431515" y="862536"/>
            <a:ext cx="434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/>
              <a:t>Tecnologías utilizadas</a:t>
            </a:r>
            <a:endParaRPr sz="3600"/>
          </a:p>
        </p:txBody>
      </p:sp>
      <p:pic>
        <p:nvPicPr>
          <p:cNvPr id="280" name="Google Shape;2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040" y="2188878"/>
            <a:ext cx="8610560" cy="320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017" y="2188877"/>
            <a:ext cx="4974857" cy="284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9282" y="2188875"/>
            <a:ext cx="3264471" cy="364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11325" y="5721129"/>
            <a:ext cx="6232230" cy="432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4036" y="6155954"/>
            <a:ext cx="3098629" cy="3458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envenido a Bizagi, la Plataforma de Negocios Digitales V.11.2 &gt; Modelar,  Construir, Ejecutar" id="285" name="Google Shape;285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4861" y="6577134"/>
            <a:ext cx="2030475" cy="303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4400" y="6186516"/>
            <a:ext cx="3421238" cy="381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992aad216_0_93"/>
          <p:cNvSpPr txBox="1"/>
          <p:nvPr>
            <p:ph idx="1" type="body"/>
          </p:nvPr>
        </p:nvSpPr>
        <p:spPr>
          <a:xfrm>
            <a:off x="174953" y="1093825"/>
            <a:ext cx="554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/>
              <a:t>ARQUITECTURA</a:t>
            </a:r>
            <a:endParaRPr sz="3600"/>
          </a:p>
        </p:txBody>
      </p:sp>
      <p:pic>
        <p:nvPicPr>
          <p:cNvPr id="292" name="Google Shape;292;g31992aad216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700" y="-62431"/>
            <a:ext cx="8081550" cy="114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992aad216_0_105"/>
          <p:cNvSpPr txBox="1"/>
          <p:nvPr>
            <p:ph idx="1" type="body"/>
          </p:nvPr>
        </p:nvSpPr>
        <p:spPr>
          <a:xfrm>
            <a:off x="245478" y="929250"/>
            <a:ext cx="554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/>
              <a:t>CRONOGRAMA DEL PROYECTO</a:t>
            </a:r>
            <a:endParaRPr sz="3600"/>
          </a:p>
        </p:txBody>
      </p:sp>
      <p:sp>
        <p:nvSpPr>
          <p:cNvPr id="298" name="Google Shape;298;g31992aad216_0_105"/>
          <p:cNvSpPr/>
          <p:nvPr/>
        </p:nvSpPr>
        <p:spPr>
          <a:xfrm>
            <a:off x="954400" y="2266575"/>
            <a:ext cx="18195300" cy="87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500">
                <a:solidFill>
                  <a:schemeClr val="dk1"/>
                </a:solidFill>
              </a:rPr>
              <a:t>1. Planificación inicial (9 días, del 10/09/24 al 23/09/24):</a:t>
            </a:r>
            <a:endParaRPr b="1" sz="25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Acta de Constitución</a:t>
            </a:r>
            <a:r>
              <a:rPr lang="es-CL" sz="2300">
                <a:solidFill>
                  <a:schemeClr val="dk1"/>
                </a:solidFill>
              </a:rPr>
              <a:t>: Definición inicial del proyecto.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Matriz de Asignación y Riesgo</a:t>
            </a:r>
            <a:r>
              <a:rPr lang="es-CL" sz="2300">
                <a:solidFill>
                  <a:schemeClr val="dk1"/>
                </a:solidFill>
              </a:rPr>
              <a:t>: Identificación de responsables y evaluación de riesgos.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Carta Gantt y EDT</a:t>
            </a:r>
            <a:r>
              <a:rPr lang="es-CL" sz="2300">
                <a:solidFill>
                  <a:schemeClr val="dk1"/>
                </a:solidFill>
              </a:rPr>
              <a:t>: Planificación visual del cronograma y descomposición de tareas.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500">
                <a:solidFill>
                  <a:schemeClr val="dk1"/>
                </a:solidFill>
              </a:rPr>
              <a:t>2. Análisis y Diseño (14 días, del 24/09/24 al 14/10/24):</a:t>
            </a:r>
            <a:endParaRPr b="1" sz="25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Casos de Uso y Arquitectura</a:t>
            </a:r>
            <a:r>
              <a:rPr lang="es-CL" sz="2300">
                <a:solidFill>
                  <a:schemeClr val="dk1"/>
                </a:solidFill>
              </a:rPr>
              <a:t>: Definición de procesos específicos del sistema.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Diagramas de Actividad y E-R</a:t>
            </a:r>
            <a:r>
              <a:rPr lang="es-CL" sz="2300">
                <a:solidFill>
                  <a:schemeClr val="dk1"/>
                </a:solidFill>
              </a:rPr>
              <a:t>: Modelado de procesos y base de datos.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Plan de Calidad y Costos</a:t>
            </a:r>
            <a:r>
              <a:rPr lang="es-CL" sz="2300">
                <a:solidFill>
                  <a:schemeClr val="dk1"/>
                </a:solidFill>
              </a:rPr>
              <a:t>: Planificación de estándares y presupuesto.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Plan de Riesgos y Comunicación</a:t>
            </a:r>
            <a:r>
              <a:rPr lang="es-CL" sz="2300">
                <a:solidFill>
                  <a:schemeClr val="dk1"/>
                </a:solidFill>
              </a:rPr>
              <a:t>: Estrategias para mitigar problemas y coordinar equipos.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500">
                <a:solidFill>
                  <a:schemeClr val="dk1"/>
                </a:solidFill>
              </a:rPr>
              <a:t>3. Construcción (20 días, del 15/10/24 al 11/11/24):</a:t>
            </a:r>
            <a:endParaRPr b="1" sz="25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Implementación de Funcionalidades</a:t>
            </a:r>
            <a:r>
              <a:rPr lang="es-CL" sz="2300">
                <a:solidFill>
                  <a:schemeClr val="dk1"/>
                </a:solidFill>
              </a:rPr>
              <a:t>: Desarrollo de los módulos clave del sistema.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Base de Datos y Minuta de Control</a:t>
            </a:r>
            <a:r>
              <a:rPr lang="es-CL" sz="2300">
                <a:solidFill>
                  <a:schemeClr val="dk1"/>
                </a:solidFill>
              </a:rPr>
              <a:t>: Creación de tablas y seguimiento del avance.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Verificación del Alcance</a:t>
            </a:r>
            <a:r>
              <a:rPr lang="es-CL" sz="2300">
                <a:solidFill>
                  <a:schemeClr val="dk1"/>
                </a:solidFill>
              </a:rPr>
              <a:t>: Revisión para garantizar cumplimiento de objetivos.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500">
                <a:solidFill>
                  <a:schemeClr val="dk1"/>
                </a:solidFill>
              </a:rPr>
              <a:t>4. Implementación y Cierre (7 días, del 12/11/24 al 20/11/24):</a:t>
            </a:r>
            <a:endParaRPr b="1" sz="25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Pruebas Finales y Reporte de Estado</a:t>
            </a:r>
            <a:r>
              <a:rPr lang="es-CL" sz="2300">
                <a:solidFill>
                  <a:schemeClr val="dk1"/>
                </a:solidFill>
              </a:rPr>
              <a:t>: Validación del sistema y presentación de resultados.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s-CL" sz="2300">
                <a:solidFill>
                  <a:schemeClr val="dk1"/>
                </a:solidFill>
              </a:rPr>
              <a:t>Capacitación y Manuales de Usuario</a:t>
            </a:r>
            <a:r>
              <a:rPr lang="es-CL" sz="2300">
                <a:solidFill>
                  <a:schemeClr val="dk1"/>
                </a:solidFill>
              </a:rPr>
              <a:t>: Preparación de usuarios finales para usar el sistema.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31992aad216_0_48" title="adm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913" y="2403675"/>
            <a:ext cx="14610274" cy="821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31992aad216_0_78" title="mecanic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400" y="2239775"/>
            <a:ext cx="14279573" cy="80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992aad216_0_114"/>
          <p:cNvSpPr txBox="1"/>
          <p:nvPr>
            <p:ph idx="1" type="body"/>
          </p:nvPr>
        </p:nvSpPr>
        <p:spPr>
          <a:xfrm>
            <a:off x="245475" y="929250"/>
            <a:ext cx="4970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3600"/>
              <a:t>Obstáculos presentados durante el desarrollo</a:t>
            </a:r>
            <a:endParaRPr sz="3600"/>
          </a:p>
        </p:txBody>
      </p:sp>
      <p:sp>
        <p:nvSpPr>
          <p:cNvPr id="314" name="Google Shape;314;g31992aad216_0_114"/>
          <p:cNvSpPr txBox="1"/>
          <p:nvPr/>
        </p:nvSpPr>
        <p:spPr>
          <a:xfrm>
            <a:off x="1531050" y="3065975"/>
            <a:ext cx="14908800" cy="7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Dificultades: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-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Subestimación de tiempos: Planificar plazos poco realistas.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-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construcción del sistema, conocer la tecnología.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g31992aad216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25" y="6706750"/>
            <a:ext cx="4602600" cy="46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9d53221a0_0_7"/>
          <p:cNvSpPr txBox="1"/>
          <p:nvPr>
            <p:ph idx="1" type="body"/>
          </p:nvPr>
        </p:nvSpPr>
        <p:spPr>
          <a:xfrm>
            <a:off x="574665" y="673461"/>
            <a:ext cx="43434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Logros e Impacto</a:t>
            </a:r>
            <a:endParaRPr/>
          </a:p>
        </p:txBody>
      </p:sp>
      <p:sp>
        <p:nvSpPr>
          <p:cNvPr id="322" name="Google Shape;322;g319d53221a0_0_7"/>
          <p:cNvSpPr txBox="1"/>
          <p:nvPr>
            <p:ph idx="2" type="body"/>
          </p:nvPr>
        </p:nvSpPr>
        <p:spPr>
          <a:xfrm>
            <a:off x="834675" y="3675200"/>
            <a:ext cx="17413200" cy="24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/>
              <a:t>Logros:</a:t>
            </a:r>
            <a:r>
              <a:rPr lang="es-CL"/>
              <a:t> Se cumplió el objetivo de digitalizar el sistema de mantenimiento de Bupesa mediante un sistema web en Django. Esto permite a los trabajadores registrar, consultar y gestionar tareas de forma eficiente, eliminando el uso de papel y mejorando la organización.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/>
              <a:t>Impacto:</a:t>
            </a:r>
            <a:r>
              <a:rPr lang="es-CL"/>
              <a:t> El sistema </a:t>
            </a:r>
            <a:r>
              <a:rPr lang="es-CL"/>
              <a:t>optimiza</a:t>
            </a:r>
            <a:r>
              <a:rPr lang="es-CL"/>
              <a:t> tiempos de registro y consulta, centralizó la información relevante, facilitó la toma de decisiones. La empresa con este sistema ha mejorado su gestión del mantenimiento.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g319d53221a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975" y="7182075"/>
            <a:ext cx="3763625" cy="37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9d53221a0_0_0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330" name="Google Shape;330;g319d53221a0_0_0"/>
          <p:cNvSpPr txBox="1"/>
          <p:nvPr>
            <p:ph idx="2" type="body"/>
          </p:nvPr>
        </p:nvSpPr>
        <p:spPr>
          <a:xfrm>
            <a:off x="574675" y="2911475"/>
            <a:ext cx="17071800" cy="40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u="sng"/>
              <a:t>Lecciones Aprendidas: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Desafíos: </a:t>
            </a:r>
            <a:r>
              <a:rPr lang="es-CL"/>
              <a:t>La resistencia inicial al cambio por parte de los trabajadores y problemas técnicos en la configuración del servidor e integración de funcionalidades fueron los principales retos. Estos se abordaron con capacitaciones, una interfaz amigable, iteraciones constantes y pruebas exhaustivas.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Mejoras Futuras: </a:t>
            </a:r>
            <a:r>
              <a:rPr lang="es-CL"/>
              <a:t>Se propone agregar funciones como notificaciones automáticas, reportes estadísticos avanzados y una aplicación móvil.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g319d53221a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465" y="8702675"/>
            <a:ext cx="2606675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621065" y="811686"/>
            <a:ext cx="434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/>
              <a:t>INTEGRANTES DEL PROYECTO</a:t>
            </a:r>
            <a:endParaRPr sz="3600"/>
          </a:p>
        </p:txBody>
      </p:sp>
      <p:sp>
        <p:nvSpPr>
          <p:cNvPr id="204" name="Google Shape;204;p5"/>
          <p:cNvSpPr txBox="1"/>
          <p:nvPr/>
        </p:nvSpPr>
        <p:spPr>
          <a:xfrm>
            <a:off x="5876091" y="5859630"/>
            <a:ext cx="35229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203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950">
                <a:solidFill>
                  <a:schemeClr val="dk1"/>
                </a:solidFill>
              </a:rPr>
              <a:t>Gustavo Rojas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4" lvl="0" marL="12700" marR="5080" rtl="0" algn="ctr">
              <a:lnSpc>
                <a:spcPct val="126899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50">
                <a:solidFill>
                  <a:schemeClr val="dk1"/>
                </a:solidFill>
              </a:rPr>
              <a:t>Gerente de Proyecto y Desarrollador</a:t>
            </a:r>
            <a:endParaRPr b="1" sz="1750">
              <a:solidFill>
                <a:schemeClr val="dk1"/>
              </a:solidFill>
            </a:endParaRPr>
          </a:p>
          <a:p>
            <a:pPr indent="634" lvl="0" marL="12700" marR="5080" rtl="0" algn="ctr">
              <a:lnSpc>
                <a:spcPct val="126899"/>
              </a:lnSpc>
              <a:spcBef>
                <a:spcPts val="1620"/>
              </a:spcBef>
              <a:spcAft>
                <a:spcPts val="0"/>
              </a:spcAft>
              <a:buSzPts val="1100"/>
              <a:buNone/>
            </a:pPr>
            <a:r>
              <a:rPr lang="es-CL" sz="1750">
                <a:solidFill>
                  <a:schemeClr val="dk1"/>
                </a:solidFill>
              </a:rPr>
              <a:t>Planificación y Seguimiento, Desarrollo de Backend, Comunicación con el Cliente,Resolución de Conflictos y Riesgos</a:t>
            </a:r>
            <a:endParaRPr sz="1750">
              <a:solidFill>
                <a:schemeClr val="dk1"/>
              </a:solidFill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10313624" y="5859630"/>
            <a:ext cx="35229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777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950">
                <a:solidFill>
                  <a:schemeClr val="dk1"/>
                </a:solidFill>
              </a:rPr>
              <a:t>Miguel Herrera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" lvl="0" marL="12065" marR="5080" rtl="0" algn="ctr">
              <a:lnSpc>
                <a:spcPct val="126899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50">
                <a:solidFill>
                  <a:schemeClr val="dk1"/>
                </a:solidFill>
              </a:rPr>
              <a:t>Analista de Requisitos, Diseñador UI/UX y Desarrollador Frontend</a:t>
            </a:r>
            <a:endParaRPr b="1" sz="1750">
              <a:solidFill>
                <a:schemeClr val="dk1"/>
              </a:solidFill>
            </a:endParaRPr>
          </a:p>
          <a:p>
            <a:pPr indent="635" lvl="0" marL="12065" marR="5080" rtl="0" algn="ctr">
              <a:lnSpc>
                <a:spcPct val="126899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50">
                <a:solidFill>
                  <a:schemeClr val="dk1"/>
                </a:solidFill>
              </a:rPr>
              <a:t>Recopilación de Requisitos, Diseño de la Interfaz de Usuario, Desarrollo de Frontend, Pruebas de Usabilidad y Rendimiento</a:t>
            </a:r>
            <a:endParaRPr sz="1750">
              <a:solidFill>
                <a:schemeClr val="dk1"/>
              </a:solidFill>
            </a:endParaRPr>
          </a:p>
          <a:p>
            <a:pPr indent="635" lvl="0" marL="12065" marR="5080" rtl="0" algn="ctr">
              <a:lnSpc>
                <a:spcPct val="126899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635" lvl="0" marL="12065" marR="5080" rtl="0" algn="ctr">
              <a:lnSpc>
                <a:spcPct val="126899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</p:txBody>
      </p:sp>
      <p:grpSp>
        <p:nvGrpSpPr>
          <p:cNvPr id="206" name="Google Shape;206;p5"/>
          <p:cNvGrpSpPr/>
          <p:nvPr/>
        </p:nvGrpSpPr>
        <p:grpSpPr>
          <a:xfrm>
            <a:off x="7142304" y="4564018"/>
            <a:ext cx="1011069" cy="974923"/>
            <a:chOff x="7142304" y="4564018"/>
            <a:chExt cx="1011069" cy="974923"/>
          </a:xfrm>
        </p:grpSpPr>
        <p:sp>
          <p:nvSpPr>
            <p:cNvPr id="207" name="Google Shape;207;p5"/>
            <p:cNvSpPr/>
            <p:nvPr/>
          </p:nvSpPr>
          <p:spPr>
            <a:xfrm>
              <a:off x="7389468" y="4564018"/>
              <a:ext cx="763905" cy="727710"/>
            </a:xfrm>
            <a:custGeom>
              <a:rect b="b" l="l" r="r" t="t"/>
              <a:pathLst>
                <a:path extrusionOk="0" h="727710" w="763904">
                  <a:moveTo>
                    <a:pt x="0" y="495934"/>
                  </a:moveTo>
                  <a:lnTo>
                    <a:pt x="210473" y="175252"/>
                  </a:lnTo>
                  <a:lnTo>
                    <a:pt x="448047" y="33426"/>
                  </a:lnTo>
                  <a:lnTo>
                    <a:pt x="642262" y="0"/>
                  </a:lnTo>
                  <a:lnTo>
                    <a:pt x="722658" y="4515"/>
                  </a:lnTo>
                  <a:lnTo>
                    <a:pt x="763760" y="292230"/>
                  </a:lnTo>
                  <a:lnTo>
                    <a:pt x="726272" y="463413"/>
                  </a:lnTo>
                  <a:lnTo>
                    <a:pt x="564125" y="585814"/>
                  </a:lnTo>
                  <a:lnTo>
                    <a:pt x="231249" y="727184"/>
                  </a:lnTo>
                  <a:lnTo>
                    <a:pt x="0" y="495934"/>
                  </a:lnTo>
                  <a:close/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291555" y="5059952"/>
              <a:ext cx="329565" cy="329565"/>
            </a:xfrm>
            <a:custGeom>
              <a:rect b="b" l="l" r="r" t="t"/>
              <a:pathLst>
                <a:path extrusionOk="0" h="329564" w="329565">
                  <a:moveTo>
                    <a:pt x="329162" y="231249"/>
                  </a:moveTo>
                  <a:lnTo>
                    <a:pt x="97913" y="0"/>
                  </a:lnTo>
                  <a:lnTo>
                    <a:pt x="0" y="40093"/>
                  </a:lnTo>
                  <a:lnTo>
                    <a:pt x="289069" y="329162"/>
                  </a:lnTo>
                  <a:lnTo>
                    <a:pt x="329162" y="231249"/>
                  </a:lnTo>
                  <a:close/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685966" y="4749414"/>
              <a:ext cx="245745" cy="245745"/>
            </a:xfrm>
            <a:custGeom>
              <a:rect b="b" l="l" r="r" t="t"/>
              <a:pathLst>
                <a:path extrusionOk="0" h="245745" w="245745">
                  <a:moveTo>
                    <a:pt x="209357" y="209367"/>
                  </a:moveTo>
                  <a:lnTo>
                    <a:pt x="168793" y="236302"/>
                  </a:lnTo>
                  <a:lnTo>
                    <a:pt x="122646" y="245280"/>
                  </a:lnTo>
                  <a:lnTo>
                    <a:pt x="76498" y="236302"/>
                  </a:lnTo>
                  <a:lnTo>
                    <a:pt x="35928" y="209367"/>
                  </a:lnTo>
                  <a:lnTo>
                    <a:pt x="8982" y="168797"/>
                  </a:lnTo>
                  <a:lnTo>
                    <a:pt x="0" y="122648"/>
                  </a:lnTo>
                  <a:lnTo>
                    <a:pt x="8982" y="76498"/>
                  </a:lnTo>
                  <a:lnTo>
                    <a:pt x="35928" y="35928"/>
                  </a:lnTo>
                  <a:lnTo>
                    <a:pt x="76498" y="8982"/>
                  </a:lnTo>
                  <a:lnTo>
                    <a:pt x="122646" y="0"/>
                  </a:lnTo>
                  <a:lnTo>
                    <a:pt x="168793" y="8982"/>
                  </a:lnTo>
                  <a:lnTo>
                    <a:pt x="209357" y="35928"/>
                  </a:lnTo>
                  <a:lnTo>
                    <a:pt x="236297" y="76498"/>
                  </a:lnTo>
                  <a:lnTo>
                    <a:pt x="245277" y="122648"/>
                  </a:lnTo>
                  <a:lnTo>
                    <a:pt x="236297" y="168797"/>
                  </a:lnTo>
                  <a:lnTo>
                    <a:pt x="209357" y="209367"/>
                  </a:lnTo>
                  <a:close/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709036" y="5171503"/>
              <a:ext cx="168275" cy="259715"/>
            </a:xfrm>
            <a:custGeom>
              <a:rect b="b" l="l" r="r" t="t"/>
              <a:pathLst>
                <a:path extrusionOk="0" h="259714" w="168275">
                  <a:moveTo>
                    <a:pt x="142215" y="0"/>
                  </a:moveTo>
                  <a:lnTo>
                    <a:pt x="164703" y="103188"/>
                  </a:lnTo>
                  <a:lnTo>
                    <a:pt x="167806" y="164621"/>
                  </a:lnTo>
                  <a:lnTo>
                    <a:pt x="147569" y="208635"/>
                  </a:lnTo>
                  <a:lnTo>
                    <a:pt x="100038" y="259562"/>
                  </a:lnTo>
                  <a:lnTo>
                    <a:pt x="0" y="79861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249595" y="4803819"/>
              <a:ext cx="259715" cy="168275"/>
            </a:xfrm>
            <a:custGeom>
              <a:rect b="b" l="l" r="r" t="t"/>
              <a:pathLst>
                <a:path extrusionOk="0" h="168275" w="259715">
                  <a:moveTo>
                    <a:pt x="259562" y="25600"/>
                  </a:moveTo>
                  <a:lnTo>
                    <a:pt x="156374" y="3105"/>
                  </a:lnTo>
                  <a:lnTo>
                    <a:pt x="94940" y="0"/>
                  </a:lnTo>
                  <a:lnTo>
                    <a:pt x="50927" y="20235"/>
                  </a:lnTo>
                  <a:lnTo>
                    <a:pt x="0" y="67766"/>
                  </a:lnTo>
                  <a:lnTo>
                    <a:pt x="179701" y="167805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165678" y="5331296"/>
              <a:ext cx="357505" cy="207645"/>
            </a:xfrm>
            <a:custGeom>
              <a:rect b="b" l="l" r="r" t="t"/>
              <a:pathLst>
                <a:path extrusionOk="0" h="207645" w="357504">
                  <a:moveTo>
                    <a:pt x="357130" y="0"/>
                  </a:moveTo>
                  <a:lnTo>
                    <a:pt x="325546" y="132435"/>
                  </a:lnTo>
                  <a:lnTo>
                    <a:pt x="277817" y="195715"/>
                  </a:lnTo>
                  <a:lnTo>
                    <a:pt x="180462" y="207059"/>
                  </a:lnTo>
                  <a:lnTo>
                    <a:pt x="0" y="183690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142304" y="5157861"/>
              <a:ext cx="207645" cy="357505"/>
            </a:xfrm>
            <a:custGeom>
              <a:rect b="b" l="l" r="r" t="t"/>
              <a:pathLst>
                <a:path extrusionOk="0" h="357504" w="207645">
                  <a:moveTo>
                    <a:pt x="207070" y="0"/>
                  </a:moveTo>
                  <a:lnTo>
                    <a:pt x="74628" y="31583"/>
                  </a:lnTo>
                  <a:lnTo>
                    <a:pt x="11345" y="79311"/>
                  </a:lnTo>
                  <a:lnTo>
                    <a:pt x="0" y="176663"/>
                  </a:lnTo>
                  <a:lnTo>
                    <a:pt x="23369" y="357120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5"/>
          <p:cNvGrpSpPr/>
          <p:nvPr/>
        </p:nvGrpSpPr>
        <p:grpSpPr>
          <a:xfrm>
            <a:off x="11709936" y="4779653"/>
            <a:ext cx="1079186" cy="783959"/>
            <a:chOff x="11709936" y="4779653"/>
            <a:chExt cx="1079186" cy="783959"/>
          </a:xfrm>
        </p:grpSpPr>
        <p:sp>
          <p:nvSpPr>
            <p:cNvPr id="215" name="Google Shape;215;p5"/>
            <p:cNvSpPr/>
            <p:nvPr/>
          </p:nvSpPr>
          <p:spPr>
            <a:xfrm>
              <a:off x="12266514" y="5009030"/>
              <a:ext cx="333375" cy="419734"/>
            </a:xfrm>
            <a:custGeom>
              <a:rect b="b" l="l" r="r" t="t"/>
              <a:pathLst>
                <a:path extrusionOk="0" h="419735" w="333375">
                  <a:moveTo>
                    <a:pt x="2837" y="0"/>
                  </a:moveTo>
                  <a:lnTo>
                    <a:pt x="314189" y="311351"/>
                  </a:lnTo>
                  <a:lnTo>
                    <a:pt x="328142" y="332357"/>
                  </a:lnTo>
                  <a:lnTo>
                    <a:pt x="332793" y="356244"/>
                  </a:lnTo>
                  <a:lnTo>
                    <a:pt x="328142" y="380129"/>
                  </a:lnTo>
                  <a:lnTo>
                    <a:pt x="314189" y="401129"/>
                  </a:lnTo>
                  <a:lnTo>
                    <a:pt x="293192" y="415076"/>
                  </a:lnTo>
                  <a:lnTo>
                    <a:pt x="269305" y="419725"/>
                  </a:lnTo>
                  <a:lnTo>
                    <a:pt x="245419" y="415076"/>
                  </a:lnTo>
                  <a:lnTo>
                    <a:pt x="224422" y="401129"/>
                  </a:lnTo>
                  <a:lnTo>
                    <a:pt x="0" y="176696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2176731" y="5185727"/>
              <a:ext cx="288290" cy="288290"/>
            </a:xfrm>
            <a:custGeom>
              <a:rect b="b" l="l" r="r" t="t"/>
              <a:pathLst>
                <a:path extrusionOk="0" h="288289" w="288290">
                  <a:moveTo>
                    <a:pt x="89777" y="0"/>
                  </a:moveTo>
                  <a:lnTo>
                    <a:pt x="269311" y="179544"/>
                  </a:lnTo>
                  <a:lnTo>
                    <a:pt x="283264" y="200547"/>
                  </a:lnTo>
                  <a:lnTo>
                    <a:pt x="287915" y="224436"/>
                  </a:lnTo>
                  <a:lnTo>
                    <a:pt x="283264" y="248324"/>
                  </a:lnTo>
                  <a:lnTo>
                    <a:pt x="269311" y="269321"/>
                  </a:lnTo>
                  <a:lnTo>
                    <a:pt x="248314" y="283262"/>
                  </a:lnTo>
                  <a:lnTo>
                    <a:pt x="224427" y="287910"/>
                  </a:lnTo>
                  <a:lnTo>
                    <a:pt x="200541" y="283262"/>
                  </a:lnTo>
                  <a:lnTo>
                    <a:pt x="179544" y="269321"/>
                  </a:lnTo>
                  <a:lnTo>
                    <a:pt x="0" y="89777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2086962" y="5275506"/>
              <a:ext cx="243204" cy="243204"/>
            </a:xfrm>
            <a:custGeom>
              <a:rect b="b" l="l" r="r" t="t"/>
              <a:pathLst>
                <a:path extrusionOk="0" h="243204" w="243204">
                  <a:moveTo>
                    <a:pt x="89766" y="0"/>
                  </a:moveTo>
                  <a:lnTo>
                    <a:pt x="224422" y="134645"/>
                  </a:lnTo>
                  <a:lnTo>
                    <a:pt x="238375" y="155651"/>
                  </a:lnTo>
                  <a:lnTo>
                    <a:pt x="243026" y="179539"/>
                  </a:lnTo>
                  <a:lnTo>
                    <a:pt x="238375" y="203427"/>
                  </a:lnTo>
                  <a:lnTo>
                    <a:pt x="224422" y="224432"/>
                  </a:lnTo>
                  <a:lnTo>
                    <a:pt x="203425" y="238374"/>
                  </a:lnTo>
                  <a:lnTo>
                    <a:pt x="179539" y="243021"/>
                  </a:lnTo>
                  <a:lnTo>
                    <a:pt x="155652" y="238374"/>
                  </a:lnTo>
                  <a:lnTo>
                    <a:pt x="134655" y="224432"/>
                  </a:lnTo>
                  <a:lnTo>
                    <a:pt x="0" y="89766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1788392" y="4800977"/>
              <a:ext cx="407034" cy="762635"/>
            </a:xfrm>
            <a:custGeom>
              <a:rect b="b" l="l" r="r" t="t"/>
              <a:pathLst>
                <a:path extrusionOk="0" h="762635" w="407034">
                  <a:moveTo>
                    <a:pt x="298566" y="564298"/>
                  </a:moveTo>
                  <a:lnTo>
                    <a:pt x="388333" y="654065"/>
                  </a:lnTo>
                  <a:lnTo>
                    <a:pt x="402280" y="675061"/>
                  </a:lnTo>
                  <a:lnTo>
                    <a:pt x="406930" y="698948"/>
                  </a:lnTo>
                  <a:lnTo>
                    <a:pt x="402280" y="722835"/>
                  </a:lnTo>
                  <a:lnTo>
                    <a:pt x="388333" y="743832"/>
                  </a:lnTo>
                  <a:lnTo>
                    <a:pt x="367336" y="757785"/>
                  </a:lnTo>
                  <a:lnTo>
                    <a:pt x="343450" y="762436"/>
                  </a:lnTo>
                  <a:lnTo>
                    <a:pt x="319563" y="757785"/>
                  </a:lnTo>
                  <a:lnTo>
                    <a:pt x="298566" y="743832"/>
                  </a:lnTo>
                  <a:lnTo>
                    <a:pt x="0" y="508519"/>
                  </a:lnTo>
                  <a:lnTo>
                    <a:pt x="44574" y="95914"/>
                  </a:lnTo>
                  <a:lnTo>
                    <a:pt x="144562" y="28938"/>
                  </a:lnTo>
                  <a:lnTo>
                    <a:pt x="206881" y="0"/>
                  </a:lnTo>
                  <a:lnTo>
                    <a:pt x="257620" y="3147"/>
                  </a:lnTo>
                  <a:lnTo>
                    <a:pt x="322869" y="32429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2013107" y="4779653"/>
              <a:ext cx="681355" cy="561975"/>
            </a:xfrm>
            <a:custGeom>
              <a:rect b="b" l="l" r="r" t="t"/>
              <a:pathLst>
                <a:path extrusionOk="0" h="561975" w="681354">
                  <a:moveTo>
                    <a:pt x="299877" y="148973"/>
                  </a:moveTo>
                  <a:lnTo>
                    <a:pt x="250405" y="210464"/>
                  </a:lnTo>
                  <a:lnTo>
                    <a:pt x="204243" y="252038"/>
                  </a:lnTo>
                  <a:lnTo>
                    <a:pt x="161664" y="276622"/>
                  </a:lnTo>
                  <a:lnTo>
                    <a:pt x="122939" y="287139"/>
                  </a:lnTo>
                  <a:lnTo>
                    <a:pt x="88340" y="286515"/>
                  </a:lnTo>
                  <a:lnTo>
                    <a:pt x="32607" y="263545"/>
                  </a:lnTo>
                  <a:lnTo>
                    <a:pt x="890" y="216475"/>
                  </a:lnTo>
                  <a:lnTo>
                    <a:pt x="0" y="188018"/>
                  </a:lnTo>
                  <a:lnTo>
                    <a:pt x="9906" y="160303"/>
                  </a:lnTo>
                  <a:lnTo>
                    <a:pt x="45576" y="107671"/>
                  </a:lnTo>
                  <a:lnTo>
                    <a:pt x="83022" y="66804"/>
                  </a:lnTo>
                  <a:lnTo>
                    <a:pt x="121870" y="36653"/>
                  </a:lnTo>
                  <a:lnTo>
                    <a:pt x="161744" y="16168"/>
                  </a:lnTo>
                  <a:lnTo>
                    <a:pt x="202268" y="4300"/>
                  </a:lnTo>
                  <a:lnTo>
                    <a:pt x="243067" y="0"/>
                  </a:lnTo>
                  <a:lnTo>
                    <a:pt x="283764" y="2218"/>
                  </a:lnTo>
                  <a:lnTo>
                    <a:pt x="323984" y="9906"/>
                  </a:lnTo>
                  <a:lnTo>
                    <a:pt x="363351" y="22014"/>
                  </a:lnTo>
                  <a:lnTo>
                    <a:pt x="492792" y="77064"/>
                  </a:lnTo>
                  <a:lnTo>
                    <a:pt x="565696" y="105333"/>
                  </a:lnTo>
                  <a:lnTo>
                    <a:pt x="608844" y="115748"/>
                  </a:lnTo>
                  <a:lnTo>
                    <a:pt x="649018" y="117236"/>
                  </a:lnTo>
                  <a:lnTo>
                    <a:pt x="680755" y="529841"/>
                  </a:lnTo>
                  <a:lnTo>
                    <a:pt x="581481" y="561578"/>
                  </a:lnTo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2662122" y="4865143"/>
              <a:ext cx="127000" cy="444500"/>
            </a:xfrm>
            <a:custGeom>
              <a:rect b="b" l="l" r="r" t="t"/>
              <a:pathLst>
                <a:path extrusionOk="0" h="444500" w="127000">
                  <a:moveTo>
                    <a:pt x="126959" y="444352"/>
                  </a:moveTo>
                  <a:lnTo>
                    <a:pt x="31737" y="444352"/>
                  </a:lnTo>
                  <a:lnTo>
                    <a:pt x="0" y="31747"/>
                  </a:lnTo>
                  <a:lnTo>
                    <a:pt x="126959" y="0"/>
                  </a:lnTo>
                  <a:lnTo>
                    <a:pt x="126959" y="444352"/>
                  </a:lnTo>
                  <a:close/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1709936" y="4865143"/>
              <a:ext cx="123189" cy="444500"/>
            </a:xfrm>
            <a:custGeom>
              <a:rect b="b" l="l" r="r" t="t"/>
              <a:pathLst>
                <a:path extrusionOk="0" h="444500" w="123190">
                  <a:moveTo>
                    <a:pt x="0" y="444352"/>
                  </a:moveTo>
                  <a:lnTo>
                    <a:pt x="78458" y="444352"/>
                  </a:lnTo>
                  <a:lnTo>
                    <a:pt x="123032" y="31747"/>
                  </a:lnTo>
                  <a:lnTo>
                    <a:pt x="0" y="0"/>
                  </a:lnTo>
                  <a:lnTo>
                    <a:pt x="0" y="444352"/>
                  </a:lnTo>
                  <a:close/>
                </a:path>
              </a:pathLst>
            </a:custGeom>
            <a:noFill/>
            <a:ln cap="flat" cmpd="sng" w="2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148751" y="837625"/>
            <a:ext cx="481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600"/>
              <a:t>DESCRIPCIÓN DEL PROYECTO</a:t>
            </a:r>
            <a:endParaRPr sz="3600"/>
          </a:p>
        </p:txBody>
      </p:sp>
      <p:sp>
        <p:nvSpPr>
          <p:cNvPr id="227" name="Google Shape;227;p9"/>
          <p:cNvSpPr/>
          <p:nvPr/>
        </p:nvSpPr>
        <p:spPr>
          <a:xfrm>
            <a:off x="1156800" y="2169775"/>
            <a:ext cx="7853100" cy="7435500"/>
          </a:xfrm>
          <a:prstGeom prst="roundRect">
            <a:avLst>
              <a:gd fmla="val 10901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BUPESA es una empresa de buses que se dedica al transporte en los sectores rurales de la Región Metropolitana, Peñaflor. Actualmente todos sus procesos de mantenimiento son manuales y utilizan mayormente planillas para registrar el mantenimiento de sus buses.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1110996" y="2181450"/>
            <a:ext cx="8338200" cy="7232700"/>
          </a:xfrm>
          <a:prstGeom prst="roundRect">
            <a:avLst>
              <a:gd fmla="val 10901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3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de un sistema web que digitalice los procesos de mantenimiento en la empresa de buses Bupesa.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9139136" y="4590434"/>
            <a:ext cx="1545600" cy="11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-136375" y="9605141"/>
            <a:ext cx="2356212" cy="1704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992aad216_1_4"/>
          <p:cNvSpPr txBox="1"/>
          <p:nvPr>
            <p:ph idx="1" type="body"/>
          </p:nvPr>
        </p:nvSpPr>
        <p:spPr>
          <a:xfrm>
            <a:off x="-136375" y="944175"/>
            <a:ext cx="5102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600"/>
              <a:t>DESCRIPCIÓN DEL PROYECTO</a:t>
            </a:r>
            <a:endParaRPr sz="3600"/>
          </a:p>
        </p:txBody>
      </p:sp>
      <p:pic>
        <p:nvPicPr>
          <p:cNvPr id="236" name="Google Shape;236;g31992aad216_1_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-136375" y="9605141"/>
            <a:ext cx="2356212" cy="170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1992aad216_1_4"/>
          <p:cNvSpPr txBox="1"/>
          <p:nvPr/>
        </p:nvSpPr>
        <p:spPr>
          <a:xfrm>
            <a:off x="3956050" y="2052379"/>
            <a:ext cx="1219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1992aad216_1_4"/>
          <p:cNvSpPr/>
          <p:nvPr/>
        </p:nvSpPr>
        <p:spPr>
          <a:xfrm>
            <a:off x="985450" y="3003050"/>
            <a:ext cx="18133200" cy="242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de un sistema web dirigido al personal de mantenimiento de los Buses de la empresa Bupesa, en la cual el personal de mantenimiento podrá visualizar y modificar el estado de los Buses como por ejemplo: ficha técnica de cada Bus, donde se registren mantenimientos del Bus, registrar cambios de aceite, permiso de circulación,  etc.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1992aad216_1_4"/>
          <p:cNvSpPr txBox="1"/>
          <p:nvPr/>
        </p:nvSpPr>
        <p:spPr>
          <a:xfrm>
            <a:off x="3956051" y="5700334"/>
            <a:ext cx="1219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1992aad216_1_4"/>
          <p:cNvSpPr/>
          <p:nvPr/>
        </p:nvSpPr>
        <p:spPr>
          <a:xfrm>
            <a:off x="1106050" y="6651000"/>
            <a:ext cx="17892000" cy="324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Diseño del Sistema Web.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del Sistema Web.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Creación de la Base de datos.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Integrar la base de datos.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Aplicar diseño del sistema web.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Implementación del sistema.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1992aad216_0_8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-136375" y="9605141"/>
            <a:ext cx="2356212" cy="170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1992aad216_0_8"/>
          <p:cNvSpPr/>
          <p:nvPr/>
        </p:nvSpPr>
        <p:spPr>
          <a:xfrm>
            <a:off x="1326100" y="3922475"/>
            <a:ext cx="17451900" cy="508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registra el mantenimiento de los buses, cambio de aceite, observaciones del bus, fechas del último mantenimiento, estado de la máquina, permiso de circulación vigente o no vigente, etc.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tener usuarios con sus roles para el acceso a la modificación del estado de los buses. 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1992aad216_0_8"/>
          <p:cNvSpPr txBox="1"/>
          <p:nvPr/>
        </p:nvSpPr>
        <p:spPr>
          <a:xfrm>
            <a:off x="3956050" y="3055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0000"/>
                </a:solidFill>
              </a:rPr>
              <a:t>Alcances y limitaciones del proyecto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1992aad216_0_2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-136375" y="9605141"/>
            <a:ext cx="2356212" cy="170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1992aad216_0_24"/>
          <p:cNvSpPr/>
          <p:nvPr/>
        </p:nvSpPr>
        <p:spPr>
          <a:xfrm>
            <a:off x="1498450" y="4065650"/>
            <a:ext cx="17107200" cy="5301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Elegimos la metodología tradicional porque tenemos la experiencia realizada en otros proyectos en el ramo de gestión de proyectos informáticos y creemos que este proyecto se adapta bien a este tipo de metodología ya que requiere pocos cambios y los requerimientos son bastante específicos.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1992aad216_0_24"/>
          <p:cNvSpPr txBox="1"/>
          <p:nvPr/>
        </p:nvSpPr>
        <p:spPr>
          <a:xfrm>
            <a:off x="3956050" y="31743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0000"/>
                </a:solidFill>
              </a:rPr>
              <a:t>Metodología de trabajo para el desarrollo del proyecto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992aad216_0_16"/>
          <p:cNvSpPr txBox="1"/>
          <p:nvPr>
            <p:ph idx="1" type="body"/>
          </p:nvPr>
        </p:nvSpPr>
        <p:spPr>
          <a:xfrm>
            <a:off x="0" y="835200"/>
            <a:ext cx="461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/>
              <a:t>Modelo de procesos de negocio</a:t>
            </a:r>
            <a:endParaRPr/>
          </a:p>
        </p:txBody>
      </p:sp>
      <p:pic>
        <p:nvPicPr>
          <p:cNvPr id="260" name="Google Shape;260;g31992aad216_0_16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9605141"/>
            <a:ext cx="2356212" cy="170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1992aad216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775" y="2125500"/>
            <a:ext cx="19367651" cy="8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31992aad216_0_3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9605141"/>
            <a:ext cx="2356212" cy="170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1992aad216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475" y="1966900"/>
            <a:ext cx="17539974" cy="80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1992aad216_0_34"/>
          <p:cNvSpPr txBox="1"/>
          <p:nvPr>
            <p:ph idx="1" type="body"/>
          </p:nvPr>
        </p:nvSpPr>
        <p:spPr>
          <a:xfrm>
            <a:off x="0" y="835200"/>
            <a:ext cx="461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/>
              <a:t>Modelo de procesos de negocio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/>
          <p:nvPr>
            <p:ph idx="1" type="body"/>
          </p:nvPr>
        </p:nvSpPr>
        <p:spPr>
          <a:xfrm>
            <a:off x="738640" y="8116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de datos</a:t>
            </a:r>
            <a:endParaRPr/>
          </a:p>
        </p:txBody>
      </p:sp>
      <p:pic>
        <p:nvPicPr>
          <p:cNvPr id="274" name="Google Shape;2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950" y="2735750"/>
            <a:ext cx="14833876" cy="86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  <dc:creator>Gabriel Mendez F.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