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3D04-5F54-4291-AB61-93C0C4B22C95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847-7ACF-4546-A7AD-337631F4AF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09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3D04-5F54-4291-AB61-93C0C4B22C95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847-7ACF-4546-A7AD-337631F4AF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45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3D04-5F54-4291-AB61-93C0C4B22C95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847-7ACF-4546-A7AD-337631F4AF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64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3D04-5F54-4291-AB61-93C0C4B22C95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847-7ACF-4546-A7AD-337631F4AF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3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3D04-5F54-4291-AB61-93C0C4B22C95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847-7ACF-4546-A7AD-337631F4AF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37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3D04-5F54-4291-AB61-93C0C4B22C95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847-7ACF-4546-A7AD-337631F4AF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94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3D04-5F54-4291-AB61-93C0C4B22C95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847-7ACF-4546-A7AD-337631F4AF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78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3D04-5F54-4291-AB61-93C0C4B22C95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847-7ACF-4546-A7AD-337631F4AF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48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3D04-5F54-4291-AB61-93C0C4B22C95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847-7ACF-4546-A7AD-337631F4AF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18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3D04-5F54-4291-AB61-93C0C4B22C95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847-7ACF-4546-A7AD-337631F4AF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9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3D04-5F54-4291-AB61-93C0C4B22C95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847-7ACF-4546-A7AD-337631F4AF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93D04-5F54-4291-AB61-93C0C4B22C95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97847-7ACF-4546-A7AD-337631F4AF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1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27 Grupo"/>
          <p:cNvGrpSpPr/>
          <p:nvPr/>
        </p:nvGrpSpPr>
        <p:grpSpPr>
          <a:xfrm>
            <a:off x="352018" y="130175"/>
            <a:ext cx="7532350" cy="6658550"/>
            <a:chOff x="352018" y="130175"/>
            <a:chExt cx="7532350" cy="6658550"/>
          </a:xfrm>
        </p:grpSpPr>
        <p:sp>
          <p:nvSpPr>
            <p:cNvPr id="4" name="3 CuadroTexto"/>
            <p:cNvSpPr txBox="1"/>
            <p:nvPr/>
          </p:nvSpPr>
          <p:spPr>
            <a:xfrm>
              <a:off x="352018" y="3130542"/>
              <a:ext cx="1368152" cy="646331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FASES DEL PROYECTO</a:t>
              </a:r>
            </a:p>
          </p:txBody>
        </p:sp>
        <p:grpSp>
          <p:nvGrpSpPr>
            <p:cNvPr id="12" name="11 Grupo"/>
            <p:cNvGrpSpPr/>
            <p:nvPr/>
          </p:nvGrpSpPr>
          <p:grpSpPr>
            <a:xfrm>
              <a:off x="2321921" y="459989"/>
              <a:ext cx="2313950" cy="6229727"/>
              <a:chOff x="5210378" y="749934"/>
              <a:chExt cx="2313950" cy="6229727"/>
            </a:xfrm>
            <a:solidFill>
              <a:srgbClr val="002060"/>
            </a:solidFill>
          </p:grpSpPr>
          <p:sp>
            <p:nvSpPr>
              <p:cNvPr id="5" name="4 Rectángulo"/>
              <p:cNvSpPr/>
              <p:nvPr/>
            </p:nvSpPr>
            <p:spPr>
              <a:xfrm>
                <a:off x="5210378" y="749934"/>
                <a:ext cx="2304256" cy="6480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RECOLECCIÓN DE DATOS</a:t>
                </a:r>
                <a:endParaRPr lang="es-ES" dirty="0"/>
              </a:p>
            </p:txBody>
          </p:sp>
          <p:sp>
            <p:nvSpPr>
              <p:cNvPr id="6" name="5 Rectángulo"/>
              <p:cNvSpPr/>
              <p:nvPr/>
            </p:nvSpPr>
            <p:spPr>
              <a:xfrm>
                <a:off x="5220072" y="1699983"/>
                <a:ext cx="2304256" cy="6480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LIMPIEZA MANUAL Y EDA</a:t>
                </a:r>
                <a:endParaRPr lang="es-ES" dirty="0"/>
              </a:p>
            </p:txBody>
          </p:sp>
          <p:sp>
            <p:nvSpPr>
              <p:cNvPr id="7" name="6 Rectángulo"/>
              <p:cNvSpPr/>
              <p:nvPr/>
            </p:nvSpPr>
            <p:spPr>
              <a:xfrm>
                <a:off x="5210378" y="2692332"/>
                <a:ext cx="2304256" cy="6480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DESARROLLO DEL PROGRAMA</a:t>
                </a:r>
                <a:endParaRPr lang="es-ES" dirty="0"/>
              </a:p>
            </p:txBody>
          </p:sp>
          <p:sp>
            <p:nvSpPr>
              <p:cNvPr id="8" name="7 Rectángulo"/>
              <p:cNvSpPr/>
              <p:nvPr/>
            </p:nvSpPr>
            <p:spPr>
              <a:xfrm>
                <a:off x="5210378" y="3578606"/>
                <a:ext cx="2304256" cy="6480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PRIMER FORECASTING Y CONCLUSIONES</a:t>
                </a:r>
              </a:p>
            </p:txBody>
          </p:sp>
          <p:sp>
            <p:nvSpPr>
              <p:cNvPr id="9" name="8 Rectángulo"/>
              <p:cNvSpPr/>
              <p:nvPr/>
            </p:nvSpPr>
            <p:spPr>
              <a:xfrm>
                <a:off x="5220072" y="4513766"/>
                <a:ext cx="2304256" cy="6480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CORRECCIONES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5220072" y="6331589"/>
                <a:ext cx="2304256" cy="6480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INDUSTRIALIZACIÓN Y PAQUETIZACIÓN</a:t>
                </a:r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5210378" y="5449870"/>
                <a:ext cx="2313950" cy="6480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SEGUNDO FORECAST. Y CONCLUSIONES</a:t>
                </a:r>
              </a:p>
            </p:txBody>
          </p:sp>
        </p:grpSp>
        <p:grpSp>
          <p:nvGrpSpPr>
            <p:cNvPr id="23" name="22 Grupo"/>
            <p:cNvGrpSpPr/>
            <p:nvPr/>
          </p:nvGrpSpPr>
          <p:grpSpPr>
            <a:xfrm>
              <a:off x="5129636" y="260648"/>
              <a:ext cx="2376264" cy="1186718"/>
              <a:chOff x="4788024" y="412691"/>
              <a:chExt cx="2376264" cy="1186718"/>
            </a:xfrm>
            <a:solidFill>
              <a:srgbClr val="002060"/>
            </a:solidFill>
          </p:grpSpPr>
          <p:sp>
            <p:nvSpPr>
              <p:cNvPr id="13" name="12 Rectángulo"/>
              <p:cNvSpPr/>
              <p:nvPr/>
            </p:nvSpPr>
            <p:spPr>
              <a:xfrm>
                <a:off x="4788024" y="412691"/>
                <a:ext cx="2376264" cy="3240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DATOS DE VENTAS</a:t>
                </a:r>
                <a:endParaRPr lang="es-ES" dirty="0"/>
              </a:p>
            </p:txBody>
          </p:sp>
          <p:sp>
            <p:nvSpPr>
              <p:cNvPr id="14" name="13 Rectángulo"/>
              <p:cNvSpPr/>
              <p:nvPr/>
            </p:nvSpPr>
            <p:spPr>
              <a:xfrm>
                <a:off x="4788024" y="843325"/>
                <a:ext cx="2376264" cy="3240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METEO</a:t>
                </a:r>
                <a:endParaRPr lang="es-ES" dirty="0"/>
              </a:p>
            </p:txBody>
          </p:sp>
          <p:sp>
            <p:nvSpPr>
              <p:cNvPr id="15" name="14 Rectángulo"/>
              <p:cNvSpPr/>
              <p:nvPr/>
            </p:nvSpPr>
            <p:spPr>
              <a:xfrm>
                <a:off x="4788024" y="1275373"/>
                <a:ext cx="2376264" cy="3240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¿?</a:t>
                </a:r>
                <a:endParaRPr lang="es-ES" dirty="0"/>
              </a:p>
            </p:txBody>
          </p:sp>
        </p:grpSp>
        <p:grpSp>
          <p:nvGrpSpPr>
            <p:cNvPr id="25" name="24 Grupo"/>
            <p:cNvGrpSpPr/>
            <p:nvPr/>
          </p:nvGrpSpPr>
          <p:grpSpPr>
            <a:xfrm>
              <a:off x="5074100" y="2202088"/>
              <a:ext cx="2390119" cy="1251619"/>
              <a:chOff x="4885004" y="2403938"/>
              <a:chExt cx="2390119" cy="1251619"/>
            </a:xfrm>
            <a:solidFill>
              <a:srgbClr val="002060"/>
            </a:solidFill>
          </p:grpSpPr>
          <p:sp>
            <p:nvSpPr>
              <p:cNvPr id="16" name="15 Rectángulo"/>
              <p:cNvSpPr/>
              <p:nvPr/>
            </p:nvSpPr>
            <p:spPr>
              <a:xfrm>
                <a:off x="4898859" y="2403938"/>
                <a:ext cx="2376264" cy="3240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PLANTEAMIENTO</a:t>
                </a:r>
                <a:endParaRPr lang="es-ES" dirty="0"/>
              </a:p>
            </p:txBody>
          </p:sp>
          <p:sp>
            <p:nvSpPr>
              <p:cNvPr id="17" name="16 Rectángulo"/>
              <p:cNvSpPr/>
              <p:nvPr/>
            </p:nvSpPr>
            <p:spPr>
              <a:xfrm>
                <a:off x="4885004" y="2856677"/>
                <a:ext cx="2376264" cy="3240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MODELIZACIÓN</a:t>
                </a:r>
                <a:endParaRPr lang="es-ES" dirty="0"/>
              </a:p>
            </p:txBody>
          </p:sp>
          <p:sp>
            <p:nvSpPr>
              <p:cNvPr id="18" name="17 Rectángulo"/>
              <p:cNvSpPr/>
              <p:nvPr/>
            </p:nvSpPr>
            <p:spPr>
              <a:xfrm>
                <a:off x="4885004" y="3331521"/>
                <a:ext cx="2376264" cy="3240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DESARROLLO</a:t>
                </a:r>
                <a:endParaRPr lang="es-ES" dirty="0"/>
              </a:p>
            </p:txBody>
          </p:sp>
        </p:grpSp>
        <p:sp>
          <p:nvSpPr>
            <p:cNvPr id="20" name="19 Abrir llave"/>
            <p:cNvSpPr/>
            <p:nvPr/>
          </p:nvSpPr>
          <p:spPr>
            <a:xfrm>
              <a:off x="1808768" y="191373"/>
              <a:ext cx="333751" cy="6597352"/>
            </a:xfrm>
            <a:prstGeom prst="leftBrac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20 Abrir llave"/>
            <p:cNvSpPr/>
            <p:nvPr/>
          </p:nvSpPr>
          <p:spPr>
            <a:xfrm>
              <a:off x="4760148" y="130175"/>
              <a:ext cx="333751" cy="1509541"/>
            </a:xfrm>
            <a:prstGeom prst="leftBrac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Abrir llave"/>
            <p:cNvSpPr/>
            <p:nvPr/>
          </p:nvSpPr>
          <p:spPr>
            <a:xfrm>
              <a:off x="4740349" y="2101051"/>
              <a:ext cx="333750" cy="1512168"/>
            </a:xfrm>
            <a:prstGeom prst="leftBrac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5580112" y="5259854"/>
              <a:ext cx="2304256" cy="6480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¿GOOGLE CLOUD?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26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o"/>
          <p:cNvGrpSpPr/>
          <p:nvPr/>
        </p:nvGrpSpPr>
        <p:grpSpPr>
          <a:xfrm>
            <a:off x="407902" y="980875"/>
            <a:ext cx="8349528" cy="4770817"/>
            <a:chOff x="407902" y="980875"/>
            <a:chExt cx="8349528" cy="4770817"/>
          </a:xfrm>
        </p:grpSpPr>
        <p:sp>
          <p:nvSpPr>
            <p:cNvPr id="3" name="2 Rectángulo"/>
            <p:cNvSpPr/>
            <p:nvPr/>
          </p:nvSpPr>
          <p:spPr>
            <a:xfrm>
              <a:off x="407902" y="2377695"/>
              <a:ext cx="1800200" cy="6480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RECOLECCIÓN DE DATOS</a:t>
              </a:r>
              <a:endParaRPr lang="es-ES" sz="1400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2388122" y="2377695"/>
              <a:ext cx="1800200" cy="6480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LIMPIEZA MANUAL Y EDA</a:t>
              </a:r>
              <a:endParaRPr lang="es-ES" sz="1400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476354" y="2359024"/>
              <a:ext cx="1800200" cy="6480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DESARROLLO DEL PROGRAMA</a:t>
              </a:r>
              <a:endParaRPr lang="es-ES" sz="14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6492578" y="2367185"/>
              <a:ext cx="1800200" cy="6480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PRIMER FORECASTING Y CONCLUSIONES</a:t>
              </a: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6501675" y="3237003"/>
              <a:ext cx="1800200" cy="6480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CORRECCIONES</a:t>
              </a: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520287" y="5085184"/>
              <a:ext cx="1808623" cy="6480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INDUSTRIALIZACIÓN Y PAQUETIZACIÓN</a:t>
              </a:r>
            </a:p>
          </p:txBody>
        </p:sp>
        <p:sp>
          <p:nvSpPr>
            <p:cNvPr id="9" name="8 Flecha curvada hacia arriba"/>
            <p:cNvSpPr/>
            <p:nvPr/>
          </p:nvSpPr>
          <p:spPr>
            <a:xfrm>
              <a:off x="1632038" y="3116771"/>
              <a:ext cx="1152128" cy="360040"/>
            </a:xfrm>
            <a:prstGeom prst="curvedUp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0" name="9 Flecha curvada hacia arriba"/>
            <p:cNvSpPr/>
            <p:nvPr/>
          </p:nvSpPr>
          <p:spPr>
            <a:xfrm flipV="1">
              <a:off x="5925611" y="1903058"/>
              <a:ext cx="1152128" cy="360040"/>
            </a:xfrm>
            <a:prstGeom prst="curvedUp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2" name="11 Flecha curvada hacia arriba"/>
            <p:cNvSpPr/>
            <p:nvPr/>
          </p:nvSpPr>
          <p:spPr>
            <a:xfrm>
              <a:off x="3743907" y="3119010"/>
              <a:ext cx="1152128" cy="360040"/>
            </a:xfrm>
            <a:prstGeom prst="curvedUp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3" name="12 Flecha curvada hacia arriba"/>
            <p:cNvSpPr/>
            <p:nvPr/>
          </p:nvSpPr>
          <p:spPr>
            <a:xfrm rot="16200000" flipH="1">
              <a:off x="8154323" y="3044202"/>
              <a:ext cx="844727" cy="360040"/>
            </a:xfrm>
            <a:prstGeom prst="curvedUp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4" name="13 Flecha curvada hacia arriba"/>
            <p:cNvSpPr/>
            <p:nvPr/>
          </p:nvSpPr>
          <p:spPr>
            <a:xfrm rot="4095136">
              <a:off x="4383614" y="4112973"/>
              <a:ext cx="2667449" cy="609990"/>
            </a:xfrm>
            <a:prstGeom prst="curvedUp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cxnSp>
          <p:nvCxnSpPr>
            <p:cNvPr id="16" name="15 Conector recto de flecha"/>
            <p:cNvCxnSpPr/>
            <p:nvPr/>
          </p:nvCxnSpPr>
          <p:spPr>
            <a:xfrm>
              <a:off x="628242" y="1531991"/>
              <a:ext cx="7632848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4158638" y="980875"/>
              <a:ext cx="31771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000" b="1" dirty="0" smtClean="0">
                  <a:solidFill>
                    <a:srgbClr val="002060"/>
                  </a:solidFill>
                </a:rPr>
                <a:t>t</a:t>
              </a:r>
              <a:endParaRPr lang="es-ES" sz="3000" b="1" dirty="0">
                <a:solidFill>
                  <a:srgbClr val="002060"/>
                </a:solidFill>
              </a:endParaRPr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6528710" y="4134901"/>
              <a:ext cx="1800200" cy="6480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SEGUNDO FORECASTING Y CONCLUSIONES</a:t>
              </a:r>
            </a:p>
          </p:txBody>
        </p:sp>
        <p:sp>
          <p:nvSpPr>
            <p:cNvPr id="22" name="21 Flecha curvada hacia arriba"/>
            <p:cNvSpPr/>
            <p:nvPr/>
          </p:nvSpPr>
          <p:spPr>
            <a:xfrm rot="16200000" flipH="1">
              <a:off x="8155046" y="3956823"/>
              <a:ext cx="844727" cy="360040"/>
            </a:xfrm>
            <a:prstGeom prst="curvedUp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2420526" y="4136843"/>
              <a:ext cx="2304256" cy="6480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¿GOOGLE CLOUD?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83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16 Grupo"/>
          <p:cNvGrpSpPr/>
          <p:nvPr/>
        </p:nvGrpSpPr>
        <p:grpSpPr>
          <a:xfrm>
            <a:off x="407902" y="980875"/>
            <a:ext cx="8349528" cy="4887666"/>
            <a:chOff x="407902" y="980875"/>
            <a:chExt cx="8349528" cy="4887666"/>
          </a:xfrm>
        </p:grpSpPr>
        <p:sp>
          <p:nvSpPr>
            <p:cNvPr id="2" name="1 CuadroTexto"/>
            <p:cNvSpPr txBox="1"/>
            <p:nvPr/>
          </p:nvSpPr>
          <p:spPr>
            <a:xfrm>
              <a:off x="899592" y="1970824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rgbClr val="002060"/>
                  </a:solidFill>
                </a:rPr>
                <a:t>1</a:t>
              </a:r>
              <a:r>
                <a:rPr lang="es-ES" sz="2000" b="1" dirty="0" smtClean="0">
                  <a:solidFill>
                    <a:srgbClr val="002060"/>
                  </a:solidFill>
                </a:rPr>
                <a:t>0 H</a:t>
              </a:r>
              <a:endParaRPr lang="es-E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2947794" y="1973498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>
                  <a:solidFill>
                    <a:srgbClr val="002060"/>
                  </a:solidFill>
                </a:rPr>
                <a:t>20 H</a:t>
              </a:r>
              <a:endParaRPr lang="es-E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997589" y="1967596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rgbClr val="002060"/>
                  </a:solidFill>
                </a:rPr>
                <a:t>4</a:t>
              </a:r>
              <a:r>
                <a:rPr lang="es-ES" sz="2000" b="1" dirty="0" smtClean="0">
                  <a:solidFill>
                    <a:srgbClr val="002060"/>
                  </a:solidFill>
                </a:rPr>
                <a:t>0 H</a:t>
              </a:r>
              <a:endParaRPr lang="es-E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7208002" y="1964740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rgbClr val="002060"/>
                  </a:solidFill>
                </a:rPr>
                <a:t>1</a:t>
              </a:r>
              <a:r>
                <a:rPr lang="es-ES" sz="2000" b="1" dirty="0" smtClean="0">
                  <a:solidFill>
                    <a:srgbClr val="002060"/>
                  </a:solidFill>
                </a:rPr>
                <a:t>0 H</a:t>
              </a:r>
              <a:endParaRPr lang="es-E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5810417" y="3450661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rgbClr val="002060"/>
                  </a:solidFill>
                </a:rPr>
                <a:t>1</a:t>
              </a:r>
              <a:r>
                <a:rPr lang="es-ES" sz="2000" b="1" dirty="0" smtClean="0">
                  <a:solidFill>
                    <a:srgbClr val="002060"/>
                  </a:solidFill>
                </a:rPr>
                <a:t>0 H</a:t>
              </a:r>
              <a:endParaRPr lang="es-E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832422" y="4828189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>
                  <a:solidFill>
                    <a:srgbClr val="002060"/>
                  </a:solidFill>
                </a:rPr>
                <a:t>20 H</a:t>
              </a:r>
              <a:endParaRPr lang="es-ES" sz="2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57" name="56 Grupo"/>
            <p:cNvGrpSpPr/>
            <p:nvPr/>
          </p:nvGrpSpPr>
          <p:grpSpPr>
            <a:xfrm>
              <a:off x="407902" y="980875"/>
              <a:ext cx="8349528" cy="4887666"/>
              <a:chOff x="407902" y="980875"/>
              <a:chExt cx="8349528" cy="4887666"/>
            </a:xfrm>
          </p:grpSpPr>
          <p:sp>
            <p:nvSpPr>
              <p:cNvPr id="58" name="57 Rectángulo"/>
              <p:cNvSpPr/>
              <p:nvPr/>
            </p:nvSpPr>
            <p:spPr>
              <a:xfrm>
                <a:off x="407902" y="2377695"/>
                <a:ext cx="1800200" cy="64807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/>
                  <a:t>RECOLECCIÓN DE DATOS</a:t>
                </a:r>
                <a:endParaRPr lang="es-ES" sz="1400" dirty="0"/>
              </a:p>
            </p:txBody>
          </p:sp>
          <p:sp>
            <p:nvSpPr>
              <p:cNvPr id="59" name="58 Rectángulo"/>
              <p:cNvSpPr/>
              <p:nvPr/>
            </p:nvSpPr>
            <p:spPr>
              <a:xfrm>
                <a:off x="2388122" y="2377695"/>
                <a:ext cx="1800200" cy="64807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/>
                  <a:t>LIMPIEZA MANUAL Y EDA</a:t>
                </a:r>
                <a:endParaRPr lang="es-ES" sz="1400" dirty="0"/>
              </a:p>
            </p:txBody>
          </p:sp>
          <p:sp>
            <p:nvSpPr>
              <p:cNvPr id="60" name="59 Rectángulo"/>
              <p:cNvSpPr/>
              <p:nvPr/>
            </p:nvSpPr>
            <p:spPr>
              <a:xfrm>
                <a:off x="4476354" y="2359024"/>
                <a:ext cx="1800200" cy="64807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/>
                  <a:t>DESARROLLO DEL PROGRAMA</a:t>
                </a:r>
                <a:endParaRPr lang="es-ES" sz="1400" dirty="0"/>
              </a:p>
            </p:txBody>
          </p:sp>
          <p:sp>
            <p:nvSpPr>
              <p:cNvPr id="61" name="60 Rectángulo"/>
              <p:cNvSpPr/>
              <p:nvPr/>
            </p:nvSpPr>
            <p:spPr>
              <a:xfrm>
                <a:off x="6492578" y="2367185"/>
                <a:ext cx="1800200" cy="64807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/>
                  <a:t>PRIMER FORECASTING Y CONCLUSIONES</a:t>
                </a:r>
              </a:p>
            </p:txBody>
          </p:sp>
          <p:sp>
            <p:nvSpPr>
              <p:cNvPr id="62" name="61 Rectángulo"/>
              <p:cNvSpPr/>
              <p:nvPr/>
            </p:nvSpPr>
            <p:spPr>
              <a:xfrm>
                <a:off x="6501675" y="3237003"/>
                <a:ext cx="1800200" cy="64807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/>
                  <a:t>CORRECCIONES</a:t>
                </a:r>
              </a:p>
            </p:txBody>
          </p:sp>
          <p:sp>
            <p:nvSpPr>
              <p:cNvPr id="63" name="62 Rectángulo"/>
              <p:cNvSpPr/>
              <p:nvPr/>
            </p:nvSpPr>
            <p:spPr>
              <a:xfrm>
                <a:off x="6520287" y="5085184"/>
                <a:ext cx="1808623" cy="64807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/>
                  <a:t>INDUSTRIALIZACIÓN Y PAQUETIZACIÓN</a:t>
                </a:r>
              </a:p>
            </p:txBody>
          </p:sp>
          <p:sp>
            <p:nvSpPr>
              <p:cNvPr id="64" name="63 Flecha curvada hacia arriba"/>
              <p:cNvSpPr/>
              <p:nvPr/>
            </p:nvSpPr>
            <p:spPr>
              <a:xfrm>
                <a:off x="1632038" y="3116771"/>
                <a:ext cx="1152128" cy="360040"/>
              </a:xfrm>
              <a:prstGeom prst="curvedUp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64 Flecha curvada hacia arriba"/>
              <p:cNvSpPr/>
              <p:nvPr/>
            </p:nvSpPr>
            <p:spPr>
              <a:xfrm flipV="1">
                <a:off x="5925611" y="1903058"/>
                <a:ext cx="1152128" cy="360040"/>
              </a:xfrm>
              <a:prstGeom prst="curvedUp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65 Flecha curvada hacia arriba"/>
              <p:cNvSpPr/>
              <p:nvPr/>
            </p:nvSpPr>
            <p:spPr>
              <a:xfrm>
                <a:off x="3743907" y="3119010"/>
                <a:ext cx="1152128" cy="360040"/>
              </a:xfrm>
              <a:prstGeom prst="curvedUp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66 Flecha curvada hacia arriba"/>
              <p:cNvSpPr/>
              <p:nvPr/>
            </p:nvSpPr>
            <p:spPr>
              <a:xfrm rot="16200000" flipH="1">
                <a:off x="8154323" y="3044202"/>
                <a:ext cx="844727" cy="360040"/>
              </a:xfrm>
              <a:prstGeom prst="curvedUp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67 Flecha curvada hacia arriba"/>
              <p:cNvSpPr/>
              <p:nvPr/>
            </p:nvSpPr>
            <p:spPr>
              <a:xfrm rot="4095136">
                <a:off x="4312734" y="4195478"/>
                <a:ext cx="2736136" cy="609990"/>
              </a:xfrm>
              <a:prstGeom prst="curvedUp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68 Conector recto de flecha"/>
              <p:cNvCxnSpPr/>
              <p:nvPr/>
            </p:nvCxnSpPr>
            <p:spPr>
              <a:xfrm>
                <a:off x="628242" y="1531991"/>
                <a:ext cx="7632848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69 CuadroTexto"/>
              <p:cNvSpPr txBox="1"/>
              <p:nvPr/>
            </p:nvSpPr>
            <p:spPr>
              <a:xfrm>
                <a:off x="4158638" y="980875"/>
                <a:ext cx="3177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000" b="1" dirty="0" smtClean="0">
                    <a:solidFill>
                      <a:srgbClr val="002060"/>
                    </a:solidFill>
                  </a:rPr>
                  <a:t>t</a:t>
                </a:r>
                <a:endParaRPr lang="es-ES" sz="30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1" name="70 Rectángulo"/>
              <p:cNvSpPr/>
              <p:nvPr/>
            </p:nvSpPr>
            <p:spPr>
              <a:xfrm>
                <a:off x="6528710" y="4134901"/>
                <a:ext cx="1800200" cy="64807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/>
                  <a:t>SEGUNDO FORECASTING Y CONCLUSIONES</a:t>
                </a:r>
              </a:p>
            </p:txBody>
          </p:sp>
          <p:sp>
            <p:nvSpPr>
              <p:cNvPr id="72" name="71 Flecha curvada hacia arriba"/>
              <p:cNvSpPr/>
              <p:nvPr/>
            </p:nvSpPr>
            <p:spPr>
              <a:xfrm rot="16200000" flipH="1">
                <a:off x="8155046" y="3956823"/>
                <a:ext cx="844727" cy="360040"/>
              </a:xfrm>
              <a:prstGeom prst="curvedUp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2420526" y="4136843"/>
                <a:ext cx="2304256" cy="64807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/>
                  <a:t>¿GOOGLE CLOUD?</a:t>
                </a:r>
              </a:p>
            </p:txBody>
          </p:sp>
        </p:grpSp>
        <p:sp>
          <p:nvSpPr>
            <p:cNvPr id="75" name="74 CuadroTexto"/>
            <p:cNvSpPr txBox="1"/>
            <p:nvPr/>
          </p:nvSpPr>
          <p:spPr>
            <a:xfrm>
              <a:off x="5839552" y="4197324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rgbClr val="002060"/>
                  </a:solidFill>
                </a:rPr>
                <a:t>1</a:t>
              </a:r>
              <a:r>
                <a:rPr lang="es-ES" sz="2000" b="1" dirty="0" smtClean="0">
                  <a:solidFill>
                    <a:srgbClr val="002060"/>
                  </a:solidFill>
                </a:rPr>
                <a:t>0 H</a:t>
              </a:r>
              <a:endParaRPr lang="es-ES" sz="20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76" name="75 CuadroTexto"/>
          <p:cNvSpPr txBox="1"/>
          <p:nvPr/>
        </p:nvSpPr>
        <p:spPr>
          <a:xfrm>
            <a:off x="3161580" y="4885129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2060"/>
                </a:solidFill>
              </a:rPr>
              <a:t>20 H</a:t>
            </a:r>
            <a:endParaRPr lang="es-E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06427"/>
              </p:ext>
            </p:extLst>
          </p:nvPr>
        </p:nvGraphicFramePr>
        <p:xfrm>
          <a:off x="1259632" y="836712"/>
          <a:ext cx="3392093" cy="2878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9182"/>
                <a:gridCol w="1042911"/>
              </a:tblGrid>
              <a:tr h="3629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Nombre de tarea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Duración (horas)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</a:tr>
              <a:tr h="185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Recolección de datos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10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5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Limpieza manual y EDA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20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5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Desarrollo del programa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40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5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Primer forecast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10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5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Correcciones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10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29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Industrialización y paquetización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20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5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Segundo </a:t>
                      </a:r>
                      <a:r>
                        <a:rPr lang="es-ES" sz="1400" u="none" strike="noStrike" dirty="0" err="1">
                          <a:effectLst/>
                        </a:rPr>
                        <a:t>forecast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 dirty="0">
                          <a:effectLst/>
                        </a:rPr>
                        <a:t>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5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TOTAL: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5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i="1" u="none" strike="noStrike" dirty="0">
                          <a:effectLst/>
                        </a:rPr>
                        <a:t>Google Cloud?</a:t>
                      </a:r>
                      <a:endParaRPr lang="es-E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i="1" u="none" strike="noStrike" dirty="0">
                          <a:effectLst/>
                        </a:rPr>
                        <a:t>20</a:t>
                      </a:r>
                      <a:endParaRPr lang="es-E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5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r>
                        <a:rPr lang="es-ES" sz="14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 GOOGLE CLOUD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868258"/>
              </p:ext>
            </p:extLst>
          </p:nvPr>
        </p:nvGraphicFramePr>
        <p:xfrm>
          <a:off x="5148064" y="764704"/>
          <a:ext cx="2808313" cy="2380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8313"/>
              </a:tblGrid>
              <a:tr h="27774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Tiempo disponible: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10 semanas antes de Navidad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74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 semana después de Navidad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74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Total semanas: 11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74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2 personas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74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6 horas/(semana*persona)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74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u="none" strike="noStrike" dirty="0">
                          <a:effectLst/>
                        </a:rPr>
                        <a:t>Total horas: 132 horas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774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</a:t>
                      </a:r>
                      <a:r>
                        <a:rPr lang="es-E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contingencia: horas Navidad, puentes (+/- 40 horas disponibles)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3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58055" y="931478"/>
            <a:ext cx="9036495" cy="1895598"/>
            <a:chOff x="0" y="786511"/>
            <a:chExt cx="9036495" cy="1895598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1"/>
            <a:stretch/>
          </p:blipFill>
          <p:spPr bwMode="auto">
            <a:xfrm>
              <a:off x="0" y="786511"/>
              <a:ext cx="9036495" cy="1346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2 Rectángulo"/>
            <p:cNvSpPr/>
            <p:nvPr/>
          </p:nvSpPr>
          <p:spPr>
            <a:xfrm>
              <a:off x="467544" y="1317783"/>
              <a:ext cx="797443" cy="815073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RECOLECCIÓN DE DATOS</a:t>
              </a:r>
              <a:endParaRPr lang="es-ES" sz="1200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1280763" y="1317782"/>
              <a:ext cx="914973" cy="76757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LIMPIEZA</a:t>
              </a:r>
              <a:r>
                <a:rPr lang="es-ES" sz="1400" dirty="0" smtClean="0"/>
                <a:t> MANUAL Y EDA</a:t>
              </a:r>
              <a:endParaRPr lang="es-ES" sz="1400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195736" y="1308670"/>
              <a:ext cx="2631853" cy="6480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DESARROLLO DEL PROGRAMA</a:t>
              </a:r>
              <a:endParaRPr lang="es-ES" sz="14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4841777" y="1300955"/>
              <a:ext cx="594319" cy="138115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1ER FORECAST.</a:t>
              </a: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5436096" y="1308670"/>
              <a:ext cx="2160240" cy="6480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CORRECCIONES</a:t>
              </a: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436097" y="1991532"/>
              <a:ext cx="2160240" cy="6480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INDUSTRIALIZACIÓN Y PAQUETIZACIÓN</a:t>
              </a: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7600263" y="1337588"/>
              <a:ext cx="635578" cy="130201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2º FORECAST.</a:t>
              </a: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18760" r="1474" b="35191"/>
          <a:stretch/>
        </p:blipFill>
        <p:spPr bwMode="auto">
          <a:xfrm>
            <a:off x="219818" y="3356992"/>
            <a:ext cx="8712968" cy="226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83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41526"/>
              </p:ext>
            </p:extLst>
          </p:nvPr>
        </p:nvGraphicFramePr>
        <p:xfrm>
          <a:off x="251520" y="1556792"/>
          <a:ext cx="8712967" cy="3287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433"/>
                <a:gridCol w="748315"/>
                <a:gridCol w="1462895"/>
                <a:gridCol w="1128607"/>
                <a:gridCol w="736048"/>
                <a:gridCol w="2367621"/>
                <a:gridCol w="736048"/>
              </a:tblGrid>
              <a:tr h="29557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Nombre de tarea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Duración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Comienzo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Fin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Predecesoras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Nombres de los recursos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Horas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>
                    <a:solidFill>
                      <a:srgbClr val="002060"/>
                    </a:solidFill>
                  </a:tcPr>
                </a:tc>
              </a:tr>
              <a:tr h="1738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PROYECTO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65 días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lun 14/10/19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vie 10/01/20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 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 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140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</a:tr>
              <a:tr h="1738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   Recolección de datos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7 días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lun 14/10/19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mar 22/10/19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 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Illán[13%];Miguel[13%]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10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</a:tr>
              <a:tr h="1738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   Limpieza manual y EDA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10 días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mar 22/10/19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lun 04/11/19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 dirty="0">
                          <a:effectLst/>
                        </a:rPr>
                        <a:t>2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Illán[13%];Miguel[13%]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20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</a:tr>
              <a:tr h="3477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   Desarrollo del programa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25 días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mar 05/11/19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lun 09/12/19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 dirty="0">
                          <a:effectLst/>
                        </a:rPr>
                        <a:t>3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err="1">
                          <a:effectLst/>
                        </a:rPr>
                        <a:t>Illán</a:t>
                      </a:r>
                      <a:r>
                        <a:rPr lang="es-ES" sz="1400" u="none" strike="noStrike" dirty="0">
                          <a:effectLst/>
                        </a:rPr>
                        <a:t>[13%];Miguel[13%]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40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</a:tr>
              <a:tr h="1738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   Primer forecast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5 días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mar 10/12/19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lun 16/12/19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4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err="1">
                          <a:effectLst/>
                        </a:rPr>
                        <a:t>Illán</a:t>
                      </a:r>
                      <a:r>
                        <a:rPr lang="es-ES" sz="1400" u="none" strike="noStrike" dirty="0">
                          <a:effectLst/>
                        </a:rPr>
                        <a:t>[13%];Miguel[13%]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10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</a:tr>
              <a:tr h="1738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   Correcciones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6 días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lun 16/12/19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lun 23/12/19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5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err="1">
                          <a:effectLst/>
                        </a:rPr>
                        <a:t>Illán</a:t>
                      </a:r>
                      <a:r>
                        <a:rPr lang="es-ES" sz="1400" u="none" strike="noStrike" dirty="0">
                          <a:effectLst/>
                        </a:rPr>
                        <a:t>[6%];Miguel[7%]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10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</a:tr>
              <a:tr h="3477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   Industrialización y paquetización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20 días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lun 16/12/19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vie 10/01/20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5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err="1">
                          <a:effectLst/>
                        </a:rPr>
                        <a:t>Illán</a:t>
                      </a:r>
                      <a:r>
                        <a:rPr lang="es-ES" sz="1400" u="none" strike="noStrike" dirty="0">
                          <a:effectLst/>
                        </a:rPr>
                        <a:t>[8%];Miguel[8%]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20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</a:tr>
              <a:tr h="1738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   Segundo forecast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5 días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lun 06/01/20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vie 10/01/20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6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err="1">
                          <a:effectLst/>
                        </a:rPr>
                        <a:t>Illán</a:t>
                      </a:r>
                      <a:r>
                        <a:rPr lang="es-ES" sz="1400" u="none" strike="noStrike" dirty="0">
                          <a:effectLst/>
                        </a:rPr>
                        <a:t>[5%];Miguel[5%]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>
                          <a:effectLst/>
                        </a:rPr>
                        <a:t>10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</a:tr>
              <a:tr h="1738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   Google Cloud?</a:t>
                      </a:r>
                      <a:endParaRPr lang="es-ES" sz="1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20 días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lun 16/12/19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vie 10/01/20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 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err="1">
                          <a:effectLst/>
                        </a:rPr>
                        <a:t>Illán</a:t>
                      </a:r>
                      <a:r>
                        <a:rPr lang="es-ES" sz="1400" u="none" strike="noStrike" dirty="0">
                          <a:effectLst/>
                        </a:rPr>
                        <a:t>[13%];Miguel[13%]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u="none" strike="noStrike" dirty="0">
                          <a:effectLst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93" marR="8693" marT="869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74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Presentación en pantalla (4:3)</PresentationFormat>
  <Paragraphs>148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EADS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EADS</dc:creator>
  <cp:lastModifiedBy>EADS</cp:lastModifiedBy>
  <cp:revision>10</cp:revision>
  <dcterms:created xsi:type="dcterms:W3CDTF">2019-10-14T06:07:15Z</dcterms:created>
  <dcterms:modified xsi:type="dcterms:W3CDTF">2019-10-14T08:15:39Z</dcterms:modified>
</cp:coreProperties>
</file>