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1" autoAdjust="0"/>
    <p:restoredTop sz="94640"/>
  </p:normalViewPr>
  <p:slideViewPr>
    <p:cSldViewPr snapToGrid="0" snapToObjects="1">
      <p:cViewPr>
        <p:scale>
          <a:sx n="89" d="100"/>
          <a:sy n="89" d="100"/>
        </p:scale>
        <p:origin x="12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9478-F064-DC44-B82B-BABA5BCCFE5E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3E3A-6941-AD4E-AF8F-3E58545D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1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F3DC8-66A3-4644-8333-B025C4B71A98}" type="datetimeFigureOut">
              <a:rPr lang="en-US" smtClean="0"/>
              <a:t>10/5/19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75FB-67A8-D54C-B4A2-83539246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63686E8D-5530-4F84-A61E-E17BC9DADF13}"/>
              </a:ext>
            </a:extLst>
          </p:cNvPr>
          <p:cNvSpPr/>
          <p:nvPr/>
        </p:nvSpPr>
        <p:spPr>
          <a:xfrm>
            <a:off x="2650603" y="1532750"/>
            <a:ext cx="9541397" cy="5325249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742" y="553235"/>
            <a:ext cx="10291665" cy="840230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>
                <a:latin typeface="+mn-lt"/>
                <a:ea typeface="+mn-ea"/>
                <a:cs typeface="+mn-cs"/>
              </a:rPr>
              <a:t>Sweet, sweet Data Science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FBED48B0-C2A8-44BB-B70B-5A7139957759}"/>
              </a:ext>
            </a:extLst>
          </p:cNvPr>
          <p:cNvSpPr txBox="1"/>
          <p:nvPr/>
        </p:nvSpPr>
        <p:spPr>
          <a:xfrm>
            <a:off x="780742" y="1549217"/>
            <a:ext cx="9423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Caso de estudio real:</a:t>
            </a:r>
            <a:br>
              <a:rPr lang="es-ES" sz="2400" dirty="0"/>
            </a:br>
            <a:r>
              <a:rPr lang="es-ES" sz="2400" dirty="0"/>
              <a:t>Predicción de la demanda de un obrador mediante series temporales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C2EA5836-8958-49AD-96DC-106FACFB1699}"/>
              </a:ext>
            </a:extLst>
          </p:cNvPr>
          <p:cNvSpPr txBox="1"/>
          <p:nvPr/>
        </p:nvSpPr>
        <p:spPr>
          <a:xfrm>
            <a:off x="780742" y="5153231"/>
            <a:ext cx="2648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Miguel Ruiz Nogues</a:t>
            </a:r>
          </a:p>
          <a:p>
            <a:r>
              <a:rPr lang="es-ES" sz="2400" dirty="0"/>
              <a:t>Illán Lois Bermejo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C3F9F62-E1FC-4894-A1C9-F6487DCA375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01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61" y="156781"/>
            <a:ext cx="4486154" cy="1081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/>
            </a:pPr>
            <a:r>
              <a:rPr lang="en-US" sz="2800" b="1" dirty="0" err="1">
                <a:latin typeface="+mn-lt"/>
                <a:ea typeface="+mn-ea"/>
                <a:cs typeface="+mn-cs"/>
              </a:rPr>
              <a:t>Presentación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1476BA3A-C87C-4EBF-ADD7-13AF7272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61" y="1238491"/>
            <a:ext cx="10515600" cy="519703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s-ES" dirty="0"/>
              <a:t>Situación actual</a:t>
            </a:r>
          </a:p>
          <a:p>
            <a:pPr marL="514350" indent="-514350">
              <a:buAutoNum type="arabicParenR"/>
            </a:pPr>
            <a:r>
              <a:rPr lang="es-ES" dirty="0"/>
              <a:t>Propuesta de mejora</a:t>
            </a:r>
          </a:p>
          <a:p>
            <a:pPr marL="514350" indent="-514350">
              <a:buAutoNum type="arabicParenR"/>
            </a:pPr>
            <a:r>
              <a:rPr lang="es-ES" dirty="0"/>
              <a:t>Modelo</a:t>
            </a:r>
          </a:p>
          <a:p>
            <a:pPr marL="971550" lvl="1" indent="-514350">
              <a:buAutoNum type="arabicParenR"/>
            </a:pPr>
            <a:r>
              <a:rPr lang="es-ES" dirty="0"/>
              <a:t>Datos</a:t>
            </a:r>
          </a:p>
          <a:p>
            <a:pPr marL="971550" lvl="1" indent="-514350">
              <a:buAutoNum type="arabicParenR"/>
            </a:pPr>
            <a:r>
              <a:rPr lang="es-ES" dirty="0"/>
              <a:t>Tecnologías a emplear</a:t>
            </a:r>
          </a:p>
          <a:p>
            <a:pPr marL="971550" lvl="1" indent="-514350">
              <a:buAutoNum type="arabicParenR"/>
            </a:pPr>
            <a:r>
              <a:rPr lang="es-ES" dirty="0"/>
              <a:t>Presentación y análisis de resultados</a:t>
            </a:r>
          </a:p>
          <a:p>
            <a:pPr marL="514350" indent="-514350">
              <a:buAutoNum type="arabicParenR"/>
            </a:pPr>
            <a:r>
              <a:rPr lang="es-ES" dirty="0"/>
              <a:t>Project </a:t>
            </a:r>
            <a:r>
              <a:rPr lang="es-ES" dirty="0" err="1"/>
              <a:t>planning</a:t>
            </a:r>
            <a:endParaRPr lang="es-ES" dirty="0"/>
          </a:p>
          <a:p>
            <a:pPr marL="971550" lvl="1" indent="-514350">
              <a:buAutoNum type="arabicParenR"/>
            </a:pPr>
            <a:r>
              <a:rPr lang="es-ES" dirty="0"/>
              <a:t>Preparación de los datos</a:t>
            </a:r>
          </a:p>
          <a:p>
            <a:pPr marL="971550" lvl="1" indent="-514350">
              <a:buAutoNum type="arabicParenR"/>
            </a:pPr>
            <a:r>
              <a:rPr lang="es-ES" dirty="0"/>
              <a:t>Desarrollo del modelo predictivo </a:t>
            </a:r>
          </a:p>
          <a:p>
            <a:pPr marL="971550" lvl="1" indent="-514350">
              <a:buAutoNum type="arabicParenR"/>
            </a:pPr>
            <a:r>
              <a:rPr lang="es-ES" dirty="0"/>
              <a:t>Industrialización del modelo</a:t>
            </a:r>
          </a:p>
          <a:p>
            <a:pPr marL="514350" indent="-514350">
              <a:buAutoNum type="arabicParenR"/>
            </a:pPr>
            <a:r>
              <a:rPr lang="es-ES" dirty="0"/>
              <a:t>Conclusiones</a:t>
            </a:r>
          </a:p>
          <a:p>
            <a:pPr marL="971550" lvl="1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BD48DFAC-99DC-42B4-8C70-58770C110E95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AF6EC30-880C-4EC5-89E4-A9959DE237F3}"/>
              </a:ext>
            </a:extLst>
          </p:cNvPr>
          <p:cNvSpPr/>
          <p:nvPr/>
        </p:nvSpPr>
        <p:spPr>
          <a:xfrm>
            <a:off x="5683584" y="0"/>
            <a:ext cx="6508416" cy="6858000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2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531845"/>
            <a:ext cx="10515600" cy="56451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_tradnl" sz="3600" b="1" dirty="0"/>
              <a:t>1) Situación actual:</a:t>
            </a:r>
            <a:br>
              <a:rPr lang="es-ES_tradnl" sz="3600" b="1" dirty="0"/>
            </a:br>
            <a:endParaRPr lang="es-ES_tradnl" sz="3600" b="1" dirty="0"/>
          </a:p>
          <a:p>
            <a:r>
              <a:rPr lang="es-ES_tradnl" sz="3100" dirty="0"/>
              <a:t>El obrador de una cadena pastelera de Madrid, requiere predecir el número de cada producto que las tiendas le solicitan durante los periodos críticos</a:t>
            </a:r>
            <a:br>
              <a:rPr lang="es-ES_tradnl" sz="3100" dirty="0"/>
            </a:br>
            <a:endParaRPr lang="es-ES_tradnl" sz="3100" dirty="0"/>
          </a:p>
          <a:p>
            <a:r>
              <a:rPr lang="es-ES_tradnl" sz="3100" dirty="0"/>
              <a:t>Actualmente el proceso se hace con criterio experto y estimaciones sencillas</a:t>
            </a:r>
          </a:p>
          <a:p>
            <a:endParaRPr lang="es-ES_tradnl" sz="2400" dirty="0"/>
          </a:p>
          <a:p>
            <a:pPr marL="0" indent="0">
              <a:buNone/>
            </a:pPr>
            <a:r>
              <a:rPr lang="es-ES_tradnl" sz="3600" b="1" dirty="0"/>
              <a:t>2) Propuesta de mejora:</a:t>
            </a:r>
          </a:p>
          <a:p>
            <a:pPr marL="0" indent="0">
              <a:buNone/>
            </a:pPr>
            <a:endParaRPr lang="es-ES_tradnl" sz="2400" b="1" dirty="0"/>
          </a:p>
          <a:p>
            <a:r>
              <a:rPr lang="es-ES_tradnl" sz="3100" dirty="0"/>
              <a:t>Implementar un modelo predictivo que realice estimaciones en base al histórico de pedidos</a:t>
            </a:r>
          </a:p>
          <a:p>
            <a:pPr marL="0" indent="0">
              <a:buNone/>
            </a:pPr>
            <a:endParaRPr lang="es-ES_tradnl" sz="3100" dirty="0"/>
          </a:p>
          <a:p>
            <a:r>
              <a:rPr lang="es-ES_tradnl" sz="3100" dirty="0"/>
              <a:t>Beneficios esperados:</a:t>
            </a:r>
          </a:p>
          <a:p>
            <a:pPr marL="0" indent="0">
              <a:buNone/>
            </a:pPr>
            <a:endParaRPr lang="es-ES_tradnl" sz="3100" b="1" dirty="0"/>
          </a:p>
          <a:p>
            <a:pPr marL="0" indent="0">
              <a:buNone/>
            </a:pPr>
            <a:r>
              <a:rPr lang="en-US" sz="3100" dirty="0"/>
              <a:t>	-</a:t>
            </a:r>
            <a:r>
              <a:rPr lang="en-US" sz="3100" dirty="0" err="1"/>
              <a:t>Mejorar</a:t>
            </a:r>
            <a:r>
              <a:rPr lang="en-US" sz="3100" dirty="0"/>
              <a:t> la </a:t>
            </a:r>
            <a:r>
              <a:rPr lang="en-US" sz="3100" dirty="0" err="1"/>
              <a:t>predicción</a:t>
            </a:r>
            <a:r>
              <a:rPr lang="en-US" sz="3100" dirty="0"/>
              <a:t> que </a:t>
            </a:r>
            <a:r>
              <a:rPr lang="en-US" sz="3100" dirty="0" err="1"/>
              <a:t>hacen</a:t>
            </a:r>
            <a:r>
              <a:rPr lang="en-US" sz="3100" dirty="0"/>
              <a:t> a mano</a:t>
            </a:r>
          </a:p>
          <a:p>
            <a:pPr marL="0" indent="0">
              <a:buNone/>
            </a:pPr>
            <a:r>
              <a:rPr lang="en-US" sz="3100" dirty="0"/>
              <a:t>	-</a:t>
            </a:r>
            <a:r>
              <a:rPr lang="en-US" sz="3100" dirty="0" err="1"/>
              <a:t>Mejorar</a:t>
            </a:r>
            <a:r>
              <a:rPr lang="en-US" sz="3100" dirty="0"/>
              <a:t> la </a:t>
            </a:r>
            <a:r>
              <a:rPr lang="en-US" sz="3100" dirty="0" err="1"/>
              <a:t>exactitud</a:t>
            </a:r>
            <a:r>
              <a:rPr lang="en-US" sz="3100" dirty="0"/>
              <a:t> de la </a:t>
            </a:r>
            <a:r>
              <a:rPr lang="en-US" sz="3100" dirty="0" err="1"/>
              <a:t>predicción</a:t>
            </a:r>
            <a:endParaRPr lang="en-US" sz="3100" dirty="0"/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85A7278-4834-41C4-A77F-6260DAA561F2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8F1DEA67-18E6-441D-A856-045475C17BEA}"/>
              </a:ext>
            </a:extLst>
          </p:cNvPr>
          <p:cNvSpPr/>
          <p:nvPr/>
        </p:nvSpPr>
        <p:spPr>
          <a:xfrm>
            <a:off x="8773610" y="3159888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B730D1D-78AF-4027-A321-109E854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396"/>
            <a:ext cx="10515600" cy="5753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b="1" dirty="0"/>
              <a:t>3) Modelo:</a:t>
            </a:r>
            <a:endParaRPr lang="es-ES_tradnl" sz="2400" b="1" dirty="0"/>
          </a:p>
          <a:p>
            <a:pPr marL="0" indent="0">
              <a:buNone/>
            </a:pPr>
            <a:r>
              <a:rPr lang="es-ES_tradnl" sz="2400" b="1" dirty="0"/>
              <a:t/>
            </a:r>
            <a:br>
              <a:rPr lang="es-ES_tradnl" sz="2400" b="1" dirty="0"/>
            </a:br>
            <a:r>
              <a:rPr lang="es-ES_tradnl" sz="2400" b="1" dirty="0"/>
              <a:t>	1) Datos:</a:t>
            </a:r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Datos mínimos</a:t>
            </a:r>
          </a:p>
          <a:p>
            <a:pPr marL="0" indent="0">
              <a:buNone/>
            </a:pPr>
            <a:endParaRPr lang="es-ES_tradnl" sz="2400" dirty="0"/>
          </a:p>
          <a:p>
            <a:pPr marL="0" indent="0">
              <a:buNone/>
            </a:pPr>
            <a:r>
              <a:rPr lang="es-ES_tradnl" sz="2400" dirty="0"/>
              <a:t>		</a:t>
            </a:r>
          </a:p>
          <a:p>
            <a:pPr marL="0" lvl="1" indent="0">
              <a:spcBef>
                <a:spcPts val="1000"/>
              </a:spcBef>
              <a:buNone/>
            </a:pPr>
            <a:endParaRPr lang="es-ES_tradnl" sz="5400" dirty="0"/>
          </a:p>
          <a:p>
            <a:pPr marL="0" indent="0">
              <a:buNone/>
            </a:pPr>
            <a:r>
              <a:rPr lang="es-ES_tradnl" sz="2400" dirty="0"/>
              <a:t>		Datos adicionales</a:t>
            </a:r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		</a:t>
            </a:r>
            <a:r>
              <a:rPr lang="es-ES_tradnl" sz="2400" dirty="0"/>
              <a:t>Todavía no hemos tenido acceso a los datos</a:t>
            </a:r>
          </a:p>
          <a:p>
            <a:pPr marL="0" indent="0">
              <a:buNone/>
            </a:pPr>
            <a:endParaRPr lang="es-ES_tradnl" b="1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FB6D97B-B2D5-4D00-99A9-1936AB217AF6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D0F99B81-D73A-47D9-9B5D-0A0049BCC15B}"/>
              </a:ext>
            </a:extLst>
          </p:cNvPr>
          <p:cNvGrpSpPr/>
          <p:nvPr/>
        </p:nvGrpSpPr>
        <p:grpSpPr>
          <a:xfrm>
            <a:off x="6003403" y="1606590"/>
            <a:ext cx="5953246" cy="3644819"/>
            <a:chOff x="6458307" y="1460834"/>
            <a:chExt cx="5953246" cy="364481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xmlns="" id="{8A547C8A-207A-45CD-8033-6D7EA9629EB2}"/>
                </a:ext>
              </a:extLst>
            </p:cNvPr>
            <p:cNvSpPr/>
            <p:nvPr/>
          </p:nvSpPr>
          <p:spPr>
            <a:xfrm>
              <a:off x="6458307" y="2369537"/>
              <a:ext cx="19869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_tradnl" sz="2400" dirty="0"/>
                <a:t>- Fecha</a:t>
              </a:r>
              <a:br>
                <a:rPr lang="es-ES_tradnl" sz="2400" dirty="0"/>
              </a:br>
              <a:r>
                <a:rPr lang="es-ES_tradnl" sz="2400" dirty="0"/>
                <a:t>- Id producto</a:t>
              </a:r>
              <a:br>
                <a:rPr lang="es-ES_tradnl" sz="2400" dirty="0"/>
              </a:br>
              <a:r>
                <a:rPr lang="es-ES_tradnl" sz="2400" dirty="0"/>
                <a:t>- Cantidad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xmlns="" id="{7ADDD70C-0567-4090-AD6D-662582759554}"/>
                </a:ext>
              </a:extLst>
            </p:cNvPr>
            <p:cNvSpPr txBox="1"/>
            <p:nvPr/>
          </p:nvSpPr>
          <p:spPr>
            <a:xfrm>
              <a:off x="6458307" y="1460834"/>
              <a:ext cx="34442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/>
                <a:t>Histórico de pedidos</a:t>
              </a:r>
              <a:br>
                <a:rPr lang="es-ES_tradnl" sz="2400" dirty="0"/>
              </a:br>
              <a:r>
                <a:rPr lang="es-ES_tradnl" sz="2400" dirty="0"/>
                <a:t>Mayor antigüedad posible</a:t>
              </a:r>
              <a:endParaRPr lang="es-ES" sz="24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xmlns="" id="{08C4439B-0DCA-4FC3-BDD7-F78C12A57EF4}"/>
                </a:ext>
              </a:extLst>
            </p:cNvPr>
            <p:cNvSpPr/>
            <p:nvPr/>
          </p:nvSpPr>
          <p:spPr>
            <a:xfrm>
              <a:off x="6458307" y="3648844"/>
              <a:ext cx="5953246" cy="1456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En el histórico, incluir la tienda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Datos de los productos (ingredientes, </a:t>
              </a:r>
              <a:r>
                <a:rPr lang="es-ES" sz="2400" dirty="0" err="1"/>
                <a:t>etc</a:t>
              </a:r>
              <a:r>
                <a:rPr lang="es-ES" sz="2400" dirty="0"/>
                <a:t>)</a:t>
              </a:r>
            </a:p>
            <a:p>
              <a:pPr marL="0" lvl="2" indent="0">
                <a:spcBef>
                  <a:spcPts val="1000"/>
                </a:spcBef>
                <a:buNone/>
              </a:pPr>
              <a:r>
                <a:rPr lang="es-ES" sz="2400" dirty="0"/>
                <a:t>Datos de campañas comerciales</a:t>
              </a:r>
              <a:endParaRPr lang="es-ES_tradnl" sz="2400" dirty="0"/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2516E905-FEBD-4D95-BD67-61ABA6C56887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A0BC937-B709-434B-822C-12B3E82F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844"/>
            <a:ext cx="10515600" cy="597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/>
              <a:t>	</a:t>
            </a:r>
            <a:r>
              <a:rPr lang="es-ES_tradnl" sz="2400" b="1" dirty="0"/>
              <a:t>2) Tecnologías a emplear</a:t>
            </a:r>
          </a:p>
          <a:p>
            <a:pPr marL="0" indent="0">
              <a:buNone/>
            </a:pPr>
            <a:r>
              <a:rPr lang="es-ES_tradnl" sz="2400" b="1" dirty="0"/>
              <a:t>			</a:t>
            </a:r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Con seguridad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	</a:t>
            </a:r>
            <a:endParaRPr lang="en-US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dirty="0" err="1" smtClean="0"/>
              <a:t>Previsión</a:t>
            </a:r>
            <a:r>
              <a:rPr lang="en-US" sz="2400" dirty="0"/>
              <a:t>			</a:t>
            </a:r>
            <a:endParaRPr lang="es-ES_tradnl" b="1" dirty="0" smtClean="0"/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sz="2400" b="1" dirty="0"/>
              <a:t>	3) Presentación y análisis de </a:t>
            </a:r>
            <a:r>
              <a:rPr lang="es-ES_tradnl" sz="2400" b="1" dirty="0" smtClean="0"/>
              <a:t>resultados</a:t>
            </a:r>
            <a:endParaRPr lang="es-ES_tradnl" sz="2400" b="1" dirty="0"/>
          </a:p>
          <a:p>
            <a:pPr marL="0" indent="0">
              <a:buNone/>
            </a:pPr>
            <a:r>
              <a:rPr lang="es-ES_tradnl" sz="2400" b="1" dirty="0"/>
              <a:t>		</a:t>
            </a:r>
            <a:r>
              <a:rPr lang="es-ES_tradnl" sz="2400" dirty="0"/>
              <a:t>Comprobación del modelo en Campaña de Navidad</a:t>
            </a:r>
            <a:endParaRPr lang="es-ES_tradnl" sz="2400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AC0D083-E335-4DBD-8470-FD6BDE2DECD9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64944823-C4E0-48F9-B59E-CA4ADFE8DE89}"/>
              </a:ext>
            </a:extLst>
          </p:cNvPr>
          <p:cNvSpPr txBox="1"/>
          <p:nvPr/>
        </p:nvSpPr>
        <p:spPr>
          <a:xfrm>
            <a:off x="5949388" y="1045490"/>
            <a:ext cx="471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Series </a:t>
            </a:r>
            <a:r>
              <a:rPr lang="en-US" sz="2400" dirty="0" err="1"/>
              <a:t>temporales</a:t>
            </a:r>
            <a:endParaRPr lang="en-US" sz="2400" dirty="0"/>
          </a:p>
          <a:p>
            <a:r>
              <a:rPr lang="en-US" sz="2400" dirty="0"/>
              <a:t>Google Notebooks / </a:t>
            </a:r>
            <a:r>
              <a:rPr lang="en-US" sz="2400" dirty="0" err="1"/>
              <a:t>jupyter</a:t>
            </a:r>
            <a:endParaRPr lang="en-US" sz="2400" dirty="0"/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Repository</a:t>
            </a:r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- Wiki</a:t>
            </a:r>
            <a:endParaRPr lang="en-US" sz="2400" dirty="0"/>
          </a:p>
          <a:p>
            <a:r>
              <a:rPr lang="en-US" sz="2400" dirty="0"/>
              <a:t>Bash</a:t>
            </a:r>
          </a:p>
          <a:p>
            <a:r>
              <a:rPr lang="en-US" sz="2400" dirty="0"/>
              <a:t>Tableau / Google </a:t>
            </a:r>
            <a:r>
              <a:rPr lang="en-US" sz="2400" dirty="0" err="1"/>
              <a:t>dashbord</a:t>
            </a:r>
            <a:endParaRPr lang="es-ES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3C0782E5-7085-4060-B096-7FC57405969B}"/>
              </a:ext>
            </a:extLst>
          </p:cNvPr>
          <p:cNvSpPr txBox="1"/>
          <p:nvPr/>
        </p:nvSpPr>
        <p:spPr>
          <a:xfrm>
            <a:off x="5949388" y="3882460"/>
            <a:ext cx="2078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C80000"/>
                </a:solidFill>
              </a:defRPr>
            </a:lvl1pPr>
          </a:lstStyle>
          <a:p>
            <a:r>
              <a:rPr lang="es-ES" dirty="0">
                <a:solidFill>
                  <a:schemeClr val="tx1"/>
                </a:solidFill>
              </a:rPr>
              <a:t>Web-</a:t>
            </a:r>
            <a:r>
              <a:rPr lang="es-ES" dirty="0" err="1">
                <a:solidFill>
                  <a:schemeClr val="tx1"/>
                </a:solidFill>
              </a:rPr>
              <a:t>Scrapping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API</a:t>
            </a:r>
          </a:p>
          <a:p>
            <a:r>
              <a:rPr lang="es-ES" dirty="0" err="1" smtClean="0">
                <a:solidFill>
                  <a:schemeClr val="tx1"/>
                </a:solidFill>
              </a:rPr>
              <a:t>Clustering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0514604C-617F-4F0D-A9CA-1BBD647B2862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9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22" y="427673"/>
            <a:ext cx="10515600" cy="575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000" b="1" dirty="0"/>
              <a:t>4) </a:t>
            </a:r>
            <a:r>
              <a:rPr lang="es-ES_tradnl" b="1" dirty="0"/>
              <a:t>Project </a:t>
            </a:r>
            <a:r>
              <a:rPr lang="es-ES_tradnl" b="1" dirty="0" err="1"/>
              <a:t>planning</a:t>
            </a:r>
            <a:r>
              <a:rPr lang="es-ES_tradnl" b="1" dirty="0"/>
              <a:t>:</a:t>
            </a:r>
            <a:br>
              <a:rPr lang="es-ES_tradnl" b="1" dirty="0"/>
            </a:br>
            <a:endParaRPr lang="es-ES_tradnl" sz="2400" b="1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Datos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Recolección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Preparación</a:t>
            </a:r>
            <a:r>
              <a:rPr lang="en-US" sz="2600" dirty="0"/>
              <a:t> (Data Engineering)</a:t>
            </a:r>
          </a:p>
          <a:p>
            <a:pPr marL="457200" lvl="1" indent="0">
              <a:buNone/>
            </a:pPr>
            <a:r>
              <a:rPr lang="en-US" sz="2600" dirty="0"/>
              <a:t>	Exploratory Data Analysis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Modelo</a:t>
            </a:r>
            <a:r>
              <a:rPr lang="en-US" sz="2600" dirty="0"/>
              <a:t> </a:t>
            </a:r>
            <a:r>
              <a:rPr lang="en-US" sz="2600" dirty="0" err="1"/>
              <a:t>Predictivo</a:t>
            </a:r>
            <a:r>
              <a:rPr lang="en-US" sz="2600" dirty="0"/>
              <a:t>	</a:t>
            </a:r>
          </a:p>
          <a:p>
            <a:pPr marL="457200" lvl="1" indent="0">
              <a:buNone/>
            </a:pPr>
            <a:r>
              <a:rPr lang="en-US" sz="2600" dirty="0"/>
              <a:t>	Time series </a:t>
            </a:r>
            <a:r>
              <a:rPr lang="mr-IN" sz="2600" dirty="0"/>
              <a:t>–</a:t>
            </a:r>
            <a:r>
              <a:rPr lang="en-US" sz="2600" dirty="0"/>
              <a:t> Arima to </a:t>
            </a:r>
            <a:r>
              <a:rPr lang="en-US" sz="2600" dirty="0" err="1"/>
              <a:t>EDA+Prophet</a:t>
            </a:r>
            <a:r>
              <a:rPr lang="en-US" sz="2600" dirty="0"/>
              <a:t>+ MLP Neural Network 	Forecasting </a:t>
            </a:r>
          </a:p>
          <a:p>
            <a:pPr marL="457200" lvl="1" indent="0">
              <a:buNone/>
            </a:pPr>
            <a:r>
              <a:rPr lang="en-US" sz="2600" dirty="0"/>
              <a:t>	Clustering de </a:t>
            </a:r>
            <a:r>
              <a:rPr lang="en-US" sz="2600" dirty="0" err="1"/>
              <a:t>productos</a:t>
            </a: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 err="1"/>
              <a:t>Industrialización</a:t>
            </a:r>
            <a:endParaRPr lang="en-US" sz="2600" dirty="0"/>
          </a:p>
          <a:p>
            <a:pPr marL="457200" lvl="1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b="1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22DD24B-49D6-4066-8CE9-7307F97E226C}"/>
              </a:ext>
            </a:extLst>
          </p:cNvPr>
          <p:cNvSpPr/>
          <p:nvPr/>
        </p:nvSpPr>
        <p:spPr>
          <a:xfrm>
            <a:off x="8685286" y="0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8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097A13CB-9306-4239-95EA-2FBEA130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1" y="349839"/>
            <a:ext cx="10898529" cy="61583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sz="3000" b="1" dirty="0"/>
              <a:t>5) Conclusiones:</a:t>
            </a:r>
          </a:p>
          <a:p>
            <a:pPr marL="0" indent="0">
              <a:buNone/>
            </a:pPr>
            <a:endParaRPr lang="es-ES_tradnl" sz="2600" b="1" dirty="0"/>
          </a:p>
          <a:p>
            <a:pPr marL="0" indent="0">
              <a:buNone/>
            </a:pPr>
            <a:r>
              <a:rPr lang="es-ES_tradnl" sz="2600" dirty="0"/>
              <a:t>1) Proyecto real										</a:t>
            </a:r>
            <a:br>
              <a:rPr lang="es-ES_tradnl" sz="2600" dirty="0"/>
            </a:br>
            <a:r>
              <a:rPr lang="es-ES_tradnl" sz="2600" dirty="0"/>
              <a:t/>
            </a:r>
            <a:br>
              <a:rPr lang="es-ES_tradnl" sz="2600" dirty="0"/>
            </a:br>
            <a:r>
              <a:rPr lang="es-ES_tradnl" sz="2600" dirty="0"/>
              <a:t>	</a:t>
            </a:r>
          </a:p>
          <a:p>
            <a:pPr marL="0" indent="0">
              <a:buNone/>
            </a:pPr>
            <a:r>
              <a:rPr lang="es-ES_tradnl" sz="2600" dirty="0"/>
              <a:t>2) Fuerte componente </a:t>
            </a:r>
            <a:br>
              <a:rPr lang="es-ES_tradnl" sz="2600" dirty="0"/>
            </a:br>
            <a:r>
              <a:rPr lang="es-ES_tradnl" sz="2600" dirty="0"/>
              <a:t>de herramienta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3) Análisis con series temporales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4) Trata toda la cadena </a:t>
            </a:r>
            <a:br>
              <a:rPr lang="es-ES_tradnl" sz="2600" dirty="0"/>
            </a:br>
            <a:r>
              <a:rPr lang="es-ES_tradnl" sz="2600" dirty="0"/>
              <a:t>de valor del dato</a:t>
            </a:r>
            <a:br>
              <a:rPr lang="es-ES_tradnl" sz="2600" dirty="0"/>
            </a:br>
            <a:r>
              <a:rPr lang="es-ES_tradnl" sz="2600" dirty="0"/>
              <a:t>		</a:t>
            </a:r>
          </a:p>
          <a:p>
            <a:pPr marL="0" indent="0">
              <a:buNone/>
            </a:pPr>
            <a:r>
              <a:rPr lang="es-ES_tradnl" sz="2600" dirty="0"/>
              <a:t>5) Inconvenientes								</a:t>
            </a:r>
          </a:p>
          <a:p>
            <a:pPr marL="0" indent="0">
              <a:buNone/>
            </a:pPr>
            <a:endParaRPr lang="es-ES_tradnl" sz="2600" dirty="0"/>
          </a:p>
          <a:p>
            <a:pPr marL="0" indent="0">
              <a:buNone/>
            </a:pPr>
            <a:r>
              <a:rPr lang="es-ES_tradnl" sz="2600" dirty="0"/>
              <a:t>6) Riesgos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0CA7FF5F-A636-4CAC-AE7C-7F6EEAACCDA0}"/>
              </a:ext>
            </a:extLst>
          </p:cNvPr>
          <p:cNvSpPr/>
          <p:nvPr/>
        </p:nvSpPr>
        <p:spPr>
          <a:xfrm>
            <a:off x="0" y="0"/>
            <a:ext cx="711292" cy="6858000"/>
          </a:xfrm>
          <a:prstGeom prst="rect">
            <a:avLst/>
          </a:prstGeom>
          <a:solidFill>
            <a:srgbClr val="C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8A53FD3-C324-4352-BC78-035999102D67}"/>
              </a:ext>
            </a:extLst>
          </p:cNvPr>
          <p:cNvSpPr txBox="1"/>
          <p:nvPr/>
        </p:nvSpPr>
        <p:spPr>
          <a:xfrm>
            <a:off x="4716799" y="4750487"/>
            <a:ext cx="617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Ausencia de modelos de ML</a:t>
            </a:r>
          </a:p>
          <a:p>
            <a:r>
              <a:rPr lang="es-ES" sz="2400" dirty="0"/>
              <a:t>Dificultad de implementar web-</a:t>
            </a:r>
            <a:r>
              <a:rPr lang="es-ES" sz="2400" dirty="0" err="1"/>
              <a:t>scrapping</a:t>
            </a:r>
            <a:r>
              <a:rPr lang="es-ES" sz="2400" dirty="0"/>
              <a:t> o </a:t>
            </a:r>
            <a:r>
              <a:rPr lang="es-ES" sz="2400" dirty="0" err="1"/>
              <a:t>APIs</a:t>
            </a: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ED38A88A-1F21-41E0-BBCF-C3FBF4B4A295}"/>
              </a:ext>
            </a:extLst>
          </p:cNvPr>
          <p:cNvSpPr txBox="1"/>
          <p:nvPr/>
        </p:nvSpPr>
        <p:spPr>
          <a:xfrm>
            <a:off x="4716799" y="2317760"/>
            <a:ext cx="4562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/>
              <a:t>Desarrollo de una aplicación online</a:t>
            </a:r>
          </a:p>
          <a:p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0108BD9-C1D8-4694-B8FE-AFE3FFB7E53A}"/>
              </a:ext>
            </a:extLst>
          </p:cNvPr>
          <p:cNvSpPr txBox="1"/>
          <p:nvPr/>
        </p:nvSpPr>
        <p:spPr>
          <a:xfrm>
            <a:off x="4716799" y="974276"/>
            <a:ext cx="5405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Datos reales</a:t>
            </a:r>
          </a:p>
          <a:p>
            <a:r>
              <a:rPr lang="es-ES" sz="2400" dirty="0"/>
              <a:t>Problemas de tratamiento de datos reales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A79243C-E4F9-4EA6-BD8C-4E5807F4C326}"/>
              </a:ext>
            </a:extLst>
          </p:cNvPr>
          <p:cNvSpPr txBox="1"/>
          <p:nvPr/>
        </p:nvSpPr>
        <p:spPr>
          <a:xfrm>
            <a:off x="4716799" y="5677163"/>
            <a:ext cx="605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Ausencia de datos, falta de calidad de los datos</a:t>
            </a:r>
            <a:br>
              <a:rPr lang="es-ES" sz="2400" dirty="0"/>
            </a:br>
            <a:r>
              <a:rPr lang="es-ES" sz="2400" dirty="0"/>
              <a:t>Dificultad para llegar a conclusiones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E7900AE4-3530-4804-B07D-5912754A3655}"/>
              </a:ext>
            </a:extLst>
          </p:cNvPr>
          <p:cNvSpPr/>
          <p:nvPr/>
        </p:nvSpPr>
        <p:spPr>
          <a:xfrm>
            <a:off x="8667145" y="1579944"/>
            <a:ext cx="3506714" cy="3698111"/>
          </a:xfrm>
          <a:prstGeom prst="rect">
            <a:avLst/>
          </a:prstGeom>
          <a:blipFill dpi="0"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3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147</Words>
  <Application>Microsoft Macintosh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Sweet, sweet Data Science</vt:lpstr>
      <vt:lpstr>Presentación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predictivo de</dc:title>
  <dc:creator>Miguel Alfonso RUIZ</dc:creator>
  <cp:lastModifiedBy>Miguel Alfonso RUIZ</cp:lastModifiedBy>
  <cp:revision>24</cp:revision>
  <dcterms:created xsi:type="dcterms:W3CDTF">2019-10-03T15:22:43Z</dcterms:created>
  <dcterms:modified xsi:type="dcterms:W3CDTF">2019-10-05T08:11:17Z</dcterms:modified>
</cp:coreProperties>
</file>