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A44"/>
    <a:srgbClr val="CAF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4660"/>
  </p:normalViewPr>
  <p:slideViewPr>
    <p:cSldViewPr snapToGrid="0">
      <p:cViewPr>
        <p:scale>
          <a:sx n="66" d="100"/>
          <a:sy n="66" d="100"/>
        </p:scale>
        <p:origin x="58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71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7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76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42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1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6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FE604-B451-492C-8284-B942BF3E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r>
              <a:rPr lang="es-ES"/>
              <a:t>Presentación TFM – Miguel e Illán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FE3EBA-331C-469B-9589-354E8BC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6537" y="6356350"/>
            <a:ext cx="711740" cy="365125"/>
          </a:xfrm>
        </p:spPr>
        <p:txBody>
          <a:bodyPr/>
          <a:lstStyle>
            <a:lvl1pPr>
              <a:defRPr sz="1400" b="1">
                <a:solidFill>
                  <a:srgbClr val="002060"/>
                </a:solidFill>
              </a:defRPr>
            </a:lvl1pPr>
          </a:lstStyle>
          <a:p>
            <a:fld id="{85492666-ACF3-4EA7-8F08-95F84B7A79C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8D99CE-D196-458D-8228-3306044A8F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80010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Presentación TFM – Miguel e Illán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4A9E3-48E8-4802-8EAC-A0C5BD26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2060" y="233127"/>
            <a:ext cx="1226495" cy="292167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098325B-1F87-461E-99DA-390273CF53F1}" type="datetimeFigureOut">
              <a:rPr lang="es-ES" smtClean="0"/>
              <a:pPr/>
              <a:t>03/10/2019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63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5FCA1F-CAA9-4F73-AB46-B1149C9D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8F2A38-C394-4C35-8875-B45F3D3E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53B6A-D742-4B01-A4DF-7824AFC44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325B-1F87-461E-99DA-390273CF53F1}" type="datetimeFigureOut">
              <a:rPr lang="es-ES" smtClean="0"/>
              <a:t>03/10/2019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593DE-76AC-4F33-8769-EA7BE26F8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4FF9B-7390-442B-BBAC-DEB562C2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92666-ACF3-4EA7-8F08-95F84B7A79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4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DD66775-32F3-4777-9714-BA79B4CBC8E6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blipFill dpi="0" rotWithShape="1">
            <a:blip r:embed="rId2">
              <a:alphaModFix amt="46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5E3967-BAC2-4BEE-8092-61EF121355C9}"/>
              </a:ext>
            </a:extLst>
          </p:cNvPr>
          <p:cNvSpPr/>
          <p:nvPr/>
        </p:nvSpPr>
        <p:spPr>
          <a:xfrm>
            <a:off x="0" y="11575"/>
            <a:ext cx="12191999" cy="68464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6000" dirty="0">
                <a:solidFill>
                  <a:srgbClr val="DEFA44"/>
                </a:solidFill>
                <a:latin typeface="RiskofRainFont" panose="00000400000000000000" pitchFamily="2" charset="0"/>
              </a:rPr>
              <a:t>  </a:t>
            </a:r>
          </a:p>
          <a:p>
            <a:r>
              <a:rPr lang="es-ES" sz="6000" dirty="0">
                <a:solidFill>
                  <a:srgbClr val="DEFA44"/>
                </a:solidFill>
                <a:latin typeface="RiskofRainFont" panose="00000400000000000000" pitchFamily="2" charset="0"/>
              </a:rPr>
              <a:t>   REACHING THE SKY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019A3A-3943-46B2-B5CA-AFCE456D32C4}"/>
              </a:ext>
            </a:extLst>
          </p:cNvPr>
          <p:cNvSpPr txBox="1"/>
          <p:nvPr/>
        </p:nvSpPr>
        <p:spPr>
          <a:xfrm>
            <a:off x="613459" y="2967335"/>
            <a:ext cx="882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DEFA44"/>
                </a:solidFill>
                <a:latin typeface="RiskofRainFont" panose="00000400000000000000" pitchFamily="2" charset="0"/>
              </a:rPr>
              <a:t>the</a:t>
            </a:r>
            <a:r>
              <a:rPr lang="es-ES" sz="2400" dirty="0">
                <a:solidFill>
                  <a:srgbClr val="DEFA44"/>
                </a:solidFill>
                <a:latin typeface="RiskofRainFont" panose="00000400000000000000" pitchFamily="2" charset="0"/>
              </a:rPr>
              <a:t> data </a:t>
            </a:r>
            <a:r>
              <a:rPr lang="es-ES" sz="2400" dirty="0" err="1">
                <a:solidFill>
                  <a:srgbClr val="DEFA44"/>
                </a:solidFill>
                <a:latin typeface="RiskofRainFont" panose="00000400000000000000" pitchFamily="2" charset="0"/>
              </a:rPr>
              <a:t>solution</a:t>
            </a:r>
            <a:r>
              <a:rPr lang="es-ES" sz="2400" dirty="0">
                <a:solidFill>
                  <a:srgbClr val="DEFA44"/>
                </a:solidFill>
                <a:latin typeface="RiskofRainFont" panose="00000400000000000000" pitchFamily="2" charset="0"/>
              </a:rPr>
              <a:t> </a:t>
            </a:r>
            <a:r>
              <a:rPr lang="es-ES" sz="2400" dirty="0" err="1">
                <a:solidFill>
                  <a:srgbClr val="DEFA44"/>
                </a:solidFill>
                <a:latin typeface="RiskofRainFont" panose="00000400000000000000" pitchFamily="2" charset="0"/>
              </a:rPr>
              <a:t>for</a:t>
            </a:r>
            <a:r>
              <a:rPr lang="es-ES" sz="2400" dirty="0">
                <a:solidFill>
                  <a:srgbClr val="DEFA44"/>
                </a:solidFill>
                <a:latin typeface="RiskofRainFont" panose="00000400000000000000" pitchFamily="2" charset="0"/>
              </a:rPr>
              <a:t> real estate </a:t>
            </a:r>
            <a:r>
              <a:rPr lang="es-ES" sz="2400" dirty="0" err="1">
                <a:solidFill>
                  <a:srgbClr val="DEFA44"/>
                </a:solidFill>
                <a:latin typeface="RiskofRainFont" panose="00000400000000000000" pitchFamily="2" charset="0"/>
              </a:rPr>
              <a:t>investing</a:t>
            </a:r>
            <a:endParaRPr lang="es-ES" sz="2400" dirty="0">
              <a:solidFill>
                <a:srgbClr val="DEFA44"/>
              </a:solidFill>
              <a:latin typeface="RiskofRainFont" panose="000004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115322-35DD-4C39-8A82-5235648796C3}"/>
              </a:ext>
            </a:extLst>
          </p:cNvPr>
          <p:cNvSpPr txBox="1"/>
          <p:nvPr/>
        </p:nvSpPr>
        <p:spPr>
          <a:xfrm>
            <a:off x="613459" y="4722471"/>
            <a:ext cx="3974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DEFA44"/>
                </a:solidFill>
                <a:latin typeface="RiskofRainFont" panose="00000400000000000000" pitchFamily="2" charset="0"/>
              </a:rPr>
              <a:t>Miguel Ruiz Nogues</a:t>
            </a:r>
          </a:p>
          <a:p>
            <a:r>
              <a:rPr lang="es-ES" sz="2400" dirty="0">
                <a:solidFill>
                  <a:srgbClr val="DEFA44"/>
                </a:solidFill>
                <a:latin typeface="RiskofRainFont" panose="00000400000000000000" pitchFamily="2" charset="0"/>
              </a:rPr>
              <a:t>Illán Lois Bermejo</a:t>
            </a:r>
          </a:p>
        </p:txBody>
      </p:sp>
    </p:spTree>
    <p:extLst>
      <p:ext uri="{BB962C8B-B14F-4D97-AF65-F5344CB8AC3E}">
        <p14:creationId xmlns:p14="http://schemas.microsoft.com/office/powerpoint/2010/main" val="19023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63A0096-738E-4960-8F10-00ED0423E11B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C96B5B-3A21-4EF4-B8E1-DD06A264997C}"/>
              </a:ext>
            </a:extLst>
          </p:cNvPr>
          <p:cNvSpPr txBox="1"/>
          <p:nvPr/>
        </p:nvSpPr>
        <p:spPr>
          <a:xfrm>
            <a:off x="448412" y="612844"/>
            <a:ext cx="109247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RiskofRainFont" panose="00000400000000000000" pitchFamily="2" charset="0"/>
              </a:rPr>
              <a:t>ÍNDICE:</a:t>
            </a:r>
          </a:p>
          <a:p>
            <a:endParaRPr lang="es-ES" sz="2400" dirty="0">
              <a:latin typeface="RiskofRainFon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Situación actual</a:t>
            </a:r>
            <a:br>
              <a:rPr lang="es-ES" sz="2400" dirty="0">
                <a:latin typeface="RiskofRainFont" panose="00000400000000000000" pitchFamily="2" charset="0"/>
              </a:rPr>
            </a:br>
            <a:endParaRPr lang="es-ES" sz="2400" dirty="0">
              <a:latin typeface="RiskofRainFon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Propuesta de mejora</a:t>
            </a:r>
            <a:br>
              <a:rPr lang="es-ES" sz="2400" dirty="0">
                <a:latin typeface="RiskofRainFont" panose="00000400000000000000" pitchFamily="2" charset="0"/>
              </a:rPr>
            </a:br>
            <a:endParaRPr lang="es-ES" sz="2400" dirty="0">
              <a:latin typeface="RiskofRainFon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Modelo</a:t>
            </a:r>
            <a:br>
              <a:rPr lang="es-ES" sz="2400" dirty="0">
                <a:latin typeface="RiskofRainFont" panose="00000400000000000000" pitchFamily="2" charset="0"/>
              </a:rPr>
            </a:br>
            <a:endParaRPr lang="es-ES" sz="2400" dirty="0">
              <a:latin typeface="RiskofRainFont" panose="00000400000000000000" pitchFamily="2" charset="0"/>
            </a:endParaRPr>
          </a:p>
          <a:p>
            <a:pPr marL="800100" lvl="1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Datos</a:t>
            </a:r>
          </a:p>
          <a:p>
            <a:pPr marL="800100" lvl="1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Tecnologías a emplear</a:t>
            </a:r>
          </a:p>
          <a:p>
            <a:pPr marL="800100" lvl="1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Presentación y análisis preliminar de resultados</a:t>
            </a:r>
            <a:br>
              <a:rPr lang="es-ES" sz="2400" dirty="0">
                <a:latin typeface="RiskofRainFont" panose="00000400000000000000" pitchFamily="2" charset="0"/>
              </a:rPr>
            </a:br>
            <a:endParaRPr lang="es-ES" sz="2400" dirty="0">
              <a:latin typeface="RiskofRainFon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Project </a:t>
            </a:r>
            <a:r>
              <a:rPr lang="es-ES" sz="2400" dirty="0" err="1">
                <a:latin typeface="RiskofRainFont" panose="00000400000000000000" pitchFamily="2" charset="0"/>
              </a:rPr>
              <a:t>Planning</a:t>
            </a:r>
            <a:br>
              <a:rPr lang="es-ES" sz="2400" dirty="0">
                <a:latin typeface="RiskofRainFont" panose="00000400000000000000" pitchFamily="2" charset="0"/>
              </a:rPr>
            </a:br>
            <a:endParaRPr lang="es-ES" sz="2400" dirty="0">
              <a:latin typeface="RiskofRainFont" panose="00000400000000000000" pitchFamily="2" charset="0"/>
            </a:endParaRPr>
          </a:p>
          <a:p>
            <a:pPr marL="342900" indent="-342900">
              <a:buAutoNum type="arabicParenR"/>
            </a:pPr>
            <a:r>
              <a:rPr lang="es-ES" sz="2400" dirty="0">
                <a:latin typeface="RiskofRainFont" panose="00000400000000000000" pitchFamily="2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75239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9FBCE2-4F30-423E-AB4F-E2A9388EA38F}"/>
              </a:ext>
            </a:extLst>
          </p:cNvPr>
          <p:cNvSpPr txBox="1"/>
          <p:nvPr/>
        </p:nvSpPr>
        <p:spPr>
          <a:xfrm>
            <a:off x="1145894" y="613458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1) Situación actual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D8ED6F-4275-4EBE-BB1D-2A3A2B647E61}"/>
              </a:ext>
            </a:extLst>
          </p:cNvPr>
          <p:cNvSpPr txBox="1"/>
          <p:nvPr/>
        </p:nvSpPr>
        <p:spPr>
          <a:xfrm>
            <a:off x="1031246" y="1905506"/>
            <a:ext cx="5131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Situación del mercado de la vivienda:</a:t>
            </a:r>
          </a:p>
          <a:p>
            <a:r>
              <a:rPr lang="es-ES" sz="24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Precio del alquiler muy elevado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Precio de compra muy elevado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Irrupción del mercado de 	alquiler vacacional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/>
              <a:t>Oportunidad de grandes retornos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344E6A-10A1-442F-B0B3-47B57822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49" y="2784156"/>
            <a:ext cx="5359078" cy="38084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56EA73-7495-41D8-AA67-0728742B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77" y="1136677"/>
            <a:ext cx="5202222" cy="138660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47561A0-C658-4AE8-ADBC-3C6482BDC495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18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AFA054-7A06-496B-B0F1-21DCB6BAEAF8}"/>
              </a:ext>
            </a:extLst>
          </p:cNvPr>
          <p:cNvSpPr txBox="1"/>
          <p:nvPr/>
        </p:nvSpPr>
        <p:spPr>
          <a:xfrm>
            <a:off x="1145894" y="613458"/>
            <a:ext cx="5686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2) Propuesta de mejora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5ECBC97-0560-46E1-9512-A5EBA07E1BE2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3B494B-39D7-449C-8F1D-AEF7BF11B8E7}"/>
              </a:ext>
            </a:extLst>
          </p:cNvPr>
          <p:cNvSpPr txBox="1"/>
          <p:nvPr/>
        </p:nvSpPr>
        <p:spPr>
          <a:xfrm>
            <a:off x="1145894" y="1523541"/>
            <a:ext cx="10845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Desarrollar una herramienta que establezca las zonas con mejores retornos de la inversión para las compras para alquiler. Mayor ratio: </a:t>
            </a:r>
          </a:p>
          <a:p>
            <a:endParaRPr lang="es-ES" sz="2400" dirty="0"/>
          </a:p>
          <a:p>
            <a:r>
              <a:rPr lang="es-ES" sz="2400" dirty="0"/>
              <a:t>			</a:t>
            </a:r>
            <a:r>
              <a:rPr lang="es-ES" sz="2400" dirty="0" err="1"/>
              <a:t>precio_compra</a:t>
            </a:r>
            <a:r>
              <a:rPr lang="es-ES" sz="2400" dirty="0"/>
              <a:t>/</a:t>
            </a:r>
            <a:r>
              <a:rPr lang="es-ES" sz="2400" dirty="0" err="1"/>
              <a:t>precio_alquiler</a:t>
            </a:r>
            <a:endParaRPr lang="es-ES" sz="2400" dirty="0"/>
          </a:p>
          <a:p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Beneficios esperados:</a:t>
            </a:r>
          </a:p>
          <a:p>
            <a:endParaRPr lang="es-ES" sz="2400" dirty="0"/>
          </a:p>
          <a:p>
            <a:r>
              <a:rPr lang="es-ES" sz="2400" dirty="0"/>
              <a:t>	- Reducción de los tiempos de búsqueda</a:t>
            </a:r>
          </a:p>
          <a:p>
            <a:r>
              <a:rPr lang="es-ES" sz="2400" dirty="0"/>
              <a:t>	- Mejora de la eficiencia de los procesos de negocio</a:t>
            </a:r>
          </a:p>
          <a:p>
            <a:r>
              <a:rPr lang="es-ES" sz="2400" dirty="0"/>
              <a:t>	- Aumento de los beneficios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8C3E99-0186-4632-8B63-6EBCAC58F06B}"/>
              </a:ext>
            </a:extLst>
          </p:cNvPr>
          <p:cNvSpPr/>
          <p:nvPr/>
        </p:nvSpPr>
        <p:spPr>
          <a:xfrm>
            <a:off x="937550" y="5334459"/>
            <a:ext cx="11254450" cy="1523541"/>
          </a:xfrm>
          <a:prstGeom prst="rect">
            <a:avLst/>
          </a:prstGeom>
          <a:blipFill dpi="0" rotWithShape="1">
            <a:blip r:embed="rId2">
              <a:alphaModFix amt="3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38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4C3682-A4FF-4C0C-B11C-6B6872E77389}"/>
              </a:ext>
            </a:extLst>
          </p:cNvPr>
          <p:cNvSpPr txBox="1"/>
          <p:nvPr/>
        </p:nvSpPr>
        <p:spPr>
          <a:xfrm>
            <a:off x="1145894" y="613458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3) Modelo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917EA00-D558-4369-AFBB-77DAD31C8E7D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24ED9B-11BD-468C-B34B-1E9E86AC07AB}"/>
              </a:ext>
            </a:extLst>
          </p:cNvPr>
          <p:cNvSpPr txBox="1"/>
          <p:nvPr/>
        </p:nvSpPr>
        <p:spPr>
          <a:xfrm>
            <a:off x="1145894" y="1536174"/>
            <a:ext cx="10845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ES" sz="2400" dirty="0"/>
              <a:t>Datos:</a:t>
            </a:r>
          </a:p>
          <a:p>
            <a:endParaRPr lang="es-ES" sz="2400" dirty="0"/>
          </a:p>
          <a:p>
            <a:r>
              <a:rPr lang="es-ES" sz="2400" dirty="0"/>
              <a:t>	Fuentes: idealista, </a:t>
            </a:r>
            <a:r>
              <a:rPr lang="es-ES" sz="2400" dirty="0" err="1"/>
              <a:t>fotocasa</a:t>
            </a:r>
            <a:r>
              <a:rPr lang="es-ES" sz="2400" dirty="0"/>
              <a:t>, </a:t>
            </a:r>
            <a:r>
              <a:rPr lang="es-ES" sz="2400" dirty="0" err="1"/>
              <a:t>Goolzoom</a:t>
            </a:r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	Son datos de oferta: modelos de ajuste para calcular el precio de mercado</a:t>
            </a:r>
          </a:p>
          <a:p>
            <a:endParaRPr lang="es-ES" sz="2400" dirty="0"/>
          </a:p>
          <a:p>
            <a:r>
              <a:rPr lang="es-ES" sz="2400" dirty="0"/>
              <a:t>	Métodos: cruce de </a:t>
            </a:r>
            <a:r>
              <a:rPr lang="es-ES" sz="2400" dirty="0" err="1"/>
              <a:t>t_medio</a:t>
            </a:r>
            <a:r>
              <a:rPr lang="es-ES" sz="2400" dirty="0"/>
              <a:t> por anuncio con precio de anuncio/</a:t>
            </a:r>
            <a:r>
              <a:rPr lang="es-ES" sz="2400" dirty="0" err="1"/>
              <a:t>t_espera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	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9676AF-59E1-4865-BF15-548A2ADD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56" y="4352875"/>
            <a:ext cx="3922673" cy="22816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A24EE5-A4EE-4598-BEAD-66C9B85A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373" y="4421691"/>
            <a:ext cx="2454316" cy="22128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07F8C8-A729-415A-88D7-5A6EB086B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51" y="469794"/>
            <a:ext cx="2095178" cy="10663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D4298C-0710-43D3-A52B-95E5DA6D10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7" b="46028"/>
          <a:stretch/>
        </p:blipFill>
        <p:spPr>
          <a:xfrm>
            <a:off x="7559924" y="831600"/>
            <a:ext cx="2726800" cy="7045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B820E9-0CAA-42F6-A91B-A1EF4557E9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9" b="28333"/>
          <a:stretch/>
        </p:blipFill>
        <p:spPr>
          <a:xfrm>
            <a:off x="8548544" y="2015886"/>
            <a:ext cx="3246479" cy="74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6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4C3682-A4FF-4C0C-B11C-6B6872E77389}"/>
              </a:ext>
            </a:extLst>
          </p:cNvPr>
          <p:cNvSpPr txBox="1"/>
          <p:nvPr/>
        </p:nvSpPr>
        <p:spPr>
          <a:xfrm>
            <a:off x="1145894" y="613458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3) Modelo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085EE5-ABE7-47F4-B174-4C8050A651CD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167A5E-6FA6-4C09-94E0-A26B2315E231}"/>
              </a:ext>
            </a:extLst>
          </p:cNvPr>
          <p:cNvSpPr txBox="1"/>
          <p:nvPr/>
        </p:nvSpPr>
        <p:spPr>
          <a:xfrm>
            <a:off x="1145894" y="1536174"/>
            <a:ext cx="108454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s-ES" sz="2400" dirty="0"/>
              <a:t>Tecnologías a emplear:</a:t>
            </a:r>
          </a:p>
          <a:p>
            <a:endParaRPr lang="es-ES" sz="2400" dirty="0"/>
          </a:p>
          <a:p>
            <a:r>
              <a:rPr lang="es-ES" sz="2400" dirty="0"/>
              <a:t>	</a:t>
            </a:r>
            <a:r>
              <a:rPr lang="es-ES" sz="2400" dirty="0" err="1"/>
              <a:t>APIs</a:t>
            </a:r>
            <a:r>
              <a:rPr lang="es-ES" sz="2400" dirty="0"/>
              <a:t> y web </a:t>
            </a:r>
            <a:r>
              <a:rPr lang="es-ES" sz="2400" dirty="0" err="1"/>
              <a:t>scrapping</a:t>
            </a:r>
            <a:endParaRPr lang="es-ES" sz="2400" dirty="0"/>
          </a:p>
          <a:p>
            <a:r>
              <a:rPr lang="es-ES" sz="2400" dirty="0"/>
              <a:t>	Métodos de aprendizaje supervisado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Clustering</a:t>
            </a:r>
            <a:endParaRPr lang="es-ES" sz="2400" dirty="0"/>
          </a:p>
          <a:p>
            <a:r>
              <a:rPr lang="es-ES" sz="2400" dirty="0"/>
              <a:t>	Git</a:t>
            </a:r>
          </a:p>
          <a:p>
            <a:r>
              <a:rPr lang="es-ES" sz="2400" dirty="0"/>
              <a:t>	</a:t>
            </a:r>
            <a:r>
              <a:rPr lang="es-ES" sz="2400" dirty="0" err="1"/>
              <a:t>Jupyter</a:t>
            </a:r>
            <a:endParaRPr lang="es-ES" sz="2400" dirty="0"/>
          </a:p>
          <a:p>
            <a:r>
              <a:rPr lang="es-ES" sz="2400" dirty="0"/>
              <a:t>	</a:t>
            </a:r>
          </a:p>
          <a:p>
            <a:r>
              <a:rPr lang="es-ES" sz="2400" dirty="0"/>
              <a:t>	Google Cloud</a:t>
            </a:r>
          </a:p>
          <a:p>
            <a:endParaRPr lang="es-ES" sz="2400" dirty="0"/>
          </a:p>
          <a:p>
            <a:r>
              <a:rPr lang="es-ES" sz="2400" dirty="0"/>
              <a:t>3) Presentación y análisis de resultados</a:t>
            </a:r>
          </a:p>
          <a:p>
            <a:endParaRPr lang="es-ES" sz="2400" dirty="0"/>
          </a:p>
          <a:p>
            <a:r>
              <a:rPr lang="es-ES" sz="2400" dirty="0"/>
              <a:t>	</a:t>
            </a:r>
            <a:r>
              <a:rPr lang="es-ES" sz="2400" dirty="0" err="1"/>
              <a:t>Tableau</a:t>
            </a:r>
            <a:r>
              <a:rPr lang="es-ES" sz="2400" dirty="0"/>
              <a:t>, </a:t>
            </a:r>
            <a:r>
              <a:rPr lang="es-ES" sz="2400" dirty="0" err="1"/>
              <a:t>Matplotlib</a:t>
            </a:r>
            <a:r>
              <a:rPr lang="es-ES" sz="2400" dirty="0"/>
              <a:t>, </a:t>
            </a:r>
            <a:r>
              <a:rPr lang="es-ES" sz="2400" dirty="0" err="1"/>
              <a:t>Seaborn</a:t>
            </a:r>
            <a:endParaRPr lang="es-ES" sz="2400" dirty="0"/>
          </a:p>
          <a:p>
            <a:r>
              <a:rPr lang="es-ES" sz="2400" dirty="0"/>
              <a:t>	</a:t>
            </a:r>
          </a:p>
          <a:p>
            <a:r>
              <a:rPr lang="es-ES" sz="2400" dirty="0"/>
              <a:t>	</a:t>
            </a:r>
          </a:p>
          <a:p>
            <a:endParaRPr lang="es-ES" sz="2400" dirty="0"/>
          </a:p>
          <a:p>
            <a:r>
              <a:rPr lang="es-ES" sz="2400" dirty="0"/>
              <a:t>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7FBDB82-EECF-442E-8567-4D8402007361}"/>
              </a:ext>
            </a:extLst>
          </p:cNvPr>
          <p:cNvSpPr/>
          <p:nvPr/>
        </p:nvSpPr>
        <p:spPr>
          <a:xfrm>
            <a:off x="7720314" y="1"/>
            <a:ext cx="4501106" cy="6858000"/>
          </a:xfrm>
          <a:prstGeom prst="rect">
            <a:avLst/>
          </a:prstGeom>
          <a:blipFill dpi="0" rotWithShape="1">
            <a:blip r:embed="rId2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2" r="-155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6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C10988-EB98-47A5-A24D-7BB92DF66912}"/>
              </a:ext>
            </a:extLst>
          </p:cNvPr>
          <p:cNvSpPr txBox="1"/>
          <p:nvPr/>
        </p:nvSpPr>
        <p:spPr>
          <a:xfrm>
            <a:off x="1145894" y="613458"/>
            <a:ext cx="4868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4) Project </a:t>
            </a:r>
            <a:r>
              <a:rPr lang="es-ES" sz="2800" b="1" dirty="0" err="1">
                <a:latin typeface="RiskofRainFont" panose="00000400000000000000" pitchFamily="2" charset="0"/>
              </a:rPr>
              <a:t>Planning</a:t>
            </a:r>
            <a:endParaRPr lang="es-ES" sz="2800" b="1" dirty="0">
              <a:latin typeface="RiskofRainFont" panose="000004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34D7E97-5B2F-464F-B626-C44819B204BC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BC4492-ED76-4B4E-AE4E-7C3F6447356A}"/>
              </a:ext>
            </a:extLst>
          </p:cNvPr>
          <p:cNvSpPr/>
          <p:nvPr/>
        </p:nvSpPr>
        <p:spPr>
          <a:xfrm>
            <a:off x="1635889" y="1335987"/>
            <a:ext cx="102744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Datos</a:t>
            </a:r>
            <a:endParaRPr lang="en-US" sz="2600" dirty="0"/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Recolección</a:t>
            </a:r>
            <a:endParaRPr lang="en-US" sz="2600" dirty="0"/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Preparación</a:t>
            </a:r>
            <a:r>
              <a:rPr lang="en-US" sz="2600" dirty="0"/>
              <a:t> (Data Engineering)</a:t>
            </a:r>
          </a:p>
          <a:p>
            <a:pPr lvl="1"/>
            <a:r>
              <a:rPr lang="en-US" sz="2600" dirty="0"/>
              <a:t>	Exploratory Data Analysis</a:t>
            </a:r>
            <a:br>
              <a:rPr lang="en-US" sz="2600" dirty="0"/>
            </a:b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Modelo</a:t>
            </a:r>
            <a:br>
              <a:rPr lang="en-US" sz="2600" dirty="0"/>
            </a:br>
            <a:r>
              <a:rPr lang="en-US" sz="2600" dirty="0"/>
              <a:t>	</a:t>
            </a:r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Segmentación</a:t>
            </a:r>
            <a:r>
              <a:rPr lang="en-US" sz="2600" dirty="0"/>
              <a:t> de los </a:t>
            </a:r>
            <a:r>
              <a:rPr lang="en-US" sz="2600" dirty="0" err="1"/>
              <a:t>pisos</a:t>
            </a:r>
            <a:r>
              <a:rPr lang="en-US" sz="2600" dirty="0"/>
              <a:t> por features (zona, exterior/interior,…)</a:t>
            </a:r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Modelización</a:t>
            </a:r>
            <a:r>
              <a:rPr lang="en-US" sz="2600" dirty="0"/>
              <a:t> con ML y </a:t>
            </a:r>
            <a:r>
              <a:rPr lang="en-US" sz="2600" dirty="0" err="1"/>
              <a:t>dimensionalización</a:t>
            </a:r>
            <a:r>
              <a:rPr lang="en-US" sz="2600" dirty="0"/>
              <a:t> (</a:t>
            </a:r>
            <a:r>
              <a:rPr lang="en-US" sz="2600" dirty="0" err="1"/>
              <a:t>elim</a:t>
            </a:r>
            <a:r>
              <a:rPr lang="en-US" sz="2600" dirty="0"/>
              <a:t>. de variables)</a:t>
            </a:r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Cálculo</a:t>
            </a:r>
            <a:r>
              <a:rPr lang="en-US" sz="2600" dirty="0"/>
              <a:t> de </a:t>
            </a:r>
            <a:r>
              <a:rPr lang="en-US" sz="2600" dirty="0" err="1"/>
              <a:t>precios</a:t>
            </a:r>
            <a:r>
              <a:rPr lang="en-US" sz="2600" dirty="0"/>
              <a:t> de Mercado</a:t>
            </a:r>
          </a:p>
          <a:p>
            <a:pPr lvl="1"/>
            <a:r>
              <a:rPr lang="en-US" sz="2600" dirty="0"/>
              <a:t>	</a:t>
            </a:r>
            <a:r>
              <a:rPr lang="en-US" sz="2600" dirty="0" err="1"/>
              <a:t>Cálculo</a:t>
            </a:r>
            <a:r>
              <a:rPr lang="en-US" sz="2600" dirty="0"/>
              <a:t> de ratio </a:t>
            </a:r>
            <a:r>
              <a:rPr lang="en-US" sz="2600" dirty="0" err="1"/>
              <a:t>precio</a:t>
            </a:r>
            <a:r>
              <a:rPr lang="en-US" sz="2600" dirty="0"/>
              <a:t> de </a:t>
            </a:r>
            <a:r>
              <a:rPr lang="en-US" sz="2600" dirty="0" err="1"/>
              <a:t>compra</a:t>
            </a:r>
            <a:r>
              <a:rPr lang="en-US" sz="2600" dirty="0"/>
              <a:t> </a:t>
            </a:r>
            <a:r>
              <a:rPr lang="en-US" sz="2600" dirty="0" err="1"/>
              <a:t>frente</a:t>
            </a:r>
            <a:r>
              <a:rPr lang="en-US" sz="2600" dirty="0"/>
              <a:t> a </a:t>
            </a:r>
            <a:r>
              <a:rPr lang="en-US" sz="2600" dirty="0" err="1"/>
              <a:t>precio</a:t>
            </a:r>
            <a:r>
              <a:rPr lang="en-US" sz="2600" dirty="0"/>
              <a:t> de </a:t>
            </a:r>
            <a:r>
              <a:rPr lang="en-US" sz="2600" dirty="0" err="1"/>
              <a:t>alquiler</a:t>
            </a:r>
            <a:endParaRPr lang="en-US" sz="2600" dirty="0"/>
          </a:p>
          <a:p>
            <a:pPr lvl="1"/>
            <a:r>
              <a:rPr lang="en-US" sz="2600" dirty="0"/>
              <a:t>	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Presentación</a:t>
            </a:r>
            <a:r>
              <a:rPr lang="en-US" sz="2600" dirty="0"/>
              <a:t> y </a:t>
            </a:r>
            <a:r>
              <a:rPr lang="en-US" sz="2600" dirty="0" err="1"/>
              <a:t>análisis</a:t>
            </a:r>
            <a:r>
              <a:rPr lang="en-US" sz="2600" dirty="0"/>
              <a:t> de </a:t>
            </a:r>
            <a:r>
              <a:rPr lang="en-US" sz="2600" dirty="0" err="1"/>
              <a:t>resultados</a:t>
            </a:r>
            <a:endParaRPr lang="en-US" sz="2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94B38F-7DC3-46CB-A256-830B1FE10DAF}"/>
              </a:ext>
            </a:extLst>
          </p:cNvPr>
          <p:cNvSpPr/>
          <p:nvPr/>
        </p:nvSpPr>
        <p:spPr>
          <a:xfrm>
            <a:off x="937550" y="0"/>
            <a:ext cx="11254449" cy="6858000"/>
          </a:xfrm>
          <a:prstGeom prst="rect">
            <a:avLst/>
          </a:prstGeom>
          <a:blipFill dpi="0" rotWithShape="1">
            <a:blip r:embed="rId2">
              <a:alphaModFix amt="1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04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CC27E7-95E1-4787-B5DF-214A725B0AED}"/>
              </a:ext>
            </a:extLst>
          </p:cNvPr>
          <p:cNvSpPr txBox="1"/>
          <p:nvPr/>
        </p:nvSpPr>
        <p:spPr>
          <a:xfrm>
            <a:off x="1145894" y="613458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RiskofRainFont" panose="00000400000000000000" pitchFamily="2" charset="0"/>
              </a:rPr>
              <a:t>5) Conclusiones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FAF845F-4864-467C-8A89-EDB4A786DD70}"/>
              </a:ext>
            </a:extLst>
          </p:cNvPr>
          <p:cNvSpPr/>
          <p:nvPr/>
        </p:nvSpPr>
        <p:spPr>
          <a:xfrm>
            <a:off x="1" y="0"/>
            <a:ext cx="937548" cy="6858000"/>
          </a:xfrm>
          <a:prstGeom prst="rect">
            <a:avLst/>
          </a:prstGeom>
          <a:solidFill>
            <a:srgbClr val="DEF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2F7230-8C81-4406-8E2A-C7BE004BC0CB}"/>
              </a:ext>
            </a:extLst>
          </p:cNvPr>
          <p:cNvSpPr/>
          <p:nvPr/>
        </p:nvSpPr>
        <p:spPr>
          <a:xfrm>
            <a:off x="1145894" y="1521182"/>
            <a:ext cx="102744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600" dirty="0"/>
              <a:t>Proyecto con </a:t>
            </a:r>
            <a:r>
              <a:rPr lang="en-US" sz="2600" dirty="0" err="1"/>
              <a:t>fuerte</a:t>
            </a:r>
            <a:r>
              <a:rPr lang="en-US" sz="2600" dirty="0"/>
              <a:t> </a:t>
            </a:r>
            <a:r>
              <a:rPr lang="en-US" sz="2600" dirty="0" err="1"/>
              <a:t>componente</a:t>
            </a:r>
            <a:r>
              <a:rPr lang="en-US" sz="2600" dirty="0"/>
              <a:t> </a:t>
            </a:r>
            <a:r>
              <a:rPr lang="en-US" sz="2600" dirty="0" err="1"/>
              <a:t>metodológico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Empleo</a:t>
            </a:r>
            <a:r>
              <a:rPr lang="en-US" sz="2600" dirty="0"/>
              <a:t> de APIs, web scrapping, </a:t>
            </a:r>
            <a:r>
              <a:rPr lang="en-US" sz="2600" dirty="0" err="1"/>
              <a:t>modelos</a:t>
            </a:r>
            <a:r>
              <a:rPr lang="en-US" sz="2600" dirty="0"/>
              <a:t> de ML, </a:t>
            </a:r>
            <a:r>
              <a:rPr lang="en-US" sz="2600" dirty="0" err="1"/>
              <a:t>computación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la </a:t>
            </a:r>
            <a:r>
              <a:rPr lang="en-US" sz="2600" dirty="0" err="1"/>
              <a:t>nube</a:t>
            </a:r>
            <a:r>
              <a:rPr lang="en-US" sz="2600" dirty="0"/>
              <a:t> y </a:t>
            </a:r>
            <a:r>
              <a:rPr lang="en-US" sz="2600" dirty="0" err="1"/>
              <a:t>métodos</a:t>
            </a:r>
            <a:r>
              <a:rPr lang="en-US" sz="2600" dirty="0"/>
              <a:t> de </a:t>
            </a:r>
            <a:r>
              <a:rPr lang="en-US" sz="2600" dirty="0" err="1"/>
              <a:t>visualización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Resultado</a:t>
            </a:r>
            <a:r>
              <a:rPr lang="en-US" sz="2600" dirty="0"/>
              <a:t> </a:t>
            </a:r>
            <a:r>
              <a:rPr lang="en-US" sz="2600" dirty="0" err="1"/>
              <a:t>desplegable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servidor</a:t>
            </a:r>
            <a:r>
              <a:rPr lang="en-US" sz="2600" dirty="0"/>
              <a:t> web</a:t>
            </a:r>
          </a:p>
          <a:p>
            <a:pPr marL="514350" indent="-514350">
              <a:buFont typeface="+mj-lt"/>
              <a:buAutoNum type="arabicParenR"/>
            </a:pP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Inconvenientes</a:t>
            </a:r>
            <a:r>
              <a:rPr lang="en-US" sz="2600" dirty="0"/>
              <a:t> y </a:t>
            </a:r>
            <a:r>
              <a:rPr lang="en-US" sz="2600" dirty="0" err="1"/>
              <a:t>riesgos</a:t>
            </a:r>
            <a:endParaRPr lang="en-US" sz="2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7BD566-7C01-429D-90FE-C925053BE803}"/>
              </a:ext>
            </a:extLst>
          </p:cNvPr>
          <p:cNvSpPr txBox="1"/>
          <p:nvPr/>
        </p:nvSpPr>
        <p:spPr>
          <a:xfrm>
            <a:off x="6096000" y="4029561"/>
            <a:ext cx="5246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Fuerte carga metodológica</a:t>
            </a:r>
            <a:br>
              <a:rPr lang="es-ES" sz="2400" dirty="0"/>
            </a:br>
            <a:r>
              <a:rPr lang="es-ES" sz="2400" dirty="0"/>
              <a:t>Posibles complicaciones en modelo de</a:t>
            </a:r>
            <a:br>
              <a:rPr lang="es-ES" sz="2400" dirty="0"/>
            </a:br>
            <a:r>
              <a:rPr lang="es-ES" sz="2400" dirty="0"/>
              <a:t>cálculo de precio de mercado</a:t>
            </a:r>
          </a:p>
          <a:p>
            <a:r>
              <a:rPr lang="es-ES" sz="2400" dirty="0"/>
              <a:t>Dificultades en la extracción de los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91A1BF-ED61-481F-8AA8-6003D2501FFD}"/>
              </a:ext>
            </a:extLst>
          </p:cNvPr>
          <p:cNvSpPr/>
          <p:nvPr/>
        </p:nvSpPr>
        <p:spPr>
          <a:xfrm>
            <a:off x="937550" y="0"/>
            <a:ext cx="11254449" cy="6858000"/>
          </a:xfrm>
          <a:prstGeom prst="rect">
            <a:avLst/>
          </a:prstGeom>
          <a:blipFill dpi="0" rotWithShape="1">
            <a:blip r:embed="rId2">
              <a:alphaModFix amt="1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834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115</Words>
  <Application>Microsoft Office PowerPoint</Application>
  <PresentationFormat>Panorámica</PresentationFormat>
  <Paragraphs>84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RiskofRainFont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Illan</dc:creator>
  <cp:lastModifiedBy>Illan</cp:lastModifiedBy>
  <cp:revision>14</cp:revision>
  <dcterms:created xsi:type="dcterms:W3CDTF">2019-10-03T17:11:07Z</dcterms:created>
  <dcterms:modified xsi:type="dcterms:W3CDTF">2019-10-03T20:42:42Z</dcterms:modified>
</cp:coreProperties>
</file>