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79" r:id="rId4"/>
    <p:sldId id="292" r:id="rId5"/>
    <p:sldId id="262" r:id="rId6"/>
    <p:sldId id="297" r:id="rId7"/>
    <p:sldId id="287" r:id="rId8"/>
    <p:sldId id="278" r:id="rId9"/>
    <p:sldId id="293" r:id="rId10"/>
    <p:sldId id="261" r:id="rId11"/>
    <p:sldId id="289" r:id="rId12"/>
    <p:sldId id="288" r:id="rId13"/>
    <p:sldId id="265" r:id="rId14"/>
    <p:sldId id="280" r:id="rId15"/>
    <p:sldId id="263" r:id="rId16"/>
    <p:sldId id="294" r:id="rId17"/>
    <p:sldId id="282" r:id="rId18"/>
    <p:sldId id="295" r:id="rId19"/>
    <p:sldId id="296" r:id="rId20"/>
    <p:sldId id="270" r:id="rId21"/>
    <p:sldId id="271" r:id="rId22"/>
    <p:sldId id="272" r:id="rId23"/>
    <p:sldId id="275" r:id="rId24"/>
    <p:sldId id="284" r:id="rId25"/>
    <p:sldId id="285" r:id="rId26"/>
    <p:sldId id="283" r:id="rId27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B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4"/>
    <p:restoredTop sz="78639"/>
  </p:normalViewPr>
  <p:slideViewPr>
    <p:cSldViewPr snapToGrid="0">
      <p:cViewPr varScale="1">
        <p:scale>
          <a:sx n="99" d="100"/>
          <a:sy n="99" d="100"/>
        </p:scale>
        <p:origin x="1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1BA80-F98B-7D4F-8654-26D0AA90776C}" type="datetimeFigureOut">
              <a:rPr lang="en-ES" smtClean="0"/>
              <a:t>2/16/24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36803-2E84-1D43-B568-60721FA5718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87057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36803-2E84-1D43-B568-60721FA57184}" type="slidenum">
              <a:rPr lang="en-ES" smtClean="0"/>
              <a:t>3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999062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Yes, if you place them early, they will add their columns to the dataset, and in the following shuffle more data will need to move around.</a:t>
            </a:r>
          </a:p>
          <a:p>
            <a:pPr marL="0" indent="0">
              <a:buNone/>
            </a:pPr>
            <a:endParaRPr lang="en-ES" dirty="0"/>
          </a:p>
          <a:p>
            <a:r>
              <a:rPr lang="en-ES" dirty="0"/>
              <a:t>If you add them at the end, then the only data that needs to move around is the shuffled tables</a:t>
            </a:r>
          </a:p>
          <a:p>
            <a:endParaRPr lang="en-ES" dirty="0"/>
          </a:p>
          <a:p>
            <a:r>
              <a:rPr lang="en-ES" dirty="0"/>
              <a:t>Doas it really impact pefromance? – In theory yes, in practice I don’t have the data to prove it.</a:t>
            </a:r>
          </a:p>
          <a:p>
            <a:endParaRPr lang="en-ES" dirty="0"/>
          </a:p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36803-2E84-1D43-B568-60721FA57184}" type="slidenum">
              <a:rPr lang="en-ES" smtClean="0"/>
              <a:t>12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928209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36803-2E84-1D43-B568-60721FA57184}" type="slidenum">
              <a:rPr lang="en-ES" smtClean="0"/>
              <a:t>13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62784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The plans seem similar, but its not telling the full story.</a:t>
            </a:r>
          </a:p>
          <a:p>
            <a:endParaRPr lang="en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I would argue that </a:t>
            </a:r>
            <a:r>
              <a:rPr lang="en-ES" b="1" dirty="0"/>
              <a:t>B </a:t>
            </a:r>
            <a:r>
              <a:rPr lang="en-ES" dirty="0"/>
              <a:t>because the large transaction table [</a:t>
            </a:r>
            <a:r>
              <a:rPr lang="en-GB" dirty="0" err="1"/>
              <a:t>bookingFactDF</a:t>
            </a:r>
            <a:r>
              <a:rPr lang="en-ES" dirty="0"/>
              <a:t>] is moved around one time, not two times.</a:t>
            </a:r>
          </a:p>
          <a:p>
            <a:endParaRPr lang="en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We saw a performance improvement in doing this, unfortunately I don’t have the exact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36803-2E84-1D43-B568-60721FA57184}" type="slidenum">
              <a:rPr lang="en-ES" smtClean="0"/>
              <a:t>14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20573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1200" dirty="0"/>
              <a:t>Tip: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200" dirty="0"/>
              <a:t>- Would looking at the data help?</a:t>
            </a:r>
          </a:p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36803-2E84-1D43-B568-60721FA57184}" type="slidenum">
              <a:rPr lang="en-ES" smtClean="0"/>
              <a:t>15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42273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36803-2E84-1D43-B568-60721FA57184}" type="slidenum">
              <a:rPr lang="en-ES" smtClean="0"/>
              <a:t>16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899482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I would argue that </a:t>
            </a:r>
            <a:r>
              <a:rPr lang="en-ES" b="1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36803-2E84-1D43-B568-60721FA57184}" type="slidenum">
              <a:rPr lang="en-ES" smtClean="0"/>
              <a:t>17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89575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36803-2E84-1D43-B568-60721FA57184}" type="slidenum">
              <a:rPr lang="en-ES" smtClean="0"/>
              <a:t>18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995184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36803-2E84-1D43-B568-60721FA57184}" type="slidenum">
              <a:rPr lang="en-ES" smtClean="0"/>
              <a:t>19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11000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36803-2E84-1D43-B568-60721FA57184}" type="slidenum">
              <a:rPr lang="en-ES" smtClean="0"/>
              <a:t>20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09183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I see retries, but to conclude that this is skew…I would not be able to tell.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36803-2E84-1D43-B568-60721FA57184}" type="slidenum">
              <a:rPr lang="en-ES" smtClean="0"/>
              <a:t>21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03340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36803-2E84-1D43-B568-60721FA57184}" type="slidenum">
              <a:rPr lang="en-ES" smtClean="0"/>
              <a:t>4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5111884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Y</a:t>
            </a:r>
            <a:r>
              <a:rPr lang="en-GB" dirty="0"/>
              <a:t>e</a:t>
            </a:r>
            <a:r>
              <a:rPr lang="en-ES" dirty="0"/>
              <a:t>s, 1 running task… this is a warning sign, could mean other things though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36803-2E84-1D43-B568-60721FA57184}" type="slidenum">
              <a:rPr lang="en-ES" smtClean="0"/>
              <a:t>22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463736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Yes, look at that Executor ID 22 compared to 39, and look at the max… its spilling to disk</a:t>
            </a:r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36803-2E84-1D43-B568-60721FA57184}" type="slidenum">
              <a:rPr lang="en-ES" smtClean="0"/>
              <a:t>23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305667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be, but its such a little data, no spill to disk that I would not dedicate much time</a:t>
            </a:r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36803-2E84-1D43-B568-60721FA57184}" type="slidenum">
              <a:rPr lang="en-ES" smtClean="0"/>
              <a:t>24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613960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Yes, loads of spill, one executor working more than the rest…</a:t>
            </a:r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36803-2E84-1D43-B568-60721FA57184}" type="slidenum">
              <a:rPr lang="en-ES" smtClean="0"/>
              <a:t>25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831041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STAY IN TOUCH</a:t>
            </a:r>
            <a:endParaRPr lang="en-E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36803-2E84-1D43-B568-60721FA57184}" type="slidenum">
              <a:rPr lang="en-ES" smtClean="0"/>
              <a:t>26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959405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36803-2E84-1D43-B568-60721FA57184}" type="slidenum">
              <a:rPr lang="en-ES" smtClean="0"/>
              <a:t>5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601097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36803-2E84-1D43-B568-60721FA57184}" type="slidenum">
              <a:rPr lang="en-ES" smtClean="0"/>
              <a:t>6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7295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36803-2E84-1D43-B568-60721FA57184}" type="slidenum">
              <a:rPr lang="en-ES" smtClean="0"/>
              <a:t>7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41159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The anser is YES!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36803-2E84-1D43-B568-60721FA57184}" type="slidenum">
              <a:rPr lang="en-ES" smtClean="0"/>
              <a:t>8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98652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36803-2E84-1D43-B568-60721FA57184}" type="slidenum">
              <a:rPr lang="en-ES" smtClean="0"/>
              <a:t>9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9764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Yes, if you place them early, they will add their columns to the dataset, and in the following shuffle more data will need to move around.</a:t>
            </a:r>
          </a:p>
          <a:p>
            <a:pPr marL="0" indent="0">
              <a:buNone/>
            </a:pPr>
            <a:endParaRPr lang="en-ES" dirty="0"/>
          </a:p>
          <a:p>
            <a:r>
              <a:rPr lang="en-ES" dirty="0"/>
              <a:t>If you add them at the end, then the only data that needs to move around is the shuffled tables</a:t>
            </a:r>
          </a:p>
          <a:p>
            <a:endParaRPr lang="en-ES" dirty="0"/>
          </a:p>
          <a:p>
            <a:r>
              <a:rPr lang="en-ES" dirty="0"/>
              <a:t>Doas it really impact pefromance? – In theory yes, in practice I don’t have the data to prove it.</a:t>
            </a:r>
          </a:p>
          <a:p>
            <a:endParaRPr lang="en-ES" dirty="0"/>
          </a:p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36803-2E84-1D43-B568-60721FA57184}" type="slidenum">
              <a:rPr lang="en-ES" smtClean="0"/>
              <a:t>10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24482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Yes, if you place them early, they will add their columns to the dataset, and in the following shuffle more data will need to move around.</a:t>
            </a:r>
          </a:p>
          <a:p>
            <a:pPr marL="0" indent="0">
              <a:buNone/>
            </a:pPr>
            <a:endParaRPr lang="en-ES" dirty="0"/>
          </a:p>
          <a:p>
            <a:r>
              <a:rPr lang="en-ES" dirty="0"/>
              <a:t>If you add them at the end, then the only data that needs to move around is the shuffled tables</a:t>
            </a:r>
          </a:p>
          <a:p>
            <a:endParaRPr lang="en-ES" dirty="0"/>
          </a:p>
          <a:p>
            <a:r>
              <a:rPr lang="en-ES" dirty="0"/>
              <a:t>Doas it really impact pefromance? – In theory yes, in practice I don’t have the data to prove it.</a:t>
            </a:r>
          </a:p>
          <a:p>
            <a:endParaRPr lang="en-ES" dirty="0"/>
          </a:p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36803-2E84-1D43-B568-60721FA57184}" type="slidenum">
              <a:rPr lang="en-ES" smtClean="0"/>
              <a:t>11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67138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B647-D609-66B2-9F71-E53CE466F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9B653-E6F4-32ED-3C74-88FC6C6DF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DAAA4-136B-2718-8C28-3A1E37EB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0BF7-14CA-6E49-A36E-C9A590179B5C}" type="datetimeFigureOut">
              <a:rPr lang="en-ES" smtClean="0"/>
              <a:t>2/16/24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1613-E5AB-7687-2673-0D08A5F6D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E1C42-21FD-47F3-7D02-8A0966B7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EBA8-0EE8-8B41-BA5F-67C7CB0F117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5331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E68A-D7CF-FFD4-1EE6-62D1FB1D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DAACB-698A-29B2-2CCA-D09554755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E6168-41A4-98E0-011F-B34CBC48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0BF7-14CA-6E49-A36E-C9A590179B5C}" type="datetimeFigureOut">
              <a:rPr lang="en-ES" smtClean="0"/>
              <a:t>2/16/24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6C9A1-1322-4E74-D57F-49CAA60A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1C852-C614-E4FC-B0EF-2DC335BA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EBA8-0EE8-8B41-BA5F-67C7CB0F117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9539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8C0C0-B713-FBAA-4A98-BA5132A9C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7C163-F8AB-9CF8-2BFE-39D33EE9F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C185A-46B6-E2CD-E078-32290947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0BF7-14CA-6E49-A36E-C9A590179B5C}" type="datetimeFigureOut">
              <a:rPr lang="en-ES" smtClean="0"/>
              <a:t>2/16/24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4B47B-7C3C-88F5-F74F-5C9E57AA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2D3BD-93A5-EA38-D066-9021CF93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EBA8-0EE8-8B41-BA5F-67C7CB0F117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7381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54296-68A1-8382-FD60-6A2C3499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6A6B2-5F7D-7032-09AE-579460A18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5320D-C72A-BC73-2136-CA54F2B3C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0BF7-14CA-6E49-A36E-C9A590179B5C}" type="datetimeFigureOut">
              <a:rPr lang="en-ES" smtClean="0"/>
              <a:t>2/16/24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31C10-3095-C851-251E-CE9FCE46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07178-6CF3-B8CA-97A7-F642C8B1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EBA8-0EE8-8B41-BA5F-67C7CB0F117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5998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54C7-0BCB-A623-6102-A2BF0E4C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A3B19-8B11-DBE6-1856-241BDDDC9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AAF77-2A74-F333-99E4-AA591FF0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0BF7-14CA-6E49-A36E-C9A590179B5C}" type="datetimeFigureOut">
              <a:rPr lang="en-ES" smtClean="0"/>
              <a:t>2/16/24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28AA9-07C1-0E40-5ADB-A726B25A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76762-2758-7EAC-A458-B2C10665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EBA8-0EE8-8B41-BA5F-67C7CB0F117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2160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448F-1A95-A97A-271B-29FE352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F742C-33DA-B732-F9FE-21F1DF961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9C1A7-D5EF-1B85-396D-2174D5083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66A6B-7E69-7DE6-A9B6-9F2CF8EB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0BF7-14CA-6E49-A36E-C9A590179B5C}" type="datetimeFigureOut">
              <a:rPr lang="en-ES" smtClean="0"/>
              <a:t>2/16/24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6B5F4-B790-F170-A00E-296F319D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2AE3F-0E9E-7822-54FB-8BDBB283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EBA8-0EE8-8B41-BA5F-67C7CB0F117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3309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B8A38-10AB-8194-0F1A-0C45A0542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EED67-204B-F1AB-3C34-D260F3DFB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5FB70-E815-6F6C-71F2-531146C69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D275F8-37E3-518C-3C48-FBC9A6CFC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EBB51-35A3-8D75-D22E-14782D577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B8CAC-1C15-8BF0-60A6-6D89355A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0BF7-14CA-6E49-A36E-C9A590179B5C}" type="datetimeFigureOut">
              <a:rPr lang="en-ES" smtClean="0"/>
              <a:t>2/16/24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4E0A0-BD24-E4CB-C4C4-8CFB3635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274E3E-B444-0EB8-55D6-B1931F65D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EBA8-0EE8-8B41-BA5F-67C7CB0F117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4777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EB08-3B29-5C16-5C25-0935A241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58B4F-3DF9-835E-5C7F-B154B3E0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0BF7-14CA-6E49-A36E-C9A590179B5C}" type="datetimeFigureOut">
              <a:rPr lang="en-ES" smtClean="0"/>
              <a:t>2/16/24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4068F-B3ED-6116-92AF-18A29B55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DA578-5425-A276-933D-12D60C95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EBA8-0EE8-8B41-BA5F-67C7CB0F117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66922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2BC7EC-604B-FB3A-A53F-E8490B0A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0BF7-14CA-6E49-A36E-C9A590179B5C}" type="datetimeFigureOut">
              <a:rPr lang="en-ES" smtClean="0"/>
              <a:t>2/16/24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BF025-845D-ABE6-C40B-5AE9BA7C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9F32B-F2FF-E990-4A32-8C2C8672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EBA8-0EE8-8B41-BA5F-67C7CB0F117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0433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1A4C-7E90-C9C5-7CD1-E4BFE095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31098-CFF3-97A1-4D4B-ABB03905D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382-36EC-1B3F-4C3E-0C8AF6C30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09DD5-E051-AFFE-9806-75E46BD13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0BF7-14CA-6E49-A36E-C9A590179B5C}" type="datetimeFigureOut">
              <a:rPr lang="en-ES" smtClean="0"/>
              <a:t>2/16/24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FC034-88D2-3C64-F78C-3F0EC7CC3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96821-51BA-1967-7C59-8F2B3C08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EBA8-0EE8-8B41-BA5F-67C7CB0F117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5592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0D3D-EDAF-33C2-AF9E-E6631F2A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9B1F3-D42C-9584-A00C-0A2D41666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BBC33-07A3-63E1-7399-3221BD3BB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7EA3F-2D99-0C12-EB24-ECE7593B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0BF7-14CA-6E49-A36E-C9A590179B5C}" type="datetimeFigureOut">
              <a:rPr lang="en-ES" smtClean="0"/>
              <a:t>2/16/24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6D952-C03E-15A5-252E-9EDB70B2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87ECF-AF01-6722-DB47-8DA58620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EBA8-0EE8-8B41-BA5F-67C7CB0F117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241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DCFF9-6666-1262-1342-458A1D50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9286-300C-50EF-FAC6-9CCC851D8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6DC0C-0DCC-FE67-52B4-231A4AB0A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0BF7-14CA-6E49-A36E-C9A590179B5C}" type="datetimeFigureOut">
              <a:rPr lang="en-ES" smtClean="0"/>
              <a:t>2/16/24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97BE4-A934-46DC-4431-A55D0C910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7BB3B-9252-5181-4865-8F676CBA7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5EBA8-0EE8-8B41-BA5F-67C7CB0F117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94907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12F5-9B57-FEFE-2984-700DA5A6D6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Sparking Curiosity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855161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28C4-D183-9ACE-E4FB-488584D5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r>
              <a:rPr lang="en-ES" b="1" dirty="0">
                <a:highlight>
                  <a:srgbClr val="C0C0C0"/>
                </a:highlight>
              </a:rPr>
              <a:t>Does the order of a joins Borcasted tables impact pefromance?</a:t>
            </a:r>
          </a:p>
        </p:txBody>
      </p:sp>
    </p:spTree>
    <p:extLst>
      <p:ext uri="{BB962C8B-B14F-4D97-AF65-F5344CB8AC3E}">
        <p14:creationId xmlns:p14="http://schemas.microsoft.com/office/powerpoint/2010/main" val="166445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98B9CD2-6957-D8A1-0D71-FE9A5C5010CA}"/>
              </a:ext>
            </a:extLst>
          </p:cNvPr>
          <p:cNvGrpSpPr/>
          <p:nvPr/>
        </p:nvGrpSpPr>
        <p:grpSpPr>
          <a:xfrm>
            <a:off x="550343" y="675084"/>
            <a:ext cx="7290885" cy="3213869"/>
            <a:chOff x="550343" y="1168860"/>
            <a:chExt cx="7290885" cy="3213869"/>
          </a:xfrm>
        </p:grpSpPr>
        <p:sp>
          <p:nvSpPr>
            <p:cNvPr id="14407" name="Rectangle 14406">
              <a:extLst>
                <a:ext uri="{FF2B5EF4-FFF2-40B4-BE49-F238E27FC236}">
                  <a16:creationId xmlns:a16="http://schemas.microsoft.com/office/drawing/2014/main" id="{A6D94EA3-DED0-70B8-F319-9F1EC43B51D9}"/>
                </a:ext>
              </a:extLst>
            </p:cNvPr>
            <p:cNvSpPr/>
            <p:nvPr/>
          </p:nvSpPr>
          <p:spPr>
            <a:xfrm>
              <a:off x="580103" y="3642541"/>
              <a:ext cx="7261125" cy="740188"/>
            </a:xfrm>
            <a:prstGeom prst="rect">
              <a:avLst/>
            </a:prstGeom>
            <a:solidFill>
              <a:schemeClr val="bg2">
                <a:alpha val="14169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410" name="Rectangle 14409">
              <a:extLst>
                <a:ext uri="{FF2B5EF4-FFF2-40B4-BE49-F238E27FC236}">
                  <a16:creationId xmlns:a16="http://schemas.microsoft.com/office/drawing/2014/main" id="{A9EC3993-14AA-63EE-D4BD-3E3FCE56C916}"/>
                </a:ext>
              </a:extLst>
            </p:cNvPr>
            <p:cNvSpPr/>
            <p:nvPr/>
          </p:nvSpPr>
          <p:spPr>
            <a:xfrm>
              <a:off x="580103" y="1168860"/>
              <a:ext cx="7261125" cy="2390864"/>
            </a:xfrm>
            <a:prstGeom prst="rect">
              <a:avLst/>
            </a:prstGeom>
            <a:solidFill>
              <a:schemeClr val="bg2">
                <a:alpha val="14169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3B4B72-6B13-CE73-9CC6-1F8A6914EE85}"/>
                </a:ext>
              </a:extLst>
            </p:cNvPr>
            <p:cNvSpPr/>
            <p:nvPr/>
          </p:nvSpPr>
          <p:spPr>
            <a:xfrm>
              <a:off x="1270412" y="1218819"/>
              <a:ext cx="1193800" cy="14833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37D064-B95C-26B7-07C0-1D96DB4932A2}"/>
                </a:ext>
              </a:extLst>
            </p:cNvPr>
            <p:cNvSpPr/>
            <p:nvPr/>
          </p:nvSpPr>
          <p:spPr>
            <a:xfrm>
              <a:off x="1270412" y="1367156"/>
              <a:ext cx="1193800" cy="14833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E784F32-9B31-2B29-5CAC-E729C3C5E455}"/>
                </a:ext>
              </a:extLst>
            </p:cNvPr>
            <p:cNvSpPr/>
            <p:nvPr/>
          </p:nvSpPr>
          <p:spPr>
            <a:xfrm>
              <a:off x="1270412" y="1515493"/>
              <a:ext cx="1193800" cy="14833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30ADE18-AD57-ED19-A084-0E14D56B31F9}"/>
                </a:ext>
              </a:extLst>
            </p:cNvPr>
            <p:cNvSpPr/>
            <p:nvPr/>
          </p:nvSpPr>
          <p:spPr>
            <a:xfrm>
              <a:off x="1270412" y="1663830"/>
              <a:ext cx="1193800" cy="14833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2342A0D-84D0-E613-1220-2850438B57E0}"/>
                </a:ext>
              </a:extLst>
            </p:cNvPr>
            <p:cNvSpPr/>
            <p:nvPr/>
          </p:nvSpPr>
          <p:spPr>
            <a:xfrm>
              <a:off x="1270412" y="2061082"/>
              <a:ext cx="1193800" cy="14833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583E4D-4724-0FF2-51AA-E5DCEFAFED19}"/>
                </a:ext>
              </a:extLst>
            </p:cNvPr>
            <p:cNvSpPr/>
            <p:nvPr/>
          </p:nvSpPr>
          <p:spPr>
            <a:xfrm>
              <a:off x="1270412" y="2209419"/>
              <a:ext cx="1193800" cy="14833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D1AD9C5-2F64-B416-50D1-B27BE9FEBC2A}"/>
                </a:ext>
              </a:extLst>
            </p:cNvPr>
            <p:cNvSpPr/>
            <p:nvPr/>
          </p:nvSpPr>
          <p:spPr>
            <a:xfrm>
              <a:off x="1270412" y="2357756"/>
              <a:ext cx="1193800" cy="14833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0D6C148-3E00-4005-138C-CED4859B2D6D}"/>
                </a:ext>
              </a:extLst>
            </p:cNvPr>
            <p:cNvSpPr/>
            <p:nvPr/>
          </p:nvSpPr>
          <p:spPr>
            <a:xfrm>
              <a:off x="1270412" y="2506093"/>
              <a:ext cx="1193800" cy="14833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F186F9-D702-9277-62A5-C34663DC376A}"/>
                </a:ext>
              </a:extLst>
            </p:cNvPr>
            <p:cNvSpPr/>
            <p:nvPr/>
          </p:nvSpPr>
          <p:spPr>
            <a:xfrm>
              <a:off x="1270412" y="2891968"/>
              <a:ext cx="1193800" cy="1483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D0EABED-8F57-F0AE-DF5D-49F0D0823FE4}"/>
                </a:ext>
              </a:extLst>
            </p:cNvPr>
            <p:cNvSpPr/>
            <p:nvPr/>
          </p:nvSpPr>
          <p:spPr>
            <a:xfrm>
              <a:off x="1270412" y="3040305"/>
              <a:ext cx="1193800" cy="1483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B9DBA2-6DCD-8F6C-7D4F-5DC2F69F1636}"/>
                </a:ext>
              </a:extLst>
            </p:cNvPr>
            <p:cNvSpPr/>
            <p:nvPr/>
          </p:nvSpPr>
          <p:spPr>
            <a:xfrm>
              <a:off x="1270412" y="3188642"/>
              <a:ext cx="1193800" cy="1483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D9FDF89-50E2-18EF-EC07-A1C53C7A34AB}"/>
                </a:ext>
              </a:extLst>
            </p:cNvPr>
            <p:cNvSpPr/>
            <p:nvPr/>
          </p:nvSpPr>
          <p:spPr>
            <a:xfrm>
              <a:off x="1270412" y="3336979"/>
              <a:ext cx="1193800" cy="1483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918897-2936-E7C0-EA43-0BCC315E2F72}"/>
                </a:ext>
              </a:extLst>
            </p:cNvPr>
            <p:cNvSpPr/>
            <p:nvPr/>
          </p:nvSpPr>
          <p:spPr>
            <a:xfrm>
              <a:off x="3419580" y="1218820"/>
              <a:ext cx="1193800" cy="14833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4EA60A3-4124-5313-A1C7-F3B60F00C1EE}"/>
                </a:ext>
              </a:extLst>
            </p:cNvPr>
            <p:cNvSpPr/>
            <p:nvPr/>
          </p:nvSpPr>
          <p:spPr>
            <a:xfrm>
              <a:off x="3419580" y="1367157"/>
              <a:ext cx="1193800" cy="14833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5779617-C227-D266-AEE9-0A5BF5EA61E6}"/>
                </a:ext>
              </a:extLst>
            </p:cNvPr>
            <p:cNvSpPr/>
            <p:nvPr/>
          </p:nvSpPr>
          <p:spPr>
            <a:xfrm>
              <a:off x="3419580" y="1515494"/>
              <a:ext cx="1193800" cy="14833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39A3F32-7B03-8F55-ADD2-162BCD0A4057}"/>
                </a:ext>
              </a:extLst>
            </p:cNvPr>
            <p:cNvSpPr/>
            <p:nvPr/>
          </p:nvSpPr>
          <p:spPr>
            <a:xfrm>
              <a:off x="3419580" y="1663831"/>
              <a:ext cx="1193800" cy="14833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5E45A6B-4018-FDBF-C08A-89EAAD382F40}"/>
                </a:ext>
              </a:extLst>
            </p:cNvPr>
            <p:cNvSpPr/>
            <p:nvPr/>
          </p:nvSpPr>
          <p:spPr>
            <a:xfrm>
              <a:off x="3419580" y="2061083"/>
              <a:ext cx="1193800" cy="14833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757BDD0-C818-6F0B-0ABA-F56941D590F4}"/>
                </a:ext>
              </a:extLst>
            </p:cNvPr>
            <p:cNvSpPr/>
            <p:nvPr/>
          </p:nvSpPr>
          <p:spPr>
            <a:xfrm>
              <a:off x="3419580" y="2209420"/>
              <a:ext cx="1193800" cy="14833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8B03A55-C821-8427-F21A-D43ED85F27BE}"/>
                </a:ext>
              </a:extLst>
            </p:cNvPr>
            <p:cNvSpPr/>
            <p:nvPr/>
          </p:nvSpPr>
          <p:spPr>
            <a:xfrm>
              <a:off x="3419580" y="2357757"/>
              <a:ext cx="1193800" cy="14833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AB0405F-4393-2865-FC54-90560CB0588B}"/>
                </a:ext>
              </a:extLst>
            </p:cNvPr>
            <p:cNvSpPr/>
            <p:nvPr/>
          </p:nvSpPr>
          <p:spPr>
            <a:xfrm>
              <a:off x="3419580" y="2506094"/>
              <a:ext cx="1193800" cy="14833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20E0836-3BA0-95CF-E050-77E30C8958AF}"/>
                </a:ext>
              </a:extLst>
            </p:cNvPr>
            <p:cNvSpPr/>
            <p:nvPr/>
          </p:nvSpPr>
          <p:spPr>
            <a:xfrm>
              <a:off x="3419580" y="2891969"/>
              <a:ext cx="1193800" cy="1483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0E8924B-C3FD-C8A9-F505-7F77C57792CF}"/>
                </a:ext>
              </a:extLst>
            </p:cNvPr>
            <p:cNvSpPr/>
            <p:nvPr/>
          </p:nvSpPr>
          <p:spPr>
            <a:xfrm>
              <a:off x="3419580" y="3040306"/>
              <a:ext cx="1193800" cy="1483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65BA36D-85CD-D61C-51F4-B3478BADFCAD}"/>
                </a:ext>
              </a:extLst>
            </p:cNvPr>
            <p:cNvSpPr/>
            <p:nvPr/>
          </p:nvSpPr>
          <p:spPr>
            <a:xfrm>
              <a:off x="3419580" y="3188643"/>
              <a:ext cx="1193800" cy="1483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B96B405-FEA2-EB8D-92F1-9EDB304AFBBF}"/>
                </a:ext>
              </a:extLst>
            </p:cNvPr>
            <p:cNvSpPr/>
            <p:nvPr/>
          </p:nvSpPr>
          <p:spPr>
            <a:xfrm>
              <a:off x="3419580" y="3336980"/>
              <a:ext cx="1193800" cy="1483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8535CB-95A4-7EBB-AB3E-20EB48960E11}"/>
                </a:ext>
              </a:extLst>
            </p:cNvPr>
            <p:cNvGrpSpPr/>
            <p:nvPr/>
          </p:nvGrpSpPr>
          <p:grpSpPr>
            <a:xfrm>
              <a:off x="4613380" y="1218820"/>
              <a:ext cx="130175" cy="593348"/>
              <a:chOff x="2755900" y="688109"/>
              <a:chExt cx="1193800" cy="593348"/>
            </a:xfrm>
            <a:solidFill>
              <a:srgbClr val="7030A0"/>
            </a:solidFill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5D9111-95F5-E1E0-888C-50F119273FAC}"/>
                  </a:ext>
                </a:extLst>
              </p:cNvPr>
              <p:cNvSpPr/>
              <p:nvPr/>
            </p:nvSpPr>
            <p:spPr>
              <a:xfrm>
                <a:off x="2755900" y="688109"/>
                <a:ext cx="1193800" cy="1483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D3B484F-3D63-700D-8FAB-38F47DFE7AAD}"/>
                  </a:ext>
                </a:extLst>
              </p:cNvPr>
              <p:cNvSpPr/>
              <p:nvPr/>
            </p:nvSpPr>
            <p:spPr>
              <a:xfrm>
                <a:off x="2755900" y="836446"/>
                <a:ext cx="1193800" cy="1483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BB0E75F-4E91-FE56-63CF-0A93FAB8E1B8}"/>
                  </a:ext>
                </a:extLst>
              </p:cNvPr>
              <p:cNvSpPr/>
              <p:nvPr/>
            </p:nvSpPr>
            <p:spPr>
              <a:xfrm>
                <a:off x="2755900" y="984783"/>
                <a:ext cx="1193800" cy="1483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84EF460-4C3D-ECF0-509F-767072397B3D}"/>
                  </a:ext>
                </a:extLst>
              </p:cNvPr>
              <p:cNvSpPr/>
              <p:nvPr/>
            </p:nvSpPr>
            <p:spPr>
              <a:xfrm>
                <a:off x="2755900" y="1133120"/>
                <a:ext cx="1193800" cy="1483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F8043D7-6774-101E-CE2B-A1D300E96D27}"/>
                </a:ext>
              </a:extLst>
            </p:cNvPr>
            <p:cNvGrpSpPr/>
            <p:nvPr/>
          </p:nvGrpSpPr>
          <p:grpSpPr>
            <a:xfrm>
              <a:off x="4613380" y="2061083"/>
              <a:ext cx="130175" cy="593348"/>
              <a:chOff x="2755900" y="688109"/>
              <a:chExt cx="1193800" cy="593348"/>
            </a:xfrm>
            <a:solidFill>
              <a:srgbClr val="7030A0"/>
            </a:solidFill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F2FC52B-7375-049B-2AE2-B90EEDCE1C68}"/>
                  </a:ext>
                </a:extLst>
              </p:cNvPr>
              <p:cNvSpPr/>
              <p:nvPr/>
            </p:nvSpPr>
            <p:spPr>
              <a:xfrm>
                <a:off x="2755900" y="688109"/>
                <a:ext cx="1193800" cy="1483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ECA5109-F88B-7C2A-159A-1B91F9544760}"/>
                  </a:ext>
                </a:extLst>
              </p:cNvPr>
              <p:cNvSpPr/>
              <p:nvPr/>
            </p:nvSpPr>
            <p:spPr>
              <a:xfrm>
                <a:off x="2755900" y="836446"/>
                <a:ext cx="1193800" cy="1483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3548F1F-0CA7-1BE7-B083-B46613EAF860}"/>
                  </a:ext>
                </a:extLst>
              </p:cNvPr>
              <p:cNvSpPr/>
              <p:nvPr/>
            </p:nvSpPr>
            <p:spPr>
              <a:xfrm>
                <a:off x="2755900" y="984783"/>
                <a:ext cx="1193800" cy="1483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AB1EE95-F1B6-2A7E-C52C-CE21AEC23701}"/>
                  </a:ext>
                </a:extLst>
              </p:cNvPr>
              <p:cNvSpPr/>
              <p:nvPr/>
            </p:nvSpPr>
            <p:spPr>
              <a:xfrm>
                <a:off x="2755900" y="1133120"/>
                <a:ext cx="1193800" cy="1483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DF9302B-50F9-4D86-AC88-13FB079045C7}"/>
                </a:ext>
              </a:extLst>
            </p:cNvPr>
            <p:cNvGrpSpPr/>
            <p:nvPr/>
          </p:nvGrpSpPr>
          <p:grpSpPr>
            <a:xfrm>
              <a:off x="4613380" y="2891969"/>
              <a:ext cx="130175" cy="593348"/>
              <a:chOff x="2755900" y="688109"/>
              <a:chExt cx="1193800" cy="593348"/>
            </a:xfrm>
            <a:solidFill>
              <a:srgbClr val="7030A0"/>
            </a:solidFill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6A87CE3-B379-2949-8E4C-1332909D5E5D}"/>
                  </a:ext>
                </a:extLst>
              </p:cNvPr>
              <p:cNvSpPr/>
              <p:nvPr/>
            </p:nvSpPr>
            <p:spPr>
              <a:xfrm>
                <a:off x="2755900" y="688109"/>
                <a:ext cx="1193800" cy="1483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14688C4-D05C-2FEE-AE50-51498B87A03E}"/>
                  </a:ext>
                </a:extLst>
              </p:cNvPr>
              <p:cNvSpPr/>
              <p:nvPr/>
            </p:nvSpPr>
            <p:spPr>
              <a:xfrm>
                <a:off x="2755900" y="836446"/>
                <a:ext cx="1193800" cy="1483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81820D0-0051-347D-4C1A-42BCD7263301}"/>
                  </a:ext>
                </a:extLst>
              </p:cNvPr>
              <p:cNvSpPr/>
              <p:nvPr/>
            </p:nvSpPr>
            <p:spPr>
              <a:xfrm>
                <a:off x="2755900" y="984783"/>
                <a:ext cx="1193800" cy="1483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7456416-7C67-2CC0-DCDF-FB0E5F49751C}"/>
                  </a:ext>
                </a:extLst>
              </p:cNvPr>
              <p:cNvSpPr/>
              <p:nvPr/>
            </p:nvSpPr>
            <p:spPr>
              <a:xfrm>
                <a:off x="2755900" y="1133120"/>
                <a:ext cx="1193800" cy="1483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57DF13B-3F2D-A658-C3FA-D85FD287D032}"/>
                </a:ext>
              </a:extLst>
            </p:cNvPr>
            <p:cNvSpPr/>
            <p:nvPr/>
          </p:nvSpPr>
          <p:spPr>
            <a:xfrm>
              <a:off x="6157863" y="1218819"/>
              <a:ext cx="1193800" cy="14833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990C4A4-6773-D634-3E46-FB01F798204F}"/>
                </a:ext>
              </a:extLst>
            </p:cNvPr>
            <p:cNvSpPr/>
            <p:nvPr/>
          </p:nvSpPr>
          <p:spPr>
            <a:xfrm>
              <a:off x="6157863" y="1367156"/>
              <a:ext cx="1193800" cy="1483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190829F-12BB-744A-57FA-7698523A0BB3}"/>
                </a:ext>
              </a:extLst>
            </p:cNvPr>
            <p:cNvSpPr/>
            <p:nvPr/>
          </p:nvSpPr>
          <p:spPr>
            <a:xfrm>
              <a:off x="6157863" y="1515493"/>
              <a:ext cx="1193800" cy="14833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C4615FD-F466-D86E-CFEA-EFA831EBB9BA}"/>
                </a:ext>
              </a:extLst>
            </p:cNvPr>
            <p:cNvSpPr/>
            <p:nvPr/>
          </p:nvSpPr>
          <p:spPr>
            <a:xfrm>
              <a:off x="6157863" y="1663830"/>
              <a:ext cx="1193800" cy="14833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1615F72-33C7-380B-C227-883776EDA7DD}"/>
                </a:ext>
              </a:extLst>
            </p:cNvPr>
            <p:cNvSpPr/>
            <p:nvPr/>
          </p:nvSpPr>
          <p:spPr>
            <a:xfrm>
              <a:off x="6157863" y="2061082"/>
              <a:ext cx="1193800" cy="14833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C00D522-30CC-ECEE-83B7-AF762452581A}"/>
                </a:ext>
              </a:extLst>
            </p:cNvPr>
            <p:cNvSpPr/>
            <p:nvPr/>
          </p:nvSpPr>
          <p:spPr>
            <a:xfrm>
              <a:off x="6157863" y="2209419"/>
              <a:ext cx="1193800" cy="14833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87B3725-893D-9B45-D33A-6881AFA0B1AC}"/>
                </a:ext>
              </a:extLst>
            </p:cNvPr>
            <p:cNvSpPr/>
            <p:nvPr/>
          </p:nvSpPr>
          <p:spPr>
            <a:xfrm>
              <a:off x="6157863" y="2357756"/>
              <a:ext cx="1193800" cy="1483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9E6FD74-C107-A38E-A960-5AC2AD35C78F}"/>
                </a:ext>
              </a:extLst>
            </p:cNvPr>
            <p:cNvSpPr/>
            <p:nvPr/>
          </p:nvSpPr>
          <p:spPr>
            <a:xfrm>
              <a:off x="6157863" y="2506093"/>
              <a:ext cx="1193800" cy="1483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336" name="Rectangle 14335">
              <a:extLst>
                <a:ext uri="{FF2B5EF4-FFF2-40B4-BE49-F238E27FC236}">
                  <a16:creationId xmlns:a16="http://schemas.microsoft.com/office/drawing/2014/main" id="{341CDBD6-6177-60F4-7B80-32E0A3EA16B6}"/>
                </a:ext>
              </a:extLst>
            </p:cNvPr>
            <p:cNvSpPr/>
            <p:nvPr/>
          </p:nvSpPr>
          <p:spPr>
            <a:xfrm>
              <a:off x="6157863" y="2891968"/>
              <a:ext cx="1193800" cy="14833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337" name="Rectangle 14336">
              <a:extLst>
                <a:ext uri="{FF2B5EF4-FFF2-40B4-BE49-F238E27FC236}">
                  <a16:creationId xmlns:a16="http://schemas.microsoft.com/office/drawing/2014/main" id="{BAE097C8-1CFC-ED2D-71C5-0CDA9F99F1F2}"/>
                </a:ext>
              </a:extLst>
            </p:cNvPr>
            <p:cNvSpPr/>
            <p:nvPr/>
          </p:nvSpPr>
          <p:spPr>
            <a:xfrm>
              <a:off x="6157863" y="3040305"/>
              <a:ext cx="1193800" cy="14833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339" name="Rectangle 14338">
              <a:extLst>
                <a:ext uri="{FF2B5EF4-FFF2-40B4-BE49-F238E27FC236}">
                  <a16:creationId xmlns:a16="http://schemas.microsoft.com/office/drawing/2014/main" id="{3AAF4842-2937-B262-453F-361FE484A4BE}"/>
                </a:ext>
              </a:extLst>
            </p:cNvPr>
            <p:cNvSpPr/>
            <p:nvPr/>
          </p:nvSpPr>
          <p:spPr>
            <a:xfrm>
              <a:off x="6157863" y="3188642"/>
              <a:ext cx="1193800" cy="1483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340" name="Rectangle 14339">
              <a:extLst>
                <a:ext uri="{FF2B5EF4-FFF2-40B4-BE49-F238E27FC236}">
                  <a16:creationId xmlns:a16="http://schemas.microsoft.com/office/drawing/2014/main" id="{2C3A0F95-F2EF-98CC-31FF-922C41B15E6E}"/>
                </a:ext>
              </a:extLst>
            </p:cNvPr>
            <p:cNvSpPr/>
            <p:nvPr/>
          </p:nvSpPr>
          <p:spPr>
            <a:xfrm>
              <a:off x="6157863" y="3336979"/>
              <a:ext cx="1193800" cy="14833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grpSp>
          <p:nvGrpSpPr>
            <p:cNvPr id="14341" name="Group 14340">
              <a:extLst>
                <a:ext uri="{FF2B5EF4-FFF2-40B4-BE49-F238E27FC236}">
                  <a16:creationId xmlns:a16="http://schemas.microsoft.com/office/drawing/2014/main" id="{DAF21D25-7C75-96F0-FAA9-E3322F414889}"/>
                </a:ext>
              </a:extLst>
            </p:cNvPr>
            <p:cNvGrpSpPr/>
            <p:nvPr/>
          </p:nvGrpSpPr>
          <p:grpSpPr>
            <a:xfrm>
              <a:off x="7351663" y="1218819"/>
              <a:ext cx="130175" cy="593348"/>
              <a:chOff x="2755900" y="688109"/>
              <a:chExt cx="1193800" cy="593348"/>
            </a:xfrm>
            <a:solidFill>
              <a:srgbClr val="7030A0"/>
            </a:solidFill>
          </p:grpSpPr>
          <p:sp>
            <p:nvSpPr>
              <p:cNvPr id="14342" name="Rectangle 14341">
                <a:extLst>
                  <a:ext uri="{FF2B5EF4-FFF2-40B4-BE49-F238E27FC236}">
                    <a16:creationId xmlns:a16="http://schemas.microsoft.com/office/drawing/2014/main" id="{97057DED-6779-7D44-141A-441D48861E47}"/>
                  </a:ext>
                </a:extLst>
              </p:cNvPr>
              <p:cNvSpPr/>
              <p:nvPr/>
            </p:nvSpPr>
            <p:spPr>
              <a:xfrm>
                <a:off x="2755900" y="688109"/>
                <a:ext cx="1193800" cy="1483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sp>
            <p:nvSpPr>
              <p:cNvPr id="14343" name="Rectangle 14342">
                <a:extLst>
                  <a:ext uri="{FF2B5EF4-FFF2-40B4-BE49-F238E27FC236}">
                    <a16:creationId xmlns:a16="http://schemas.microsoft.com/office/drawing/2014/main" id="{237011BD-19EF-1171-7609-DE951CF0CCDE}"/>
                  </a:ext>
                </a:extLst>
              </p:cNvPr>
              <p:cNvSpPr/>
              <p:nvPr/>
            </p:nvSpPr>
            <p:spPr>
              <a:xfrm>
                <a:off x="2755900" y="836446"/>
                <a:ext cx="1193800" cy="1483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sp>
            <p:nvSpPr>
              <p:cNvPr id="14344" name="Rectangle 14343">
                <a:extLst>
                  <a:ext uri="{FF2B5EF4-FFF2-40B4-BE49-F238E27FC236}">
                    <a16:creationId xmlns:a16="http://schemas.microsoft.com/office/drawing/2014/main" id="{432C9353-BAEF-71BF-7F2F-C90C332512E4}"/>
                  </a:ext>
                </a:extLst>
              </p:cNvPr>
              <p:cNvSpPr/>
              <p:nvPr/>
            </p:nvSpPr>
            <p:spPr>
              <a:xfrm>
                <a:off x="2755900" y="984783"/>
                <a:ext cx="1193800" cy="1483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sp>
            <p:nvSpPr>
              <p:cNvPr id="14345" name="Rectangle 14344">
                <a:extLst>
                  <a:ext uri="{FF2B5EF4-FFF2-40B4-BE49-F238E27FC236}">
                    <a16:creationId xmlns:a16="http://schemas.microsoft.com/office/drawing/2014/main" id="{5BF9F900-6111-B852-5860-B23DFC138476}"/>
                  </a:ext>
                </a:extLst>
              </p:cNvPr>
              <p:cNvSpPr/>
              <p:nvPr/>
            </p:nvSpPr>
            <p:spPr>
              <a:xfrm>
                <a:off x="2755900" y="1133120"/>
                <a:ext cx="1193800" cy="1483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</p:grpSp>
        <p:grpSp>
          <p:nvGrpSpPr>
            <p:cNvPr id="14346" name="Group 14345">
              <a:extLst>
                <a:ext uri="{FF2B5EF4-FFF2-40B4-BE49-F238E27FC236}">
                  <a16:creationId xmlns:a16="http://schemas.microsoft.com/office/drawing/2014/main" id="{E16250E7-19AF-1BE0-5EFD-A99555ACB936}"/>
                </a:ext>
              </a:extLst>
            </p:cNvPr>
            <p:cNvGrpSpPr/>
            <p:nvPr/>
          </p:nvGrpSpPr>
          <p:grpSpPr>
            <a:xfrm>
              <a:off x="7351663" y="2061082"/>
              <a:ext cx="130175" cy="593348"/>
              <a:chOff x="2755900" y="688109"/>
              <a:chExt cx="1193800" cy="593348"/>
            </a:xfrm>
            <a:solidFill>
              <a:srgbClr val="7030A0"/>
            </a:solidFill>
          </p:grpSpPr>
          <p:sp>
            <p:nvSpPr>
              <p:cNvPr id="14347" name="Rectangle 14346">
                <a:extLst>
                  <a:ext uri="{FF2B5EF4-FFF2-40B4-BE49-F238E27FC236}">
                    <a16:creationId xmlns:a16="http://schemas.microsoft.com/office/drawing/2014/main" id="{7B576CEC-2C16-E733-CE23-57132607FB00}"/>
                  </a:ext>
                </a:extLst>
              </p:cNvPr>
              <p:cNvSpPr/>
              <p:nvPr/>
            </p:nvSpPr>
            <p:spPr>
              <a:xfrm>
                <a:off x="2755900" y="688109"/>
                <a:ext cx="1193800" cy="1483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sp>
            <p:nvSpPr>
              <p:cNvPr id="14348" name="Rectangle 14347">
                <a:extLst>
                  <a:ext uri="{FF2B5EF4-FFF2-40B4-BE49-F238E27FC236}">
                    <a16:creationId xmlns:a16="http://schemas.microsoft.com/office/drawing/2014/main" id="{CD213303-5C9B-25FA-D3EF-EA3DAF5EB0ED}"/>
                  </a:ext>
                </a:extLst>
              </p:cNvPr>
              <p:cNvSpPr/>
              <p:nvPr/>
            </p:nvSpPr>
            <p:spPr>
              <a:xfrm>
                <a:off x="2755900" y="836446"/>
                <a:ext cx="1193800" cy="1483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sp>
            <p:nvSpPr>
              <p:cNvPr id="14349" name="Rectangle 14348">
                <a:extLst>
                  <a:ext uri="{FF2B5EF4-FFF2-40B4-BE49-F238E27FC236}">
                    <a16:creationId xmlns:a16="http://schemas.microsoft.com/office/drawing/2014/main" id="{2A670AFA-5CA7-533C-E854-302C3A57057E}"/>
                  </a:ext>
                </a:extLst>
              </p:cNvPr>
              <p:cNvSpPr/>
              <p:nvPr/>
            </p:nvSpPr>
            <p:spPr>
              <a:xfrm>
                <a:off x="2755900" y="984783"/>
                <a:ext cx="1193800" cy="1483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sp>
            <p:nvSpPr>
              <p:cNvPr id="14350" name="Rectangle 14349">
                <a:extLst>
                  <a:ext uri="{FF2B5EF4-FFF2-40B4-BE49-F238E27FC236}">
                    <a16:creationId xmlns:a16="http://schemas.microsoft.com/office/drawing/2014/main" id="{82531679-F83C-BED2-4AB8-4F9813495CCD}"/>
                  </a:ext>
                </a:extLst>
              </p:cNvPr>
              <p:cNvSpPr/>
              <p:nvPr/>
            </p:nvSpPr>
            <p:spPr>
              <a:xfrm>
                <a:off x="2755900" y="1133120"/>
                <a:ext cx="1193800" cy="1483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</p:grpSp>
        <p:grpSp>
          <p:nvGrpSpPr>
            <p:cNvPr id="14351" name="Group 14350">
              <a:extLst>
                <a:ext uri="{FF2B5EF4-FFF2-40B4-BE49-F238E27FC236}">
                  <a16:creationId xmlns:a16="http://schemas.microsoft.com/office/drawing/2014/main" id="{6AC89211-82A9-C7F2-E4E1-1E29A2D89F24}"/>
                </a:ext>
              </a:extLst>
            </p:cNvPr>
            <p:cNvGrpSpPr/>
            <p:nvPr/>
          </p:nvGrpSpPr>
          <p:grpSpPr>
            <a:xfrm>
              <a:off x="7351663" y="2891968"/>
              <a:ext cx="130175" cy="593348"/>
              <a:chOff x="2755900" y="688109"/>
              <a:chExt cx="1193800" cy="593348"/>
            </a:xfrm>
            <a:solidFill>
              <a:srgbClr val="7030A0"/>
            </a:solidFill>
          </p:grpSpPr>
          <p:sp>
            <p:nvSpPr>
              <p:cNvPr id="14352" name="Rectangle 14351">
                <a:extLst>
                  <a:ext uri="{FF2B5EF4-FFF2-40B4-BE49-F238E27FC236}">
                    <a16:creationId xmlns:a16="http://schemas.microsoft.com/office/drawing/2014/main" id="{F53A8F6F-574C-8B88-EA83-11ACDFA0D149}"/>
                  </a:ext>
                </a:extLst>
              </p:cNvPr>
              <p:cNvSpPr/>
              <p:nvPr/>
            </p:nvSpPr>
            <p:spPr>
              <a:xfrm>
                <a:off x="2755900" y="688109"/>
                <a:ext cx="1193800" cy="1483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sp>
            <p:nvSpPr>
              <p:cNvPr id="14353" name="Rectangle 14352">
                <a:extLst>
                  <a:ext uri="{FF2B5EF4-FFF2-40B4-BE49-F238E27FC236}">
                    <a16:creationId xmlns:a16="http://schemas.microsoft.com/office/drawing/2014/main" id="{1B0911E6-A0ED-79E3-7F9D-7AD809EB8336}"/>
                  </a:ext>
                </a:extLst>
              </p:cNvPr>
              <p:cNvSpPr/>
              <p:nvPr/>
            </p:nvSpPr>
            <p:spPr>
              <a:xfrm>
                <a:off x="2755900" y="836446"/>
                <a:ext cx="1193800" cy="1483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sp>
            <p:nvSpPr>
              <p:cNvPr id="14354" name="Rectangle 14353">
                <a:extLst>
                  <a:ext uri="{FF2B5EF4-FFF2-40B4-BE49-F238E27FC236}">
                    <a16:creationId xmlns:a16="http://schemas.microsoft.com/office/drawing/2014/main" id="{007F1E89-4D0E-2B59-6550-42D71FBC073F}"/>
                  </a:ext>
                </a:extLst>
              </p:cNvPr>
              <p:cNvSpPr/>
              <p:nvPr/>
            </p:nvSpPr>
            <p:spPr>
              <a:xfrm>
                <a:off x="2755900" y="984783"/>
                <a:ext cx="1193800" cy="1483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sp>
            <p:nvSpPr>
              <p:cNvPr id="14355" name="Rectangle 14354">
                <a:extLst>
                  <a:ext uri="{FF2B5EF4-FFF2-40B4-BE49-F238E27FC236}">
                    <a16:creationId xmlns:a16="http://schemas.microsoft.com/office/drawing/2014/main" id="{53B3C6D3-253B-35F3-2679-80434BE835ED}"/>
                  </a:ext>
                </a:extLst>
              </p:cNvPr>
              <p:cNvSpPr/>
              <p:nvPr/>
            </p:nvSpPr>
            <p:spPr>
              <a:xfrm>
                <a:off x="2755900" y="1133120"/>
                <a:ext cx="1193800" cy="1483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</p:grpSp>
        <p:cxnSp>
          <p:nvCxnSpPr>
            <p:cNvPr id="14357" name="Straight Arrow Connector 14356">
              <a:extLst>
                <a:ext uri="{FF2B5EF4-FFF2-40B4-BE49-F238E27FC236}">
                  <a16:creationId xmlns:a16="http://schemas.microsoft.com/office/drawing/2014/main" id="{82A523FC-F544-15D1-4E14-FF1671B2EC51}"/>
                </a:ext>
              </a:extLst>
            </p:cNvPr>
            <p:cNvCxnSpPr>
              <a:cxnSpLocks/>
            </p:cNvCxnSpPr>
            <p:nvPr/>
          </p:nvCxnSpPr>
          <p:spPr>
            <a:xfrm>
              <a:off x="4876803" y="1515493"/>
              <a:ext cx="1130709" cy="14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58" name="Straight Arrow Connector 14357">
              <a:extLst>
                <a:ext uri="{FF2B5EF4-FFF2-40B4-BE49-F238E27FC236}">
                  <a16:creationId xmlns:a16="http://schemas.microsoft.com/office/drawing/2014/main" id="{FBC9F9B4-8EC6-CB74-CA43-E8CF2C8D8DD0}"/>
                </a:ext>
              </a:extLst>
            </p:cNvPr>
            <p:cNvCxnSpPr>
              <a:cxnSpLocks/>
            </p:cNvCxnSpPr>
            <p:nvPr/>
          </p:nvCxnSpPr>
          <p:spPr>
            <a:xfrm>
              <a:off x="4876803" y="1515493"/>
              <a:ext cx="1150885" cy="884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61" name="Straight Arrow Connector 14360">
              <a:extLst>
                <a:ext uri="{FF2B5EF4-FFF2-40B4-BE49-F238E27FC236}">
                  <a16:creationId xmlns:a16="http://schemas.microsoft.com/office/drawing/2014/main" id="{8177F309-706C-29F0-D31B-DBB2181BF187}"/>
                </a:ext>
              </a:extLst>
            </p:cNvPr>
            <p:cNvCxnSpPr>
              <a:cxnSpLocks/>
            </p:cNvCxnSpPr>
            <p:nvPr/>
          </p:nvCxnSpPr>
          <p:spPr>
            <a:xfrm>
              <a:off x="4873730" y="1509990"/>
              <a:ext cx="1196052" cy="1710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64" name="Straight Arrow Connector 14363">
              <a:extLst>
                <a:ext uri="{FF2B5EF4-FFF2-40B4-BE49-F238E27FC236}">
                  <a16:creationId xmlns:a16="http://schemas.microsoft.com/office/drawing/2014/main" id="{5431D4B1-B6B6-B22E-BE57-2E74A8F5E6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8897" y="1529599"/>
              <a:ext cx="1088615" cy="870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68" name="Straight Arrow Connector 14367">
              <a:extLst>
                <a:ext uri="{FF2B5EF4-FFF2-40B4-BE49-F238E27FC236}">
                  <a16:creationId xmlns:a16="http://schemas.microsoft.com/office/drawing/2014/main" id="{3E94A034-8A11-EB06-79E8-AD69489DD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8897" y="2376316"/>
              <a:ext cx="1130709" cy="24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71" name="Straight Arrow Connector 14370">
              <a:extLst>
                <a:ext uri="{FF2B5EF4-FFF2-40B4-BE49-F238E27FC236}">
                  <a16:creationId xmlns:a16="http://schemas.microsoft.com/office/drawing/2014/main" id="{45DBB329-A7E5-049D-900C-0CEFEA7C3FE0}"/>
                </a:ext>
              </a:extLst>
            </p:cNvPr>
            <p:cNvCxnSpPr>
              <a:cxnSpLocks/>
            </p:cNvCxnSpPr>
            <p:nvPr/>
          </p:nvCxnSpPr>
          <p:spPr>
            <a:xfrm>
              <a:off x="4918897" y="2400325"/>
              <a:ext cx="1171061" cy="8075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75" name="Straight Arrow Connector 14374">
              <a:extLst>
                <a:ext uri="{FF2B5EF4-FFF2-40B4-BE49-F238E27FC236}">
                  <a16:creationId xmlns:a16="http://schemas.microsoft.com/office/drawing/2014/main" id="{0E68DE1D-E557-069F-EC2D-1D6CBBEEED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5649" y="2372678"/>
              <a:ext cx="1242039" cy="8399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78" name="Straight Arrow Connector 14377">
              <a:extLst>
                <a:ext uri="{FF2B5EF4-FFF2-40B4-BE49-F238E27FC236}">
                  <a16:creationId xmlns:a16="http://schemas.microsoft.com/office/drawing/2014/main" id="{EFA2EBA1-3FED-512A-5726-4309D31181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5649" y="3188642"/>
              <a:ext cx="1309944" cy="24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81" name="Straight Arrow Connector 14380">
              <a:extLst>
                <a:ext uri="{FF2B5EF4-FFF2-40B4-BE49-F238E27FC236}">
                  <a16:creationId xmlns:a16="http://schemas.microsoft.com/office/drawing/2014/main" id="{1005660E-FE2E-579E-B5DE-07DDD9293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5649" y="1543705"/>
              <a:ext cx="1221863" cy="16767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92" name="Group 14391">
              <a:extLst>
                <a:ext uri="{FF2B5EF4-FFF2-40B4-BE49-F238E27FC236}">
                  <a16:creationId xmlns:a16="http://schemas.microsoft.com/office/drawing/2014/main" id="{8CFC1F97-2963-4712-8B8D-A14D03567480}"/>
                </a:ext>
              </a:extLst>
            </p:cNvPr>
            <p:cNvGrpSpPr/>
            <p:nvPr/>
          </p:nvGrpSpPr>
          <p:grpSpPr>
            <a:xfrm>
              <a:off x="2334037" y="3716948"/>
              <a:ext cx="130175" cy="593348"/>
              <a:chOff x="2755900" y="688109"/>
              <a:chExt cx="1193800" cy="593348"/>
            </a:xfrm>
            <a:solidFill>
              <a:srgbClr val="7030A0"/>
            </a:solidFill>
          </p:grpSpPr>
          <p:sp>
            <p:nvSpPr>
              <p:cNvPr id="14393" name="Rectangle 14392">
                <a:extLst>
                  <a:ext uri="{FF2B5EF4-FFF2-40B4-BE49-F238E27FC236}">
                    <a16:creationId xmlns:a16="http://schemas.microsoft.com/office/drawing/2014/main" id="{846EE916-6187-026C-71BE-C69443E1D332}"/>
                  </a:ext>
                </a:extLst>
              </p:cNvPr>
              <p:cNvSpPr/>
              <p:nvPr/>
            </p:nvSpPr>
            <p:spPr>
              <a:xfrm>
                <a:off x="2755900" y="688109"/>
                <a:ext cx="1193800" cy="1483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sp>
            <p:nvSpPr>
              <p:cNvPr id="14394" name="Rectangle 14393">
                <a:extLst>
                  <a:ext uri="{FF2B5EF4-FFF2-40B4-BE49-F238E27FC236}">
                    <a16:creationId xmlns:a16="http://schemas.microsoft.com/office/drawing/2014/main" id="{49B95C61-DA49-58F6-AA2B-865B4F80DB7E}"/>
                  </a:ext>
                </a:extLst>
              </p:cNvPr>
              <p:cNvSpPr/>
              <p:nvPr/>
            </p:nvSpPr>
            <p:spPr>
              <a:xfrm>
                <a:off x="2755900" y="836446"/>
                <a:ext cx="1193800" cy="1483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sp>
            <p:nvSpPr>
              <p:cNvPr id="14395" name="Rectangle 14394">
                <a:extLst>
                  <a:ext uri="{FF2B5EF4-FFF2-40B4-BE49-F238E27FC236}">
                    <a16:creationId xmlns:a16="http://schemas.microsoft.com/office/drawing/2014/main" id="{A93FA566-7B8D-805D-31CB-12E2046057E6}"/>
                  </a:ext>
                </a:extLst>
              </p:cNvPr>
              <p:cNvSpPr/>
              <p:nvPr/>
            </p:nvSpPr>
            <p:spPr>
              <a:xfrm>
                <a:off x="2755900" y="984783"/>
                <a:ext cx="1193800" cy="1483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sp>
            <p:nvSpPr>
              <p:cNvPr id="14396" name="Rectangle 14395">
                <a:extLst>
                  <a:ext uri="{FF2B5EF4-FFF2-40B4-BE49-F238E27FC236}">
                    <a16:creationId xmlns:a16="http://schemas.microsoft.com/office/drawing/2014/main" id="{C388CDEC-E5A7-07CD-1AB4-05335F8A8206}"/>
                  </a:ext>
                </a:extLst>
              </p:cNvPr>
              <p:cNvSpPr/>
              <p:nvPr/>
            </p:nvSpPr>
            <p:spPr>
              <a:xfrm>
                <a:off x="2755900" y="1133120"/>
                <a:ext cx="1193800" cy="1483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</p:grpSp>
        <p:cxnSp>
          <p:nvCxnSpPr>
            <p:cNvPr id="14397" name="Straight Arrow Connector 14396">
              <a:extLst>
                <a:ext uri="{FF2B5EF4-FFF2-40B4-BE49-F238E27FC236}">
                  <a16:creationId xmlns:a16="http://schemas.microsoft.com/office/drawing/2014/main" id="{76BD6C3C-0539-E9BC-E78D-22B754048F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2469" y="1543705"/>
              <a:ext cx="759030" cy="2503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00" name="Straight Arrow Connector 14399">
              <a:extLst>
                <a:ext uri="{FF2B5EF4-FFF2-40B4-BE49-F238E27FC236}">
                  <a16:creationId xmlns:a16="http://schemas.microsoft.com/office/drawing/2014/main" id="{BEF99599-9592-E43F-2346-48AB7CB53E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2469" y="2357756"/>
              <a:ext cx="779206" cy="16893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04" name="Straight Arrow Connector 14403">
              <a:extLst>
                <a:ext uri="{FF2B5EF4-FFF2-40B4-BE49-F238E27FC236}">
                  <a16:creationId xmlns:a16="http://schemas.microsoft.com/office/drawing/2014/main" id="{BF3DE22B-ACF8-7DF1-622D-A753EDC7EB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6834" y="3207914"/>
              <a:ext cx="722571" cy="83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08" name="TextBox 14407">
              <a:extLst>
                <a:ext uri="{FF2B5EF4-FFF2-40B4-BE49-F238E27FC236}">
                  <a16:creationId xmlns:a16="http://schemas.microsoft.com/office/drawing/2014/main" id="{38A9A6CD-5777-3F19-7E87-4270D2C13B87}"/>
                </a:ext>
              </a:extLst>
            </p:cNvPr>
            <p:cNvSpPr txBox="1"/>
            <p:nvPr/>
          </p:nvSpPr>
          <p:spPr>
            <a:xfrm>
              <a:off x="552645" y="3660311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highlight>
                    <a:srgbClr val="808080"/>
                  </a:highlight>
                </a:rPr>
                <a:t>driver</a:t>
              </a:r>
              <a:endParaRPr lang="en-ES" sz="1050" dirty="0">
                <a:solidFill>
                  <a:schemeClr val="bg1"/>
                </a:solidFill>
                <a:highlight>
                  <a:srgbClr val="808080"/>
                </a:highlight>
              </a:endParaRPr>
            </a:p>
          </p:txBody>
        </p:sp>
        <p:sp>
          <p:nvSpPr>
            <p:cNvPr id="14411" name="TextBox 14410">
              <a:extLst>
                <a:ext uri="{FF2B5EF4-FFF2-40B4-BE49-F238E27FC236}">
                  <a16:creationId xmlns:a16="http://schemas.microsoft.com/office/drawing/2014/main" id="{475598C6-EEB2-BDCF-8719-6907EDC1E36D}"/>
                </a:ext>
              </a:extLst>
            </p:cNvPr>
            <p:cNvSpPr txBox="1"/>
            <p:nvPr/>
          </p:nvSpPr>
          <p:spPr>
            <a:xfrm>
              <a:off x="550343" y="1187409"/>
              <a:ext cx="72006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highlight>
                    <a:srgbClr val="808080"/>
                  </a:highlight>
                </a:rPr>
                <a:t>executors</a:t>
              </a:r>
              <a:endParaRPr lang="en-ES" sz="1050" dirty="0">
                <a:solidFill>
                  <a:schemeClr val="bg1"/>
                </a:solidFill>
                <a:highlight>
                  <a:srgbClr val="808080"/>
                </a:highlight>
              </a:endParaRPr>
            </a:p>
          </p:txBody>
        </p:sp>
      </p:grpSp>
      <p:sp>
        <p:nvSpPr>
          <p:cNvPr id="14413" name="TextBox 14412">
            <a:extLst>
              <a:ext uri="{FF2B5EF4-FFF2-40B4-BE49-F238E27FC236}">
                <a16:creationId xmlns:a16="http://schemas.microsoft.com/office/drawing/2014/main" id="{56CE38FE-5728-C899-03C2-F633ED338EB1}"/>
              </a:ext>
            </a:extLst>
          </p:cNvPr>
          <p:cNvSpPr txBox="1"/>
          <p:nvPr/>
        </p:nvSpPr>
        <p:spPr>
          <a:xfrm>
            <a:off x="7971403" y="662264"/>
            <a:ext cx="30242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How many times the broadcasted table (purple) was shuffled / moved around?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B62FA-6CCE-CA25-814F-181F4A2FA41B}"/>
              </a:ext>
            </a:extLst>
          </p:cNvPr>
          <p:cNvSpPr txBox="1"/>
          <p:nvPr/>
        </p:nvSpPr>
        <p:spPr>
          <a:xfrm>
            <a:off x="550343" y="4576742"/>
            <a:ext cx="94785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SELECT</a:t>
            </a:r>
            <a:r>
              <a:rPr lang="en-GB" dirty="0">
                <a:effectLst/>
              </a:rPr>
              <a:t> </a:t>
            </a:r>
            <a:r>
              <a:rPr lang="en-GB" i="1" dirty="0">
                <a:solidFill>
                  <a:srgbClr val="60A0B0"/>
                </a:solidFill>
                <a:effectLst/>
              </a:rPr>
              <a:t>/*+ BROADCAST(b) */</a:t>
            </a:r>
            <a:r>
              <a:rPr lang="en-GB" dirty="0"/>
              <a:t>  </a:t>
            </a:r>
            <a:r>
              <a:rPr lang="en-GB" dirty="0">
                <a:effectLst/>
              </a:rPr>
              <a:t>* </a:t>
            </a:r>
            <a:r>
              <a:rPr lang="en-GB" dirty="0">
                <a:solidFill>
                  <a:srgbClr val="0070C0"/>
                </a:solidFill>
              </a:rPr>
              <a:t>FROM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bookingFactDf</a:t>
            </a:r>
            <a:r>
              <a:rPr lang="en-GB" dirty="0">
                <a:effectLst/>
              </a:rPr>
              <a:t> booking</a:t>
            </a:r>
            <a:br>
              <a:rPr lang="en-GB" dirty="0">
                <a:effectLst/>
              </a:rPr>
            </a:br>
            <a:r>
              <a:rPr lang="en-GB" dirty="0">
                <a:solidFill>
                  <a:srgbClr val="0070C0"/>
                </a:solidFill>
              </a:rPr>
              <a:t>LEFT</a:t>
            </a:r>
            <a:r>
              <a:rPr lang="en-GB" dirty="0">
                <a:effectLst/>
              </a:rPr>
              <a:t> </a:t>
            </a:r>
            <a:r>
              <a:rPr lang="en-GB" dirty="0">
                <a:solidFill>
                  <a:srgbClr val="0070C0"/>
                </a:solidFill>
              </a:rPr>
              <a:t>JOIN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clientDataDF</a:t>
            </a:r>
            <a:r>
              <a:rPr lang="en-GB" dirty="0">
                <a:effectLst/>
              </a:rPr>
              <a:t> a </a:t>
            </a:r>
            <a:r>
              <a:rPr lang="en-GB" dirty="0">
                <a:solidFill>
                  <a:srgbClr val="0070C0"/>
                </a:solidFill>
              </a:rPr>
              <a:t>ON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booking.customer_id</a:t>
            </a:r>
            <a:r>
              <a:rPr lang="en-GB" dirty="0">
                <a:effectLst/>
              </a:rPr>
              <a:t> = </a:t>
            </a:r>
            <a:r>
              <a:rPr lang="en-GB" dirty="0" err="1">
                <a:effectLst/>
              </a:rPr>
              <a:t>a.customer_id</a:t>
            </a:r>
            <a:br>
              <a:rPr lang="en-GB" dirty="0">
                <a:effectLst/>
              </a:rPr>
            </a:br>
            <a:r>
              <a:rPr lang="en-GB" dirty="0">
                <a:solidFill>
                  <a:srgbClr val="0070C0"/>
                </a:solidFill>
              </a:rPr>
              <a:t>LEFT</a:t>
            </a:r>
            <a:r>
              <a:rPr lang="en-GB" dirty="0">
                <a:effectLst/>
              </a:rPr>
              <a:t> </a:t>
            </a:r>
            <a:r>
              <a:rPr lang="en-GB" dirty="0">
                <a:solidFill>
                  <a:srgbClr val="0070C0"/>
                </a:solidFill>
              </a:rPr>
              <a:t>JOIN</a:t>
            </a:r>
            <a:r>
              <a:rPr lang="en-GB" dirty="0">
                <a:effectLst/>
              </a:rPr>
              <a:t> </a:t>
            </a:r>
            <a:r>
              <a:rPr lang="en-GB" u="sng" dirty="0" err="1">
                <a:effectLst/>
              </a:rPr>
              <a:t>currencyExchangesDf</a:t>
            </a:r>
            <a:r>
              <a:rPr lang="en-GB" dirty="0">
                <a:effectLst/>
              </a:rPr>
              <a:t> b </a:t>
            </a:r>
            <a:r>
              <a:rPr lang="en-GB" dirty="0">
                <a:solidFill>
                  <a:srgbClr val="0070C0"/>
                </a:solidFill>
              </a:rPr>
              <a:t>ON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booking.currency</a:t>
            </a:r>
            <a:r>
              <a:rPr lang="en-GB" dirty="0">
                <a:effectLst/>
              </a:rPr>
              <a:t> = </a:t>
            </a:r>
            <a:r>
              <a:rPr lang="en-GB" dirty="0" err="1">
                <a:effectLst/>
              </a:rPr>
              <a:t>b.currency_id</a:t>
            </a:r>
            <a:br>
              <a:rPr lang="en-GB" dirty="0">
                <a:effectLst/>
              </a:rPr>
            </a:br>
            <a:r>
              <a:rPr lang="en-GB" dirty="0">
                <a:solidFill>
                  <a:srgbClr val="0070C0"/>
                </a:solidFill>
              </a:rPr>
              <a:t>LEFT</a:t>
            </a:r>
            <a:r>
              <a:rPr lang="en-GB" dirty="0">
                <a:effectLst/>
              </a:rPr>
              <a:t> </a:t>
            </a:r>
            <a:r>
              <a:rPr lang="en-GB" dirty="0">
                <a:solidFill>
                  <a:srgbClr val="0070C0"/>
                </a:solidFill>
              </a:rPr>
              <a:t>JOIN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clientSurveyDataDf</a:t>
            </a:r>
            <a:r>
              <a:rPr lang="en-GB" dirty="0">
                <a:effectLst/>
              </a:rPr>
              <a:t> c </a:t>
            </a:r>
            <a:r>
              <a:rPr lang="en-GB" dirty="0">
                <a:solidFill>
                  <a:srgbClr val="0070C0"/>
                </a:solidFill>
              </a:rPr>
              <a:t>ON</a:t>
            </a:r>
            <a:r>
              <a:rPr lang="en-GB" dirty="0">
                <a:effectLst/>
              </a:rPr>
              <a:t>  </a:t>
            </a:r>
            <a:r>
              <a:rPr lang="en-GB" dirty="0" err="1">
                <a:effectLst/>
              </a:rPr>
              <a:t>booking.customer_id</a:t>
            </a:r>
            <a:r>
              <a:rPr lang="en-GB" dirty="0">
                <a:effectLst/>
              </a:rPr>
              <a:t> = </a:t>
            </a:r>
            <a:r>
              <a:rPr lang="en-GB" dirty="0" err="1">
                <a:effectLst/>
              </a:rPr>
              <a:t>c.customer_id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298702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653C045-C07E-CB11-7C15-6C0FD8C8A723}"/>
              </a:ext>
            </a:extLst>
          </p:cNvPr>
          <p:cNvGrpSpPr/>
          <p:nvPr/>
        </p:nvGrpSpPr>
        <p:grpSpPr>
          <a:xfrm>
            <a:off x="491350" y="594670"/>
            <a:ext cx="7290885" cy="3213869"/>
            <a:chOff x="668330" y="2128502"/>
            <a:chExt cx="7290885" cy="3213869"/>
          </a:xfrm>
        </p:grpSpPr>
        <p:sp>
          <p:nvSpPr>
            <p:cNvPr id="14502" name="Rectangle 14501">
              <a:extLst>
                <a:ext uri="{FF2B5EF4-FFF2-40B4-BE49-F238E27FC236}">
                  <a16:creationId xmlns:a16="http://schemas.microsoft.com/office/drawing/2014/main" id="{2FFEA894-6509-FD4A-73DC-06EBAACD7264}"/>
                </a:ext>
              </a:extLst>
            </p:cNvPr>
            <p:cNvSpPr/>
            <p:nvPr/>
          </p:nvSpPr>
          <p:spPr>
            <a:xfrm>
              <a:off x="698090" y="4602183"/>
              <a:ext cx="7261125" cy="740188"/>
            </a:xfrm>
            <a:prstGeom prst="rect">
              <a:avLst/>
            </a:prstGeom>
            <a:solidFill>
              <a:schemeClr val="bg2">
                <a:alpha val="14169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587" name="Rectangle 14586">
              <a:extLst>
                <a:ext uri="{FF2B5EF4-FFF2-40B4-BE49-F238E27FC236}">
                  <a16:creationId xmlns:a16="http://schemas.microsoft.com/office/drawing/2014/main" id="{54821912-272D-01A6-7ADE-A3FC12BC4FD0}"/>
                </a:ext>
              </a:extLst>
            </p:cNvPr>
            <p:cNvSpPr/>
            <p:nvPr/>
          </p:nvSpPr>
          <p:spPr>
            <a:xfrm>
              <a:off x="698090" y="2128502"/>
              <a:ext cx="7261125" cy="2390864"/>
            </a:xfrm>
            <a:prstGeom prst="rect">
              <a:avLst/>
            </a:prstGeom>
            <a:solidFill>
              <a:schemeClr val="bg2">
                <a:alpha val="14169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503" name="Rectangle 14502">
              <a:extLst>
                <a:ext uri="{FF2B5EF4-FFF2-40B4-BE49-F238E27FC236}">
                  <a16:creationId xmlns:a16="http://schemas.microsoft.com/office/drawing/2014/main" id="{302EFAA9-553D-B9E9-EC0F-FF026C3773EA}"/>
                </a:ext>
              </a:extLst>
            </p:cNvPr>
            <p:cNvSpPr/>
            <p:nvPr/>
          </p:nvSpPr>
          <p:spPr>
            <a:xfrm>
              <a:off x="1388399" y="2178461"/>
              <a:ext cx="1193800" cy="14833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504" name="Rectangle 14503">
              <a:extLst>
                <a:ext uri="{FF2B5EF4-FFF2-40B4-BE49-F238E27FC236}">
                  <a16:creationId xmlns:a16="http://schemas.microsoft.com/office/drawing/2014/main" id="{A1218AB3-6FF7-FD42-5EDE-0E448D2F650B}"/>
                </a:ext>
              </a:extLst>
            </p:cNvPr>
            <p:cNvSpPr/>
            <p:nvPr/>
          </p:nvSpPr>
          <p:spPr>
            <a:xfrm>
              <a:off x="1388399" y="2326798"/>
              <a:ext cx="1193800" cy="14833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505" name="Rectangle 14504">
              <a:extLst>
                <a:ext uri="{FF2B5EF4-FFF2-40B4-BE49-F238E27FC236}">
                  <a16:creationId xmlns:a16="http://schemas.microsoft.com/office/drawing/2014/main" id="{ABD51678-E94E-5131-56F9-9B7A9469367F}"/>
                </a:ext>
              </a:extLst>
            </p:cNvPr>
            <p:cNvSpPr/>
            <p:nvPr/>
          </p:nvSpPr>
          <p:spPr>
            <a:xfrm>
              <a:off x="1388399" y="2475135"/>
              <a:ext cx="1193800" cy="14833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506" name="Rectangle 14505">
              <a:extLst>
                <a:ext uri="{FF2B5EF4-FFF2-40B4-BE49-F238E27FC236}">
                  <a16:creationId xmlns:a16="http://schemas.microsoft.com/office/drawing/2014/main" id="{0E86BC33-1663-4E4B-535C-BE8032E0A171}"/>
                </a:ext>
              </a:extLst>
            </p:cNvPr>
            <p:cNvSpPr/>
            <p:nvPr/>
          </p:nvSpPr>
          <p:spPr>
            <a:xfrm>
              <a:off x="1388399" y="2623472"/>
              <a:ext cx="1193800" cy="14833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507" name="Rectangle 14506">
              <a:extLst>
                <a:ext uri="{FF2B5EF4-FFF2-40B4-BE49-F238E27FC236}">
                  <a16:creationId xmlns:a16="http://schemas.microsoft.com/office/drawing/2014/main" id="{14CB9030-548F-15D0-70DE-61C2A477F4EE}"/>
                </a:ext>
              </a:extLst>
            </p:cNvPr>
            <p:cNvSpPr/>
            <p:nvPr/>
          </p:nvSpPr>
          <p:spPr>
            <a:xfrm>
              <a:off x="1388399" y="3020724"/>
              <a:ext cx="1193800" cy="14833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508" name="Rectangle 14507">
              <a:extLst>
                <a:ext uri="{FF2B5EF4-FFF2-40B4-BE49-F238E27FC236}">
                  <a16:creationId xmlns:a16="http://schemas.microsoft.com/office/drawing/2014/main" id="{3580900F-28D8-7C44-9586-2F27962E80C7}"/>
                </a:ext>
              </a:extLst>
            </p:cNvPr>
            <p:cNvSpPr/>
            <p:nvPr/>
          </p:nvSpPr>
          <p:spPr>
            <a:xfrm>
              <a:off x="1388399" y="3169061"/>
              <a:ext cx="1193800" cy="14833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509" name="Rectangle 14508">
              <a:extLst>
                <a:ext uri="{FF2B5EF4-FFF2-40B4-BE49-F238E27FC236}">
                  <a16:creationId xmlns:a16="http://schemas.microsoft.com/office/drawing/2014/main" id="{12126DAE-BFF3-E5A0-4C72-177333927828}"/>
                </a:ext>
              </a:extLst>
            </p:cNvPr>
            <p:cNvSpPr/>
            <p:nvPr/>
          </p:nvSpPr>
          <p:spPr>
            <a:xfrm>
              <a:off x="1388399" y="3317398"/>
              <a:ext cx="1193800" cy="14833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510" name="Rectangle 14509">
              <a:extLst>
                <a:ext uri="{FF2B5EF4-FFF2-40B4-BE49-F238E27FC236}">
                  <a16:creationId xmlns:a16="http://schemas.microsoft.com/office/drawing/2014/main" id="{CB372228-2F74-F7C5-3068-048EC4C0AAE9}"/>
                </a:ext>
              </a:extLst>
            </p:cNvPr>
            <p:cNvSpPr/>
            <p:nvPr/>
          </p:nvSpPr>
          <p:spPr>
            <a:xfrm>
              <a:off x="1388399" y="3465735"/>
              <a:ext cx="1193800" cy="14833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511" name="Rectangle 14510">
              <a:extLst>
                <a:ext uri="{FF2B5EF4-FFF2-40B4-BE49-F238E27FC236}">
                  <a16:creationId xmlns:a16="http://schemas.microsoft.com/office/drawing/2014/main" id="{D9CC37B2-F754-2628-4A63-8D4EE713BD7B}"/>
                </a:ext>
              </a:extLst>
            </p:cNvPr>
            <p:cNvSpPr/>
            <p:nvPr/>
          </p:nvSpPr>
          <p:spPr>
            <a:xfrm>
              <a:off x="1388399" y="3851610"/>
              <a:ext cx="1193800" cy="1483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512" name="Rectangle 14511">
              <a:extLst>
                <a:ext uri="{FF2B5EF4-FFF2-40B4-BE49-F238E27FC236}">
                  <a16:creationId xmlns:a16="http://schemas.microsoft.com/office/drawing/2014/main" id="{F19FAD7B-59FF-F45E-DF3B-82D3BEE8AB3B}"/>
                </a:ext>
              </a:extLst>
            </p:cNvPr>
            <p:cNvSpPr/>
            <p:nvPr/>
          </p:nvSpPr>
          <p:spPr>
            <a:xfrm>
              <a:off x="1388399" y="3999947"/>
              <a:ext cx="1193800" cy="1483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513" name="Rectangle 14512">
              <a:extLst>
                <a:ext uri="{FF2B5EF4-FFF2-40B4-BE49-F238E27FC236}">
                  <a16:creationId xmlns:a16="http://schemas.microsoft.com/office/drawing/2014/main" id="{00659A84-A5DA-EF0D-95B1-0F4984202AFC}"/>
                </a:ext>
              </a:extLst>
            </p:cNvPr>
            <p:cNvSpPr/>
            <p:nvPr/>
          </p:nvSpPr>
          <p:spPr>
            <a:xfrm>
              <a:off x="1388399" y="4148284"/>
              <a:ext cx="1193800" cy="1483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514" name="Rectangle 14513">
              <a:extLst>
                <a:ext uri="{FF2B5EF4-FFF2-40B4-BE49-F238E27FC236}">
                  <a16:creationId xmlns:a16="http://schemas.microsoft.com/office/drawing/2014/main" id="{58CD8829-3C6C-B735-303D-69A26229A5C7}"/>
                </a:ext>
              </a:extLst>
            </p:cNvPr>
            <p:cNvSpPr/>
            <p:nvPr/>
          </p:nvSpPr>
          <p:spPr>
            <a:xfrm>
              <a:off x="1388399" y="4296621"/>
              <a:ext cx="1193800" cy="1483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542" name="Rectangle 14541">
              <a:extLst>
                <a:ext uri="{FF2B5EF4-FFF2-40B4-BE49-F238E27FC236}">
                  <a16:creationId xmlns:a16="http://schemas.microsoft.com/office/drawing/2014/main" id="{307341D5-BF12-2AD5-4BB3-FE95C824A945}"/>
                </a:ext>
              </a:extLst>
            </p:cNvPr>
            <p:cNvSpPr/>
            <p:nvPr/>
          </p:nvSpPr>
          <p:spPr>
            <a:xfrm>
              <a:off x="6275850" y="2178461"/>
              <a:ext cx="1193800" cy="14833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543" name="Rectangle 14542">
              <a:extLst>
                <a:ext uri="{FF2B5EF4-FFF2-40B4-BE49-F238E27FC236}">
                  <a16:creationId xmlns:a16="http://schemas.microsoft.com/office/drawing/2014/main" id="{7901C95B-8A58-AFBB-5207-DB0024DA7EE4}"/>
                </a:ext>
              </a:extLst>
            </p:cNvPr>
            <p:cNvSpPr/>
            <p:nvPr/>
          </p:nvSpPr>
          <p:spPr>
            <a:xfrm>
              <a:off x="6275850" y="2326798"/>
              <a:ext cx="1193800" cy="1483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544" name="Rectangle 14543">
              <a:extLst>
                <a:ext uri="{FF2B5EF4-FFF2-40B4-BE49-F238E27FC236}">
                  <a16:creationId xmlns:a16="http://schemas.microsoft.com/office/drawing/2014/main" id="{CC9D0F3E-143D-D8AB-DAB9-CBFA33A6C0DD}"/>
                </a:ext>
              </a:extLst>
            </p:cNvPr>
            <p:cNvSpPr/>
            <p:nvPr/>
          </p:nvSpPr>
          <p:spPr>
            <a:xfrm>
              <a:off x="6275850" y="2475135"/>
              <a:ext cx="1193800" cy="14833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545" name="Rectangle 14544">
              <a:extLst>
                <a:ext uri="{FF2B5EF4-FFF2-40B4-BE49-F238E27FC236}">
                  <a16:creationId xmlns:a16="http://schemas.microsoft.com/office/drawing/2014/main" id="{C69B27BF-AEDD-CD9A-5818-D7FC3518A943}"/>
                </a:ext>
              </a:extLst>
            </p:cNvPr>
            <p:cNvSpPr/>
            <p:nvPr/>
          </p:nvSpPr>
          <p:spPr>
            <a:xfrm>
              <a:off x="6275850" y="2623472"/>
              <a:ext cx="1193800" cy="14833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546" name="Rectangle 14545">
              <a:extLst>
                <a:ext uri="{FF2B5EF4-FFF2-40B4-BE49-F238E27FC236}">
                  <a16:creationId xmlns:a16="http://schemas.microsoft.com/office/drawing/2014/main" id="{483B37E6-B7CD-4F90-2831-9A717DE20C19}"/>
                </a:ext>
              </a:extLst>
            </p:cNvPr>
            <p:cNvSpPr/>
            <p:nvPr/>
          </p:nvSpPr>
          <p:spPr>
            <a:xfrm>
              <a:off x="6275850" y="3020724"/>
              <a:ext cx="1193800" cy="14833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547" name="Rectangle 14546">
              <a:extLst>
                <a:ext uri="{FF2B5EF4-FFF2-40B4-BE49-F238E27FC236}">
                  <a16:creationId xmlns:a16="http://schemas.microsoft.com/office/drawing/2014/main" id="{78EFD5F9-FAD4-66ED-A2D4-10F72DDD840E}"/>
                </a:ext>
              </a:extLst>
            </p:cNvPr>
            <p:cNvSpPr/>
            <p:nvPr/>
          </p:nvSpPr>
          <p:spPr>
            <a:xfrm>
              <a:off x="6275850" y="3169061"/>
              <a:ext cx="1193800" cy="14833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548" name="Rectangle 14547">
              <a:extLst>
                <a:ext uri="{FF2B5EF4-FFF2-40B4-BE49-F238E27FC236}">
                  <a16:creationId xmlns:a16="http://schemas.microsoft.com/office/drawing/2014/main" id="{4BD27D66-85BE-F25A-C915-989334333993}"/>
                </a:ext>
              </a:extLst>
            </p:cNvPr>
            <p:cNvSpPr/>
            <p:nvPr/>
          </p:nvSpPr>
          <p:spPr>
            <a:xfrm>
              <a:off x="6275850" y="3317398"/>
              <a:ext cx="1193800" cy="1483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549" name="Rectangle 14548">
              <a:extLst>
                <a:ext uri="{FF2B5EF4-FFF2-40B4-BE49-F238E27FC236}">
                  <a16:creationId xmlns:a16="http://schemas.microsoft.com/office/drawing/2014/main" id="{6C69F605-3439-A4C4-CCC2-321D3E3A8720}"/>
                </a:ext>
              </a:extLst>
            </p:cNvPr>
            <p:cNvSpPr/>
            <p:nvPr/>
          </p:nvSpPr>
          <p:spPr>
            <a:xfrm>
              <a:off x="6275850" y="3465735"/>
              <a:ext cx="1193800" cy="1483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550" name="Rectangle 14549">
              <a:extLst>
                <a:ext uri="{FF2B5EF4-FFF2-40B4-BE49-F238E27FC236}">
                  <a16:creationId xmlns:a16="http://schemas.microsoft.com/office/drawing/2014/main" id="{D6940D8A-62B9-EC78-06A1-786B64F79F88}"/>
                </a:ext>
              </a:extLst>
            </p:cNvPr>
            <p:cNvSpPr/>
            <p:nvPr/>
          </p:nvSpPr>
          <p:spPr>
            <a:xfrm>
              <a:off x="6275850" y="3851610"/>
              <a:ext cx="1193800" cy="14833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551" name="Rectangle 14550">
              <a:extLst>
                <a:ext uri="{FF2B5EF4-FFF2-40B4-BE49-F238E27FC236}">
                  <a16:creationId xmlns:a16="http://schemas.microsoft.com/office/drawing/2014/main" id="{CCB2DA3F-DDB7-CD60-5065-7AD0675CC9B5}"/>
                </a:ext>
              </a:extLst>
            </p:cNvPr>
            <p:cNvSpPr/>
            <p:nvPr/>
          </p:nvSpPr>
          <p:spPr>
            <a:xfrm>
              <a:off x="6275850" y="3999947"/>
              <a:ext cx="1193800" cy="14833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552" name="Rectangle 14551">
              <a:extLst>
                <a:ext uri="{FF2B5EF4-FFF2-40B4-BE49-F238E27FC236}">
                  <a16:creationId xmlns:a16="http://schemas.microsoft.com/office/drawing/2014/main" id="{5FE840E1-92CF-6109-220F-953A1A25D8CA}"/>
                </a:ext>
              </a:extLst>
            </p:cNvPr>
            <p:cNvSpPr/>
            <p:nvPr/>
          </p:nvSpPr>
          <p:spPr>
            <a:xfrm>
              <a:off x="6275850" y="4148284"/>
              <a:ext cx="1193800" cy="1483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553" name="Rectangle 14552">
              <a:extLst>
                <a:ext uri="{FF2B5EF4-FFF2-40B4-BE49-F238E27FC236}">
                  <a16:creationId xmlns:a16="http://schemas.microsoft.com/office/drawing/2014/main" id="{4855C577-3B5E-5A7B-C90E-7BFDC4D065E0}"/>
                </a:ext>
              </a:extLst>
            </p:cNvPr>
            <p:cNvSpPr/>
            <p:nvPr/>
          </p:nvSpPr>
          <p:spPr>
            <a:xfrm>
              <a:off x="6275850" y="4296621"/>
              <a:ext cx="1193800" cy="14833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grpSp>
          <p:nvGrpSpPr>
            <p:cNvPr id="14554" name="Group 14553">
              <a:extLst>
                <a:ext uri="{FF2B5EF4-FFF2-40B4-BE49-F238E27FC236}">
                  <a16:creationId xmlns:a16="http://schemas.microsoft.com/office/drawing/2014/main" id="{6EE7A4E0-3F03-C8CC-CCBE-FFAC4B2DF6BD}"/>
                </a:ext>
              </a:extLst>
            </p:cNvPr>
            <p:cNvGrpSpPr/>
            <p:nvPr/>
          </p:nvGrpSpPr>
          <p:grpSpPr>
            <a:xfrm>
              <a:off x="7469650" y="2178461"/>
              <a:ext cx="130175" cy="593348"/>
              <a:chOff x="2755900" y="688109"/>
              <a:chExt cx="1193800" cy="593348"/>
            </a:xfrm>
            <a:solidFill>
              <a:srgbClr val="7030A0"/>
            </a:solidFill>
          </p:grpSpPr>
          <p:sp>
            <p:nvSpPr>
              <p:cNvPr id="14555" name="Rectangle 14554">
                <a:extLst>
                  <a:ext uri="{FF2B5EF4-FFF2-40B4-BE49-F238E27FC236}">
                    <a16:creationId xmlns:a16="http://schemas.microsoft.com/office/drawing/2014/main" id="{744CD094-2EA5-0D9A-A296-35C52384FC74}"/>
                  </a:ext>
                </a:extLst>
              </p:cNvPr>
              <p:cNvSpPr/>
              <p:nvPr/>
            </p:nvSpPr>
            <p:spPr>
              <a:xfrm>
                <a:off x="2755900" y="688109"/>
                <a:ext cx="1193800" cy="1483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sp>
            <p:nvSpPr>
              <p:cNvPr id="14556" name="Rectangle 14555">
                <a:extLst>
                  <a:ext uri="{FF2B5EF4-FFF2-40B4-BE49-F238E27FC236}">
                    <a16:creationId xmlns:a16="http://schemas.microsoft.com/office/drawing/2014/main" id="{C484C345-8028-399A-3034-FE18E6E171EC}"/>
                  </a:ext>
                </a:extLst>
              </p:cNvPr>
              <p:cNvSpPr/>
              <p:nvPr/>
            </p:nvSpPr>
            <p:spPr>
              <a:xfrm>
                <a:off x="2755900" y="836446"/>
                <a:ext cx="1193800" cy="1483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sp>
            <p:nvSpPr>
              <p:cNvPr id="14557" name="Rectangle 14556">
                <a:extLst>
                  <a:ext uri="{FF2B5EF4-FFF2-40B4-BE49-F238E27FC236}">
                    <a16:creationId xmlns:a16="http://schemas.microsoft.com/office/drawing/2014/main" id="{804F6B38-F315-F25D-3110-95DD14B55E02}"/>
                  </a:ext>
                </a:extLst>
              </p:cNvPr>
              <p:cNvSpPr/>
              <p:nvPr/>
            </p:nvSpPr>
            <p:spPr>
              <a:xfrm>
                <a:off x="2755900" y="984783"/>
                <a:ext cx="1193800" cy="1483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sp>
            <p:nvSpPr>
              <p:cNvPr id="14558" name="Rectangle 14557">
                <a:extLst>
                  <a:ext uri="{FF2B5EF4-FFF2-40B4-BE49-F238E27FC236}">
                    <a16:creationId xmlns:a16="http://schemas.microsoft.com/office/drawing/2014/main" id="{3417EB21-5A48-9DD6-C9C1-DD60F9124C19}"/>
                  </a:ext>
                </a:extLst>
              </p:cNvPr>
              <p:cNvSpPr/>
              <p:nvPr/>
            </p:nvSpPr>
            <p:spPr>
              <a:xfrm>
                <a:off x="2755900" y="1133120"/>
                <a:ext cx="1193800" cy="1483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</p:grpSp>
        <p:grpSp>
          <p:nvGrpSpPr>
            <p:cNvPr id="14559" name="Group 14558">
              <a:extLst>
                <a:ext uri="{FF2B5EF4-FFF2-40B4-BE49-F238E27FC236}">
                  <a16:creationId xmlns:a16="http://schemas.microsoft.com/office/drawing/2014/main" id="{32AC4AC6-D68E-53DF-D77F-D239085230F3}"/>
                </a:ext>
              </a:extLst>
            </p:cNvPr>
            <p:cNvGrpSpPr/>
            <p:nvPr/>
          </p:nvGrpSpPr>
          <p:grpSpPr>
            <a:xfrm>
              <a:off x="7469650" y="3020724"/>
              <a:ext cx="130175" cy="593348"/>
              <a:chOff x="2755900" y="688109"/>
              <a:chExt cx="1193800" cy="593348"/>
            </a:xfrm>
            <a:solidFill>
              <a:srgbClr val="7030A0"/>
            </a:solidFill>
          </p:grpSpPr>
          <p:sp>
            <p:nvSpPr>
              <p:cNvPr id="14560" name="Rectangle 14559">
                <a:extLst>
                  <a:ext uri="{FF2B5EF4-FFF2-40B4-BE49-F238E27FC236}">
                    <a16:creationId xmlns:a16="http://schemas.microsoft.com/office/drawing/2014/main" id="{8187648D-2AA5-6569-A262-8642224718A2}"/>
                  </a:ext>
                </a:extLst>
              </p:cNvPr>
              <p:cNvSpPr/>
              <p:nvPr/>
            </p:nvSpPr>
            <p:spPr>
              <a:xfrm>
                <a:off x="2755900" y="688109"/>
                <a:ext cx="1193800" cy="1483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sp>
            <p:nvSpPr>
              <p:cNvPr id="14561" name="Rectangle 14560">
                <a:extLst>
                  <a:ext uri="{FF2B5EF4-FFF2-40B4-BE49-F238E27FC236}">
                    <a16:creationId xmlns:a16="http://schemas.microsoft.com/office/drawing/2014/main" id="{2E4F4676-09E8-E00E-6BB3-F93F9B8A3337}"/>
                  </a:ext>
                </a:extLst>
              </p:cNvPr>
              <p:cNvSpPr/>
              <p:nvPr/>
            </p:nvSpPr>
            <p:spPr>
              <a:xfrm>
                <a:off x="2755900" y="836446"/>
                <a:ext cx="1193800" cy="1483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sp>
            <p:nvSpPr>
              <p:cNvPr id="14562" name="Rectangle 14561">
                <a:extLst>
                  <a:ext uri="{FF2B5EF4-FFF2-40B4-BE49-F238E27FC236}">
                    <a16:creationId xmlns:a16="http://schemas.microsoft.com/office/drawing/2014/main" id="{6A6D0B25-EF06-1C48-33CC-403E3CCE75BA}"/>
                  </a:ext>
                </a:extLst>
              </p:cNvPr>
              <p:cNvSpPr/>
              <p:nvPr/>
            </p:nvSpPr>
            <p:spPr>
              <a:xfrm>
                <a:off x="2755900" y="984783"/>
                <a:ext cx="1193800" cy="1483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sp>
            <p:nvSpPr>
              <p:cNvPr id="14563" name="Rectangle 14562">
                <a:extLst>
                  <a:ext uri="{FF2B5EF4-FFF2-40B4-BE49-F238E27FC236}">
                    <a16:creationId xmlns:a16="http://schemas.microsoft.com/office/drawing/2014/main" id="{9AB6BEF8-3E0A-CFCA-DF5F-A50E42DA075A}"/>
                  </a:ext>
                </a:extLst>
              </p:cNvPr>
              <p:cNvSpPr/>
              <p:nvPr/>
            </p:nvSpPr>
            <p:spPr>
              <a:xfrm>
                <a:off x="2755900" y="1133120"/>
                <a:ext cx="1193800" cy="1483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</p:grpSp>
        <p:grpSp>
          <p:nvGrpSpPr>
            <p:cNvPr id="14564" name="Group 14563">
              <a:extLst>
                <a:ext uri="{FF2B5EF4-FFF2-40B4-BE49-F238E27FC236}">
                  <a16:creationId xmlns:a16="http://schemas.microsoft.com/office/drawing/2014/main" id="{70EAE8D8-94E2-269E-D904-9ADBD20FC403}"/>
                </a:ext>
              </a:extLst>
            </p:cNvPr>
            <p:cNvGrpSpPr/>
            <p:nvPr/>
          </p:nvGrpSpPr>
          <p:grpSpPr>
            <a:xfrm>
              <a:off x="7469650" y="3851610"/>
              <a:ext cx="130175" cy="593348"/>
              <a:chOff x="2755900" y="688109"/>
              <a:chExt cx="1193800" cy="593348"/>
            </a:xfrm>
            <a:solidFill>
              <a:srgbClr val="7030A0"/>
            </a:solidFill>
          </p:grpSpPr>
          <p:sp>
            <p:nvSpPr>
              <p:cNvPr id="14565" name="Rectangle 14564">
                <a:extLst>
                  <a:ext uri="{FF2B5EF4-FFF2-40B4-BE49-F238E27FC236}">
                    <a16:creationId xmlns:a16="http://schemas.microsoft.com/office/drawing/2014/main" id="{4FC6F7E3-496B-3496-1B9C-F5BC7D4379A3}"/>
                  </a:ext>
                </a:extLst>
              </p:cNvPr>
              <p:cNvSpPr/>
              <p:nvPr/>
            </p:nvSpPr>
            <p:spPr>
              <a:xfrm>
                <a:off x="2755900" y="688109"/>
                <a:ext cx="1193800" cy="1483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sp>
            <p:nvSpPr>
              <p:cNvPr id="14566" name="Rectangle 14565">
                <a:extLst>
                  <a:ext uri="{FF2B5EF4-FFF2-40B4-BE49-F238E27FC236}">
                    <a16:creationId xmlns:a16="http://schemas.microsoft.com/office/drawing/2014/main" id="{F7F89FA4-A975-9BD7-80DE-1B5967B67D41}"/>
                  </a:ext>
                </a:extLst>
              </p:cNvPr>
              <p:cNvSpPr/>
              <p:nvPr/>
            </p:nvSpPr>
            <p:spPr>
              <a:xfrm>
                <a:off x="2755900" y="836446"/>
                <a:ext cx="1193800" cy="1483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sp>
            <p:nvSpPr>
              <p:cNvPr id="14567" name="Rectangle 14566">
                <a:extLst>
                  <a:ext uri="{FF2B5EF4-FFF2-40B4-BE49-F238E27FC236}">
                    <a16:creationId xmlns:a16="http://schemas.microsoft.com/office/drawing/2014/main" id="{335C02B3-8577-A486-9E6B-6F0BB2B71ED9}"/>
                  </a:ext>
                </a:extLst>
              </p:cNvPr>
              <p:cNvSpPr/>
              <p:nvPr/>
            </p:nvSpPr>
            <p:spPr>
              <a:xfrm>
                <a:off x="2755900" y="984783"/>
                <a:ext cx="1193800" cy="1483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sp>
            <p:nvSpPr>
              <p:cNvPr id="14568" name="Rectangle 14567">
                <a:extLst>
                  <a:ext uri="{FF2B5EF4-FFF2-40B4-BE49-F238E27FC236}">
                    <a16:creationId xmlns:a16="http://schemas.microsoft.com/office/drawing/2014/main" id="{7502C18A-DF71-C63C-EBA4-12C102EAF996}"/>
                  </a:ext>
                </a:extLst>
              </p:cNvPr>
              <p:cNvSpPr/>
              <p:nvPr/>
            </p:nvSpPr>
            <p:spPr>
              <a:xfrm>
                <a:off x="2755900" y="1133120"/>
                <a:ext cx="1193800" cy="1483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</p:grpSp>
        <p:cxnSp>
          <p:nvCxnSpPr>
            <p:cNvPr id="14569" name="Straight Arrow Connector 14568">
              <a:extLst>
                <a:ext uri="{FF2B5EF4-FFF2-40B4-BE49-F238E27FC236}">
                  <a16:creationId xmlns:a16="http://schemas.microsoft.com/office/drawing/2014/main" id="{B43C226A-C5CB-00BC-1F24-377C94906598}"/>
                </a:ext>
              </a:extLst>
            </p:cNvPr>
            <p:cNvCxnSpPr>
              <a:cxnSpLocks/>
            </p:cNvCxnSpPr>
            <p:nvPr/>
          </p:nvCxnSpPr>
          <p:spPr>
            <a:xfrm>
              <a:off x="2636070" y="2388722"/>
              <a:ext cx="1130709" cy="14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70" name="Straight Arrow Connector 14569">
              <a:extLst>
                <a:ext uri="{FF2B5EF4-FFF2-40B4-BE49-F238E27FC236}">
                  <a16:creationId xmlns:a16="http://schemas.microsoft.com/office/drawing/2014/main" id="{8B0E6719-1E1A-CDC8-164D-CA630B10CCDC}"/>
                </a:ext>
              </a:extLst>
            </p:cNvPr>
            <p:cNvCxnSpPr>
              <a:cxnSpLocks/>
            </p:cNvCxnSpPr>
            <p:nvPr/>
          </p:nvCxnSpPr>
          <p:spPr>
            <a:xfrm>
              <a:off x="2636070" y="2388722"/>
              <a:ext cx="1150885" cy="884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71" name="Straight Arrow Connector 14570">
              <a:extLst>
                <a:ext uri="{FF2B5EF4-FFF2-40B4-BE49-F238E27FC236}">
                  <a16:creationId xmlns:a16="http://schemas.microsoft.com/office/drawing/2014/main" id="{2C9FB694-7CC4-89F9-0B9E-79570D70F74F}"/>
                </a:ext>
              </a:extLst>
            </p:cNvPr>
            <p:cNvCxnSpPr>
              <a:cxnSpLocks/>
            </p:cNvCxnSpPr>
            <p:nvPr/>
          </p:nvCxnSpPr>
          <p:spPr>
            <a:xfrm>
              <a:off x="2632997" y="2383219"/>
              <a:ext cx="1196052" cy="1710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72" name="Straight Arrow Connector 14571">
              <a:extLst>
                <a:ext uri="{FF2B5EF4-FFF2-40B4-BE49-F238E27FC236}">
                  <a16:creationId xmlns:a16="http://schemas.microsoft.com/office/drawing/2014/main" id="{5D512664-984F-C633-5B13-386C3B2A69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8164" y="2402828"/>
              <a:ext cx="1088615" cy="870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73" name="Straight Arrow Connector 14572">
              <a:extLst>
                <a:ext uri="{FF2B5EF4-FFF2-40B4-BE49-F238E27FC236}">
                  <a16:creationId xmlns:a16="http://schemas.microsoft.com/office/drawing/2014/main" id="{7E06A133-E123-DF14-0B5F-E1DF1806BF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8164" y="3249545"/>
              <a:ext cx="1130709" cy="24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74" name="Straight Arrow Connector 14573">
              <a:extLst>
                <a:ext uri="{FF2B5EF4-FFF2-40B4-BE49-F238E27FC236}">
                  <a16:creationId xmlns:a16="http://schemas.microsoft.com/office/drawing/2014/main" id="{CD818A20-78FA-7761-5330-1027954E4A15}"/>
                </a:ext>
              </a:extLst>
            </p:cNvPr>
            <p:cNvCxnSpPr>
              <a:cxnSpLocks/>
            </p:cNvCxnSpPr>
            <p:nvPr/>
          </p:nvCxnSpPr>
          <p:spPr>
            <a:xfrm>
              <a:off x="2678164" y="3273554"/>
              <a:ext cx="1171061" cy="8075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75" name="Straight Arrow Connector 14574">
              <a:extLst>
                <a:ext uri="{FF2B5EF4-FFF2-40B4-BE49-F238E27FC236}">
                  <a16:creationId xmlns:a16="http://schemas.microsoft.com/office/drawing/2014/main" id="{49303EE0-7584-2EC2-6807-5D1BF3D15F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4916" y="3245907"/>
              <a:ext cx="1242039" cy="8399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76" name="Straight Arrow Connector 14575">
              <a:extLst>
                <a:ext uri="{FF2B5EF4-FFF2-40B4-BE49-F238E27FC236}">
                  <a16:creationId xmlns:a16="http://schemas.microsoft.com/office/drawing/2014/main" id="{57A73AEA-5E9F-A7B2-072E-30175D6F2F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4916" y="4061871"/>
              <a:ext cx="1309944" cy="24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77" name="Straight Arrow Connector 14576">
              <a:extLst>
                <a:ext uri="{FF2B5EF4-FFF2-40B4-BE49-F238E27FC236}">
                  <a16:creationId xmlns:a16="http://schemas.microsoft.com/office/drawing/2014/main" id="{83F5888A-718E-CCC1-8521-845A806139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4916" y="2416934"/>
              <a:ext cx="1221863" cy="16767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78" name="Group 14577">
              <a:extLst>
                <a:ext uri="{FF2B5EF4-FFF2-40B4-BE49-F238E27FC236}">
                  <a16:creationId xmlns:a16="http://schemas.microsoft.com/office/drawing/2014/main" id="{313957D8-51F4-0201-2C8A-C06DB12D6522}"/>
                </a:ext>
              </a:extLst>
            </p:cNvPr>
            <p:cNvGrpSpPr/>
            <p:nvPr/>
          </p:nvGrpSpPr>
          <p:grpSpPr>
            <a:xfrm>
              <a:off x="5229583" y="4643508"/>
              <a:ext cx="130175" cy="593348"/>
              <a:chOff x="2755900" y="688109"/>
              <a:chExt cx="1193800" cy="593348"/>
            </a:xfrm>
            <a:solidFill>
              <a:srgbClr val="7030A0"/>
            </a:solidFill>
          </p:grpSpPr>
          <p:sp>
            <p:nvSpPr>
              <p:cNvPr id="14579" name="Rectangle 14578">
                <a:extLst>
                  <a:ext uri="{FF2B5EF4-FFF2-40B4-BE49-F238E27FC236}">
                    <a16:creationId xmlns:a16="http://schemas.microsoft.com/office/drawing/2014/main" id="{A4D1F17D-EDBE-9A6F-1629-AF7974B32293}"/>
                  </a:ext>
                </a:extLst>
              </p:cNvPr>
              <p:cNvSpPr/>
              <p:nvPr/>
            </p:nvSpPr>
            <p:spPr>
              <a:xfrm>
                <a:off x="2755900" y="688109"/>
                <a:ext cx="1193800" cy="1483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sp>
            <p:nvSpPr>
              <p:cNvPr id="14580" name="Rectangle 14579">
                <a:extLst>
                  <a:ext uri="{FF2B5EF4-FFF2-40B4-BE49-F238E27FC236}">
                    <a16:creationId xmlns:a16="http://schemas.microsoft.com/office/drawing/2014/main" id="{F5C33F4B-BBBB-0B59-3173-3E359405CCD2}"/>
                  </a:ext>
                </a:extLst>
              </p:cNvPr>
              <p:cNvSpPr/>
              <p:nvPr/>
            </p:nvSpPr>
            <p:spPr>
              <a:xfrm>
                <a:off x="2755900" y="836446"/>
                <a:ext cx="1193800" cy="1483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sp>
            <p:nvSpPr>
              <p:cNvPr id="14581" name="Rectangle 14580">
                <a:extLst>
                  <a:ext uri="{FF2B5EF4-FFF2-40B4-BE49-F238E27FC236}">
                    <a16:creationId xmlns:a16="http://schemas.microsoft.com/office/drawing/2014/main" id="{11963C1A-1C84-9D84-877B-A9E37B520E57}"/>
                  </a:ext>
                </a:extLst>
              </p:cNvPr>
              <p:cNvSpPr/>
              <p:nvPr/>
            </p:nvSpPr>
            <p:spPr>
              <a:xfrm>
                <a:off x="2755900" y="984783"/>
                <a:ext cx="1193800" cy="1483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sp>
            <p:nvSpPr>
              <p:cNvPr id="14582" name="Rectangle 14581">
                <a:extLst>
                  <a:ext uri="{FF2B5EF4-FFF2-40B4-BE49-F238E27FC236}">
                    <a16:creationId xmlns:a16="http://schemas.microsoft.com/office/drawing/2014/main" id="{18B380E0-C685-76D9-955B-7633A0463FFD}"/>
                  </a:ext>
                </a:extLst>
              </p:cNvPr>
              <p:cNvSpPr/>
              <p:nvPr/>
            </p:nvSpPr>
            <p:spPr>
              <a:xfrm>
                <a:off x="2755900" y="1133120"/>
                <a:ext cx="1193800" cy="1483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</p:grpSp>
        <p:sp>
          <p:nvSpPr>
            <p:cNvPr id="14586" name="TextBox 14585">
              <a:extLst>
                <a:ext uri="{FF2B5EF4-FFF2-40B4-BE49-F238E27FC236}">
                  <a16:creationId xmlns:a16="http://schemas.microsoft.com/office/drawing/2014/main" id="{1E963AD1-2FA4-B8C0-5373-E6D3ECD82992}"/>
                </a:ext>
              </a:extLst>
            </p:cNvPr>
            <p:cNvSpPr txBox="1"/>
            <p:nvPr/>
          </p:nvSpPr>
          <p:spPr>
            <a:xfrm>
              <a:off x="670632" y="4619953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highlight>
                    <a:srgbClr val="808080"/>
                  </a:highlight>
                </a:rPr>
                <a:t>driver</a:t>
              </a:r>
              <a:endParaRPr lang="en-ES" sz="1050" dirty="0">
                <a:solidFill>
                  <a:schemeClr val="bg1"/>
                </a:solidFill>
                <a:highlight>
                  <a:srgbClr val="808080"/>
                </a:highlight>
              </a:endParaRPr>
            </a:p>
          </p:txBody>
        </p:sp>
        <p:sp>
          <p:nvSpPr>
            <p:cNvPr id="14588" name="TextBox 14587">
              <a:extLst>
                <a:ext uri="{FF2B5EF4-FFF2-40B4-BE49-F238E27FC236}">
                  <a16:creationId xmlns:a16="http://schemas.microsoft.com/office/drawing/2014/main" id="{55AF1FAC-1734-F613-2587-50D356134FAB}"/>
                </a:ext>
              </a:extLst>
            </p:cNvPr>
            <p:cNvSpPr txBox="1"/>
            <p:nvPr/>
          </p:nvSpPr>
          <p:spPr>
            <a:xfrm>
              <a:off x="668330" y="2147051"/>
              <a:ext cx="72006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highlight>
                    <a:srgbClr val="808080"/>
                  </a:highlight>
                </a:rPr>
                <a:t>executors</a:t>
              </a:r>
              <a:endParaRPr lang="en-ES" sz="1050" dirty="0">
                <a:solidFill>
                  <a:schemeClr val="bg1"/>
                </a:solidFill>
                <a:highlight>
                  <a:srgbClr val="808080"/>
                </a:highlight>
              </a:endParaRPr>
            </a:p>
          </p:txBody>
        </p:sp>
        <p:sp>
          <p:nvSpPr>
            <p:cNvPr id="14629" name="Rectangle 14628">
              <a:extLst>
                <a:ext uri="{FF2B5EF4-FFF2-40B4-BE49-F238E27FC236}">
                  <a16:creationId xmlns:a16="http://schemas.microsoft.com/office/drawing/2014/main" id="{25CF9876-7D6F-2BC8-567A-A02C0236EFB9}"/>
                </a:ext>
              </a:extLst>
            </p:cNvPr>
            <p:cNvSpPr/>
            <p:nvPr/>
          </p:nvSpPr>
          <p:spPr>
            <a:xfrm>
              <a:off x="3891737" y="2178461"/>
              <a:ext cx="1193800" cy="14833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630" name="Rectangle 14629">
              <a:extLst>
                <a:ext uri="{FF2B5EF4-FFF2-40B4-BE49-F238E27FC236}">
                  <a16:creationId xmlns:a16="http://schemas.microsoft.com/office/drawing/2014/main" id="{096E5FD4-F88B-7050-ED18-5E40EC71CE48}"/>
                </a:ext>
              </a:extLst>
            </p:cNvPr>
            <p:cNvSpPr/>
            <p:nvPr/>
          </p:nvSpPr>
          <p:spPr>
            <a:xfrm>
              <a:off x="3891737" y="2326798"/>
              <a:ext cx="1193800" cy="1483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631" name="Rectangle 14630">
              <a:extLst>
                <a:ext uri="{FF2B5EF4-FFF2-40B4-BE49-F238E27FC236}">
                  <a16:creationId xmlns:a16="http://schemas.microsoft.com/office/drawing/2014/main" id="{68B339EB-A97E-8C59-E205-E3F11AB3E935}"/>
                </a:ext>
              </a:extLst>
            </p:cNvPr>
            <p:cNvSpPr/>
            <p:nvPr/>
          </p:nvSpPr>
          <p:spPr>
            <a:xfrm>
              <a:off x="3891737" y="2475135"/>
              <a:ext cx="1193800" cy="14833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632" name="Rectangle 14631">
              <a:extLst>
                <a:ext uri="{FF2B5EF4-FFF2-40B4-BE49-F238E27FC236}">
                  <a16:creationId xmlns:a16="http://schemas.microsoft.com/office/drawing/2014/main" id="{3FC78345-7920-9621-6DEB-61560A2A165D}"/>
                </a:ext>
              </a:extLst>
            </p:cNvPr>
            <p:cNvSpPr/>
            <p:nvPr/>
          </p:nvSpPr>
          <p:spPr>
            <a:xfrm>
              <a:off x="3891737" y="2623472"/>
              <a:ext cx="1193800" cy="14833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633" name="Rectangle 14632">
              <a:extLst>
                <a:ext uri="{FF2B5EF4-FFF2-40B4-BE49-F238E27FC236}">
                  <a16:creationId xmlns:a16="http://schemas.microsoft.com/office/drawing/2014/main" id="{888367BC-F6C9-0034-E723-2F82472C7BA4}"/>
                </a:ext>
              </a:extLst>
            </p:cNvPr>
            <p:cNvSpPr/>
            <p:nvPr/>
          </p:nvSpPr>
          <p:spPr>
            <a:xfrm>
              <a:off x="3891737" y="3020724"/>
              <a:ext cx="1193800" cy="14833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634" name="Rectangle 14633">
              <a:extLst>
                <a:ext uri="{FF2B5EF4-FFF2-40B4-BE49-F238E27FC236}">
                  <a16:creationId xmlns:a16="http://schemas.microsoft.com/office/drawing/2014/main" id="{F5B503B2-F4C6-29B4-697E-9D5151BE207F}"/>
                </a:ext>
              </a:extLst>
            </p:cNvPr>
            <p:cNvSpPr/>
            <p:nvPr/>
          </p:nvSpPr>
          <p:spPr>
            <a:xfrm>
              <a:off x="3891737" y="3169061"/>
              <a:ext cx="1193800" cy="14833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635" name="Rectangle 14634">
              <a:extLst>
                <a:ext uri="{FF2B5EF4-FFF2-40B4-BE49-F238E27FC236}">
                  <a16:creationId xmlns:a16="http://schemas.microsoft.com/office/drawing/2014/main" id="{88447B11-591F-BFB5-F66F-CDF3460A46E4}"/>
                </a:ext>
              </a:extLst>
            </p:cNvPr>
            <p:cNvSpPr/>
            <p:nvPr/>
          </p:nvSpPr>
          <p:spPr>
            <a:xfrm>
              <a:off x="3891737" y="3317398"/>
              <a:ext cx="1193800" cy="1483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636" name="Rectangle 14635">
              <a:extLst>
                <a:ext uri="{FF2B5EF4-FFF2-40B4-BE49-F238E27FC236}">
                  <a16:creationId xmlns:a16="http://schemas.microsoft.com/office/drawing/2014/main" id="{D56038C6-8E33-100E-6FD8-000219AF00FC}"/>
                </a:ext>
              </a:extLst>
            </p:cNvPr>
            <p:cNvSpPr/>
            <p:nvPr/>
          </p:nvSpPr>
          <p:spPr>
            <a:xfrm>
              <a:off x="3891737" y="3465735"/>
              <a:ext cx="1193800" cy="1483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637" name="Rectangle 14636">
              <a:extLst>
                <a:ext uri="{FF2B5EF4-FFF2-40B4-BE49-F238E27FC236}">
                  <a16:creationId xmlns:a16="http://schemas.microsoft.com/office/drawing/2014/main" id="{2142AD63-90F2-9847-2C85-0E08EC4D4726}"/>
                </a:ext>
              </a:extLst>
            </p:cNvPr>
            <p:cNvSpPr/>
            <p:nvPr/>
          </p:nvSpPr>
          <p:spPr>
            <a:xfrm>
              <a:off x="3891737" y="3851610"/>
              <a:ext cx="1193800" cy="14833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638" name="Rectangle 14637">
              <a:extLst>
                <a:ext uri="{FF2B5EF4-FFF2-40B4-BE49-F238E27FC236}">
                  <a16:creationId xmlns:a16="http://schemas.microsoft.com/office/drawing/2014/main" id="{D8A13587-20C8-73F1-D0CB-0A466DDFC7C1}"/>
                </a:ext>
              </a:extLst>
            </p:cNvPr>
            <p:cNvSpPr/>
            <p:nvPr/>
          </p:nvSpPr>
          <p:spPr>
            <a:xfrm>
              <a:off x="3891737" y="3999947"/>
              <a:ext cx="1193800" cy="14833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639" name="Rectangle 14638">
              <a:extLst>
                <a:ext uri="{FF2B5EF4-FFF2-40B4-BE49-F238E27FC236}">
                  <a16:creationId xmlns:a16="http://schemas.microsoft.com/office/drawing/2014/main" id="{D93CD560-7677-A819-012C-52CC892B12EB}"/>
                </a:ext>
              </a:extLst>
            </p:cNvPr>
            <p:cNvSpPr/>
            <p:nvPr/>
          </p:nvSpPr>
          <p:spPr>
            <a:xfrm>
              <a:off x="3891737" y="4148284"/>
              <a:ext cx="1193800" cy="1483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640" name="Rectangle 14639">
              <a:extLst>
                <a:ext uri="{FF2B5EF4-FFF2-40B4-BE49-F238E27FC236}">
                  <a16:creationId xmlns:a16="http://schemas.microsoft.com/office/drawing/2014/main" id="{23996F5E-1EFB-B14E-BF44-6FC96DC8CBD2}"/>
                </a:ext>
              </a:extLst>
            </p:cNvPr>
            <p:cNvSpPr/>
            <p:nvPr/>
          </p:nvSpPr>
          <p:spPr>
            <a:xfrm>
              <a:off x="3891737" y="4296621"/>
              <a:ext cx="1193800" cy="14833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4641" name="Straight Arrow Connector 14640">
              <a:extLst>
                <a:ext uri="{FF2B5EF4-FFF2-40B4-BE49-F238E27FC236}">
                  <a16:creationId xmlns:a16="http://schemas.microsoft.com/office/drawing/2014/main" id="{47678EAB-2D99-5B5F-E93F-66EF359DF4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8563" y="2426213"/>
              <a:ext cx="759030" cy="2503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42" name="Straight Arrow Connector 14641">
              <a:extLst>
                <a:ext uri="{FF2B5EF4-FFF2-40B4-BE49-F238E27FC236}">
                  <a16:creationId xmlns:a16="http://schemas.microsoft.com/office/drawing/2014/main" id="{CA0CAC37-1B8D-1999-1487-34323EE96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8563" y="3240264"/>
              <a:ext cx="779206" cy="16893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43" name="Straight Arrow Connector 14642">
              <a:extLst>
                <a:ext uri="{FF2B5EF4-FFF2-40B4-BE49-F238E27FC236}">
                  <a16:creationId xmlns:a16="http://schemas.microsoft.com/office/drawing/2014/main" id="{308D8B56-3B7B-44C4-929C-C63D58BB0C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2928" y="4090422"/>
              <a:ext cx="722571" cy="83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0A7FACC-466D-7E63-CD2C-B835FC1B0DBF}"/>
              </a:ext>
            </a:extLst>
          </p:cNvPr>
          <p:cNvSpPr txBox="1"/>
          <p:nvPr/>
        </p:nvSpPr>
        <p:spPr>
          <a:xfrm>
            <a:off x="7907193" y="553806"/>
            <a:ext cx="30242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How many times the broadcasted table (purple) was shuffled?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9EBB28-92E2-CB1E-7F89-65C30C8D4549}"/>
              </a:ext>
            </a:extLst>
          </p:cNvPr>
          <p:cNvSpPr txBox="1"/>
          <p:nvPr/>
        </p:nvSpPr>
        <p:spPr>
          <a:xfrm>
            <a:off x="550343" y="4576742"/>
            <a:ext cx="94785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SELECT</a:t>
            </a:r>
            <a:r>
              <a:rPr lang="en-GB" dirty="0">
                <a:effectLst/>
              </a:rPr>
              <a:t> </a:t>
            </a:r>
            <a:r>
              <a:rPr lang="en-GB" i="1" dirty="0">
                <a:solidFill>
                  <a:srgbClr val="60A0B0"/>
                </a:solidFill>
                <a:effectLst/>
              </a:rPr>
              <a:t>/*+ BROADCAST(b) */</a:t>
            </a:r>
            <a:r>
              <a:rPr lang="en-GB" dirty="0"/>
              <a:t>  </a:t>
            </a:r>
            <a:r>
              <a:rPr lang="en-GB" dirty="0">
                <a:effectLst/>
              </a:rPr>
              <a:t>* </a:t>
            </a:r>
            <a:r>
              <a:rPr lang="en-GB" dirty="0">
                <a:solidFill>
                  <a:srgbClr val="0070C0"/>
                </a:solidFill>
              </a:rPr>
              <a:t>FROM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bookingFactDf</a:t>
            </a:r>
            <a:r>
              <a:rPr lang="en-GB" dirty="0">
                <a:effectLst/>
              </a:rPr>
              <a:t> booking</a:t>
            </a:r>
            <a:br>
              <a:rPr lang="en-GB" dirty="0">
                <a:effectLst/>
              </a:rPr>
            </a:br>
            <a:r>
              <a:rPr lang="en-GB" dirty="0">
                <a:solidFill>
                  <a:srgbClr val="0070C0"/>
                </a:solidFill>
              </a:rPr>
              <a:t>LEFT</a:t>
            </a:r>
            <a:r>
              <a:rPr lang="en-GB" dirty="0">
                <a:effectLst/>
              </a:rPr>
              <a:t> </a:t>
            </a:r>
            <a:r>
              <a:rPr lang="en-GB" dirty="0">
                <a:solidFill>
                  <a:srgbClr val="0070C0"/>
                </a:solidFill>
              </a:rPr>
              <a:t>JOIN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clientDataDF</a:t>
            </a:r>
            <a:r>
              <a:rPr lang="en-GB" dirty="0">
                <a:effectLst/>
              </a:rPr>
              <a:t> a </a:t>
            </a:r>
            <a:r>
              <a:rPr lang="en-GB" dirty="0">
                <a:solidFill>
                  <a:srgbClr val="0070C0"/>
                </a:solidFill>
              </a:rPr>
              <a:t>ON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booking.customer_id</a:t>
            </a:r>
            <a:r>
              <a:rPr lang="en-GB" dirty="0">
                <a:effectLst/>
              </a:rPr>
              <a:t> = </a:t>
            </a:r>
            <a:r>
              <a:rPr lang="en-GB" dirty="0" err="1">
                <a:effectLst/>
              </a:rPr>
              <a:t>a.customer_id</a:t>
            </a:r>
            <a:br>
              <a:rPr lang="en-GB" dirty="0">
                <a:effectLst/>
              </a:rPr>
            </a:br>
            <a:r>
              <a:rPr lang="en-GB" dirty="0">
                <a:solidFill>
                  <a:srgbClr val="0070C0"/>
                </a:solidFill>
              </a:rPr>
              <a:t>LEFT</a:t>
            </a:r>
            <a:r>
              <a:rPr lang="en-GB" dirty="0">
                <a:effectLst/>
              </a:rPr>
              <a:t> </a:t>
            </a:r>
            <a:r>
              <a:rPr lang="en-GB" dirty="0">
                <a:solidFill>
                  <a:srgbClr val="0070C0"/>
                </a:solidFill>
              </a:rPr>
              <a:t>JOIN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clientSurveyDataDf</a:t>
            </a:r>
            <a:r>
              <a:rPr lang="en-GB" dirty="0">
                <a:effectLst/>
              </a:rPr>
              <a:t> c </a:t>
            </a:r>
            <a:r>
              <a:rPr lang="en-GB" dirty="0">
                <a:solidFill>
                  <a:srgbClr val="0070C0"/>
                </a:solidFill>
              </a:rPr>
              <a:t>ON</a:t>
            </a:r>
            <a:r>
              <a:rPr lang="en-GB" dirty="0">
                <a:effectLst/>
              </a:rPr>
              <a:t>  </a:t>
            </a:r>
            <a:r>
              <a:rPr lang="en-GB" dirty="0" err="1">
                <a:effectLst/>
              </a:rPr>
              <a:t>booking.customer_id</a:t>
            </a:r>
            <a:r>
              <a:rPr lang="en-GB" dirty="0">
                <a:effectLst/>
              </a:rPr>
              <a:t> = </a:t>
            </a:r>
            <a:r>
              <a:rPr lang="en-GB" dirty="0" err="1">
                <a:effectLst/>
              </a:rPr>
              <a:t>c.customer_id</a:t>
            </a:r>
            <a:endParaRPr lang="en-GB" dirty="0">
              <a:effectLst/>
            </a:endParaRPr>
          </a:p>
          <a:p>
            <a:r>
              <a:rPr lang="en-GB" dirty="0">
                <a:solidFill>
                  <a:srgbClr val="0070C0"/>
                </a:solidFill>
              </a:rPr>
              <a:t>LEFT</a:t>
            </a:r>
            <a:r>
              <a:rPr lang="en-GB" dirty="0">
                <a:effectLst/>
              </a:rPr>
              <a:t> </a:t>
            </a:r>
            <a:r>
              <a:rPr lang="en-GB" dirty="0">
                <a:solidFill>
                  <a:srgbClr val="0070C0"/>
                </a:solidFill>
              </a:rPr>
              <a:t>JOIN</a:t>
            </a:r>
            <a:r>
              <a:rPr lang="en-GB" dirty="0">
                <a:effectLst/>
              </a:rPr>
              <a:t> </a:t>
            </a:r>
            <a:r>
              <a:rPr lang="en-GB" u="sng" dirty="0" err="1">
                <a:effectLst/>
              </a:rPr>
              <a:t>currencyExchangesDf</a:t>
            </a:r>
            <a:r>
              <a:rPr lang="en-GB" dirty="0">
                <a:effectLst/>
              </a:rPr>
              <a:t> b </a:t>
            </a:r>
            <a:r>
              <a:rPr lang="en-GB" dirty="0">
                <a:solidFill>
                  <a:srgbClr val="0070C0"/>
                </a:solidFill>
              </a:rPr>
              <a:t>ON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booking.currency</a:t>
            </a:r>
            <a:r>
              <a:rPr lang="en-GB" dirty="0">
                <a:effectLst/>
              </a:rPr>
              <a:t> = </a:t>
            </a:r>
            <a:r>
              <a:rPr lang="en-GB" dirty="0" err="1">
                <a:effectLst/>
              </a:rPr>
              <a:t>b.currency_id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742340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28C4-D183-9ACE-E4FB-488584D5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b="1" dirty="0">
                <a:highlight>
                  <a:srgbClr val="C0C0C0"/>
                </a:highlight>
              </a:rPr>
              <a:t>If you have to join the following, what strategy would be better?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EFCFA4-CE1D-03FD-65E4-0C80BA45DBED}"/>
              </a:ext>
            </a:extLst>
          </p:cNvPr>
          <p:cNvSpPr txBox="1"/>
          <p:nvPr/>
        </p:nvSpPr>
        <p:spPr>
          <a:xfrm>
            <a:off x="1113697" y="2722152"/>
            <a:ext cx="48456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SELECT</a:t>
            </a:r>
            <a:r>
              <a:rPr lang="en-GB" dirty="0"/>
              <a:t> * </a:t>
            </a:r>
            <a:r>
              <a:rPr lang="en-GB" dirty="0">
                <a:solidFill>
                  <a:srgbClr val="0070C0"/>
                </a:solidFill>
              </a:rPr>
              <a:t>FROM</a:t>
            </a:r>
            <a:r>
              <a:rPr lang="en-GB" dirty="0"/>
              <a:t> </a:t>
            </a:r>
            <a:r>
              <a:rPr lang="en-GB" dirty="0" err="1"/>
              <a:t>bookingFactDF</a:t>
            </a:r>
            <a:r>
              <a:rPr lang="en-GB" dirty="0"/>
              <a:t> bookings</a:t>
            </a:r>
            <a:br>
              <a:rPr lang="en-GB" dirty="0"/>
            </a:br>
            <a:br>
              <a:rPr lang="en-GB" dirty="0"/>
            </a:br>
            <a:r>
              <a:rPr lang="en-GB" dirty="0">
                <a:solidFill>
                  <a:srgbClr val="0070C0"/>
                </a:solidFill>
              </a:rPr>
              <a:t>LEFT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JOIN</a:t>
            </a:r>
            <a:r>
              <a:rPr lang="en-GB" dirty="0"/>
              <a:t> </a:t>
            </a:r>
            <a:r>
              <a:rPr lang="en-GB" dirty="0" err="1"/>
              <a:t>clientDataDF</a:t>
            </a:r>
            <a:r>
              <a:rPr lang="en-GB" dirty="0"/>
              <a:t>  client</a:t>
            </a:r>
            <a:br>
              <a:rPr lang="en-GB" dirty="0"/>
            </a:br>
            <a:r>
              <a:rPr lang="en-GB" dirty="0">
                <a:solidFill>
                  <a:srgbClr val="0070C0"/>
                </a:solidFill>
              </a:rPr>
              <a:t>ON</a:t>
            </a:r>
            <a:r>
              <a:rPr lang="en-GB" dirty="0"/>
              <a:t>  bookings.</a:t>
            </a:r>
            <a:r>
              <a:rPr lang="en-ES" dirty="0"/>
              <a:t> customer</a:t>
            </a:r>
            <a:r>
              <a:rPr lang="en-GB" dirty="0"/>
              <a:t>_id = client.</a:t>
            </a:r>
            <a:r>
              <a:rPr lang="en-ES" dirty="0"/>
              <a:t> customer</a:t>
            </a:r>
            <a:r>
              <a:rPr lang="en-GB" dirty="0"/>
              <a:t>_id</a:t>
            </a:r>
            <a:br>
              <a:rPr lang="en-GB" dirty="0"/>
            </a:br>
            <a:br>
              <a:rPr lang="en-GB" dirty="0"/>
            </a:br>
            <a:r>
              <a:rPr lang="en-GB" dirty="0">
                <a:solidFill>
                  <a:srgbClr val="0070C0"/>
                </a:solidFill>
              </a:rPr>
              <a:t>LEFT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JOIN</a:t>
            </a:r>
            <a:r>
              <a:rPr lang="en-GB" dirty="0"/>
              <a:t> </a:t>
            </a:r>
            <a:r>
              <a:rPr lang="en-GB" dirty="0" err="1"/>
              <a:t>countryInformationDf</a:t>
            </a:r>
            <a:r>
              <a:rPr lang="en-GB" dirty="0"/>
              <a:t>  country</a:t>
            </a:r>
            <a:br>
              <a:rPr lang="en-GB" dirty="0"/>
            </a:br>
            <a:r>
              <a:rPr lang="en-GB" dirty="0">
                <a:solidFill>
                  <a:srgbClr val="0070C0"/>
                </a:solidFill>
              </a:rPr>
              <a:t>ON</a:t>
            </a:r>
            <a:r>
              <a:rPr lang="en-GB" dirty="0"/>
              <a:t> </a:t>
            </a:r>
            <a:r>
              <a:rPr lang="en-GB" dirty="0" err="1"/>
              <a:t>client.country</a:t>
            </a:r>
            <a:r>
              <a:rPr lang="en-GB" dirty="0"/>
              <a:t> = </a:t>
            </a:r>
            <a:r>
              <a:rPr lang="en-GB" dirty="0" err="1"/>
              <a:t>country.country_id</a:t>
            </a:r>
            <a:endParaRPr lang="en-E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C05D0-D755-79A8-CF95-02F5B9C57A63}"/>
              </a:ext>
            </a:extLst>
          </p:cNvPr>
          <p:cNvSpPr txBox="1"/>
          <p:nvPr/>
        </p:nvSpPr>
        <p:spPr>
          <a:xfrm>
            <a:off x="7080285" y="2713626"/>
            <a:ext cx="41665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solidFill>
                  <a:srgbClr val="0070C0"/>
                </a:solidFill>
              </a:rPr>
              <a:t>WITH</a:t>
            </a:r>
            <a:r>
              <a:rPr lang="en-ES" dirty="0"/>
              <a:t> tt </a:t>
            </a:r>
            <a:r>
              <a:rPr lang="en-ES" dirty="0">
                <a:solidFill>
                  <a:srgbClr val="0070C0"/>
                </a:solidFill>
              </a:rPr>
              <a:t>AS</a:t>
            </a:r>
            <a:r>
              <a:rPr lang="en-ES" dirty="0"/>
              <a:t> (</a:t>
            </a:r>
          </a:p>
          <a:p>
            <a:r>
              <a:rPr lang="en-ES"/>
              <a:t>  </a:t>
            </a:r>
            <a:r>
              <a:rPr lang="en-ES">
                <a:solidFill>
                  <a:srgbClr val="0070C0"/>
                </a:solidFill>
              </a:rPr>
              <a:t>SELECT</a:t>
            </a:r>
            <a:r>
              <a:rPr lang="en-ES"/>
              <a:t> * </a:t>
            </a:r>
            <a:r>
              <a:rPr lang="en-ES">
                <a:solidFill>
                  <a:srgbClr val="0070C0"/>
                </a:solidFill>
              </a:rPr>
              <a:t>FROM</a:t>
            </a:r>
            <a:r>
              <a:rPr lang="en-ES"/>
              <a:t> clientDataDF</a:t>
            </a:r>
            <a:r>
              <a:rPr lang="en-US" dirty="0"/>
              <a:t> client</a:t>
            </a:r>
            <a:endParaRPr lang="en-ES"/>
          </a:p>
          <a:p>
            <a:r>
              <a:rPr lang="en-ES"/>
              <a:t>  </a:t>
            </a:r>
            <a:r>
              <a:rPr lang="en-ES" dirty="0">
                <a:solidFill>
                  <a:srgbClr val="0070C0"/>
                </a:solidFill>
              </a:rPr>
              <a:t>LEFT</a:t>
            </a:r>
            <a:r>
              <a:rPr lang="en-ES" dirty="0"/>
              <a:t> </a:t>
            </a:r>
            <a:r>
              <a:rPr lang="en-ES">
                <a:solidFill>
                  <a:srgbClr val="0070C0"/>
                </a:solidFill>
              </a:rPr>
              <a:t>JOIN</a:t>
            </a:r>
            <a:r>
              <a:rPr lang="en-ES"/>
              <a:t> countryInformationDf </a:t>
            </a:r>
            <a:r>
              <a:rPr lang="en-US" dirty="0"/>
              <a:t>country</a:t>
            </a:r>
            <a:endParaRPr lang="en-ES" dirty="0"/>
          </a:p>
          <a:p>
            <a:r>
              <a:rPr lang="en-ES" dirty="0"/>
              <a:t>  </a:t>
            </a:r>
            <a:r>
              <a:rPr lang="en-ES">
                <a:solidFill>
                  <a:srgbClr val="0070C0"/>
                </a:solidFill>
              </a:rPr>
              <a:t>ON</a:t>
            </a:r>
            <a:r>
              <a:rPr lang="en-ES"/>
              <a:t> client.country = country.country_id</a:t>
            </a:r>
            <a:endParaRPr lang="en-ES" dirty="0"/>
          </a:p>
          <a:p>
            <a:r>
              <a:rPr lang="en-ES" dirty="0"/>
              <a:t>)</a:t>
            </a:r>
          </a:p>
          <a:p>
            <a:endParaRPr lang="en-ES" dirty="0"/>
          </a:p>
          <a:p>
            <a:r>
              <a:rPr lang="en-ES" dirty="0">
                <a:solidFill>
                  <a:srgbClr val="0070C0"/>
                </a:solidFill>
              </a:rPr>
              <a:t>SELECT</a:t>
            </a:r>
            <a:r>
              <a:rPr lang="en-ES" dirty="0"/>
              <a:t> * </a:t>
            </a:r>
            <a:r>
              <a:rPr lang="en-ES">
                <a:solidFill>
                  <a:srgbClr val="0070C0"/>
                </a:solidFill>
              </a:rPr>
              <a:t>FROM</a:t>
            </a:r>
            <a:r>
              <a:rPr lang="en-ES"/>
              <a:t> </a:t>
            </a:r>
            <a:r>
              <a:rPr lang="en-GB" dirty="0" err="1"/>
              <a:t>bookingFactDF</a:t>
            </a:r>
            <a:r>
              <a:rPr lang="en-GB" dirty="0"/>
              <a:t> bookings</a:t>
            </a:r>
            <a:endParaRPr lang="en-ES" dirty="0"/>
          </a:p>
          <a:p>
            <a:r>
              <a:rPr lang="en-ES" dirty="0">
                <a:solidFill>
                  <a:srgbClr val="0070C0"/>
                </a:solidFill>
              </a:rPr>
              <a:t>LEFT</a:t>
            </a:r>
            <a:r>
              <a:rPr lang="en-ES" dirty="0"/>
              <a:t> </a:t>
            </a:r>
            <a:r>
              <a:rPr lang="en-ES" dirty="0">
                <a:solidFill>
                  <a:srgbClr val="0070C0"/>
                </a:solidFill>
              </a:rPr>
              <a:t>JOIN</a:t>
            </a:r>
            <a:r>
              <a:rPr lang="en-ES" dirty="0"/>
              <a:t> </a:t>
            </a:r>
            <a:r>
              <a:rPr lang="en-ES"/>
              <a:t>tt </a:t>
            </a:r>
            <a:endParaRPr lang="en-ES" dirty="0"/>
          </a:p>
          <a:p>
            <a:r>
              <a:rPr lang="en-ES" dirty="0">
                <a:solidFill>
                  <a:srgbClr val="0070C0"/>
                </a:solidFill>
              </a:rPr>
              <a:t>ON</a:t>
            </a:r>
            <a:r>
              <a:rPr lang="en-ES" dirty="0"/>
              <a:t> </a:t>
            </a:r>
            <a:r>
              <a:rPr lang="en-GB" dirty="0"/>
              <a:t>bookings</a:t>
            </a:r>
            <a:r>
              <a:rPr lang="en-ES" dirty="0"/>
              <a:t>.customer_id</a:t>
            </a:r>
            <a:r>
              <a:rPr lang="en-ES"/>
              <a:t>= </a:t>
            </a:r>
            <a:r>
              <a:rPr lang="en-US" dirty="0" err="1"/>
              <a:t>tt</a:t>
            </a:r>
            <a:r>
              <a:rPr lang="en-ES"/>
              <a:t>.</a:t>
            </a:r>
            <a:r>
              <a:rPr lang="en-ES" dirty="0"/>
              <a:t>customer_id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B7B107-F056-F423-A93A-DFAC757C51C8}"/>
              </a:ext>
            </a:extLst>
          </p:cNvPr>
          <p:cNvSpPr txBox="1"/>
          <p:nvPr/>
        </p:nvSpPr>
        <p:spPr>
          <a:xfrm>
            <a:off x="2934183" y="22754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A3DF8C-CCCE-4179-9F2F-64F6CAEE2BBA}"/>
              </a:ext>
            </a:extLst>
          </p:cNvPr>
          <p:cNvSpPr txBox="1"/>
          <p:nvPr/>
        </p:nvSpPr>
        <p:spPr>
          <a:xfrm>
            <a:off x="8209190" y="224328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6620FF-6FDC-C014-1694-C46EACAEEA35}"/>
              </a:ext>
            </a:extLst>
          </p:cNvPr>
          <p:cNvSpPr txBox="1"/>
          <p:nvPr/>
        </p:nvSpPr>
        <p:spPr>
          <a:xfrm>
            <a:off x="838200" y="6012365"/>
            <a:ext cx="815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Assume </a:t>
            </a:r>
            <a:r>
              <a:rPr lang="en-GB" dirty="0" err="1"/>
              <a:t>bookingFactDF</a:t>
            </a:r>
            <a:r>
              <a:rPr lang="en-GB" dirty="0"/>
              <a:t>  is BILLIONS of rows</a:t>
            </a:r>
          </a:p>
          <a:p>
            <a:r>
              <a:rPr lang="en-GB" dirty="0" err="1"/>
              <a:t>clientDataDF</a:t>
            </a:r>
            <a:r>
              <a:rPr lang="en-GB" dirty="0"/>
              <a:t>  and </a:t>
            </a:r>
            <a:r>
              <a:rPr lang="en-GB" dirty="0" err="1"/>
              <a:t>countryInformationDf</a:t>
            </a:r>
            <a:r>
              <a:rPr lang="en-GB" dirty="0"/>
              <a:t>  are in the millions</a:t>
            </a:r>
            <a:r>
              <a:rPr lang="en-ES" dirty="0"/>
              <a:t>. Broadcast is not possible</a:t>
            </a:r>
          </a:p>
        </p:txBody>
      </p:sp>
    </p:spTree>
    <p:extLst>
      <p:ext uri="{BB962C8B-B14F-4D97-AF65-F5344CB8AC3E}">
        <p14:creationId xmlns:p14="http://schemas.microsoft.com/office/powerpoint/2010/main" val="2332833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1CFB68-EEFE-3F64-D3C0-3CC7D65DED86}"/>
              </a:ext>
            </a:extLst>
          </p:cNvPr>
          <p:cNvSpPr txBox="1"/>
          <p:nvPr/>
        </p:nvSpPr>
        <p:spPr>
          <a:xfrm>
            <a:off x="10569801" y="6298430"/>
            <a:ext cx="147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highlight>
                  <a:srgbClr val="C0C0C0"/>
                </a:highlight>
              </a:rPr>
              <a:t>preJoins.scala</a:t>
            </a:r>
            <a:endParaRPr lang="en-ES" dirty="0">
              <a:highlight>
                <a:srgbClr val="C0C0C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34CD5A-8357-A489-5EDD-6FDF7780B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990092"/>
            <a:ext cx="5232400" cy="4292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FAB1AC-2907-84AB-1D26-BBC365ABF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954" y="1066292"/>
            <a:ext cx="4991100" cy="4216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5AFD76-1ED1-A22C-480E-E140F2E88C50}"/>
              </a:ext>
            </a:extLst>
          </p:cNvPr>
          <p:cNvSpPr txBox="1"/>
          <p:nvPr/>
        </p:nvSpPr>
        <p:spPr>
          <a:xfrm>
            <a:off x="863600" y="620760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QUERY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493DEB-DBF4-38C2-B57A-F80AE451BE36}"/>
              </a:ext>
            </a:extLst>
          </p:cNvPr>
          <p:cNvSpPr txBox="1"/>
          <p:nvPr/>
        </p:nvSpPr>
        <p:spPr>
          <a:xfrm>
            <a:off x="6489528" y="620760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QUERY B</a:t>
            </a:r>
          </a:p>
        </p:txBody>
      </p:sp>
    </p:spTree>
    <p:extLst>
      <p:ext uri="{BB962C8B-B14F-4D97-AF65-F5344CB8AC3E}">
        <p14:creationId xmlns:p14="http://schemas.microsoft.com/office/powerpoint/2010/main" val="1442805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28C4-D183-9ACE-E4FB-488584D5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8525"/>
            <a:ext cx="10515600" cy="1325563"/>
          </a:xfrm>
        </p:spPr>
        <p:txBody>
          <a:bodyPr/>
          <a:lstStyle/>
          <a:p>
            <a:r>
              <a:rPr lang="en-ES" b="1" dirty="0">
                <a:highlight>
                  <a:srgbClr val="C0C0C0"/>
                </a:highlight>
              </a:rPr>
              <a:t>What could be the the purpose of the following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7C927-6C38-1F67-CF8E-98DFDEBEC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47" y="3007794"/>
            <a:ext cx="11450653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</a:rPr>
              <a:t>SELECT</a:t>
            </a:r>
            <a:r>
              <a:rPr lang="en-GB" sz="1800" dirty="0"/>
              <a:t> * </a:t>
            </a:r>
            <a:r>
              <a:rPr lang="en-GB" sz="1800" dirty="0">
                <a:solidFill>
                  <a:srgbClr val="0070C0"/>
                </a:solidFill>
              </a:rPr>
              <a:t>FROM</a:t>
            </a:r>
            <a:r>
              <a:rPr lang="en-GB" sz="1800" dirty="0"/>
              <a:t> </a:t>
            </a:r>
            <a:r>
              <a:rPr lang="en-GB" sz="1800" dirty="0" err="1"/>
              <a:t>bookingFactDF</a:t>
            </a:r>
            <a:endParaRPr lang="en-GB" sz="1800" dirty="0"/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</a:rPr>
              <a:t>LEFT</a:t>
            </a:r>
            <a:r>
              <a:rPr lang="en-GB" sz="1800" dirty="0"/>
              <a:t> </a:t>
            </a:r>
            <a:r>
              <a:rPr lang="en-GB" sz="1800" dirty="0">
                <a:solidFill>
                  <a:srgbClr val="0070C0"/>
                </a:solidFill>
              </a:rPr>
              <a:t>JOIN</a:t>
            </a:r>
            <a:r>
              <a:rPr lang="en-GB" sz="1800" dirty="0"/>
              <a:t> </a:t>
            </a:r>
            <a:r>
              <a:rPr lang="en-GB" sz="1800" dirty="0" err="1"/>
              <a:t>currencyExchangesDf</a:t>
            </a:r>
            <a:r>
              <a:rPr lang="en-GB" sz="1800" dirty="0"/>
              <a:t>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</a:rPr>
              <a:t>ON</a:t>
            </a:r>
            <a:r>
              <a:rPr lang="en-GB" sz="1800" dirty="0"/>
              <a:t>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coalesce</a:t>
            </a:r>
            <a:r>
              <a:rPr lang="en-GB" sz="1800" dirty="0"/>
              <a:t>(</a:t>
            </a:r>
            <a:r>
              <a:rPr lang="en-GB" sz="1800" dirty="0" err="1">
                <a:solidFill>
                  <a:schemeClr val="accent2">
                    <a:lumMod val="75000"/>
                  </a:schemeClr>
                </a:solidFill>
              </a:rPr>
              <a:t>nullif</a:t>
            </a:r>
            <a:r>
              <a:rPr lang="en-GB" sz="1800" dirty="0"/>
              <a:t>(</a:t>
            </a:r>
            <a:r>
              <a:rPr lang="en-GB" sz="1800" dirty="0" err="1"/>
              <a:t>bookingFactDF.currency,”USD</a:t>
            </a:r>
            <a:r>
              <a:rPr lang="en-GB" sz="1800" dirty="0"/>
              <a:t>”), </a:t>
            </a:r>
            <a:r>
              <a:rPr lang="en-GB" sz="1800" dirty="0" err="1"/>
              <a:t>bookingFactDF.customer_id</a:t>
            </a:r>
            <a:r>
              <a:rPr lang="en-GB" sz="1800" dirty="0"/>
              <a:t>) = </a:t>
            </a:r>
            <a:r>
              <a:rPr lang="en-GB" sz="1800" dirty="0" err="1"/>
              <a:t>currencyExchangesDf.currency_id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249416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28C4-D183-9ACE-E4FB-488584D5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Tip: look at the data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E6C701D-BD0C-8398-56B1-70475AE48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96" y="1690688"/>
            <a:ext cx="7359910" cy="42041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C31DC1-E550-AC5A-4469-45A78294F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8110" y="1684547"/>
            <a:ext cx="38989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5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2AAD224-2BA9-49A5-30C8-17CD8AF2A6AA}"/>
              </a:ext>
            </a:extLst>
          </p:cNvPr>
          <p:cNvSpPr txBox="1"/>
          <p:nvPr/>
        </p:nvSpPr>
        <p:spPr>
          <a:xfrm>
            <a:off x="1066800" y="103328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700" dirty="0">
                <a:solidFill>
                  <a:srgbClr val="0070C0"/>
                </a:solidFill>
              </a:rPr>
              <a:t>SELECT</a:t>
            </a:r>
            <a:r>
              <a:rPr lang="en-GB" dirty="0">
                <a:effectLst/>
              </a:rPr>
              <a:t> * </a:t>
            </a:r>
            <a:r>
              <a:rPr lang="en-GB" sz="1700" dirty="0">
                <a:solidFill>
                  <a:srgbClr val="0070C0"/>
                </a:solidFill>
              </a:rPr>
              <a:t>FROM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bookingFactDF</a:t>
            </a:r>
            <a:br>
              <a:rPr lang="en-GB" dirty="0">
                <a:effectLst/>
              </a:rPr>
            </a:br>
            <a:r>
              <a:rPr lang="en-GB" sz="1700" dirty="0">
                <a:solidFill>
                  <a:srgbClr val="0070C0"/>
                </a:solidFill>
              </a:rPr>
              <a:t>LEFT</a:t>
            </a:r>
            <a:r>
              <a:rPr lang="en-GB" dirty="0">
                <a:effectLst/>
              </a:rPr>
              <a:t> </a:t>
            </a:r>
            <a:r>
              <a:rPr lang="en-GB" sz="1700" dirty="0">
                <a:solidFill>
                  <a:srgbClr val="0070C0"/>
                </a:solidFill>
              </a:rPr>
              <a:t>JOIN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currencyExchangesDf</a:t>
            </a:r>
            <a:br>
              <a:rPr lang="en-GB" dirty="0">
                <a:effectLst/>
              </a:rPr>
            </a:br>
            <a:r>
              <a:rPr lang="en-GB" sz="1700" dirty="0">
                <a:solidFill>
                  <a:srgbClr val="0070C0"/>
                </a:solidFill>
              </a:rPr>
              <a:t>ON</a:t>
            </a:r>
            <a:br>
              <a:rPr lang="en-GB" dirty="0">
                <a:effectLst/>
              </a:rPr>
            </a:br>
            <a:r>
              <a:rPr lang="en-GB" dirty="0" err="1">
                <a:effectLst/>
              </a:rPr>
              <a:t>bookingFactDF.currency</a:t>
            </a:r>
            <a:r>
              <a:rPr lang="en-GB" dirty="0">
                <a:effectLst/>
              </a:rPr>
              <a:t> = </a:t>
            </a:r>
            <a:r>
              <a:rPr lang="en-GB" dirty="0" err="1">
                <a:effectLst/>
              </a:rPr>
              <a:t>currencyExchangesDf.currency_id</a:t>
            </a:r>
            <a:endParaRPr lang="en-E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158C708-51E1-5966-4CBF-B84F9D7D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984624"/>
            <a:ext cx="11450653" cy="1603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</a:rPr>
              <a:t>SELECT</a:t>
            </a:r>
            <a:r>
              <a:rPr lang="en-GB" sz="1800" dirty="0"/>
              <a:t> * </a:t>
            </a:r>
            <a:r>
              <a:rPr lang="en-GB" sz="1800" dirty="0">
                <a:solidFill>
                  <a:srgbClr val="0070C0"/>
                </a:solidFill>
              </a:rPr>
              <a:t>FROM</a:t>
            </a:r>
            <a:r>
              <a:rPr lang="en-GB" sz="1800" dirty="0"/>
              <a:t> </a:t>
            </a:r>
            <a:r>
              <a:rPr lang="en-GB" sz="1800" dirty="0" err="1"/>
              <a:t>bookingFactDF</a:t>
            </a:r>
            <a:endParaRPr lang="en-GB" sz="1800" dirty="0"/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</a:rPr>
              <a:t>LEFT</a:t>
            </a:r>
            <a:r>
              <a:rPr lang="en-GB" sz="1800" dirty="0"/>
              <a:t> </a:t>
            </a:r>
            <a:r>
              <a:rPr lang="en-GB" sz="1800" dirty="0">
                <a:solidFill>
                  <a:srgbClr val="0070C0"/>
                </a:solidFill>
              </a:rPr>
              <a:t>JOIN</a:t>
            </a:r>
            <a:r>
              <a:rPr lang="en-GB" sz="1800" dirty="0"/>
              <a:t> </a:t>
            </a:r>
            <a:r>
              <a:rPr lang="en-GB" sz="1800" dirty="0" err="1"/>
              <a:t>currencyExchangesDf</a:t>
            </a:r>
            <a:r>
              <a:rPr lang="en-GB" sz="1800" dirty="0"/>
              <a:t>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</a:rPr>
              <a:t>ON</a:t>
            </a:r>
            <a:r>
              <a:rPr lang="en-GB" sz="1800" dirty="0"/>
              <a:t>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coalesce</a:t>
            </a:r>
            <a:r>
              <a:rPr lang="en-GB" sz="1800" dirty="0"/>
              <a:t>(</a:t>
            </a:r>
            <a:r>
              <a:rPr lang="en-GB" sz="1800" dirty="0" err="1">
                <a:solidFill>
                  <a:schemeClr val="accent2">
                    <a:lumMod val="75000"/>
                  </a:schemeClr>
                </a:solidFill>
              </a:rPr>
              <a:t>nullif</a:t>
            </a:r>
            <a:r>
              <a:rPr lang="en-GB" sz="1800" dirty="0"/>
              <a:t>(</a:t>
            </a:r>
            <a:r>
              <a:rPr lang="en-GB" sz="1800" dirty="0" err="1"/>
              <a:t>bookingFactDF.currency,”USD</a:t>
            </a:r>
            <a:r>
              <a:rPr lang="en-GB" sz="1800" dirty="0"/>
              <a:t>”), </a:t>
            </a:r>
            <a:r>
              <a:rPr lang="en-GB" sz="1800" dirty="0" err="1"/>
              <a:t>bookingFactDF.customer_id</a:t>
            </a:r>
            <a:r>
              <a:rPr lang="en-GB" sz="1800" dirty="0"/>
              <a:t>) </a:t>
            </a:r>
          </a:p>
          <a:p>
            <a:pPr marL="0" indent="0">
              <a:buNone/>
            </a:pPr>
            <a:r>
              <a:rPr lang="en-GB" sz="1800" dirty="0"/>
              <a:t>= </a:t>
            </a:r>
            <a:r>
              <a:rPr lang="en-GB" sz="1800" dirty="0" err="1"/>
              <a:t>currencyExchangesDf.currency_id</a:t>
            </a:r>
            <a:endParaRPr lang="en-GB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66BA79-C97F-11F4-236D-92B86B2A7040}"/>
              </a:ext>
            </a:extLst>
          </p:cNvPr>
          <p:cNvSpPr txBox="1"/>
          <p:nvPr/>
        </p:nvSpPr>
        <p:spPr>
          <a:xfrm>
            <a:off x="10340843" y="6329915"/>
            <a:ext cx="162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highlight>
                  <a:srgbClr val="C0C0C0"/>
                </a:highlight>
              </a:rPr>
              <a:t>skewJoins.scala</a:t>
            </a:r>
            <a:endParaRPr lang="en-ES" dirty="0">
              <a:highlight>
                <a:srgbClr val="C0C0C0"/>
              </a:highligh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46338A-16E7-B22D-487B-B5B3AEC3F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0" y="606287"/>
            <a:ext cx="2527300" cy="2120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541C1B-56C3-CB77-681A-BB84F2E37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300" y="2834755"/>
            <a:ext cx="23368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54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28C4-D183-9ACE-E4FB-488584D5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Would this be better?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F46254-7940-2B91-97DD-D7A474A1B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1500"/>
            <a:ext cx="11450653" cy="2796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SELECT</a:t>
            </a:r>
            <a:r>
              <a:rPr lang="en-GB" sz="2000" dirty="0"/>
              <a:t> bf.*, null as </a:t>
            </a:r>
            <a:r>
              <a:rPr lang="en-GB" sz="2000" dirty="0" err="1"/>
              <a:t>exchange_rate_usd</a:t>
            </a:r>
            <a:r>
              <a:rPr lang="en-GB" sz="2000" dirty="0"/>
              <a:t>, null as </a:t>
            </a:r>
            <a:r>
              <a:rPr lang="en-GB" sz="2000" dirty="0" err="1"/>
              <a:t>currency_id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70C0"/>
                </a:solidFill>
              </a:rPr>
              <a:t>FROM</a:t>
            </a:r>
            <a:r>
              <a:rPr lang="en-GB" sz="2000" dirty="0"/>
              <a:t> </a:t>
            </a:r>
            <a:r>
              <a:rPr lang="en-GB" sz="2000" dirty="0" err="1"/>
              <a:t>bookingFactDF</a:t>
            </a:r>
            <a:r>
              <a:rPr lang="en-GB" sz="2000" dirty="0"/>
              <a:t> bf where currency = 'USD’</a:t>
            </a:r>
            <a:br>
              <a:rPr lang="en-GB" sz="2000" dirty="0"/>
            </a:br>
            <a:r>
              <a:rPr lang="en-GB" sz="2000" dirty="0">
                <a:solidFill>
                  <a:srgbClr val="0070C0"/>
                </a:solidFill>
              </a:rPr>
              <a:t>UNION </a:t>
            </a:r>
          </a:p>
          <a:p>
            <a:pPr marL="0" indent="0">
              <a:buNone/>
            </a:pPr>
            <a:r>
              <a:rPr lang="en-GB" sz="2000" dirty="0"/>
              <a:t>(</a:t>
            </a:r>
            <a:r>
              <a:rPr lang="en-GB" sz="2000" dirty="0">
                <a:solidFill>
                  <a:srgbClr val="0070C0"/>
                </a:solidFill>
              </a:rPr>
              <a:t>SELECT</a:t>
            </a:r>
            <a:r>
              <a:rPr lang="en-GB" sz="2000" dirty="0"/>
              <a:t> * </a:t>
            </a:r>
            <a:r>
              <a:rPr lang="en-GB" sz="2000" dirty="0">
                <a:solidFill>
                  <a:srgbClr val="0070C0"/>
                </a:solidFill>
              </a:rPr>
              <a:t>FROM</a:t>
            </a:r>
            <a:r>
              <a:rPr lang="en-GB" sz="2000" dirty="0"/>
              <a:t> </a:t>
            </a:r>
            <a:r>
              <a:rPr lang="en-GB" sz="2000" dirty="0" err="1"/>
              <a:t>bookingFactDF</a:t>
            </a:r>
            <a:br>
              <a:rPr lang="en-GB" sz="2000" dirty="0"/>
            </a:br>
            <a:r>
              <a:rPr lang="en-GB" sz="2000" dirty="0">
                <a:solidFill>
                  <a:srgbClr val="0070C0"/>
                </a:solidFill>
              </a:rPr>
              <a:t>LEFT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70C0"/>
                </a:solidFill>
              </a:rPr>
              <a:t>JOIN</a:t>
            </a:r>
            <a:r>
              <a:rPr lang="en-GB" sz="2000" dirty="0"/>
              <a:t> </a:t>
            </a:r>
            <a:r>
              <a:rPr lang="en-GB" sz="2000" dirty="0" err="1"/>
              <a:t>currencyExchangesDf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70C0"/>
                </a:solidFill>
              </a:rPr>
              <a:t>ON</a:t>
            </a:r>
            <a:r>
              <a:rPr lang="en-GB" sz="2000" dirty="0"/>
              <a:t> </a:t>
            </a:r>
            <a:r>
              <a:rPr lang="en-GB" sz="2000" dirty="0" err="1"/>
              <a:t>bookingFactDF.currency</a:t>
            </a:r>
            <a:r>
              <a:rPr lang="en-GB" sz="2000" dirty="0"/>
              <a:t> = </a:t>
            </a:r>
            <a:r>
              <a:rPr lang="en-GB" sz="2000" dirty="0" err="1"/>
              <a:t>currencyExchangesDf.currency_id</a:t>
            </a:r>
            <a:br>
              <a:rPr lang="en-GB" sz="2000" dirty="0"/>
            </a:br>
            <a:r>
              <a:rPr lang="en-GB" sz="2000" dirty="0">
                <a:solidFill>
                  <a:srgbClr val="0070C0"/>
                </a:solidFill>
              </a:rPr>
              <a:t>WHERE</a:t>
            </a:r>
            <a:r>
              <a:rPr lang="en-GB" sz="2000" dirty="0"/>
              <a:t> currency != 'USD')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34077B-DE7C-CD40-4EBD-96F5AB10E4CE}"/>
              </a:ext>
            </a:extLst>
          </p:cNvPr>
          <p:cNvSpPr txBox="1"/>
          <p:nvPr/>
        </p:nvSpPr>
        <p:spPr>
          <a:xfrm>
            <a:off x="10340843" y="6329915"/>
            <a:ext cx="162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highlight>
                  <a:srgbClr val="C0C0C0"/>
                </a:highlight>
              </a:rPr>
              <a:t>skewJoins.scala</a:t>
            </a:r>
            <a:endParaRPr lang="en-E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38984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C3CC2B9-B3B3-1A71-424C-1840A4C24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440" y="1345444"/>
            <a:ext cx="4977384" cy="4167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34077B-DE7C-CD40-4EBD-96F5AB10E4CE}"/>
              </a:ext>
            </a:extLst>
          </p:cNvPr>
          <p:cNvSpPr txBox="1"/>
          <p:nvPr/>
        </p:nvSpPr>
        <p:spPr>
          <a:xfrm>
            <a:off x="10340843" y="6329915"/>
            <a:ext cx="162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highlight>
                  <a:srgbClr val="C0C0C0"/>
                </a:highlight>
              </a:rPr>
              <a:t>skewJoins.scala</a:t>
            </a:r>
            <a:endParaRPr lang="en-ES" dirty="0">
              <a:highlight>
                <a:srgbClr val="C0C0C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88A466-F368-84D9-F910-F736A2093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76" y="1275162"/>
            <a:ext cx="4152900" cy="2413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B8BD5B-5A22-BCC0-21F1-1035FBA08151}"/>
              </a:ext>
            </a:extLst>
          </p:cNvPr>
          <p:cNvSpPr txBox="1"/>
          <p:nvPr/>
        </p:nvSpPr>
        <p:spPr>
          <a:xfrm>
            <a:off x="646176" y="905830"/>
            <a:ext cx="180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ORIGINAL QUERY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097DE9-3D2A-477B-0194-61910BA8CBCA}"/>
              </a:ext>
            </a:extLst>
          </p:cNvPr>
          <p:cNvSpPr txBox="1"/>
          <p:nvPr/>
        </p:nvSpPr>
        <p:spPr>
          <a:xfrm>
            <a:off x="6568440" y="905830"/>
            <a:ext cx="374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USING COMMON TABLE EXPRESSIONS</a:t>
            </a:r>
          </a:p>
        </p:txBody>
      </p:sp>
    </p:spTree>
    <p:extLst>
      <p:ext uri="{BB962C8B-B14F-4D97-AF65-F5344CB8AC3E}">
        <p14:creationId xmlns:p14="http://schemas.microsoft.com/office/powerpoint/2010/main" val="282035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28C4-D183-9ACE-E4FB-488584D5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But not today…. Today, I am your colleague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7C927-6C38-1F67-CF8E-98DFDEBE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ES" sz="2000" dirty="0"/>
              <a:t>I will be sharing some learning from my last assignment, which involved creating an semantic layer table using Spark </a:t>
            </a:r>
          </a:p>
          <a:p>
            <a:r>
              <a:rPr lang="en-ES" sz="2000" dirty="0"/>
              <a:t>Lets make it a knowledge-sharing conversation about Spark. I will throw a question, and we can debate about it. Then, I tell you my findindings.</a:t>
            </a:r>
          </a:p>
          <a:p>
            <a:r>
              <a:rPr lang="en-ES" sz="2000" b="1" dirty="0"/>
              <a:t>Please please please participate:</a:t>
            </a:r>
            <a:r>
              <a:rPr lang="en-ES" sz="2000" dirty="0"/>
              <a:t> interrumpt, talk, ask, comment, challenge. Otherwise it will just be another borning presentation.</a:t>
            </a:r>
          </a:p>
          <a:p>
            <a:endParaRPr lang="en-ES" sz="2000" dirty="0"/>
          </a:p>
          <a:p>
            <a:endParaRPr lang="en-ES" sz="2000" dirty="0"/>
          </a:p>
          <a:p>
            <a:endParaRPr lang="en-ES" sz="2000" dirty="0">
              <a:highlight>
                <a:srgbClr val="FFFF00"/>
              </a:highlight>
            </a:endParaRPr>
          </a:p>
          <a:p>
            <a:r>
              <a:rPr lang="en-ES" sz="2000" dirty="0"/>
              <a:t>THE OBJECTIVE: to get out saying that was an interesting conversation, and hopefully that we </a:t>
            </a:r>
            <a:r>
              <a:rPr lang="en-ES" sz="2000" u="sng" dirty="0"/>
              <a:t>all</a:t>
            </a:r>
            <a:r>
              <a:rPr lang="en-ES" sz="2000" dirty="0"/>
              <a:t> learn something new.</a:t>
            </a:r>
          </a:p>
          <a:p>
            <a:endParaRPr lang="en-E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ES" sz="2000" dirty="0"/>
          </a:p>
        </p:txBody>
      </p:sp>
      <p:pic>
        <p:nvPicPr>
          <p:cNvPr id="41986" name="Picture 2">
            <a:extLst>
              <a:ext uri="{FF2B5EF4-FFF2-40B4-BE49-F238E27FC236}">
                <a16:creationId xmlns:a16="http://schemas.microsoft.com/office/drawing/2014/main" id="{754BFBB8-2E5A-84CD-6953-962718F4E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5543306"/>
            <a:ext cx="1828800" cy="94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730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28C4-D183-9ACE-E4FB-488584D5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r>
              <a:rPr lang="en-ES" dirty="0">
                <a:highlight>
                  <a:srgbClr val="C0C0C0"/>
                </a:highlight>
              </a:rPr>
              <a:t>How do you spot skewness without looking at the data?</a:t>
            </a:r>
            <a:endParaRPr lang="en-ES" b="1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94374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CE26E00-4B83-4343-6B89-4231ED4F9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227" y="628377"/>
            <a:ext cx="10101754" cy="538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49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ebugging Apache Spark pipelines | Duo Security">
            <a:extLst>
              <a:ext uri="{FF2B5EF4-FFF2-40B4-BE49-F238E27FC236}">
                <a16:creationId xmlns:a16="http://schemas.microsoft.com/office/drawing/2014/main" id="{C6848965-949B-8EEA-4969-C86A1EF22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" y="0"/>
            <a:ext cx="115109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72D644-7D7A-75DF-5F90-973C99CD2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653" y="3701473"/>
            <a:ext cx="85466" cy="1922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1B5A24-2698-8AB5-69F4-7F3B4953D4D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95000"/>
          </a:blip>
          <a:stretch>
            <a:fillRect/>
          </a:stretch>
        </p:blipFill>
        <p:spPr>
          <a:xfrm>
            <a:off x="6030776" y="3701473"/>
            <a:ext cx="521415" cy="20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06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F16079-BBA7-5743-CCC3-A5D9F4B8D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50" y="248987"/>
            <a:ext cx="11442700" cy="636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41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3D5CB5-747D-00A1-265F-8D7343206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193993"/>
            <a:ext cx="11747500" cy="642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47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BB152502-014D-E4B0-544D-DB0C4C270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4557666"/>
            <a:ext cx="7772400" cy="2368295"/>
          </a:xfrm>
          <a:prstGeom prst="rect">
            <a:avLst/>
          </a:prstGeom>
        </p:spPr>
      </p:pic>
      <p:pic>
        <p:nvPicPr>
          <p:cNvPr id="12" name="Picture 11" descr="A white background with a white border&#10;&#10;Description automatically generated with medium confidence">
            <a:extLst>
              <a:ext uri="{FF2B5EF4-FFF2-40B4-BE49-F238E27FC236}">
                <a16:creationId xmlns:a16="http://schemas.microsoft.com/office/drawing/2014/main" id="{531EA523-867C-7250-86C9-103F7FFB4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0" y="0"/>
            <a:ext cx="7772400" cy="2033687"/>
          </a:xfrm>
          <a:prstGeom prst="rect">
            <a:avLst/>
          </a:prstGeom>
        </p:spPr>
      </p:pic>
      <p:pic>
        <p:nvPicPr>
          <p:cNvPr id="14" name="Picture 13" descr="A green and white graph&#10;&#10;Description automatically generated">
            <a:extLst>
              <a:ext uri="{FF2B5EF4-FFF2-40B4-BE49-F238E27FC236}">
                <a16:creationId xmlns:a16="http://schemas.microsoft.com/office/drawing/2014/main" id="{6A95F25F-B30E-7131-95B6-7FCF6BF1AF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2000" y="2033687"/>
            <a:ext cx="7772400" cy="252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29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13DCA2-43CA-0D73-4B02-EDA728E95029}"/>
              </a:ext>
            </a:extLst>
          </p:cNvPr>
          <p:cNvSpPr txBox="1"/>
          <p:nvPr/>
        </p:nvSpPr>
        <p:spPr>
          <a:xfrm>
            <a:off x="3879604" y="2828836"/>
            <a:ext cx="4776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7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8802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28C4-D183-9ACE-E4FB-488584D5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First, lets look at the data (I)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B369B-3729-D2CF-722B-4ACC9DCC5484}"/>
              </a:ext>
            </a:extLst>
          </p:cNvPr>
          <p:cNvSpPr txBox="1"/>
          <p:nvPr/>
        </p:nvSpPr>
        <p:spPr>
          <a:xfrm>
            <a:off x="10609846" y="6308209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highlight>
                  <a:srgbClr val="C0C0C0"/>
                </a:highlight>
              </a:rPr>
              <a:t>datasets.scala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E6C701D-BD0C-8398-56B1-70475AE48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574890"/>
            <a:ext cx="7772400" cy="44397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3C21A6A-463E-1DCB-6300-3800E33682E9}"/>
              </a:ext>
            </a:extLst>
          </p:cNvPr>
          <p:cNvSpPr txBox="1"/>
          <p:nvPr/>
        </p:nvSpPr>
        <p:spPr>
          <a:xfrm>
            <a:off x="838200" y="1574890"/>
            <a:ext cx="133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highlight>
                  <a:srgbClr val="C0C0C0"/>
                </a:highlight>
              </a:rPr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296717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28C4-D183-9ACE-E4FB-488584D5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First, lets look at the data (II)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B369B-3729-D2CF-722B-4ACC9DCC5484}"/>
              </a:ext>
            </a:extLst>
          </p:cNvPr>
          <p:cNvSpPr txBox="1"/>
          <p:nvPr/>
        </p:nvSpPr>
        <p:spPr>
          <a:xfrm>
            <a:off x="10609846" y="6308209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highlight>
                  <a:srgbClr val="C0C0C0"/>
                </a:highlight>
              </a:rPr>
              <a:t>datasets.scala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43FF5F-A321-BDA8-C98E-E792DFD08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6" y="1949450"/>
            <a:ext cx="3213100" cy="3009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A01BE5-B143-0E79-67E3-334367BCA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400" y="1949450"/>
            <a:ext cx="5435600" cy="304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DACFB4-CB7E-5E38-CADC-DDC1042BD0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7754"/>
          <a:stretch/>
        </p:blipFill>
        <p:spPr>
          <a:xfrm>
            <a:off x="9037054" y="1949450"/>
            <a:ext cx="3060700" cy="30531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21499B-2AA6-42DE-0845-2E1663AAFBF1}"/>
              </a:ext>
            </a:extLst>
          </p:cNvPr>
          <p:cNvSpPr txBox="1"/>
          <p:nvPr/>
        </p:nvSpPr>
        <p:spPr>
          <a:xfrm>
            <a:off x="94246" y="1450737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highlight>
                  <a:srgbClr val="C0C0C0"/>
                </a:highlight>
              </a:rPr>
              <a:t>dimensions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B43D30-BF62-9677-AC2C-C26EF23CE5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46" y="5041109"/>
            <a:ext cx="3360154" cy="181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5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28C4-D183-9ACE-E4FB-488584D5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r>
              <a:rPr lang="en-ES" b="1" dirty="0">
                <a:highlight>
                  <a:srgbClr val="C0C0C0"/>
                </a:highlight>
              </a:rPr>
              <a:t>In Spark, Does the order of joins impact performance?</a:t>
            </a:r>
          </a:p>
        </p:txBody>
      </p:sp>
    </p:spTree>
    <p:extLst>
      <p:ext uri="{BB962C8B-B14F-4D97-AF65-F5344CB8AC3E}">
        <p14:creationId xmlns:p14="http://schemas.microsoft.com/office/powerpoint/2010/main" val="303040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28C4-D183-9ACE-E4FB-488584D5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In other words, are these two queries similar under the hood?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D96224-156A-236E-34D9-93CBF6198580}"/>
              </a:ext>
            </a:extLst>
          </p:cNvPr>
          <p:cNvSpPr txBox="1"/>
          <p:nvPr/>
        </p:nvSpPr>
        <p:spPr>
          <a:xfrm>
            <a:off x="838200" y="2245435"/>
            <a:ext cx="103251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SELECT</a:t>
            </a:r>
            <a:r>
              <a:rPr lang="en-GB" dirty="0">
                <a:effectLst/>
              </a:rPr>
              <a:t> * </a:t>
            </a:r>
            <a:r>
              <a:rPr lang="en-GB" dirty="0">
                <a:solidFill>
                  <a:srgbClr val="0070C0"/>
                </a:solidFill>
              </a:rPr>
              <a:t>FROM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bookingFactDf</a:t>
            </a:r>
            <a:r>
              <a:rPr lang="en-GB" dirty="0">
                <a:effectLst/>
              </a:rPr>
              <a:t> booking</a:t>
            </a:r>
            <a:br>
              <a:rPr lang="en-GB" dirty="0">
                <a:effectLst/>
              </a:rPr>
            </a:br>
            <a:r>
              <a:rPr lang="en-GB" dirty="0">
                <a:solidFill>
                  <a:srgbClr val="0070C0"/>
                </a:solidFill>
              </a:rPr>
              <a:t>LEFT</a:t>
            </a:r>
            <a:r>
              <a:rPr lang="en-GB" dirty="0">
                <a:effectLst/>
              </a:rPr>
              <a:t> </a:t>
            </a:r>
            <a:r>
              <a:rPr lang="en-GB" dirty="0">
                <a:solidFill>
                  <a:srgbClr val="0070C0"/>
                </a:solidFill>
              </a:rPr>
              <a:t>JOIN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clientDataDF</a:t>
            </a:r>
            <a:r>
              <a:rPr lang="en-GB" dirty="0">
                <a:effectLst/>
              </a:rPr>
              <a:t> a </a:t>
            </a:r>
            <a:r>
              <a:rPr lang="en-GB" dirty="0">
                <a:solidFill>
                  <a:srgbClr val="0070C0"/>
                </a:solidFill>
              </a:rPr>
              <a:t>ON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booking.customer_id</a:t>
            </a:r>
            <a:r>
              <a:rPr lang="en-GB" dirty="0">
                <a:effectLst/>
              </a:rPr>
              <a:t> = </a:t>
            </a:r>
            <a:r>
              <a:rPr lang="en-GB" dirty="0" err="1">
                <a:effectLst/>
              </a:rPr>
              <a:t>a.customer_id</a:t>
            </a:r>
            <a:br>
              <a:rPr lang="en-GB" dirty="0">
                <a:effectLst/>
              </a:rPr>
            </a:br>
            <a:r>
              <a:rPr lang="en-GB" dirty="0">
                <a:solidFill>
                  <a:srgbClr val="0070C0"/>
                </a:solidFill>
              </a:rPr>
              <a:t>LEFT</a:t>
            </a:r>
            <a:r>
              <a:rPr lang="en-GB" dirty="0">
                <a:effectLst/>
              </a:rPr>
              <a:t> </a:t>
            </a:r>
            <a:r>
              <a:rPr lang="en-GB" dirty="0">
                <a:solidFill>
                  <a:srgbClr val="0070C0"/>
                </a:solidFill>
              </a:rPr>
              <a:t>JOIN</a:t>
            </a:r>
            <a:r>
              <a:rPr lang="en-GB" dirty="0">
                <a:effectLst/>
              </a:rPr>
              <a:t> </a:t>
            </a:r>
            <a:r>
              <a:rPr lang="en-GB" u="sng" dirty="0" err="1">
                <a:effectLst/>
              </a:rPr>
              <a:t>currencyExchangesDf</a:t>
            </a:r>
            <a:r>
              <a:rPr lang="en-GB" dirty="0">
                <a:effectLst/>
              </a:rPr>
              <a:t> b </a:t>
            </a:r>
            <a:r>
              <a:rPr lang="en-GB" dirty="0">
                <a:solidFill>
                  <a:srgbClr val="0070C0"/>
                </a:solidFill>
              </a:rPr>
              <a:t>ON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booking.currency</a:t>
            </a:r>
            <a:r>
              <a:rPr lang="en-GB" dirty="0">
                <a:effectLst/>
              </a:rPr>
              <a:t> = </a:t>
            </a:r>
            <a:r>
              <a:rPr lang="en-GB" dirty="0" err="1">
                <a:effectLst/>
              </a:rPr>
              <a:t>b.currency_id</a:t>
            </a:r>
            <a:br>
              <a:rPr lang="en-GB" dirty="0">
                <a:effectLst/>
              </a:rPr>
            </a:br>
            <a:r>
              <a:rPr lang="en-GB" dirty="0">
                <a:solidFill>
                  <a:srgbClr val="0070C0"/>
                </a:solidFill>
              </a:rPr>
              <a:t>LEFT</a:t>
            </a:r>
            <a:r>
              <a:rPr lang="en-GB" dirty="0">
                <a:effectLst/>
              </a:rPr>
              <a:t> </a:t>
            </a:r>
            <a:r>
              <a:rPr lang="en-GB" dirty="0">
                <a:solidFill>
                  <a:srgbClr val="0070C0"/>
                </a:solidFill>
              </a:rPr>
              <a:t>JOIN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clientSurveyDataDf</a:t>
            </a:r>
            <a:r>
              <a:rPr lang="en-GB" dirty="0">
                <a:effectLst/>
              </a:rPr>
              <a:t> c </a:t>
            </a:r>
            <a:r>
              <a:rPr lang="en-GB" dirty="0">
                <a:solidFill>
                  <a:srgbClr val="0070C0"/>
                </a:solidFill>
              </a:rPr>
              <a:t>ON</a:t>
            </a:r>
            <a:r>
              <a:rPr lang="en-GB" dirty="0">
                <a:effectLst/>
              </a:rPr>
              <a:t>  </a:t>
            </a:r>
            <a:r>
              <a:rPr lang="en-GB" dirty="0" err="1">
                <a:effectLst/>
              </a:rPr>
              <a:t>booking.customer_id</a:t>
            </a:r>
            <a:r>
              <a:rPr lang="en-GB" dirty="0">
                <a:effectLst/>
              </a:rPr>
              <a:t> = </a:t>
            </a:r>
            <a:r>
              <a:rPr lang="en-GB" dirty="0" err="1">
                <a:effectLst/>
              </a:rPr>
              <a:t>c.customer_id</a:t>
            </a:r>
            <a:endParaRPr lang="en-E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AE3F2A-99DD-64BB-1D5F-8F955E89E6E9}"/>
              </a:ext>
            </a:extLst>
          </p:cNvPr>
          <p:cNvSpPr txBox="1"/>
          <p:nvPr/>
        </p:nvSpPr>
        <p:spPr>
          <a:xfrm>
            <a:off x="838200" y="4436364"/>
            <a:ext cx="103251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SELECT</a:t>
            </a:r>
            <a:r>
              <a:rPr lang="en-GB" dirty="0">
                <a:effectLst/>
              </a:rPr>
              <a:t> * </a:t>
            </a:r>
            <a:r>
              <a:rPr lang="en-GB" dirty="0">
                <a:solidFill>
                  <a:srgbClr val="0070C0"/>
                </a:solidFill>
              </a:rPr>
              <a:t>FROM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bookingFactDf</a:t>
            </a:r>
            <a:r>
              <a:rPr lang="en-GB" dirty="0">
                <a:effectLst/>
              </a:rPr>
              <a:t> booking</a:t>
            </a:r>
            <a:br>
              <a:rPr lang="en-GB" dirty="0">
                <a:effectLst/>
              </a:rPr>
            </a:br>
            <a:r>
              <a:rPr lang="en-GB" dirty="0">
                <a:solidFill>
                  <a:srgbClr val="0070C0"/>
                </a:solidFill>
              </a:rPr>
              <a:t>LEFT</a:t>
            </a:r>
            <a:r>
              <a:rPr lang="en-GB" dirty="0">
                <a:effectLst/>
              </a:rPr>
              <a:t> </a:t>
            </a:r>
            <a:r>
              <a:rPr lang="en-GB" dirty="0">
                <a:solidFill>
                  <a:srgbClr val="0070C0"/>
                </a:solidFill>
              </a:rPr>
              <a:t>JOIN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clientDataDF</a:t>
            </a:r>
            <a:r>
              <a:rPr lang="en-GB" dirty="0">
                <a:effectLst/>
              </a:rPr>
              <a:t> a </a:t>
            </a:r>
            <a:r>
              <a:rPr lang="en-GB" dirty="0">
                <a:solidFill>
                  <a:srgbClr val="0070C0"/>
                </a:solidFill>
              </a:rPr>
              <a:t>ON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booking.customer_id</a:t>
            </a:r>
            <a:r>
              <a:rPr lang="en-GB" dirty="0">
                <a:effectLst/>
              </a:rPr>
              <a:t> = </a:t>
            </a:r>
            <a:r>
              <a:rPr lang="en-GB" dirty="0" err="1">
                <a:effectLst/>
              </a:rPr>
              <a:t>a.customer_id</a:t>
            </a:r>
            <a:br>
              <a:rPr lang="en-GB" dirty="0">
                <a:effectLst/>
              </a:rPr>
            </a:br>
            <a:r>
              <a:rPr lang="en-GB" dirty="0">
                <a:solidFill>
                  <a:srgbClr val="0070C0"/>
                </a:solidFill>
              </a:rPr>
              <a:t>LEFT</a:t>
            </a:r>
            <a:r>
              <a:rPr lang="en-GB" dirty="0">
                <a:effectLst/>
              </a:rPr>
              <a:t> </a:t>
            </a:r>
            <a:r>
              <a:rPr lang="en-GB" dirty="0">
                <a:solidFill>
                  <a:srgbClr val="0070C0"/>
                </a:solidFill>
              </a:rPr>
              <a:t>JOIN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clientSurveyDataDf</a:t>
            </a:r>
            <a:r>
              <a:rPr lang="en-GB" dirty="0">
                <a:effectLst/>
              </a:rPr>
              <a:t> c </a:t>
            </a:r>
            <a:r>
              <a:rPr lang="en-GB" dirty="0">
                <a:solidFill>
                  <a:srgbClr val="0070C0"/>
                </a:solidFill>
              </a:rPr>
              <a:t>ON</a:t>
            </a:r>
            <a:r>
              <a:rPr lang="en-GB" dirty="0">
                <a:effectLst/>
              </a:rPr>
              <a:t>  </a:t>
            </a:r>
            <a:r>
              <a:rPr lang="en-GB" dirty="0" err="1">
                <a:effectLst/>
              </a:rPr>
              <a:t>booking.customer_id</a:t>
            </a:r>
            <a:r>
              <a:rPr lang="en-GB" dirty="0">
                <a:effectLst/>
              </a:rPr>
              <a:t> = </a:t>
            </a:r>
            <a:r>
              <a:rPr lang="en-GB" dirty="0" err="1">
                <a:effectLst/>
              </a:rPr>
              <a:t>c.customer_id</a:t>
            </a:r>
            <a:endParaRPr lang="en-GB" dirty="0">
              <a:effectLst/>
            </a:endParaRPr>
          </a:p>
          <a:p>
            <a:r>
              <a:rPr lang="en-GB" dirty="0">
                <a:solidFill>
                  <a:srgbClr val="0070C0"/>
                </a:solidFill>
              </a:rPr>
              <a:t>LEFT</a:t>
            </a:r>
            <a:r>
              <a:rPr lang="en-GB" dirty="0">
                <a:effectLst/>
              </a:rPr>
              <a:t> </a:t>
            </a:r>
            <a:r>
              <a:rPr lang="en-GB" dirty="0">
                <a:solidFill>
                  <a:srgbClr val="0070C0"/>
                </a:solidFill>
              </a:rPr>
              <a:t>JOIN</a:t>
            </a:r>
            <a:r>
              <a:rPr lang="en-GB" dirty="0">
                <a:effectLst/>
              </a:rPr>
              <a:t> </a:t>
            </a:r>
            <a:r>
              <a:rPr lang="en-GB" u="sng" dirty="0" err="1">
                <a:effectLst/>
              </a:rPr>
              <a:t>currencyExchangesDf</a:t>
            </a:r>
            <a:r>
              <a:rPr lang="en-GB" dirty="0">
                <a:effectLst/>
              </a:rPr>
              <a:t> b </a:t>
            </a:r>
            <a:r>
              <a:rPr lang="en-GB" dirty="0">
                <a:solidFill>
                  <a:srgbClr val="0070C0"/>
                </a:solidFill>
              </a:rPr>
              <a:t>ON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booking.currency</a:t>
            </a:r>
            <a:r>
              <a:rPr lang="en-GB" dirty="0">
                <a:effectLst/>
              </a:rPr>
              <a:t> = </a:t>
            </a:r>
            <a:r>
              <a:rPr lang="en-GB" dirty="0" err="1">
                <a:effectLst/>
              </a:rPr>
              <a:t>b.currency_id</a:t>
            </a:r>
            <a:endParaRPr lang="en-ES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53C92D8-9D22-ED0A-2C54-2120A5E513D2}"/>
              </a:ext>
            </a:extLst>
          </p:cNvPr>
          <p:cNvSpPr/>
          <p:nvPr/>
        </p:nvSpPr>
        <p:spPr>
          <a:xfrm>
            <a:off x="635000" y="5185664"/>
            <a:ext cx="254000" cy="27940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5574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4CED1F-B3AB-547C-5EC2-8EC01587F136}"/>
              </a:ext>
            </a:extLst>
          </p:cNvPr>
          <p:cNvSpPr txBox="1"/>
          <p:nvPr/>
        </p:nvSpPr>
        <p:spPr>
          <a:xfrm>
            <a:off x="762000" y="3059668"/>
            <a:ext cx="10325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TIP: Look at the keys.</a:t>
            </a:r>
            <a:endParaRPr lang="en-ES" i="1" dirty="0"/>
          </a:p>
        </p:txBody>
      </p:sp>
    </p:spTree>
    <p:extLst>
      <p:ext uri="{BB962C8B-B14F-4D97-AF65-F5344CB8AC3E}">
        <p14:creationId xmlns:p14="http://schemas.microsoft.com/office/powerpoint/2010/main" val="793719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615BE4-28DD-B114-0440-6B04CDA6B507}"/>
              </a:ext>
            </a:extLst>
          </p:cNvPr>
          <p:cNvSpPr txBox="1"/>
          <p:nvPr/>
        </p:nvSpPr>
        <p:spPr>
          <a:xfrm>
            <a:off x="9982813" y="6298430"/>
            <a:ext cx="1901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highlight>
                  <a:srgbClr val="C0C0C0"/>
                </a:highlight>
              </a:rPr>
              <a:t>orderOfJoins.scala</a:t>
            </a:r>
            <a:endParaRPr lang="en-ES" dirty="0">
              <a:highlight>
                <a:srgbClr val="C0C0C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D92A27-4C1D-43AD-9875-712EB6FA9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16" y="674751"/>
            <a:ext cx="5474284" cy="55084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10B400-1753-ED65-B862-B86D26829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639" y="674751"/>
            <a:ext cx="5235554" cy="55084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7A02C7-8488-E133-72D1-3DB454E3FFFF}"/>
              </a:ext>
            </a:extLst>
          </p:cNvPr>
          <p:cNvSpPr txBox="1"/>
          <p:nvPr/>
        </p:nvSpPr>
        <p:spPr>
          <a:xfrm>
            <a:off x="621716" y="6298430"/>
            <a:ext cx="1298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Exchange: 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2D61C0-DD17-C641-FFF8-3C6B363C3C6A}"/>
              </a:ext>
            </a:extLst>
          </p:cNvPr>
          <p:cNvSpPr txBox="1"/>
          <p:nvPr/>
        </p:nvSpPr>
        <p:spPr>
          <a:xfrm>
            <a:off x="6524639" y="6298430"/>
            <a:ext cx="1298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Exchange: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E54786-5844-3778-C637-006049B4CF16}"/>
              </a:ext>
            </a:extLst>
          </p:cNvPr>
          <p:cNvSpPr txBox="1"/>
          <p:nvPr/>
        </p:nvSpPr>
        <p:spPr>
          <a:xfrm>
            <a:off x="7844368" y="629843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Sort: 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8AB31E-7251-9F6A-727E-85B76DF7453C}"/>
              </a:ext>
            </a:extLst>
          </p:cNvPr>
          <p:cNvSpPr txBox="1"/>
          <p:nvPr/>
        </p:nvSpPr>
        <p:spPr>
          <a:xfrm>
            <a:off x="1993700" y="629843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Sort: 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235972-EE17-A1B8-E091-51557C345AE0}"/>
              </a:ext>
            </a:extLst>
          </p:cNvPr>
          <p:cNvSpPr txBox="1"/>
          <p:nvPr/>
        </p:nvSpPr>
        <p:spPr>
          <a:xfrm>
            <a:off x="621716" y="247829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FIRST QUERY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503725-9ED2-0682-4CA9-85C7EB9164E8}"/>
              </a:ext>
            </a:extLst>
          </p:cNvPr>
          <p:cNvSpPr txBox="1"/>
          <p:nvPr/>
        </p:nvSpPr>
        <p:spPr>
          <a:xfrm>
            <a:off x="6434165" y="247829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SECOND QUERY</a:t>
            </a:r>
          </a:p>
        </p:txBody>
      </p:sp>
    </p:spTree>
    <p:extLst>
      <p:ext uri="{BB962C8B-B14F-4D97-AF65-F5344CB8AC3E}">
        <p14:creationId xmlns:p14="http://schemas.microsoft.com/office/powerpoint/2010/main" val="151192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4CED1F-B3AB-547C-5EC2-8EC01587F136}"/>
              </a:ext>
            </a:extLst>
          </p:cNvPr>
          <p:cNvSpPr txBox="1"/>
          <p:nvPr/>
        </p:nvSpPr>
        <p:spPr>
          <a:xfrm>
            <a:off x="762000" y="3059668"/>
            <a:ext cx="103251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Can Adaptive Query Execution change this?</a:t>
            </a:r>
          </a:p>
          <a:p>
            <a:endParaRPr lang="en-GB" dirty="0"/>
          </a:p>
          <a:p>
            <a:r>
              <a:rPr lang="en-GB" dirty="0"/>
              <a:t>Is there a missing configuration parameter?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92967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11587</TotalTime>
  <Words>1193</Words>
  <Application>Microsoft Macintosh PowerPoint</Application>
  <PresentationFormat>Widescreen</PresentationFormat>
  <Paragraphs>135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Sparking Curiosity</vt:lpstr>
      <vt:lpstr>But not today…. Today, I am your colleague</vt:lpstr>
      <vt:lpstr>First, lets look at the data (I)</vt:lpstr>
      <vt:lpstr>First, lets look at the data (II)</vt:lpstr>
      <vt:lpstr>In Spark, Does the order of joins impact performance?</vt:lpstr>
      <vt:lpstr>In other words, are these two queries similar under the hood?</vt:lpstr>
      <vt:lpstr>PowerPoint Presentation</vt:lpstr>
      <vt:lpstr>PowerPoint Presentation</vt:lpstr>
      <vt:lpstr>PowerPoint Presentation</vt:lpstr>
      <vt:lpstr>Does the order of a joins Borcasted tables impact pefromance?</vt:lpstr>
      <vt:lpstr>PowerPoint Presentation</vt:lpstr>
      <vt:lpstr>PowerPoint Presentation</vt:lpstr>
      <vt:lpstr>If you have to join the following, what strategy would be better?</vt:lpstr>
      <vt:lpstr>PowerPoint Presentation</vt:lpstr>
      <vt:lpstr>What could be the the purpose of the following code?</vt:lpstr>
      <vt:lpstr>Tip: look at the data</vt:lpstr>
      <vt:lpstr>PowerPoint Presentation</vt:lpstr>
      <vt:lpstr>Would this be better?</vt:lpstr>
      <vt:lpstr>PowerPoint Presentation</vt:lpstr>
      <vt:lpstr>How do you spot skewness without looking at the data?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Ruiz</dc:creator>
  <cp:lastModifiedBy>Ruiz Nogues, Miguel (AMSXI) - KLM</cp:lastModifiedBy>
  <cp:revision>19</cp:revision>
  <dcterms:created xsi:type="dcterms:W3CDTF">2023-09-28T13:04:09Z</dcterms:created>
  <dcterms:modified xsi:type="dcterms:W3CDTF">2024-02-16T08:01:38Z</dcterms:modified>
</cp:coreProperties>
</file>