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sldIdLst>
    <p:sldId id="256" r:id="rId2"/>
    <p:sldId id="257" r:id="rId3"/>
    <p:sldId id="267" r:id="rId4"/>
    <p:sldId id="268" r:id="rId5"/>
    <p:sldId id="258" r:id="rId6"/>
    <p:sldId id="265" r:id="rId7"/>
    <p:sldId id="260" r:id="rId8"/>
    <p:sldId id="261" r:id="rId9"/>
    <p:sldId id="262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>
        <p:scale>
          <a:sx n="66" d="100"/>
          <a:sy n="66" d="100"/>
        </p:scale>
        <p:origin x="90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006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076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983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1615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120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2546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611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6379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618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519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382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032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540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762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15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108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772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35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6600" cap="none" dirty="0"/>
              <a:t>Deteção automática de buracos nas estradas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PT" sz="3200" cap="none" dirty="0"/>
              <a:t>Utilizando acelerómetros e telemóvel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9316278" y="5349875"/>
            <a:ext cx="233900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2400" dirty="0"/>
              <a:t>Miguel Prego</a:t>
            </a:r>
            <a:br>
              <a:rPr lang="pt-PT" sz="2400" dirty="0"/>
            </a:br>
            <a:r>
              <a:rPr lang="pt-PT" sz="2400" dirty="0"/>
              <a:t>Setembro 2016</a:t>
            </a:r>
          </a:p>
        </p:txBody>
      </p:sp>
    </p:spTree>
    <p:extLst>
      <p:ext uri="{BB962C8B-B14F-4D97-AF65-F5344CB8AC3E}">
        <p14:creationId xmlns:p14="http://schemas.microsoft.com/office/powerpoint/2010/main" val="837218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cap="none" dirty="0"/>
              <a:t>Planeamento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t="868" b="1396"/>
          <a:stretch/>
        </p:blipFill>
        <p:spPr>
          <a:xfrm rot="5400000">
            <a:off x="4320581" y="-700509"/>
            <a:ext cx="3600000" cy="908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872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cap="none" dirty="0"/>
              <a:t>O Problema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520000" y="1980000"/>
            <a:ext cx="7200000" cy="4320000"/>
          </a:xfrm>
        </p:spPr>
        <p:txBody>
          <a:bodyPr/>
          <a:lstStyle/>
          <a:p>
            <a:pPr algn="just"/>
            <a:r>
              <a:rPr lang="pt-PT" dirty="0"/>
              <a:t>Um dos problemas que os condutores mais se queixam é o estado das vias em que circulam, nomeadamente os buracos.</a:t>
            </a:r>
          </a:p>
          <a:p>
            <a:pPr algn="just"/>
            <a:r>
              <a:rPr lang="pt-PT" dirty="0"/>
              <a:t>O grande número de condutores com telemóvel torna possível uma integração entre automóvel e telemóvel.</a:t>
            </a:r>
          </a:p>
        </p:txBody>
      </p:sp>
    </p:spTree>
    <p:extLst>
      <p:ext uri="{BB962C8B-B14F-4D97-AF65-F5344CB8AC3E}">
        <p14:creationId xmlns:p14="http://schemas.microsoft.com/office/powerpoint/2010/main" val="3324865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cap="none" dirty="0"/>
              <a:t>Metodologias Existentes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520000" y="1980000"/>
            <a:ext cx="7200000" cy="4320000"/>
          </a:xfrm>
        </p:spPr>
        <p:txBody>
          <a:bodyPr/>
          <a:lstStyle/>
          <a:p>
            <a:pPr algn="just"/>
            <a:r>
              <a:rPr lang="pt-PT" dirty="0"/>
              <a:t>Camera de vídeo</a:t>
            </a:r>
          </a:p>
          <a:p>
            <a:pPr algn="just"/>
            <a:r>
              <a:rPr lang="pt-PT" dirty="0"/>
              <a:t>Camera de vídeo com iluminação artificial</a:t>
            </a:r>
          </a:p>
          <a:p>
            <a:pPr algn="just"/>
            <a:r>
              <a:rPr lang="pt-PT" dirty="0"/>
              <a:t>Ultrassom</a:t>
            </a:r>
          </a:p>
          <a:p>
            <a:pPr algn="just"/>
            <a:r>
              <a:rPr lang="pt-PT" dirty="0"/>
              <a:t>Acelerómetro</a:t>
            </a:r>
          </a:p>
        </p:txBody>
      </p:sp>
    </p:spTree>
    <p:extLst>
      <p:ext uri="{BB962C8B-B14F-4D97-AF65-F5344CB8AC3E}">
        <p14:creationId xmlns:p14="http://schemas.microsoft.com/office/powerpoint/2010/main" val="691950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cap="none" dirty="0"/>
              <a:t>Comparação De Metodologias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936690"/>
              </p:ext>
            </p:extLst>
          </p:nvPr>
        </p:nvGraphicFramePr>
        <p:xfrm>
          <a:off x="1167608" y="2401754"/>
          <a:ext cx="985678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357">
                  <a:extLst>
                    <a:ext uri="{9D8B030D-6E8A-4147-A177-3AD203B41FA5}">
                      <a16:colId xmlns:a16="http://schemas.microsoft.com/office/drawing/2014/main" val="918178632"/>
                    </a:ext>
                  </a:extLst>
                </a:gridCol>
                <a:gridCol w="1971357">
                  <a:extLst>
                    <a:ext uri="{9D8B030D-6E8A-4147-A177-3AD203B41FA5}">
                      <a16:colId xmlns:a16="http://schemas.microsoft.com/office/drawing/2014/main" val="2166108560"/>
                    </a:ext>
                  </a:extLst>
                </a:gridCol>
                <a:gridCol w="1971357">
                  <a:extLst>
                    <a:ext uri="{9D8B030D-6E8A-4147-A177-3AD203B41FA5}">
                      <a16:colId xmlns:a16="http://schemas.microsoft.com/office/drawing/2014/main" val="3576089801"/>
                    </a:ext>
                  </a:extLst>
                </a:gridCol>
                <a:gridCol w="1971357">
                  <a:extLst>
                    <a:ext uri="{9D8B030D-6E8A-4147-A177-3AD203B41FA5}">
                      <a16:colId xmlns:a16="http://schemas.microsoft.com/office/drawing/2014/main" val="2789304358"/>
                    </a:ext>
                  </a:extLst>
                </a:gridCol>
                <a:gridCol w="1971357">
                  <a:extLst>
                    <a:ext uri="{9D8B030D-6E8A-4147-A177-3AD203B41FA5}">
                      <a16:colId xmlns:a16="http://schemas.microsoft.com/office/drawing/2014/main" val="4157405204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Qualidade de resultados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Preço do</a:t>
                      </a:r>
                      <a:r>
                        <a:rPr lang="pt-PT" baseline="0" dirty="0">
                          <a:solidFill>
                            <a:schemeClr val="tx1"/>
                          </a:solidFill>
                        </a:rPr>
                        <a:t> material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Tempo de processamento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Processador já incluído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650096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Camera vídeo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3600" dirty="0">
                          <a:solidFill>
                            <a:srgbClr val="00FF0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pt-PT" sz="3600" dirty="0">
                        <a:solidFill>
                          <a:srgbClr val="00FF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360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pt-PT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360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pt-PT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360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pt-PT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586238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Camera</a:t>
                      </a:r>
                      <a:r>
                        <a:rPr lang="pt-PT" baseline="0" dirty="0">
                          <a:solidFill>
                            <a:schemeClr val="tx1"/>
                          </a:solidFill>
                        </a:rPr>
                        <a:t> + Iluminação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3600" dirty="0">
                          <a:solidFill>
                            <a:srgbClr val="00FF0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pt-PT" sz="3600" dirty="0">
                        <a:solidFill>
                          <a:srgbClr val="00FF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360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pt-PT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360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pt-PT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360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pt-PT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62418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Ultrassom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3600" dirty="0">
                          <a:solidFill>
                            <a:srgbClr val="00FF0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pt-PT" sz="3600" dirty="0">
                        <a:solidFill>
                          <a:srgbClr val="00FF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3600" dirty="0">
                          <a:solidFill>
                            <a:srgbClr val="00FF0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pt-PT" sz="3600" dirty="0">
                        <a:solidFill>
                          <a:srgbClr val="00FF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3600" dirty="0">
                          <a:solidFill>
                            <a:srgbClr val="00FF0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pt-PT" sz="3600" dirty="0">
                        <a:solidFill>
                          <a:srgbClr val="00FF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360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pt-PT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82042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Acelerómetro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3600" dirty="0">
                          <a:solidFill>
                            <a:srgbClr val="00FF0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pt-PT" sz="3600" dirty="0">
                        <a:solidFill>
                          <a:srgbClr val="00FF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3600" dirty="0">
                          <a:solidFill>
                            <a:srgbClr val="00FF0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pt-PT" sz="3600" dirty="0">
                        <a:solidFill>
                          <a:srgbClr val="00FF00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3600" dirty="0">
                          <a:solidFill>
                            <a:srgbClr val="00FF0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pt-PT" sz="3600" dirty="0">
                        <a:solidFill>
                          <a:srgbClr val="00FF00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3600" dirty="0">
                          <a:solidFill>
                            <a:srgbClr val="00FF0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pt-PT" sz="3600" dirty="0">
                        <a:solidFill>
                          <a:srgbClr val="00FF00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8177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569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cap="none" dirty="0"/>
              <a:t>Metodologia Proposta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520000" y="1980000"/>
            <a:ext cx="7200000" cy="4320000"/>
          </a:xfrm>
        </p:spPr>
        <p:txBody>
          <a:bodyPr>
            <a:noAutofit/>
          </a:bodyPr>
          <a:lstStyle/>
          <a:p>
            <a:pPr algn="just"/>
            <a:r>
              <a:rPr lang="pt-PT" dirty="0"/>
              <a:t>Utilizando um acelerómetro, é feita a deteção de buracos. </a:t>
            </a:r>
          </a:p>
          <a:p>
            <a:pPr algn="just"/>
            <a:r>
              <a:rPr lang="pt-PT" dirty="0"/>
              <a:t>Quando for detetado um buraco, é feita uma recolha das coordenadas GPS. </a:t>
            </a:r>
          </a:p>
          <a:p>
            <a:pPr algn="just"/>
            <a:r>
              <a:rPr lang="pt-PT" dirty="0"/>
              <a:t>No final da viagem, toda a informação é enviada para uma base de dados.</a:t>
            </a:r>
          </a:p>
          <a:p>
            <a:pPr algn="just"/>
            <a:r>
              <a:rPr lang="pt-PT" dirty="0"/>
              <a:t>O grande número de utilizadores desta solução servirá para a validação de dados.</a:t>
            </a:r>
          </a:p>
        </p:txBody>
      </p:sp>
    </p:spTree>
    <p:extLst>
      <p:ext uri="{BB962C8B-B14F-4D97-AF65-F5344CB8AC3E}">
        <p14:creationId xmlns:p14="http://schemas.microsoft.com/office/powerpoint/2010/main" val="328408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cap="none" dirty="0"/>
              <a:t>Modelo Do Sistema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7405" t="7824" r="9353" b="16841"/>
          <a:stretch/>
        </p:blipFill>
        <p:spPr>
          <a:xfrm>
            <a:off x="886309" y="2270163"/>
            <a:ext cx="7792278" cy="328653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584496">
            <a:off x="2022729" y="3631890"/>
            <a:ext cx="731443" cy="48867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790081" flipH="1">
            <a:off x="2472482" y="3584782"/>
            <a:ext cx="582889" cy="58288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2448" y="2589548"/>
            <a:ext cx="461925" cy="71290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92872">
            <a:off x="5343665" y="2563588"/>
            <a:ext cx="492580" cy="65677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3512591">
            <a:off x="5627615" y="1853656"/>
            <a:ext cx="860924" cy="86092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70229" y="2589548"/>
            <a:ext cx="1800098" cy="2077036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4666243">
            <a:off x="6614353" y="1626739"/>
            <a:ext cx="860924" cy="860924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899714">
            <a:off x="7687177" y="1741541"/>
            <a:ext cx="860924" cy="860924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6348639">
            <a:off x="8813838" y="2051035"/>
            <a:ext cx="860924" cy="860924"/>
          </a:xfrm>
          <a:prstGeom prst="rect">
            <a:avLst/>
          </a:prstGeom>
        </p:spPr>
      </p:pic>
      <p:sp>
        <p:nvSpPr>
          <p:cNvPr id="15" name="Bolha de Discurso: Retângulo com Cantos Arredondados 14"/>
          <p:cNvSpPr/>
          <p:nvPr/>
        </p:nvSpPr>
        <p:spPr>
          <a:xfrm flipH="1">
            <a:off x="932702" y="2946001"/>
            <a:ext cx="1416492" cy="404670"/>
          </a:xfrm>
          <a:prstGeom prst="wedgeRoundRectCallout">
            <a:avLst>
              <a:gd name="adj1" fmla="val -44222"/>
              <a:gd name="adj2" fmla="val 105073"/>
              <a:gd name="adj3" fmla="val 16667"/>
            </a:avLst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Acelerómetro</a:t>
            </a:r>
          </a:p>
        </p:txBody>
      </p:sp>
      <p:sp>
        <p:nvSpPr>
          <p:cNvPr id="16" name="Bolha de Discurso: Retângulo com Cantos Arredondados 15"/>
          <p:cNvSpPr/>
          <p:nvPr/>
        </p:nvSpPr>
        <p:spPr>
          <a:xfrm flipH="1">
            <a:off x="2783787" y="4362646"/>
            <a:ext cx="1416492" cy="404670"/>
          </a:xfrm>
          <a:prstGeom prst="wedgeRoundRectCallout">
            <a:avLst>
              <a:gd name="adj1" fmla="val 42785"/>
              <a:gd name="adj2" fmla="val -117614"/>
              <a:gd name="adj3" fmla="val 16667"/>
            </a:avLst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Bluetooth</a:t>
            </a:r>
          </a:p>
        </p:txBody>
      </p:sp>
      <p:sp>
        <p:nvSpPr>
          <p:cNvPr id="17" name="Bolha de Discurso: Retângulo com Cantos Arredondados 16"/>
          <p:cNvSpPr/>
          <p:nvPr/>
        </p:nvSpPr>
        <p:spPr>
          <a:xfrm flipH="1">
            <a:off x="3374797" y="1989097"/>
            <a:ext cx="1416492" cy="404670"/>
          </a:xfrm>
          <a:prstGeom prst="wedgeRoundRectCallout">
            <a:avLst>
              <a:gd name="adj1" fmla="val -44222"/>
              <a:gd name="adj2" fmla="val 105073"/>
              <a:gd name="adj3" fmla="val 16667"/>
            </a:avLst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Telemóvel</a:t>
            </a:r>
          </a:p>
        </p:txBody>
      </p:sp>
      <p:sp>
        <p:nvSpPr>
          <p:cNvPr id="19" name="Bolha de Discurso: Retângulo com Cantos Arredondados 18"/>
          <p:cNvSpPr/>
          <p:nvPr/>
        </p:nvSpPr>
        <p:spPr>
          <a:xfrm flipH="1">
            <a:off x="5589955" y="3348678"/>
            <a:ext cx="1416492" cy="404670"/>
          </a:xfrm>
          <a:prstGeom prst="wedgeRoundRectCallout">
            <a:avLst>
              <a:gd name="adj1" fmla="val 42785"/>
              <a:gd name="adj2" fmla="val -117614"/>
              <a:gd name="adj3" fmla="val 16667"/>
            </a:avLst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Wi-fi / 3G</a:t>
            </a:r>
          </a:p>
        </p:txBody>
      </p:sp>
      <p:sp>
        <p:nvSpPr>
          <p:cNvPr id="20" name="Bolha de Discurso: Retângulo com Cantos Arredondados 19"/>
          <p:cNvSpPr/>
          <p:nvPr/>
        </p:nvSpPr>
        <p:spPr>
          <a:xfrm>
            <a:off x="8710412" y="4777102"/>
            <a:ext cx="1416492" cy="404670"/>
          </a:xfrm>
          <a:prstGeom prst="wedgeRoundRectCallout">
            <a:avLst>
              <a:gd name="adj1" fmla="val 42785"/>
              <a:gd name="adj2" fmla="val -117614"/>
              <a:gd name="adj3" fmla="val 16667"/>
            </a:avLst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Base de Dados</a:t>
            </a: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571055">
            <a:off x="4317450" y="2760963"/>
            <a:ext cx="425087" cy="425087"/>
          </a:xfrm>
          <a:prstGeom prst="rect">
            <a:avLst/>
          </a:prstGeom>
        </p:spPr>
      </p:pic>
      <p:sp>
        <p:nvSpPr>
          <p:cNvPr id="22" name="Bolha de Discurso: Retângulo com Cantos Arredondados 21"/>
          <p:cNvSpPr/>
          <p:nvPr/>
        </p:nvSpPr>
        <p:spPr>
          <a:xfrm>
            <a:off x="3155544" y="3471556"/>
            <a:ext cx="1416492" cy="404670"/>
          </a:xfrm>
          <a:prstGeom prst="wedgeRoundRectCallout">
            <a:avLst>
              <a:gd name="adj1" fmla="val 42785"/>
              <a:gd name="adj2" fmla="val -117614"/>
              <a:gd name="adj3" fmla="val 16667"/>
            </a:avLst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GPS</a:t>
            </a:r>
          </a:p>
        </p:txBody>
      </p:sp>
    </p:spTree>
    <p:extLst>
      <p:ext uri="{BB962C8B-B14F-4D97-AF65-F5344CB8AC3E}">
        <p14:creationId xmlns:p14="http://schemas.microsoft.com/office/powerpoint/2010/main" val="3240131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cap="none" dirty="0"/>
              <a:t>O Que É Externo Ao Telemóvel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520000" y="1980000"/>
            <a:ext cx="7200000" cy="4320000"/>
          </a:xfrm>
        </p:spPr>
        <p:txBody>
          <a:bodyPr>
            <a:noAutofit/>
          </a:bodyPr>
          <a:lstStyle/>
          <a:p>
            <a:pPr algn="just"/>
            <a:r>
              <a:rPr lang="pt-PT" dirty="0"/>
              <a:t>Para obter leituras consistentes, será utilizado um acelerómetro preso ao amortecedor do carro.</a:t>
            </a:r>
          </a:p>
          <a:p>
            <a:pPr algn="just"/>
            <a:r>
              <a:rPr lang="pt-PT" dirty="0"/>
              <a:t>Será utilizado um GPS para que a recolha das coordenadas seja mais rápida.</a:t>
            </a:r>
          </a:p>
          <a:p>
            <a:pPr algn="just"/>
            <a:r>
              <a:rPr lang="pt-PT" dirty="0"/>
              <a:t>Para a comunicação com o telemóvel terá que existir um módulo de comunicação </a:t>
            </a:r>
            <a:r>
              <a:rPr lang="pt-PT" i="1" dirty="0"/>
              <a:t>Bluetooth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999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cap="none" dirty="0"/>
              <a:t>O Que Faz Parte Do Telemóvel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520000" y="1980000"/>
            <a:ext cx="7200000" cy="4320000"/>
          </a:xfrm>
        </p:spPr>
        <p:txBody>
          <a:bodyPr>
            <a:noAutofit/>
          </a:bodyPr>
          <a:lstStyle/>
          <a:p>
            <a:pPr algn="just"/>
            <a:r>
              <a:rPr lang="pt-PT" dirty="0"/>
              <a:t>Será utilizado o sensor Bluetooth para que seja possível receber dados do acelerómetro.</a:t>
            </a:r>
          </a:p>
          <a:p>
            <a:pPr algn="just"/>
            <a:r>
              <a:rPr lang="pt-PT" dirty="0"/>
              <a:t>O próprio processador do telemóvel também será utilizado para fazer seleção dos dados e correr uma aplicação </a:t>
            </a:r>
            <a:r>
              <a:rPr lang="pt-PT" i="1" dirty="0"/>
              <a:t>mobile.</a:t>
            </a:r>
            <a:endParaRPr lang="pt-PT" dirty="0"/>
          </a:p>
          <a:p>
            <a:pPr algn="just"/>
            <a:r>
              <a:rPr lang="pt-PT" dirty="0"/>
              <a:t>Também o seu módulo de comunicação 3G ou </a:t>
            </a:r>
            <a:r>
              <a:rPr lang="pt-PT" dirty="0" err="1"/>
              <a:t>wi-fi</a:t>
            </a:r>
            <a:r>
              <a:rPr lang="pt-PT" dirty="0"/>
              <a:t>, para enviar os dados recolhidos para a base de dados.</a:t>
            </a:r>
          </a:p>
        </p:txBody>
      </p:sp>
    </p:spTree>
    <p:extLst>
      <p:ext uri="{BB962C8B-B14F-4D97-AF65-F5344CB8AC3E}">
        <p14:creationId xmlns:p14="http://schemas.microsoft.com/office/powerpoint/2010/main" val="3594750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cap="none" dirty="0"/>
              <a:t>Desenvolvimento De Software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520000" y="1980000"/>
            <a:ext cx="7200000" cy="4320000"/>
          </a:xfrm>
        </p:spPr>
        <p:txBody>
          <a:bodyPr>
            <a:noAutofit/>
          </a:bodyPr>
          <a:lstStyle/>
          <a:p>
            <a:pPr algn="just"/>
            <a:r>
              <a:rPr lang="pt-PT" dirty="0"/>
              <a:t>Obter leituras do acelerómetro.</a:t>
            </a:r>
          </a:p>
          <a:p>
            <a:pPr algn="just"/>
            <a:r>
              <a:rPr lang="pt-PT" dirty="0"/>
              <a:t>Comunicação Bluetooth entre acelerómetro e telemóvel. </a:t>
            </a:r>
          </a:p>
          <a:p>
            <a:pPr algn="just"/>
            <a:r>
              <a:rPr lang="pt-PT" dirty="0"/>
              <a:t>Seleção de dados referentes a um buraco.</a:t>
            </a:r>
          </a:p>
          <a:p>
            <a:pPr algn="just"/>
            <a:r>
              <a:rPr lang="pt-PT" dirty="0"/>
              <a:t>Aplicação </a:t>
            </a:r>
            <a:r>
              <a:rPr lang="pt-PT" i="1" dirty="0"/>
              <a:t>mobile</a:t>
            </a:r>
            <a:r>
              <a:rPr lang="pt-PT" dirty="0"/>
              <a:t> e </a:t>
            </a:r>
            <a:r>
              <a:rPr lang="pt-PT" i="1" dirty="0"/>
              <a:t>website</a:t>
            </a:r>
            <a:r>
              <a:rPr lang="pt-PT" dirty="0"/>
              <a:t> para consulta de dados.</a:t>
            </a:r>
          </a:p>
          <a:p>
            <a:pPr algn="just"/>
            <a:r>
              <a:rPr lang="pt-PT" dirty="0"/>
              <a:t>Comunicação 3G / </a:t>
            </a:r>
            <a:r>
              <a:rPr lang="pt-PT" dirty="0" err="1"/>
              <a:t>wi-fi</a:t>
            </a:r>
            <a:r>
              <a:rPr lang="pt-PT" dirty="0"/>
              <a:t> para a base de dados.</a:t>
            </a:r>
          </a:p>
          <a:p>
            <a:pPr algn="just"/>
            <a:r>
              <a:rPr lang="pt-PT" dirty="0"/>
              <a:t>A própria base de dados.</a:t>
            </a:r>
          </a:p>
        </p:txBody>
      </p:sp>
    </p:spTree>
    <p:extLst>
      <p:ext uri="{BB962C8B-B14F-4D97-AF65-F5344CB8AC3E}">
        <p14:creationId xmlns:p14="http://schemas.microsoft.com/office/powerpoint/2010/main" val="28860016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2249</TotalTime>
  <Words>332</Words>
  <Application>Microsoft Office PowerPoint</Application>
  <PresentationFormat>Ecrã Panorâmico</PresentationFormat>
  <Paragraphs>64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5" baseType="lpstr">
      <vt:lpstr>Arial</vt:lpstr>
      <vt:lpstr>Garamond</vt:lpstr>
      <vt:lpstr>Trebuchet MS</vt:lpstr>
      <vt:lpstr>Wingdings</vt:lpstr>
      <vt:lpstr>Circuito</vt:lpstr>
      <vt:lpstr>Deteção automática de buracos nas estradas</vt:lpstr>
      <vt:lpstr>O Problema</vt:lpstr>
      <vt:lpstr>Metodologias Existentes</vt:lpstr>
      <vt:lpstr>Comparação De Metodologias</vt:lpstr>
      <vt:lpstr>Metodologia Proposta</vt:lpstr>
      <vt:lpstr>Modelo Do Sistema</vt:lpstr>
      <vt:lpstr>O Que É Externo Ao Telemóvel</vt:lpstr>
      <vt:lpstr>O Que Faz Parte Do Telemóvel</vt:lpstr>
      <vt:lpstr>Desenvolvimento De Software</vt:lpstr>
      <vt:lpstr>Planeamento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Deteção automática de buracos nas estradas</dc:title>
  <dc:creator>Miguel Prego</dc:creator>
  <cp:lastModifiedBy>Miguel Prego</cp:lastModifiedBy>
  <cp:revision>25</cp:revision>
  <dcterms:created xsi:type="dcterms:W3CDTF">2016-09-06T21:33:29Z</dcterms:created>
  <dcterms:modified xsi:type="dcterms:W3CDTF">2016-09-13T21:53:17Z</dcterms:modified>
</cp:coreProperties>
</file>