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1" r:id="rId1"/>
  </p:sldMasterIdLst>
  <p:sldIdLst>
    <p:sldId id="256" r:id="rId2"/>
    <p:sldId id="257" r:id="rId3"/>
    <p:sldId id="258" r:id="rId4"/>
    <p:sldId id="259" r:id="rId5"/>
    <p:sldId id="260" r:id="rId6"/>
    <p:sldId id="261" r:id="rId7"/>
    <p:sldId id="265"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do subtítulo do Modelo Global</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9/12/2016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067006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PT"/>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48A87A34-81AB-432B-8DAE-1953F412C126}" type="datetimeFigureOut">
              <a:rPr lang="en-US" smtClean="0"/>
              <a:t>9/12/2016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426076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48A87A34-81AB-432B-8DAE-1953F412C126}" type="datetimeFigureOut">
              <a:rPr lang="en-US" smtClean="0"/>
              <a:t>9/12/2016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229983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PT"/>
              <a:t>Clique para editar o estilo de título do Modelo Global</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48A87A34-81AB-432B-8DAE-1953F412C126}" type="datetimeFigureOut">
              <a:rPr lang="en-US" smtClean="0"/>
              <a:t>9/12/2016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31615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48A87A34-81AB-432B-8DAE-1953F412C126}" type="datetimeFigureOut">
              <a:rPr lang="en-US" smtClean="0"/>
              <a:t>9/12/2016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736120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PT"/>
              <a:t>Clique para editar o estilo de título do Modelo Global</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3" name="Date Placeholder 2"/>
          <p:cNvSpPr>
            <a:spLocks noGrp="1"/>
          </p:cNvSpPr>
          <p:nvPr>
            <p:ph type="dt" sz="half" idx="10"/>
          </p:nvPr>
        </p:nvSpPr>
        <p:spPr/>
        <p:txBody>
          <a:bodyPr/>
          <a:lstStyle/>
          <a:p>
            <a:fld id="{48A87A34-81AB-432B-8DAE-1953F412C126}" type="datetimeFigureOut">
              <a:rPr lang="en-US" smtClean="0"/>
              <a:t>9/12/2016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07254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PT"/>
              <a:t>Clique para editar o estilo de título do Modelo Global</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3" name="Date Placeholder 2"/>
          <p:cNvSpPr>
            <a:spLocks noGrp="1"/>
          </p:cNvSpPr>
          <p:nvPr>
            <p:ph type="dt" sz="half" idx="10"/>
          </p:nvPr>
        </p:nvSpPr>
        <p:spPr/>
        <p:txBody>
          <a:bodyPr/>
          <a:lstStyle/>
          <a:p>
            <a:fld id="{48A87A34-81AB-432B-8DAE-1953F412C126}" type="datetimeFigureOut">
              <a:rPr lang="en-US" smtClean="0"/>
              <a:t>9/12/2016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629611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ncho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1706379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870618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15519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48A87A34-81AB-432B-8DAE-1953F412C126}" type="datetimeFigureOut">
              <a:rPr lang="en-US" smtClean="0"/>
              <a:t>9/12/2016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948382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987032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Content Placeholder 3"/>
          <p:cNvSpPr>
            <a:spLocks noGrp="1"/>
          </p:cNvSpPr>
          <p:nvPr>
            <p:ph sz="half" idx="2"/>
          </p:nvPr>
        </p:nvSpPr>
        <p:spPr>
          <a:xfrm>
            <a:off x="1141410" y="3073397"/>
            <a:ext cx="4878391" cy="2717801"/>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Content Placeholder 5"/>
          <p:cNvSpPr>
            <a:spLocks noGrp="1"/>
          </p:cNvSpPr>
          <p:nvPr>
            <p:ph sz="quarter" idx="4"/>
          </p:nvPr>
        </p:nvSpPr>
        <p:spPr>
          <a:xfrm>
            <a:off x="6172200" y="3073397"/>
            <a:ext cx="4875210" cy="2717801"/>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9/12/2016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92154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112762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762158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PT"/>
              <a:t>Clique para editar o estilo de título do Modelo Global</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48A87A34-81AB-432B-8DAE-1953F412C126}" type="datetimeFigureOut">
              <a:rPr lang="en-US" smtClean="0"/>
              <a:t>9/12/2016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641108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48A87A34-81AB-432B-8DAE-1953F412C126}" type="datetimeFigureOut">
              <a:rPr lang="en-US" smtClean="0"/>
              <a:t>9/12/2016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785772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9/12/2016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0713504"/>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pt-PT" sz="6600" cap="none" dirty="0"/>
              <a:t>Deteção automática de buracos nas estradas</a:t>
            </a:r>
          </a:p>
        </p:txBody>
      </p:sp>
      <p:sp>
        <p:nvSpPr>
          <p:cNvPr id="3" name="Subtítulo 2"/>
          <p:cNvSpPr>
            <a:spLocks noGrp="1"/>
          </p:cNvSpPr>
          <p:nvPr>
            <p:ph type="subTitle" idx="1"/>
          </p:nvPr>
        </p:nvSpPr>
        <p:spPr/>
        <p:txBody>
          <a:bodyPr>
            <a:normAutofit/>
          </a:bodyPr>
          <a:lstStyle/>
          <a:p>
            <a:r>
              <a:rPr lang="pt-PT" sz="3200" cap="none" dirty="0"/>
              <a:t>Utilizando acelerómetros e telemóvel</a:t>
            </a:r>
          </a:p>
        </p:txBody>
      </p:sp>
      <p:sp>
        <p:nvSpPr>
          <p:cNvPr id="4" name="CaixaDeTexto 3"/>
          <p:cNvSpPr txBox="1"/>
          <p:nvPr/>
        </p:nvSpPr>
        <p:spPr>
          <a:xfrm>
            <a:off x="9680712" y="5349875"/>
            <a:ext cx="1974574" cy="646331"/>
          </a:xfrm>
          <a:prstGeom prst="rect">
            <a:avLst/>
          </a:prstGeom>
          <a:noFill/>
          <a:ln>
            <a:noFill/>
          </a:ln>
        </p:spPr>
        <p:txBody>
          <a:bodyPr wrap="square" rtlCol="0">
            <a:spAutoFit/>
          </a:bodyPr>
          <a:lstStyle/>
          <a:p>
            <a:r>
              <a:rPr lang="pt-PT" dirty="0"/>
              <a:t>Miguel Prego</a:t>
            </a:r>
            <a:br>
              <a:rPr lang="pt-PT" dirty="0"/>
            </a:br>
            <a:r>
              <a:rPr lang="pt-PT" dirty="0"/>
              <a:t>Setembro 2016</a:t>
            </a:r>
          </a:p>
        </p:txBody>
      </p:sp>
    </p:spTree>
    <p:extLst>
      <p:ext uri="{BB962C8B-B14F-4D97-AF65-F5344CB8AC3E}">
        <p14:creationId xmlns:p14="http://schemas.microsoft.com/office/powerpoint/2010/main" val="837218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cap="none" dirty="0"/>
              <a:t>O Problema</a:t>
            </a:r>
          </a:p>
        </p:txBody>
      </p:sp>
      <p:sp>
        <p:nvSpPr>
          <p:cNvPr id="3" name="Marcador de Posição de Conteúdo 2"/>
          <p:cNvSpPr>
            <a:spLocks noGrp="1"/>
          </p:cNvSpPr>
          <p:nvPr>
            <p:ph idx="1"/>
          </p:nvPr>
        </p:nvSpPr>
        <p:spPr/>
        <p:txBody>
          <a:bodyPr/>
          <a:lstStyle/>
          <a:p>
            <a:pPr marL="0" indent="0" algn="just">
              <a:buNone/>
            </a:pPr>
            <a:r>
              <a:rPr lang="pt-PT" dirty="0"/>
              <a:t>Um dos problemas que os condutores mais se queixam quando conduzem é o estado das vias em que circulam, nomeadamente os buracos que encontram diariamente. O grande número de condutores com telemóvel torna possível uma integração entre automóvel e telemóvel através de uma aplicação mobile que mostre os buracos detetados.</a:t>
            </a:r>
          </a:p>
        </p:txBody>
      </p:sp>
    </p:spTree>
    <p:extLst>
      <p:ext uri="{BB962C8B-B14F-4D97-AF65-F5344CB8AC3E}">
        <p14:creationId xmlns:p14="http://schemas.microsoft.com/office/powerpoint/2010/main" val="3324865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cap="none" dirty="0"/>
              <a:t>A Solução</a:t>
            </a:r>
          </a:p>
        </p:txBody>
      </p:sp>
      <p:sp>
        <p:nvSpPr>
          <p:cNvPr id="3" name="Marcador de Posição de Conteúdo 2"/>
          <p:cNvSpPr>
            <a:spLocks noGrp="1"/>
          </p:cNvSpPr>
          <p:nvPr>
            <p:ph idx="1"/>
          </p:nvPr>
        </p:nvSpPr>
        <p:spPr/>
        <p:txBody>
          <a:bodyPr/>
          <a:lstStyle/>
          <a:p>
            <a:pPr marL="0" indent="0" algn="just">
              <a:buNone/>
            </a:pPr>
            <a:r>
              <a:rPr lang="pt-PT" dirty="0"/>
              <a:t>Utilizando um acelerómetro, é feita a deteção de buracos sempre que um condutor passar por cima de um. Quando for detetado um buraco, é então feita uma recolha das coordenadas GPS em que o veículo se encontra. No final da viagem, toda a informação é enviada para uma base de dados onde podem ser consultados os buracos encontrados e a sua localização.</a:t>
            </a:r>
          </a:p>
        </p:txBody>
      </p:sp>
    </p:spTree>
    <p:extLst>
      <p:ext uri="{BB962C8B-B14F-4D97-AF65-F5344CB8AC3E}">
        <p14:creationId xmlns:p14="http://schemas.microsoft.com/office/powerpoint/2010/main" val="328408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cap="none" dirty="0"/>
              <a:t>Componentes Do Sistema</a:t>
            </a:r>
          </a:p>
        </p:txBody>
      </p:sp>
      <p:sp>
        <p:nvSpPr>
          <p:cNvPr id="3" name="Marcador de Posição de Conteúdo 2"/>
          <p:cNvSpPr>
            <a:spLocks noGrp="1"/>
          </p:cNvSpPr>
          <p:nvPr>
            <p:ph idx="1"/>
          </p:nvPr>
        </p:nvSpPr>
        <p:spPr/>
        <p:txBody>
          <a:bodyPr/>
          <a:lstStyle/>
          <a:p>
            <a:pPr marL="0" indent="0">
              <a:buNone/>
            </a:pPr>
            <a:r>
              <a:rPr lang="pt-PT" dirty="0"/>
              <a:t>O sistema que vai ser desenvolvido visa ser viável do ponto de vista económico, promovendo uma grande utilização de componentes do telemóvel. Desta forma, será utilizado um sistema que contenha um acelerómetro, sistema de localização GPS e comunicação </a:t>
            </a:r>
            <a:r>
              <a:rPr lang="pt-PT" i="1" dirty="0"/>
              <a:t>Bluetooth</a:t>
            </a:r>
            <a:r>
              <a:rPr lang="pt-PT" dirty="0"/>
              <a:t> para comunicar com um telemóvel, como por exemplo, um </a:t>
            </a:r>
            <a:r>
              <a:rPr lang="pt-PT" i="1" dirty="0"/>
              <a:t>smartwatch</a:t>
            </a:r>
            <a:r>
              <a:rPr lang="pt-PT" dirty="0"/>
              <a:t>. Será também desenvolvida uma aplicação </a:t>
            </a:r>
            <a:r>
              <a:rPr lang="pt-PT" i="1" dirty="0"/>
              <a:t>mobile</a:t>
            </a:r>
            <a:r>
              <a:rPr lang="pt-PT" dirty="0"/>
              <a:t> e um </a:t>
            </a:r>
            <a:r>
              <a:rPr lang="pt-PT" i="1" dirty="0"/>
              <a:t>website</a:t>
            </a:r>
            <a:r>
              <a:rPr lang="pt-PT" dirty="0"/>
              <a:t> para consulta de dados.</a:t>
            </a:r>
          </a:p>
        </p:txBody>
      </p:sp>
    </p:spTree>
    <p:extLst>
      <p:ext uri="{BB962C8B-B14F-4D97-AF65-F5344CB8AC3E}">
        <p14:creationId xmlns:p14="http://schemas.microsoft.com/office/powerpoint/2010/main" val="953588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cap="none" dirty="0"/>
              <a:t>O Que É Externo Ao Telemóvel</a:t>
            </a:r>
          </a:p>
        </p:txBody>
      </p:sp>
      <p:sp>
        <p:nvSpPr>
          <p:cNvPr id="3" name="Marcador de Posição de Conteúdo 2"/>
          <p:cNvSpPr>
            <a:spLocks noGrp="1"/>
          </p:cNvSpPr>
          <p:nvPr>
            <p:ph idx="1"/>
          </p:nvPr>
        </p:nvSpPr>
        <p:spPr/>
        <p:txBody>
          <a:bodyPr/>
          <a:lstStyle/>
          <a:p>
            <a:pPr marL="0" indent="0" algn="just">
              <a:buNone/>
            </a:pPr>
            <a:r>
              <a:rPr lang="pt-PT" dirty="0"/>
              <a:t>De modo a ter leituras consistentes, será utilizado um acelerómetro externo ao telemóvel e que estará preso ao amortecedor do carro. Também será utilizado um GPS para que a recolha das coordenadas seja mais rápida e de fácil acesso. Para que a comunicação com o telemóvel possa ser feita, terá também que existir um módulo de comunicação </a:t>
            </a:r>
            <a:r>
              <a:rPr lang="pt-PT" i="1" dirty="0"/>
              <a:t>Bluetooth</a:t>
            </a:r>
            <a:r>
              <a:rPr lang="pt-PT" dirty="0"/>
              <a:t>.</a:t>
            </a:r>
          </a:p>
        </p:txBody>
      </p:sp>
    </p:spTree>
    <p:extLst>
      <p:ext uri="{BB962C8B-B14F-4D97-AF65-F5344CB8AC3E}">
        <p14:creationId xmlns:p14="http://schemas.microsoft.com/office/powerpoint/2010/main" val="200999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cap="none" dirty="0"/>
              <a:t>O Que Faz Parte Do Telemóvel</a:t>
            </a:r>
          </a:p>
        </p:txBody>
      </p:sp>
      <p:sp>
        <p:nvSpPr>
          <p:cNvPr id="3" name="Marcador de Posição de Conteúdo 2"/>
          <p:cNvSpPr>
            <a:spLocks noGrp="1"/>
          </p:cNvSpPr>
          <p:nvPr>
            <p:ph idx="1"/>
          </p:nvPr>
        </p:nvSpPr>
        <p:spPr/>
        <p:txBody>
          <a:bodyPr>
            <a:normAutofit/>
          </a:bodyPr>
          <a:lstStyle/>
          <a:p>
            <a:pPr marL="0" indent="0" algn="just">
              <a:buNone/>
            </a:pPr>
            <a:r>
              <a:rPr lang="pt-PT" dirty="0"/>
              <a:t>No que toca a componentes do telemóvel, será utilizado o sensor Bluetooth para que seja possível receber dados do acelerómetro, bem como o seu módulo de comunicação 3G, para que seja possível guardar os dados recolhidos numa base de dados. O processador do telemóvel também será utilizado pois é ele que vai determinar o que são ou não buracos. Também o próprio sistema operativo pode ser considerado um componente pois irá correr uma aplicação.</a:t>
            </a:r>
          </a:p>
        </p:txBody>
      </p:sp>
    </p:spTree>
    <p:extLst>
      <p:ext uri="{BB962C8B-B14F-4D97-AF65-F5344CB8AC3E}">
        <p14:creationId xmlns:p14="http://schemas.microsoft.com/office/powerpoint/2010/main" val="3594750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cap="none" dirty="0"/>
              <a:t>Modelo Do Sistema</a:t>
            </a:r>
          </a:p>
        </p:txBody>
      </p:sp>
      <p:pic>
        <p:nvPicPr>
          <p:cNvPr id="5" name="Imagem 4"/>
          <p:cNvPicPr>
            <a:picLocks noChangeAspect="1"/>
          </p:cNvPicPr>
          <p:nvPr/>
        </p:nvPicPr>
        <p:blipFill rotWithShape="1">
          <a:blip r:embed="rId2"/>
          <a:srcRect l="7405" t="7824" r="9353" b="16841"/>
          <a:stretch/>
        </p:blipFill>
        <p:spPr>
          <a:xfrm>
            <a:off x="886309" y="2270163"/>
            <a:ext cx="7792278" cy="3286539"/>
          </a:xfrm>
          <a:prstGeom prst="rect">
            <a:avLst/>
          </a:prstGeom>
        </p:spPr>
      </p:pic>
      <p:pic>
        <p:nvPicPr>
          <p:cNvPr id="6" name="Imagem 5"/>
          <p:cNvPicPr>
            <a:picLocks noChangeAspect="1"/>
          </p:cNvPicPr>
          <p:nvPr/>
        </p:nvPicPr>
        <p:blipFill>
          <a:blip r:embed="rId3"/>
          <a:stretch>
            <a:fillRect/>
          </a:stretch>
        </p:blipFill>
        <p:spPr>
          <a:xfrm rot="3584496">
            <a:off x="2022729" y="3631890"/>
            <a:ext cx="731443" cy="488673"/>
          </a:xfrm>
          <a:prstGeom prst="rect">
            <a:avLst/>
          </a:prstGeom>
        </p:spPr>
      </p:pic>
      <p:pic>
        <p:nvPicPr>
          <p:cNvPr id="7" name="Imagem 6"/>
          <p:cNvPicPr>
            <a:picLocks noChangeAspect="1"/>
          </p:cNvPicPr>
          <p:nvPr/>
        </p:nvPicPr>
        <p:blipFill>
          <a:blip r:embed="rId4"/>
          <a:stretch>
            <a:fillRect/>
          </a:stretch>
        </p:blipFill>
        <p:spPr>
          <a:xfrm rot="3790081" flipH="1">
            <a:off x="2472482" y="3584782"/>
            <a:ext cx="582889" cy="582889"/>
          </a:xfrm>
          <a:prstGeom prst="rect">
            <a:avLst/>
          </a:prstGeom>
        </p:spPr>
      </p:pic>
      <p:pic>
        <p:nvPicPr>
          <p:cNvPr id="8" name="Imagem 7"/>
          <p:cNvPicPr>
            <a:picLocks noChangeAspect="1"/>
          </p:cNvPicPr>
          <p:nvPr/>
        </p:nvPicPr>
        <p:blipFill>
          <a:blip r:embed="rId5"/>
          <a:stretch>
            <a:fillRect/>
          </a:stretch>
        </p:blipFill>
        <p:spPr>
          <a:xfrm>
            <a:off x="4782448" y="2589548"/>
            <a:ext cx="461925" cy="712904"/>
          </a:xfrm>
          <a:prstGeom prst="rect">
            <a:avLst/>
          </a:prstGeom>
        </p:spPr>
      </p:pic>
      <p:pic>
        <p:nvPicPr>
          <p:cNvPr id="9" name="Imagem 8"/>
          <p:cNvPicPr>
            <a:picLocks noChangeAspect="1"/>
          </p:cNvPicPr>
          <p:nvPr/>
        </p:nvPicPr>
        <p:blipFill>
          <a:blip r:embed="rId6"/>
          <a:stretch>
            <a:fillRect/>
          </a:stretch>
        </p:blipFill>
        <p:spPr>
          <a:xfrm rot="2192872">
            <a:off x="5343665" y="2563588"/>
            <a:ext cx="492580" cy="656773"/>
          </a:xfrm>
          <a:prstGeom prst="rect">
            <a:avLst/>
          </a:prstGeom>
        </p:spPr>
      </p:pic>
      <p:pic>
        <p:nvPicPr>
          <p:cNvPr id="10" name="Imagem 9"/>
          <p:cNvPicPr>
            <a:picLocks noChangeAspect="1"/>
          </p:cNvPicPr>
          <p:nvPr/>
        </p:nvPicPr>
        <p:blipFill>
          <a:blip r:embed="rId7"/>
          <a:stretch>
            <a:fillRect/>
          </a:stretch>
        </p:blipFill>
        <p:spPr>
          <a:xfrm rot="3512591">
            <a:off x="5627615" y="1853656"/>
            <a:ext cx="860924" cy="860924"/>
          </a:xfrm>
          <a:prstGeom prst="rect">
            <a:avLst/>
          </a:prstGeom>
        </p:spPr>
      </p:pic>
      <p:pic>
        <p:nvPicPr>
          <p:cNvPr id="11" name="Imagem 10"/>
          <p:cNvPicPr>
            <a:picLocks noChangeAspect="1"/>
          </p:cNvPicPr>
          <p:nvPr/>
        </p:nvPicPr>
        <p:blipFill>
          <a:blip r:embed="rId8"/>
          <a:stretch>
            <a:fillRect/>
          </a:stretch>
        </p:blipFill>
        <p:spPr>
          <a:xfrm>
            <a:off x="9970229" y="2589548"/>
            <a:ext cx="1800098" cy="2077036"/>
          </a:xfrm>
          <a:prstGeom prst="rect">
            <a:avLst/>
          </a:prstGeom>
        </p:spPr>
      </p:pic>
      <p:pic>
        <p:nvPicPr>
          <p:cNvPr id="12" name="Imagem 11"/>
          <p:cNvPicPr>
            <a:picLocks noChangeAspect="1"/>
          </p:cNvPicPr>
          <p:nvPr/>
        </p:nvPicPr>
        <p:blipFill>
          <a:blip r:embed="rId7"/>
          <a:stretch>
            <a:fillRect/>
          </a:stretch>
        </p:blipFill>
        <p:spPr>
          <a:xfrm rot="4666243">
            <a:off x="6614353" y="1626739"/>
            <a:ext cx="860924" cy="860924"/>
          </a:xfrm>
          <a:prstGeom prst="rect">
            <a:avLst/>
          </a:prstGeom>
        </p:spPr>
      </p:pic>
      <p:pic>
        <p:nvPicPr>
          <p:cNvPr id="13" name="Imagem 12"/>
          <p:cNvPicPr>
            <a:picLocks noChangeAspect="1"/>
          </p:cNvPicPr>
          <p:nvPr/>
        </p:nvPicPr>
        <p:blipFill>
          <a:blip r:embed="rId7"/>
          <a:stretch>
            <a:fillRect/>
          </a:stretch>
        </p:blipFill>
        <p:spPr>
          <a:xfrm rot="5899714">
            <a:off x="7687177" y="1741541"/>
            <a:ext cx="860924" cy="860924"/>
          </a:xfrm>
          <a:prstGeom prst="rect">
            <a:avLst/>
          </a:prstGeom>
        </p:spPr>
      </p:pic>
      <p:pic>
        <p:nvPicPr>
          <p:cNvPr id="14" name="Imagem 13"/>
          <p:cNvPicPr>
            <a:picLocks noChangeAspect="1"/>
          </p:cNvPicPr>
          <p:nvPr/>
        </p:nvPicPr>
        <p:blipFill>
          <a:blip r:embed="rId7"/>
          <a:stretch>
            <a:fillRect/>
          </a:stretch>
        </p:blipFill>
        <p:spPr>
          <a:xfrm rot="6348639">
            <a:off x="8813838" y="2051035"/>
            <a:ext cx="860924" cy="860924"/>
          </a:xfrm>
          <a:prstGeom prst="rect">
            <a:avLst/>
          </a:prstGeom>
        </p:spPr>
      </p:pic>
      <p:sp>
        <p:nvSpPr>
          <p:cNvPr id="15" name="Bolha de Discurso: Retângulo com Cantos Arredondados 14"/>
          <p:cNvSpPr/>
          <p:nvPr/>
        </p:nvSpPr>
        <p:spPr>
          <a:xfrm flipH="1">
            <a:off x="932702" y="2946001"/>
            <a:ext cx="1416492" cy="404670"/>
          </a:xfrm>
          <a:prstGeom prst="wedgeRoundRectCallout">
            <a:avLst>
              <a:gd name="adj1" fmla="val -44222"/>
              <a:gd name="adj2" fmla="val 105073"/>
              <a:gd name="adj3" fmla="val 16667"/>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400" dirty="0"/>
              <a:t>Acelerómetro</a:t>
            </a:r>
          </a:p>
        </p:txBody>
      </p:sp>
      <p:sp>
        <p:nvSpPr>
          <p:cNvPr id="16" name="Bolha de Discurso: Retângulo com Cantos Arredondados 15"/>
          <p:cNvSpPr/>
          <p:nvPr/>
        </p:nvSpPr>
        <p:spPr>
          <a:xfrm flipH="1">
            <a:off x="2783787" y="4362646"/>
            <a:ext cx="1416492" cy="404670"/>
          </a:xfrm>
          <a:prstGeom prst="wedgeRoundRectCallout">
            <a:avLst>
              <a:gd name="adj1" fmla="val 42785"/>
              <a:gd name="adj2" fmla="val -117614"/>
              <a:gd name="adj3" fmla="val 16667"/>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400" dirty="0"/>
              <a:t>Bluetooth</a:t>
            </a:r>
          </a:p>
        </p:txBody>
      </p:sp>
      <p:sp>
        <p:nvSpPr>
          <p:cNvPr id="17" name="Bolha de Discurso: Retângulo com Cantos Arredondados 16"/>
          <p:cNvSpPr/>
          <p:nvPr/>
        </p:nvSpPr>
        <p:spPr>
          <a:xfrm flipH="1">
            <a:off x="3374797" y="1989097"/>
            <a:ext cx="1416492" cy="404670"/>
          </a:xfrm>
          <a:prstGeom prst="wedgeRoundRectCallout">
            <a:avLst>
              <a:gd name="adj1" fmla="val -44222"/>
              <a:gd name="adj2" fmla="val 105073"/>
              <a:gd name="adj3" fmla="val 16667"/>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400" dirty="0"/>
              <a:t>Telemóvel</a:t>
            </a:r>
          </a:p>
        </p:txBody>
      </p:sp>
      <p:sp>
        <p:nvSpPr>
          <p:cNvPr id="19" name="Bolha de Discurso: Retângulo com Cantos Arredondados 18"/>
          <p:cNvSpPr/>
          <p:nvPr/>
        </p:nvSpPr>
        <p:spPr>
          <a:xfrm flipH="1">
            <a:off x="5589955" y="3348678"/>
            <a:ext cx="1416492" cy="404670"/>
          </a:xfrm>
          <a:prstGeom prst="wedgeRoundRectCallout">
            <a:avLst>
              <a:gd name="adj1" fmla="val 42785"/>
              <a:gd name="adj2" fmla="val -117614"/>
              <a:gd name="adj3" fmla="val 16667"/>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400" dirty="0" err="1"/>
              <a:t>Wi-fi</a:t>
            </a:r>
            <a:r>
              <a:rPr lang="pt-PT" sz="1400" dirty="0"/>
              <a:t> / 3G</a:t>
            </a:r>
          </a:p>
        </p:txBody>
      </p:sp>
      <p:sp>
        <p:nvSpPr>
          <p:cNvPr id="20" name="Bolha de Discurso: Retângulo com Cantos Arredondados 19"/>
          <p:cNvSpPr/>
          <p:nvPr/>
        </p:nvSpPr>
        <p:spPr>
          <a:xfrm>
            <a:off x="8710412" y="4777102"/>
            <a:ext cx="1416492" cy="404670"/>
          </a:xfrm>
          <a:prstGeom prst="wedgeRoundRectCallout">
            <a:avLst>
              <a:gd name="adj1" fmla="val 42785"/>
              <a:gd name="adj2" fmla="val -117614"/>
              <a:gd name="adj3" fmla="val 16667"/>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400" dirty="0"/>
              <a:t>Base de Dados</a:t>
            </a:r>
          </a:p>
        </p:txBody>
      </p:sp>
      <p:pic>
        <p:nvPicPr>
          <p:cNvPr id="21" name="Imagem 20"/>
          <p:cNvPicPr>
            <a:picLocks noChangeAspect="1"/>
          </p:cNvPicPr>
          <p:nvPr/>
        </p:nvPicPr>
        <p:blipFill>
          <a:blip r:embed="rId9"/>
          <a:stretch>
            <a:fillRect/>
          </a:stretch>
        </p:blipFill>
        <p:spPr>
          <a:xfrm rot="2571055">
            <a:off x="4317450" y="2760963"/>
            <a:ext cx="425087" cy="425087"/>
          </a:xfrm>
          <a:prstGeom prst="rect">
            <a:avLst/>
          </a:prstGeom>
        </p:spPr>
      </p:pic>
      <p:sp>
        <p:nvSpPr>
          <p:cNvPr id="22" name="Bolha de Discurso: Retângulo com Cantos Arredondados 21"/>
          <p:cNvSpPr/>
          <p:nvPr/>
        </p:nvSpPr>
        <p:spPr>
          <a:xfrm>
            <a:off x="3155544" y="3471556"/>
            <a:ext cx="1416492" cy="404670"/>
          </a:xfrm>
          <a:prstGeom prst="wedgeRoundRectCallout">
            <a:avLst>
              <a:gd name="adj1" fmla="val 42785"/>
              <a:gd name="adj2" fmla="val -117614"/>
              <a:gd name="adj3" fmla="val 16667"/>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400" dirty="0"/>
              <a:t>GPS</a:t>
            </a:r>
          </a:p>
        </p:txBody>
      </p:sp>
    </p:spTree>
    <p:extLst>
      <p:ext uri="{BB962C8B-B14F-4D97-AF65-F5344CB8AC3E}">
        <p14:creationId xmlns:p14="http://schemas.microsoft.com/office/powerpoint/2010/main" val="3240131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cap="none" dirty="0"/>
              <a:t>Desenvolvimento De Software</a:t>
            </a:r>
          </a:p>
        </p:txBody>
      </p:sp>
      <p:sp>
        <p:nvSpPr>
          <p:cNvPr id="3" name="Marcador de Posição de Conteúdo 2"/>
          <p:cNvSpPr>
            <a:spLocks noGrp="1"/>
          </p:cNvSpPr>
          <p:nvPr>
            <p:ph idx="1"/>
          </p:nvPr>
        </p:nvSpPr>
        <p:spPr/>
        <p:txBody>
          <a:bodyPr/>
          <a:lstStyle/>
          <a:p>
            <a:pPr marL="0" indent="0" algn="just">
              <a:buNone/>
            </a:pPr>
            <a:r>
              <a:rPr lang="pt-PT" dirty="0"/>
              <a:t>Terá que ser desenvolvido código que consiga obter leituras do acelerómetro, bem como código de comunicação Bluetooth entre acelerómetro e telemóvel. Também será necessário determinar que leituras correspondem a buracos e quais significam apenas vibrações da estrada. Será desenvolvida uma aplicação </a:t>
            </a:r>
            <a:r>
              <a:rPr lang="pt-PT" i="1" dirty="0"/>
              <a:t>mobile</a:t>
            </a:r>
            <a:r>
              <a:rPr lang="pt-PT" dirty="0"/>
              <a:t> bem como um </a:t>
            </a:r>
            <a:r>
              <a:rPr lang="pt-PT" i="1" dirty="0"/>
              <a:t>website</a:t>
            </a:r>
            <a:r>
              <a:rPr lang="pt-PT" dirty="0"/>
              <a:t> para consulta e armazenamento de dados. Para que os dados possam chegar à base de dados, terá que existir comunicação 3G.</a:t>
            </a:r>
          </a:p>
        </p:txBody>
      </p:sp>
    </p:spTree>
    <p:extLst>
      <p:ext uri="{BB962C8B-B14F-4D97-AF65-F5344CB8AC3E}">
        <p14:creationId xmlns:p14="http://schemas.microsoft.com/office/powerpoint/2010/main" val="28860016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Garamond-Trebuchet MS">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TotalTime>102</TotalTime>
  <Words>454</Words>
  <Application>Microsoft Office PowerPoint</Application>
  <PresentationFormat>Ecrã Panorâmico</PresentationFormat>
  <Paragraphs>22</Paragraphs>
  <Slides>8</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8</vt:i4>
      </vt:variant>
    </vt:vector>
  </HeadingPairs>
  <TitlesOfParts>
    <vt:vector size="12" baseType="lpstr">
      <vt:lpstr>Arial</vt:lpstr>
      <vt:lpstr>Garamond</vt:lpstr>
      <vt:lpstr>Trebuchet MS</vt:lpstr>
      <vt:lpstr>Circuito</vt:lpstr>
      <vt:lpstr>Deteção automática de buracos nas estradas</vt:lpstr>
      <vt:lpstr>O Problema</vt:lpstr>
      <vt:lpstr>A Solução</vt:lpstr>
      <vt:lpstr>Componentes Do Sistema</vt:lpstr>
      <vt:lpstr>O Que É Externo Ao Telemóvel</vt:lpstr>
      <vt:lpstr>O Que Faz Parte Do Telemóvel</vt:lpstr>
      <vt:lpstr>Modelo Do Sistema</vt:lpstr>
      <vt:lpstr>Desenvolvimento De Software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Deteção automática de buracos nas estradas</dc:title>
  <dc:creator>Miguel Prego</dc:creator>
  <cp:lastModifiedBy>Miguel Prego</cp:lastModifiedBy>
  <cp:revision>13</cp:revision>
  <dcterms:created xsi:type="dcterms:W3CDTF">2016-09-06T21:33:29Z</dcterms:created>
  <dcterms:modified xsi:type="dcterms:W3CDTF">2016-09-12T20:14:50Z</dcterms:modified>
</cp:coreProperties>
</file>