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8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9E93-F735-D947-B984-B9445B48F61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7133-BC39-8A45-B3C2-EBAA02B0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D4EE-4199-874F-9DCB-2A6BBADD0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 Rank - Quickness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7A1C-E075-1242-87DF-454DE41DE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Vidal</a:t>
            </a:r>
          </a:p>
        </p:txBody>
      </p:sp>
    </p:spTree>
    <p:extLst>
      <p:ext uri="{BB962C8B-B14F-4D97-AF65-F5344CB8AC3E}">
        <p14:creationId xmlns:p14="http://schemas.microsoft.com/office/powerpoint/2010/main" val="31346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B979-819D-E840-8BF7-077B8BD1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“Quick”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8792-351C-F248-A017-C8E68142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three measurements found for each player</a:t>
            </a:r>
          </a:p>
          <a:p>
            <a:pPr marL="914400" lvl="1" indent="-457200">
              <a:buAutoNum type="arabicPeriod"/>
            </a:pPr>
            <a:r>
              <a:rPr lang="en-US" dirty="0"/>
              <a:t>Max Velocity</a:t>
            </a:r>
          </a:p>
          <a:p>
            <a:pPr marL="914400" lvl="1" indent="-457200">
              <a:buAutoNum type="arabicPeriod"/>
            </a:pPr>
            <a:r>
              <a:rPr lang="en-US" dirty="0"/>
              <a:t>Max Acceleration</a:t>
            </a:r>
          </a:p>
          <a:p>
            <a:pPr marL="914400" lvl="1" indent="-457200">
              <a:buAutoNum type="arabicPeriod"/>
            </a:pPr>
            <a:r>
              <a:rPr lang="en-US" dirty="0"/>
              <a:t>Average Sprint Speed</a:t>
            </a:r>
          </a:p>
          <a:p>
            <a:r>
              <a:rPr lang="en-US" dirty="0"/>
              <a:t>Quickness score produced by min-max normalization of above values.</a:t>
            </a:r>
          </a:p>
          <a:p>
            <a:pPr lvl="1"/>
            <a:r>
              <a:rPr lang="en-US" dirty="0"/>
              <a:t>Maximum score of 3</a:t>
            </a:r>
          </a:p>
          <a:p>
            <a:pPr lvl="1"/>
            <a:r>
              <a:rPr lang="en-US" dirty="0"/>
              <a:t>The higher the score, the ”quicker” the player.</a:t>
            </a:r>
          </a:p>
          <a:p>
            <a:pPr lvl="1"/>
            <a:r>
              <a:rPr lang="en-US" dirty="0"/>
              <a:t>Each metric weighted to a max value of 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8C9D-E691-9E44-8C29-3B7161C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Quickness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1B55-BE4A-EF4A-AF45-36B9794E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 </a:t>
            </a:r>
          </a:p>
          <a:p>
            <a:pPr lvl="1"/>
            <a:r>
              <a:rPr lang="en-US" dirty="0"/>
              <a:t>Adds more context to how fast a player is instead of just ranking players on one metric.</a:t>
            </a:r>
          </a:p>
          <a:p>
            <a:pPr lvl="1"/>
            <a:r>
              <a:rPr lang="en-US" dirty="0"/>
              <a:t>Lessens the magnitude of one max sprint.</a:t>
            </a:r>
          </a:p>
          <a:p>
            <a:pPr lvl="1"/>
            <a:r>
              <a:rPr lang="en-US" dirty="0"/>
              <a:t>Adds value to sprint repeatability.</a:t>
            </a:r>
          </a:p>
          <a:p>
            <a:pPr lvl="1"/>
            <a:r>
              <a:rPr lang="en-US" dirty="0"/>
              <a:t>Acknowledges soccer is multidirectional (acceleration).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captured does not track players through an entire game (~60 min captured) so some running may not be captured.</a:t>
            </a:r>
          </a:p>
          <a:p>
            <a:pPr lvl="1"/>
            <a:r>
              <a:rPr lang="en-US" dirty="0"/>
              <a:t>Score normalizes data for one team. </a:t>
            </a:r>
          </a:p>
          <a:p>
            <a:pPr lvl="2"/>
            <a:r>
              <a:rPr lang="en-US" dirty="0"/>
              <a:t>Scores would be different if more teams/leagues were included.</a:t>
            </a:r>
          </a:p>
          <a:p>
            <a:pPr lvl="1"/>
            <a:r>
              <a:rPr lang="en-US" dirty="0"/>
              <a:t>Average sprint speed is biased towards players who may sprint fast, but only do it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7ACB-9BB8-014B-A763-E372FCC1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B9D2-BAD1-FA4E-8114-747CBCAA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velocity and acceleration</a:t>
            </a:r>
          </a:p>
          <a:p>
            <a:pPr lvl="1"/>
            <a:r>
              <a:rPr lang="en-US" dirty="0"/>
              <a:t>Velocity – Square root of VX^2 + VY^2</a:t>
            </a:r>
          </a:p>
          <a:p>
            <a:pPr lvl="2"/>
            <a:r>
              <a:rPr lang="en-US" dirty="0"/>
              <a:t>VX and VY = Difference calculated for each row of player x and y position then divided by the time between each row.</a:t>
            </a:r>
          </a:p>
          <a:p>
            <a:pPr lvl="1"/>
            <a:r>
              <a:rPr lang="en-US" dirty="0"/>
              <a:t>Acceleration – Difference calculated for each row of player velocity divided by the time between each row.</a:t>
            </a:r>
          </a:p>
          <a:p>
            <a:r>
              <a:rPr lang="en-US" dirty="0"/>
              <a:t>Max sprint speed, max acceleration, and average sprint speed were then found for each player.</a:t>
            </a:r>
          </a:p>
          <a:p>
            <a:pPr lvl="1"/>
            <a:r>
              <a:rPr lang="en-US" dirty="0"/>
              <a:t>Sprinting was defined as any running greater than or equal to 7 m/s.</a:t>
            </a:r>
          </a:p>
          <a:p>
            <a:r>
              <a:rPr lang="en-US" dirty="0"/>
              <a:t>Min-max normalization calculated for each column then added for each player to determine Quickness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D85-4F16-D845-AD0A-860C3D34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Results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C91775D-D24C-044A-BA3B-9812362D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46" y="828869"/>
            <a:ext cx="3529109" cy="30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0AF6A1-184C-644F-83CC-67A19B5B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822497"/>
            <a:ext cx="3553968" cy="30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094FD58A-ED72-8E40-BC87-E226C7EC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19549" y="800244"/>
            <a:ext cx="3952902" cy="3127571"/>
          </a:xfrm>
        </p:spPr>
      </p:pic>
    </p:spTree>
    <p:extLst>
      <p:ext uri="{BB962C8B-B14F-4D97-AF65-F5344CB8AC3E}">
        <p14:creationId xmlns:p14="http://schemas.microsoft.com/office/powerpoint/2010/main" val="33767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F6C9-7903-574F-A065-7940353B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F4C7-9839-AF4D-9177-2D57F2C7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Validate analysis</a:t>
            </a:r>
          </a:p>
          <a:p>
            <a:pPr lvl="1"/>
            <a:r>
              <a:rPr lang="en-US" dirty="0"/>
              <a:t>Does analysis done using broadcast data match what is captured other forms of tracking data.</a:t>
            </a:r>
          </a:p>
          <a:p>
            <a:pPr lvl="1"/>
            <a:r>
              <a:rPr lang="en-US" dirty="0"/>
              <a:t>Context of game may not necessitate max sprint speed.</a:t>
            </a:r>
          </a:p>
          <a:p>
            <a:pPr lvl="2"/>
            <a:r>
              <a:rPr lang="en-US" dirty="0"/>
              <a:t>If embedded with team, sport scientist can record players’ sprint speed during physical testing. </a:t>
            </a:r>
          </a:p>
          <a:p>
            <a:pPr lvl="2"/>
            <a:r>
              <a:rPr lang="en-US" dirty="0"/>
              <a:t>Metrics from sport scientist can then be used to quantify sprints as a </a:t>
            </a:r>
            <a:r>
              <a:rPr lang="en-US" dirty="0" err="1"/>
              <a:t>percentae</a:t>
            </a:r>
            <a:r>
              <a:rPr lang="en-US" dirty="0"/>
              <a:t> of max speed.</a:t>
            </a:r>
          </a:p>
          <a:p>
            <a:r>
              <a:rPr lang="en-US" dirty="0"/>
              <a:t>Definition of quick can be improved.</a:t>
            </a:r>
          </a:p>
          <a:p>
            <a:pPr lvl="1"/>
            <a:r>
              <a:rPr lang="en-US" dirty="0"/>
              <a:t>Would like to include time it took to execute a pass.</a:t>
            </a:r>
          </a:p>
          <a:p>
            <a:pPr lvl="2"/>
            <a:r>
              <a:rPr lang="en-US" dirty="0"/>
              <a:t>Pass estimation in tracking data would then be validated against event data.</a:t>
            </a:r>
          </a:p>
          <a:p>
            <a:r>
              <a:rPr lang="en-US" dirty="0"/>
              <a:t>Add context to sprint</a:t>
            </a:r>
          </a:p>
          <a:p>
            <a:pPr lvl="1"/>
            <a:r>
              <a:rPr lang="en-US" dirty="0"/>
              <a:t>What occurred in the game 10 s before and after </a:t>
            </a:r>
            <a:r>
              <a:rPr lang="en-US"/>
              <a:t>sprint occurred.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323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{2DB56D6D-CEE8-6F45-90E4-85A87E3D8B26}tf10001079</Template>
  <TotalTime>129</TotalTime>
  <Words>394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Player Rank - Quickness</vt:lpstr>
      <vt:lpstr>Definition of “Quick”</vt:lpstr>
      <vt:lpstr>Pros and Cons of Quickness Score</vt:lpstr>
      <vt:lpstr>Approach to Analysis</vt:lpstr>
      <vt:lpstr>Results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Rank - Quickness</dc:title>
  <dc:creator>Mig Vidal</dc:creator>
  <cp:lastModifiedBy>Mig Vidal</cp:lastModifiedBy>
  <cp:revision>2</cp:revision>
  <dcterms:created xsi:type="dcterms:W3CDTF">2021-11-13T16:49:46Z</dcterms:created>
  <dcterms:modified xsi:type="dcterms:W3CDTF">2021-11-13T18:58:50Z</dcterms:modified>
</cp:coreProperties>
</file>