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1" r:id="rId4"/>
    <p:sldId id="280" r:id="rId5"/>
    <p:sldId id="262" r:id="rId6"/>
    <p:sldId id="273" r:id="rId7"/>
    <p:sldId id="263" r:id="rId8"/>
    <p:sldId id="268" r:id="rId9"/>
    <p:sldId id="274" r:id="rId10"/>
    <p:sldId id="269" r:id="rId11"/>
    <p:sldId id="264" r:id="rId12"/>
    <p:sldId id="265" r:id="rId13"/>
    <p:sldId id="287" r:id="rId14"/>
    <p:sldId id="288" r:id="rId15"/>
    <p:sldId id="289" r:id="rId16"/>
    <p:sldId id="291" r:id="rId17"/>
    <p:sldId id="293" r:id="rId18"/>
    <p:sldId id="292" r:id="rId19"/>
    <p:sldId id="266" r:id="rId20"/>
    <p:sldId id="286" r:id="rId21"/>
    <p:sldId id="258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4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5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11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Департамент программной инженерии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Курсовая работа</a:t>
            </a:r>
            <a:r>
              <a:rPr lang="en-US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: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300" dirty="0">
                <a:solidFill>
                  <a:srgbClr val="002060"/>
                </a:solidFill>
                <a:latin typeface="Myriad Pro Semibold"/>
                <a:ea typeface="ＭＳ Ｐゴシック"/>
                <a:cs typeface="ＭＳ Ｐゴシック"/>
              </a:rPr>
              <a:t>Программа статистического анализа финансовых котировок проверки паттернов </a:t>
            </a:r>
            <a:r>
              <a:rPr lang="en-US" sz="2300" dirty="0">
                <a:solidFill>
                  <a:srgbClr val="002060"/>
                </a:solidFill>
                <a:latin typeface="Myriad Pro Semibold"/>
                <a:ea typeface="ＭＳ Ｐゴシック"/>
                <a:cs typeface="ＭＳ Ｐゴシック"/>
              </a:rPr>
              <a:t>“</a:t>
            </a:r>
            <a:r>
              <a:rPr lang="ru-RU" sz="2300" dirty="0">
                <a:solidFill>
                  <a:srgbClr val="002060"/>
                </a:solidFill>
                <a:latin typeface="Myriad Pro Semibold"/>
                <a:ea typeface="ＭＳ Ｐゴシック"/>
                <a:cs typeface="ＭＳ Ｐゴシック"/>
              </a:rPr>
              <a:t>Японских свечей</a:t>
            </a:r>
            <a:r>
              <a:rPr lang="en-US" sz="2300" dirty="0">
                <a:solidFill>
                  <a:srgbClr val="002060"/>
                </a:solidFill>
                <a:latin typeface="Myriad Pro Semibold"/>
                <a:ea typeface="ＭＳ Ｐゴシック"/>
                <a:cs typeface="ＭＳ Ｐゴシック"/>
              </a:rPr>
              <a:t>”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37049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6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 студент группы БПИ-177</a:t>
            </a:r>
          </a:p>
          <a:p>
            <a:pPr algn="r" eaLnBrk="1" hangingPunct="1"/>
            <a:r>
              <a:rPr kumimoji="1" lang="ru-RU" sz="16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Иванов Михаил Владимирович</a:t>
            </a:r>
          </a:p>
          <a:p>
            <a:pPr algn="r" eaLnBrk="1" hangingPunct="1"/>
            <a:r>
              <a:rPr kumimoji="1" lang="ru-RU" sz="16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</a:t>
            </a:r>
          </a:p>
          <a:p>
            <a:pPr algn="r" eaLnBrk="1" hangingPunct="1"/>
            <a:r>
              <a:rPr kumimoji="1" lang="ru-RU" sz="16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Д. ф. –м. Наук</a:t>
            </a:r>
            <a:r>
              <a:rPr kumimoji="1" lang="en-US" sz="16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,</a:t>
            </a:r>
            <a:r>
              <a:rPr kumimoji="1" lang="ru-RU" sz="16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 профессор департамента программной инженерии факультета компьютерных наук </a:t>
            </a:r>
          </a:p>
          <a:p>
            <a:pPr algn="r" eaLnBrk="1" hangingPunct="1"/>
            <a:r>
              <a:rPr kumimoji="1" lang="ru-RU" sz="16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Кумсков Михаил Иванович</a:t>
            </a: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293034" y="462037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АЛГОРИТМА ПОИСКА ПАТТЕРНОВ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27974F-81E9-4BD4-A72D-D65916CFC0EA}"/>
              </a:ext>
            </a:extLst>
          </p:cNvPr>
          <p:cNvSpPr/>
          <p:nvPr/>
        </p:nvSpPr>
        <p:spPr>
          <a:xfrm>
            <a:off x="3051712" y="3244334"/>
            <a:ext cx="3040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yriad Pro"/>
              </a:rPr>
              <a:t>ОПИСАНИЕ АЛГОРИТМА</a:t>
            </a:r>
            <a:endParaRPr lang="en-US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A48CF32-A36A-4730-840A-47798FA1F06F}"/>
              </a:ext>
            </a:extLst>
          </p:cNvPr>
          <p:cNvSpPr/>
          <p:nvPr/>
        </p:nvSpPr>
        <p:spPr>
          <a:xfrm>
            <a:off x="164968" y="1396523"/>
            <a:ext cx="638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Пример поиска паттерна 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“</a:t>
            </a:r>
            <a:r>
              <a:rPr lang="ru-RU" dirty="0" err="1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Повешанный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”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 на графике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40DD75-A823-4D1A-85A1-FA8533881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53" y="2564575"/>
            <a:ext cx="3120778" cy="310676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1F9DC0-FC38-4964-821E-800712F08251}"/>
              </a:ext>
            </a:extLst>
          </p:cNvPr>
          <p:cNvSpPr/>
          <p:nvPr/>
        </p:nvSpPr>
        <p:spPr>
          <a:xfrm>
            <a:off x="164968" y="1950522"/>
            <a:ext cx="395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F82"/>
                </a:solidFill>
              </a:rPr>
              <a:t>1)</a:t>
            </a:r>
            <a:r>
              <a:rPr lang="ru-RU" dirty="0">
                <a:solidFill>
                  <a:srgbClr val="003F82"/>
                </a:solidFill>
              </a:rPr>
              <a:t>Паттерн </a:t>
            </a:r>
            <a:r>
              <a:rPr lang="en-US" dirty="0">
                <a:solidFill>
                  <a:srgbClr val="003F82"/>
                </a:solidFill>
              </a:rPr>
              <a:t>“</a:t>
            </a:r>
            <a:r>
              <a:rPr lang="ru-RU" dirty="0">
                <a:solidFill>
                  <a:srgbClr val="003F82"/>
                </a:solidFill>
              </a:rPr>
              <a:t>Повешенный</a:t>
            </a:r>
            <a:r>
              <a:rPr lang="en-US" dirty="0">
                <a:solidFill>
                  <a:srgbClr val="003F82"/>
                </a:solidFill>
              </a:rPr>
              <a:t>”</a:t>
            </a:r>
            <a:r>
              <a:rPr lang="ru-RU" dirty="0">
                <a:solidFill>
                  <a:srgbClr val="003F82"/>
                </a:solidFill>
              </a:rPr>
              <a:t> сработал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632907-BF60-4E15-BCC0-272BDEFE0D89}"/>
              </a:ext>
            </a:extLst>
          </p:cNvPr>
          <p:cNvSpPr/>
          <p:nvPr/>
        </p:nvSpPr>
        <p:spPr>
          <a:xfrm>
            <a:off x="4692108" y="1939239"/>
            <a:ext cx="4278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3F82"/>
                </a:solidFill>
              </a:rPr>
              <a:t>2</a:t>
            </a:r>
            <a:r>
              <a:rPr lang="en-US" dirty="0">
                <a:solidFill>
                  <a:srgbClr val="003F82"/>
                </a:solidFill>
              </a:rPr>
              <a:t>)</a:t>
            </a:r>
            <a:r>
              <a:rPr lang="ru-RU" dirty="0">
                <a:solidFill>
                  <a:srgbClr val="003F82"/>
                </a:solidFill>
              </a:rPr>
              <a:t>Паттерн </a:t>
            </a:r>
            <a:r>
              <a:rPr lang="en-US" dirty="0">
                <a:solidFill>
                  <a:srgbClr val="003F82"/>
                </a:solidFill>
              </a:rPr>
              <a:t>“</a:t>
            </a:r>
            <a:r>
              <a:rPr lang="ru-RU" dirty="0">
                <a:solidFill>
                  <a:srgbClr val="003F82"/>
                </a:solidFill>
              </a:rPr>
              <a:t>Повешенный</a:t>
            </a:r>
            <a:r>
              <a:rPr lang="en-US" dirty="0">
                <a:solidFill>
                  <a:srgbClr val="003F82"/>
                </a:solidFill>
              </a:rPr>
              <a:t>”</a:t>
            </a:r>
            <a:r>
              <a:rPr lang="ru-RU" dirty="0">
                <a:solidFill>
                  <a:srgbClr val="003F82"/>
                </a:solidFill>
              </a:rPr>
              <a:t> не сработал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EB45BA-B7A2-482E-BB26-D474A8BD5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466" y="2564574"/>
            <a:ext cx="3087466" cy="31067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A3BF19-BB6D-446A-85B2-E19294536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8" y="5823982"/>
            <a:ext cx="3568438" cy="1841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6F5F46-70DC-44A4-A2CF-D79FB1F2D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450" y="5772995"/>
            <a:ext cx="4568288" cy="2654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626270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АЛГОРИТМА ПОИСКА ПАТТЕРНОВ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  <a:p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21D9F21-0F36-437B-984F-BF3C345F232D}"/>
              </a:ext>
            </a:extLst>
          </p:cNvPr>
          <p:cNvSpPr/>
          <p:nvPr/>
        </p:nvSpPr>
        <p:spPr>
          <a:xfrm>
            <a:off x="372359" y="1559839"/>
            <a:ext cx="5821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Пример поиска паттерна 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“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Молот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”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 на графике 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502F41-852B-431D-BB87-D56BB92CDA14}"/>
              </a:ext>
            </a:extLst>
          </p:cNvPr>
          <p:cNvSpPr/>
          <p:nvPr/>
        </p:nvSpPr>
        <p:spPr>
          <a:xfrm>
            <a:off x="348303" y="2083858"/>
            <a:ext cx="323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F82"/>
                </a:solidFill>
              </a:rPr>
              <a:t>1)</a:t>
            </a:r>
            <a:r>
              <a:rPr lang="ru-RU" dirty="0">
                <a:solidFill>
                  <a:srgbClr val="003F82"/>
                </a:solidFill>
              </a:rPr>
              <a:t>Паттерн </a:t>
            </a:r>
            <a:r>
              <a:rPr lang="en-US" dirty="0">
                <a:solidFill>
                  <a:srgbClr val="003F82"/>
                </a:solidFill>
              </a:rPr>
              <a:t>“</a:t>
            </a:r>
            <a:r>
              <a:rPr lang="ru-RU" dirty="0">
                <a:solidFill>
                  <a:srgbClr val="003F82"/>
                </a:solidFill>
              </a:rPr>
              <a:t>Молот</a:t>
            </a:r>
            <a:r>
              <a:rPr lang="en-US" dirty="0">
                <a:solidFill>
                  <a:srgbClr val="003F82"/>
                </a:solidFill>
              </a:rPr>
              <a:t>”</a:t>
            </a:r>
            <a:r>
              <a:rPr lang="ru-RU" dirty="0">
                <a:solidFill>
                  <a:srgbClr val="003F82"/>
                </a:solidFill>
              </a:rPr>
              <a:t> сработал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EABF4E-7820-4608-BA5A-7E0B2DBE34CF}"/>
              </a:ext>
            </a:extLst>
          </p:cNvPr>
          <p:cNvSpPr/>
          <p:nvPr/>
        </p:nvSpPr>
        <p:spPr>
          <a:xfrm>
            <a:off x="4398963" y="2110066"/>
            <a:ext cx="3553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3F82"/>
                </a:solidFill>
              </a:rPr>
              <a:t>2</a:t>
            </a:r>
            <a:r>
              <a:rPr lang="en-US" dirty="0">
                <a:solidFill>
                  <a:srgbClr val="003F82"/>
                </a:solidFill>
              </a:rPr>
              <a:t>)</a:t>
            </a:r>
            <a:r>
              <a:rPr lang="ru-RU" dirty="0">
                <a:solidFill>
                  <a:srgbClr val="003F82"/>
                </a:solidFill>
              </a:rPr>
              <a:t>Паттерн </a:t>
            </a:r>
            <a:r>
              <a:rPr lang="en-US" dirty="0">
                <a:solidFill>
                  <a:srgbClr val="003F82"/>
                </a:solidFill>
              </a:rPr>
              <a:t>“</a:t>
            </a:r>
            <a:r>
              <a:rPr lang="ru-RU" dirty="0">
                <a:solidFill>
                  <a:srgbClr val="003F82"/>
                </a:solidFill>
              </a:rPr>
              <a:t>Молот</a:t>
            </a:r>
            <a:r>
              <a:rPr lang="en-US" dirty="0">
                <a:solidFill>
                  <a:srgbClr val="003F82"/>
                </a:solidFill>
              </a:rPr>
              <a:t>”</a:t>
            </a:r>
            <a:r>
              <a:rPr lang="ru-RU" dirty="0">
                <a:solidFill>
                  <a:srgbClr val="003F82"/>
                </a:solidFill>
              </a:rPr>
              <a:t> не сработал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65802E-6249-4D59-B50E-8E6F60BC5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92" y="2607877"/>
            <a:ext cx="2666018" cy="32436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425781-E394-4D7E-ADA1-B36C39410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629" y="2607877"/>
            <a:ext cx="2595563" cy="32289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AD33BA-F03A-45DF-A628-F909A2A21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9" y="5961063"/>
            <a:ext cx="3705024" cy="2880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A61F10-8208-4392-A552-F116312FC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9675" y="5957870"/>
            <a:ext cx="4077093" cy="3154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АЛГОРИТМА ПОИСКА ПАТТЕРНОВ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F0F6D8D-7529-404E-9B7F-41169103F0C5}"/>
              </a:ext>
            </a:extLst>
          </p:cNvPr>
          <p:cNvSpPr/>
          <p:nvPr/>
        </p:nvSpPr>
        <p:spPr>
          <a:xfrm>
            <a:off x="485479" y="1493852"/>
            <a:ext cx="6707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Пример поиска паттерна 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“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Бычье поглощение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”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 на графике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6B9FB1-7D0F-41BB-8C3D-E33810BA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01" y="5643157"/>
            <a:ext cx="7247999" cy="6025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24851C-0981-4270-82B2-30EEAFAF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697" y="2038470"/>
            <a:ext cx="4489542" cy="35527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АЛГОРИТМА ПОИСКА ПАТТЕРНОВ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F0F6D8D-7529-404E-9B7F-41169103F0C5}"/>
              </a:ext>
            </a:extLst>
          </p:cNvPr>
          <p:cNvSpPr/>
          <p:nvPr/>
        </p:nvSpPr>
        <p:spPr>
          <a:xfrm>
            <a:off x="485479" y="1493852"/>
            <a:ext cx="7942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Пример поиска паттерна 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“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Медвежье поглощение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”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 на графике  </a:t>
            </a:r>
          </a:p>
          <a:p>
            <a:endParaRPr lang="ru-RU" dirty="0">
              <a:solidFill>
                <a:srgbClr val="003F82"/>
              </a:solidFill>
              <a:latin typeface="Myriad Pro"/>
              <a:cs typeface="Myanmar Tex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F1D9EA-59E0-4507-BCE6-5AEBA8A5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9" y="2015236"/>
            <a:ext cx="3916150" cy="37733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AAF042-6F9C-4B67-A127-48AD92908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79" y="5874863"/>
            <a:ext cx="65436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8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АЛГОРИТМА ПОИСКА ПАТТЕРНОВ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F0F6D8D-7529-404E-9B7F-41169103F0C5}"/>
              </a:ext>
            </a:extLst>
          </p:cNvPr>
          <p:cNvSpPr/>
          <p:nvPr/>
        </p:nvSpPr>
        <p:spPr>
          <a:xfrm>
            <a:off x="485479" y="1493852"/>
            <a:ext cx="698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Пример поиска паттерна 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“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Медвежий захват за пояс 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”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 на графике 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DB435A-F070-4304-84CD-95085C91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28" y="2027061"/>
            <a:ext cx="2736130" cy="34834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B945F6-EBAD-4917-AAFF-64334E13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24" y="5635226"/>
            <a:ext cx="66865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1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АЛГОРИТМА ПОИСКА ПАТТЕРНОВ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F0F6D8D-7529-404E-9B7F-41169103F0C5}"/>
              </a:ext>
            </a:extLst>
          </p:cNvPr>
          <p:cNvSpPr/>
          <p:nvPr/>
        </p:nvSpPr>
        <p:spPr>
          <a:xfrm>
            <a:off x="485479" y="1493852"/>
            <a:ext cx="698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Пример поиска паттерна 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“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Медвежий захват за пояс 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”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 на графике 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1820AB-541D-492B-9AF3-6140C874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140183"/>
            <a:ext cx="3732622" cy="34303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485579-7AA1-4B09-860F-9616A8BDA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55" y="5835259"/>
            <a:ext cx="6145212" cy="46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8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09896" y="353211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FFC9C8-72C5-4260-A064-1E3A2A505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6" y="2255838"/>
            <a:ext cx="3537837" cy="1945592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A2E3D0F5-0974-480F-93B8-5E12CBFF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22" y="1511300"/>
            <a:ext cx="7145175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</a:rPr>
              <a:t>Пример работы интерфейса программы</a:t>
            </a:r>
            <a:endParaRPr lang="ru-RU" sz="1600" i="1" dirty="0">
              <a:solidFill>
                <a:srgbClr val="003F82"/>
              </a:solidFill>
              <a:latin typeface="Myriad Pro"/>
            </a:endParaRPr>
          </a:p>
          <a:p>
            <a:endParaRPr lang="ru-RU" sz="1600" i="1" dirty="0">
              <a:solidFill>
                <a:srgbClr val="003F82"/>
              </a:solidFill>
              <a:latin typeface="Myriad Pro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044B5D-178E-4711-B4CA-638C7BA73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315" y="2255838"/>
            <a:ext cx="3537837" cy="19547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3A9472-9EE9-45CB-92D0-FF0C7E47E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56" y="4442021"/>
            <a:ext cx="3537837" cy="19730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3CDD49-5C46-4AA2-A011-747B23C6E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315" y="4442021"/>
            <a:ext cx="3537838" cy="19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6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09896" y="353211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2E3D0F5-0974-480F-93B8-5E12CBFF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63" y="1499761"/>
            <a:ext cx="7145175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dirty="0"/>
              <a:t>В ходе выполнения работы использовалась сторонняя библиотека </a:t>
            </a:r>
            <a:r>
              <a:rPr lang="en-US" sz="1600" dirty="0"/>
              <a:t>“Material Design In XAML Toolkit” </a:t>
            </a:r>
            <a:r>
              <a:rPr lang="ru-RU" sz="1600" dirty="0"/>
              <a:t>для отрисовки графического интерфейса.</a:t>
            </a:r>
            <a:endParaRPr lang="en-US" sz="1600" dirty="0"/>
          </a:p>
          <a:p>
            <a:br>
              <a:rPr lang="en-US" sz="1600" dirty="0"/>
            </a:br>
            <a:endParaRPr lang="ru-RU" sz="1600" i="1" dirty="0">
              <a:solidFill>
                <a:srgbClr val="003F82"/>
              </a:solidFill>
              <a:latin typeface="Myriad Pro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4CFE0A-E9D1-40DE-9208-4E39A9EC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3" y="2796429"/>
            <a:ext cx="571500" cy="5143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11CCA3-EE10-4CFA-9B0D-D9814E77A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786" y="2853579"/>
            <a:ext cx="419100" cy="4000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6FC0CF-F970-4BA3-9AD9-BAF455212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347" y="2821004"/>
            <a:ext cx="485775" cy="4667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2CD0FC-58BF-4825-A08B-96AEA5BF4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303" y="2848981"/>
            <a:ext cx="571500" cy="45944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E93981-0412-4FA1-B7DA-18471BF21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1885" y="2799583"/>
            <a:ext cx="571499" cy="4881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C12831-B0A7-4EFF-A069-2E1709484C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3204" y="2804684"/>
            <a:ext cx="674687" cy="5421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08B79F-97FF-4B96-B604-A345AB0127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363" y="3531243"/>
            <a:ext cx="561975" cy="4476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AFFB155-DDDF-4B5E-92F5-45AF8F966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7387" y="3567171"/>
            <a:ext cx="17430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9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09896" y="353211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F7EFF069-8071-468B-A130-7B925E602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5" y="1772099"/>
            <a:ext cx="8503205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3F82"/>
                </a:solidFill>
                <a:latin typeface="Myriad Pro"/>
              </a:rPr>
              <a:t>Поставленная задача поиска и статистического анализа паттернов </a:t>
            </a:r>
            <a:r>
              <a:rPr lang="en-US" i="1" dirty="0">
                <a:solidFill>
                  <a:srgbClr val="003F82"/>
                </a:solidFill>
                <a:latin typeface="Myriad Pro"/>
              </a:rPr>
              <a:t>“</a:t>
            </a:r>
            <a:r>
              <a:rPr lang="ru-RU" i="1" dirty="0">
                <a:solidFill>
                  <a:srgbClr val="003F82"/>
                </a:solidFill>
                <a:latin typeface="Myriad Pro"/>
              </a:rPr>
              <a:t>Японских свечей</a:t>
            </a:r>
            <a:r>
              <a:rPr lang="en-US" i="1" dirty="0">
                <a:solidFill>
                  <a:srgbClr val="003F82"/>
                </a:solidFill>
                <a:latin typeface="Myriad Pro"/>
              </a:rPr>
              <a:t>”</a:t>
            </a:r>
            <a:r>
              <a:rPr lang="ru-RU" i="1" dirty="0">
                <a:solidFill>
                  <a:srgbClr val="003F82"/>
                </a:solidFill>
                <a:latin typeface="Myriad Pro"/>
              </a:rPr>
              <a:t> выполнена</a:t>
            </a:r>
          </a:p>
        </p:txBody>
      </p:sp>
    </p:spTree>
    <p:extLst>
      <p:ext uri="{BB962C8B-B14F-4D97-AF65-F5344CB8AC3E}">
        <p14:creationId xmlns:p14="http://schemas.microsoft.com/office/powerpoint/2010/main" val="1658268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80402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93939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ВЫВОДЫ ПО РАБОТЕ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321152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656489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544863"/>
            <a:ext cx="8182162" cy="8925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Myriad Pro"/>
              </a:rPr>
              <a:t>Практическая значимость :</a:t>
            </a:r>
            <a:r>
              <a:rPr lang="ru-RU" dirty="0">
                <a:solidFill>
                  <a:srgbClr val="003F82"/>
                </a:solidFill>
              </a:rPr>
              <a:t>Программа может использоваться людьми занятыми в финансовой и торговой сфере. </a:t>
            </a:r>
          </a:p>
          <a:p>
            <a:endParaRPr lang="ru-RU" sz="1600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421664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E543F9C-B7B4-41A5-804D-863614DD72A2}"/>
              </a:ext>
            </a:extLst>
          </p:cNvPr>
          <p:cNvSpPr/>
          <p:nvPr/>
        </p:nvSpPr>
        <p:spPr>
          <a:xfrm>
            <a:off x="783772" y="1831479"/>
            <a:ext cx="68949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3F82"/>
                </a:solidFill>
                <a:latin typeface="Myriad Pro"/>
              </a:rPr>
              <a:t>Программа представляет из себя финансовый индикатор для получения статистики появления и работы паттернов Японских свечей. Для получения результата пользователю необходимо загрузить историю валютной пары/акции в индикатор</a:t>
            </a:r>
            <a:r>
              <a:rPr lang="en-US" sz="2400" dirty="0">
                <a:solidFill>
                  <a:srgbClr val="003F82"/>
                </a:solidFill>
                <a:latin typeface="Myriad Pro"/>
              </a:rPr>
              <a:t>.</a:t>
            </a:r>
            <a:endParaRPr lang="ru-RU" sz="2400" dirty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2250" y="1963450"/>
            <a:ext cx="869987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600" dirty="0">
                <a:solidFill>
                  <a:srgbClr val="003F82"/>
                </a:solidFill>
                <a:latin typeface="Myriad Pro"/>
              </a:rPr>
              <a:t>Данный продукт может быть усовершенствован добавлением</a:t>
            </a:r>
            <a:r>
              <a:rPr lang="en-US" sz="16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600" dirty="0">
                <a:solidFill>
                  <a:srgbClr val="003F82"/>
                </a:solidFill>
                <a:latin typeface="Myriad Pro"/>
              </a:rPr>
              <a:t>новых паттернов и подключением к онлайн-базе данных . </a:t>
            </a:r>
          </a:p>
        </p:txBody>
      </p:sp>
    </p:spTree>
    <p:extLst>
      <p:ext uri="{BB962C8B-B14F-4D97-AF65-F5344CB8AC3E}">
        <p14:creationId xmlns:p14="http://schemas.microsoft.com/office/powerpoint/2010/main" val="3491900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2060"/>
                </a:solidFill>
                <a:latin typeface="Myriad Pro"/>
                <a:ea typeface="ＭＳ Ｐゴシック"/>
                <a:cs typeface="ＭＳ Ｐゴシック"/>
              </a:rPr>
              <a:t>Иванов Михаил Владимирович</a:t>
            </a:r>
          </a:p>
          <a:p>
            <a:r>
              <a:rPr lang="en-US" sz="1200" u="sng" dirty="0">
                <a:solidFill>
                  <a:srgbClr val="002060"/>
                </a:solidFill>
                <a:latin typeface="Myriad Pro"/>
                <a:ea typeface="ＭＳ Ｐゴシック"/>
                <a:cs typeface="ＭＳ Ｐゴシック"/>
              </a:rPr>
              <a:t>Mvivanov_3@edu.hse.ru</a:t>
            </a:r>
          </a:p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Москва - 2018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  <a:latin typeface="Myriad Pro"/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3F82"/>
                </a:solidFill>
              </a:rPr>
              <a:t>Япо́нские</a:t>
            </a:r>
            <a:r>
              <a:rPr lang="ru-RU" b="1" dirty="0">
                <a:solidFill>
                  <a:srgbClr val="003F82"/>
                </a:solidFill>
              </a:rPr>
              <a:t> </a:t>
            </a:r>
            <a:r>
              <a:rPr lang="ru-RU" b="1" dirty="0" err="1">
                <a:solidFill>
                  <a:srgbClr val="003F82"/>
                </a:solidFill>
              </a:rPr>
              <a:t>све́чи</a:t>
            </a:r>
            <a:r>
              <a:rPr lang="ru-RU" dirty="0">
                <a:solidFill>
                  <a:srgbClr val="003F82"/>
                </a:solidFill>
              </a:rPr>
              <a:t> — вид интервального графика и технический индикатор, применяемый главным образом для отображения изменений биржевых котировок акций, цен на сырьё и т. д. </a:t>
            </a:r>
          </a:p>
          <a:p>
            <a:r>
              <a:rPr lang="ru-RU" b="1" dirty="0">
                <a:solidFill>
                  <a:srgbClr val="003F82"/>
                </a:solidFill>
              </a:rPr>
              <a:t>Котировка</a:t>
            </a:r>
            <a:r>
              <a:rPr lang="ru-RU" dirty="0">
                <a:solidFill>
                  <a:srgbClr val="003F82"/>
                </a:solidFill>
              </a:rPr>
              <a:t> – это цена единицы одной валюты (называемой базовой), представленная в единицах другой валюты (котируемой). Базовая валюта пишется первой, а котируемая – второй (например, EUR/USD). </a:t>
            </a:r>
          </a:p>
          <a:p>
            <a:r>
              <a:rPr lang="ru-RU" b="1" dirty="0">
                <a:solidFill>
                  <a:srgbClr val="003F82"/>
                </a:solidFill>
              </a:rPr>
              <a:t>Паттерны</a:t>
            </a:r>
            <a:r>
              <a:rPr lang="ru-RU" dirty="0">
                <a:solidFill>
                  <a:srgbClr val="003F82"/>
                </a:solidFill>
              </a:rPr>
              <a:t> – это графические модели цены на графике. Согласно одному из постулатов технического анализа, история (движение цены) всегда повторяется. Это значит, что трейдеры будут сталкиваться с некоторыми ценовыми фигурами, которые уже были в прошлом и могут возникнуть на текущем графике или в будущем.</a:t>
            </a:r>
          </a:p>
          <a:p>
            <a:br>
              <a:rPr lang="ru-RU" dirty="0"/>
            </a:br>
            <a:r>
              <a:rPr lang="ru-RU" dirty="0"/>
              <a:t> </a:t>
            </a:r>
          </a:p>
          <a:p>
            <a:r>
              <a:rPr lang="ru-RU" sz="1600" dirty="0">
                <a:latin typeface="Segoe UI" panose="020B0502040204020203" pitchFamily="34" charset="0"/>
              </a:rPr>
              <a:t> 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611D71-9AB6-4B88-9B0F-0C2F846E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401" y="4262104"/>
            <a:ext cx="3099362" cy="20942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АКТУАЛЬНОСТЬ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F85475F-37BC-4BA5-AFA1-CDA9083D4ED1}"/>
              </a:ext>
            </a:extLst>
          </p:cNvPr>
          <p:cNvSpPr/>
          <p:nvPr/>
        </p:nvSpPr>
        <p:spPr>
          <a:xfrm>
            <a:off x="625150" y="1987113"/>
            <a:ext cx="76324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3F82"/>
                </a:solidFill>
                <a:latin typeface="Myriad Pro"/>
              </a:rPr>
              <a:t>Программа может активно использоваться людьми занятыми в финансовой сфере. </a:t>
            </a:r>
          </a:p>
          <a:p>
            <a:r>
              <a:rPr lang="ru-RU" sz="2400" dirty="0">
                <a:solidFill>
                  <a:srgbClr val="003F82"/>
                </a:solidFill>
                <a:latin typeface="Myriad Pro"/>
              </a:rPr>
              <a:t>Многие трейдеры перед инвестицией осуществляют анализ и расчет рисков вложения капитала, данная программа выполняет часть этих функций. Пользователь программы получает статистику появления и работы паттернов на основе данных за предыдущие периоды.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17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F82"/>
                </a:solidFill>
              </a:rPr>
              <a:t>Цель работы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en-US" sz="2000" dirty="0">
                <a:solidFill>
                  <a:srgbClr val="003F82"/>
                </a:solidFill>
              </a:rPr>
              <a:t>	</a:t>
            </a:r>
            <a:r>
              <a:rPr lang="ru-RU" dirty="0">
                <a:solidFill>
                  <a:srgbClr val="003F82"/>
                </a:solidFill>
              </a:rPr>
              <a:t>Данная программа предназначена для сбора данных о поведении индексов и цен акций на основе данных о предыдущих торговых периодах.</a:t>
            </a:r>
            <a:endParaRPr lang="ru-RU" sz="2000" dirty="0">
              <a:solidFill>
                <a:srgbClr val="003F82"/>
              </a:solidFill>
              <a:latin typeface="Myriad Pro"/>
            </a:endParaRPr>
          </a:p>
          <a:p>
            <a:r>
              <a:rPr lang="ru-RU" sz="2000" b="1" dirty="0">
                <a:solidFill>
                  <a:srgbClr val="003F82"/>
                </a:solidFill>
              </a:rPr>
              <a:t>Задачи работы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>
                <a:solidFill>
                  <a:srgbClr val="003F82"/>
                </a:solidFill>
              </a:rPr>
              <a:t>Программа должна предоставлять пользователю возможность загрузить данные в формате .</a:t>
            </a:r>
            <a:r>
              <a:rPr lang="en-US" dirty="0">
                <a:solidFill>
                  <a:srgbClr val="003F82"/>
                </a:solidFill>
              </a:rPr>
              <a:t>csv </a:t>
            </a:r>
            <a:r>
              <a:rPr lang="ru-RU" dirty="0">
                <a:solidFill>
                  <a:srgbClr val="003F82"/>
                </a:solidFill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</a:rPr>
              <a:t>Программа должна предоставить пользователю увидеть загруженные данные в формате таблицы;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</a:rPr>
              <a:t>Программа должна строить график по загруженным данным;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</a:rPr>
              <a:t>Программа должна осуществлять поиск паттернов японских свечей:</a:t>
            </a:r>
          </a:p>
          <a:p>
            <a:r>
              <a:rPr lang="en-US" dirty="0">
                <a:solidFill>
                  <a:srgbClr val="003F82"/>
                </a:solidFill>
              </a:rPr>
              <a:t>	</a:t>
            </a:r>
            <a:r>
              <a:rPr lang="ru-RU" dirty="0">
                <a:solidFill>
                  <a:srgbClr val="003F82"/>
                </a:solidFill>
              </a:rPr>
              <a:t>"Молот", "Падающая звезда", "Повешенный”, "Дожи", "Бычье поглощение",</a:t>
            </a:r>
          </a:p>
          <a:p>
            <a:r>
              <a:rPr lang="en-US" dirty="0">
                <a:solidFill>
                  <a:srgbClr val="003F82"/>
                </a:solidFill>
              </a:rPr>
              <a:t>	</a:t>
            </a:r>
            <a:r>
              <a:rPr lang="ru-RU" dirty="0">
                <a:solidFill>
                  <a:srgbClr val="003F82"/>
                </a:solidFill>
              </a:rPr>
              <a:t>"Медвежье поглощение", "Бычий захват за пояс", "Медвежий захват за пояс"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</a:rPr>
              <a:t>Программа должна предоставлять возможность выхода и свертки;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</a:rPr>
              <a:t>Программа должна давать возможность просмотреть статистику найденных паттернов;</a:t>
            </a:r>
            <a:endParaRPr lang="ru-RU" sz="1600" b="1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FD2414F2-5F5B-4FE2-A24E-F92601409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9" y="1742877"/>
            <a:ext cx="8585005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3F82"/>
                </a:solidFill>
                <a:latin typeface="Myriad Pro"/>
              </a:rPr>
              <a:t>Поиск в сети Интернет приложения, аналогичного программе </a:t>
            </a:r>
            <a:r>
              <a:rPr lang="en-US" sz="2400" dirty="0" err="1">
                <a:solidFill>
                  <a:srgbClr val="003F82"/>
                </a:solidFill>
                <a:latin typeface="Myriad Pro"/>
              </a:rPr>
              <a:t>FindPatterns</a:t>
            </a:r>
            <a:r>
              <a:rPr lang="ru-RU" sz="2400" dirty="0">
                <a:solidFill>
                  <a:srgbClr val="003F82"/>
                </a:solidFill>
                <a:latin typeface="Myriad Pro"/>
              </a:rPr>
              <a:t>, не дал положительного результата.</a:t>
            </a:r>
            <a:endParaRPr lang="ru-RU" sz="2400" i="1" dirty="0">
              <a:solidFill>
                <a:srgbClr val="003F82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36753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АЛГОРИТМА ПОИСКА ПАТТЕРНОВ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22137"/>
            <a:ext cx="8639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3F82"/>
                </a:solidFill>
                <a:latin typeface="Myriad Pro"/>
              </a:rPr>
              <a:t>Описание алгоритмов поиска паттернов на графике</a:t>
            </a:r>
            <a:endParaRPr lang="ru-RU" sz="24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423E569-185B-41AC-BAB4-9C17B202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954356"/>
            <a:ext cx="863936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Имея массив  “японских свечей” мы можем осуществлять поиск и проверку паттернов по следующему алгоритму: 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1)Находим в массиве Свечу-Паттерн (далее пункт 2.)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2)Проверяем 4 предыдущие свечи на направление тренда, если три из четырех свечей закрыты в одну сторону засчитываем паттерн. (далее пункт 3.)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3)Проверяем 4 следующие свечи на направление тренда, если три из четырех свечей закрыты в противоположную сторону считаем паттерн рабочим, иначе считаем нерабочим.</a:t>
            </a:r>
          </a:p>
          <a:p>
            <a:endParaRPr lang="ru-RU" sz="2000" dirty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АЛГОРИТМА ПОИСКА ПАТТЕРНОВ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54D9182F-A5C6-4817-AAF4-077A6BEB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4729538-CB5D-498A-91EB-B3AA21304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BE0F510-05A1-4C02-BA4B-69E7E27D9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80F4D4-6EC9-4F5B-A790-2923A0C2409C}"/>
              </a:ext>
            </a:extLst>
          </p:cNvPr>
          <p:cNvSpPr/>
          <p:nvPr/>
        </p:nvSpPr>
        <p:spPr>
          <a:xfrm>
            <a:off x="105878" y="1305342"/>
            <a:ext cx="9038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Пример поиска паттерна 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“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Падающая звезда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”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 на графике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47F96-0E00-4D52-95A4-A59A05B45F82}"/>
              </a:ext>
            </a:extLst>
          </p:cNvPr>
          <p:cNvSpPr txBox="1"/>
          <p:nvPr/>
        </p:nvSpPr>
        <p:spPr>
          <a:xfrm>
            <a:off x="105878" y="1886506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3F82"/>
                </a:solidFill>
              </a:rPr>
              <a:t>1)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90CD7A-965C-4482-8567-07BB523AA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84" y="2439987"/>
            <a:ext cx="438150" cy="1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A430D-CF8B-4D1D-B4F2-75473FE71ED9}"/>
              </a:ext>
            </a:extLst>
          </p:cNvPr>
          <p:cNvSpPr txBox="1"/>
          <p:nvPr/>
        </p:nvSpPr>
        <p:spPr>
          <a:xfrm>
            <a:off x="2717959" y="18865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3F82"/>
                </a:solidFill>
              </a:rPr>
              <a:t>2)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E159EE-17FB-4A1D-863F-342077181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116" y="2254594"/>
            <a:ext cx="1337490" cy="3200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422FC1-C34C-48B8-9A30-5D1DAA738F30}"/>
              </a:ext>
            </a:extLst>
          </p:cNvPr>
          <p:cNvSpPr txBox="1"/>
          <p:nvPr/>
        </p:nvSpPr>
        <p:spPr>
          <a:xfrm>
            <a:off x="5296287" y="18852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3F82"/>
                </a:solidFill>
              </a:rPr>
              <a:t>3)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638AC3-CEA6-4F9D-B082-C3CD12035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484" y="2245609"/>
            <a:ext cx="2119538" cy="34794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F4BB9D-3DB4-4106-971E-6F1CE3454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798" y="5725051"/>
            <a:ext cx="63341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АЛГОРИТМА ПОИСКА ПАТТЕРНОВ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7BD7A8C8-24A5-48F3-8638-6E86A787C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163" y="5378450"/>
            <a:ext cx="25380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42A45-7785-46E7-A4D7-0B7B8BCC0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7" y="5378903"/>
            <a:ext cx="28441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A6E84D7-987F-4F59-9528-3D40BAC67A0D}"/>
              </a:ext>
            </a:extLst>
          </p:cNvPr>
          <p:cNvSpPr/>
          <p:nvPr/>
        </p:nvSpPr>
        <p:spPr>
          <a:xfrm>
            <a:off x="58132" y="1363940"/>
            <a:ext cx="6495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Пример поиска паттерна 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“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Дожи</a:t>
            </a:r>
            <a:r>
              <a:rPr lang="en-US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”</a:t>
            </a:r>
            <a:r>
              <a:rPr lang="ru-RU" dirty="0">
                <a:solidFill>
                  <a:srgbClr val="003F82"/>
                </a:solidFill>
                <a:latin typeface="Myriad Pro"/>
                <a:cs typeface="Myanmar Text" panose="020B0502040204020203" pitchFamily="34" charset="0"/>
              </a:rPr>
              <a:t> на графике 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19F29C-CF09-41B4-852D-620241124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3" y="2645232"/>
            <a:ext cx="3052763" cy="3143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DC4E9F-E927-4611-8079-FC018AD6BE78}"/>
              </a:ext>
            </a:extLst>
          </p:cNvPr>
          <p:cNvSpPr txBox="1"/>
          <p:nvPr/>
        </p:nvSpPr>
        <p:spPr>
          <a:xfrm>
            <a:off x="255588" y="1980357"/>
            <a:ext cx="311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F82"/>
                </a:solidFill>
              </a:rPr>
              <a:t>1)</a:t>
            </a:r>
            <a:r>
              <a:rPr lang="ru-RU" dirty="0">
                <a:solidFill>
                  <a:srgbClr val="003F82"/>
                </a:solidFill>
              </a:rPr>
              <a:t>Паттерн </a:t>
            </a:r>
            <a:r>
              <a:rPr lang="en-US" dirty="0">
                <a:solidFill>
                  <a:srgbClr val="003F82"/>
                </a:solidFill>
              </a:rPr>
              <a:t>“</a:t>
            </a:r>
            <a:r>
              <a:rPr lang="ru-RU" dirty="0">
                <a:solidFill>
                  <a:srgbClr val="003F82"/>
                </a:solidFill>
              </a:rPr>
              <a:t>Дожи</a:t>
            </a:r>
            <a:r>
              <a:rPr lang="en-US" dirty="0">
                <a:solidFill>
                  <a:srgbClr val="003F82"/>
                </a:solidFill>
              </a:rPr>
              <a:t>”</a:t>
            </a:r>
            <a:r>
              <a:rPr lang="ru-RU" dirty="0">
                <a:solidFill>
                  <a:srgbClr val="003F82"/>
                </a:solidFill>
              </a:rPr>
              <a:t> сработал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CB760-5AC2-405A-AFDD-0401337A97B0}"/>
              </a:ext>
            </a:extLst>
          </p:cNvPr>
          <p:cNvSpPr txBox="1"/>
          <p:nvPr/>
        </p:nvSpPr>
        <p:spPr>
          <a:xfrm>
            <a:off x="4924485" y="1984875"/>
            <a:ext cx="344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3F82"/>
                </a:solidFill>
              </a:rPr>
              <a:t>2)Паттерн </a:t>
            </a:r>
            <a:r>
              <a:rPr lang="en-US" dirty="0">
                <a:solidFill>
                  <a:srgbClr val="003F82"/>
                </a:solidFill>
              </a:rPr>
              <a:t>“</a:t>
            </a:r>
            <a:r>
              <a:rPr lang="ru-RU" dirty="0">
                <a:solidFill>
                  <a:srgbClr val="003F82"/>
                </a:solidFill>
              </a:rPr>
              <a:t>Дожи</a:t>
            </a:r>
            <a:r>
              <a:rPr lang="en-US" dirty="0">
                <a:solidFill>
                  <a:srgbClr val="003F82"/>
                </a:solidFill>
              </a:rPr>
              <a:t>”</a:t>
            </a:r>
            <a:r>
              <a:rPr lang="ru-RU" dirty="0">
                <a:solidFill>
                  <a:srgbClr val="003F82"/>
                </a:solidFill>
              </a:rPr>
              <a:t> не сработал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61A88C-ACAE-4D73-B1DF-59E2F4093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180" y="2719177"/>
            <a:ext cx="3169186" cy="321677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E8869F3-526B-49DD-B205-94C5C1456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64" y="5814831"/>
            <a:ext cx="4598821" cy="26051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25C4DF2-6788-4BD0-AE5B-01EB7B718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023" y="5837088"/>
            <a:ext cx="4143375" cy="3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6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690</Words>
  <Application>Microsoft Office PowerPoint</Application>
  <PresentationFormat>Экран (4:3)</PresentationFormat>
  <Paragraphs>160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Myanmar Text</vt:lpstr>
      <vt:lpstr>Myriad Pro</vt:lpstr>
      <vt:lpstr>Myriad Pro Semibold</vt:lpstr>
      <vt:lpstr>Segoe UI</vt:lpstr>
      <vt:lpstr>Office Theme</vt:lpstr>
      <vt:lpstr>Факультет компьютерных наук Департамент программной инженерии Курсовая работа: Программа статистического анализа финансовых котировок проверки паттернов “Японских свечей”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miha17444@yandex.ru</cp:lastModifiedBy>
  <cp:revision>83</cp:revision>
  <dcterms:created xsi:type="dcterms:W3CDTF">2010-09-30T06:45:29Z</dcterms:created>
  <dcterms:modified xsi:type="dcterms:W3CDTF">2018-05-24T09:13:24Z</dcterms:modified>
</cp:coreProperties>
</file>