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8f0c613e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8f0c613e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8f0c613e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8f0c613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8f0c613e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8f0c613e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8f0c613ec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8f0c613e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8f0c613e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8f0c613e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f0c613ec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8f0c613e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8f0c613ec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8f0c613e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8f0c613e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8f0c613e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8f0c613ec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8f0c613e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8f0c613ec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8f0c613ec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8f0c613e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8f0c613e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8f0c613ec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8f0c613e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8f0c613ec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8f0c613e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8f0c613ec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8f0c613e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8f0c613ec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8f0c613e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8f0c613ec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8f0c613e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8f0c613e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8f0c613e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8f0c613e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8f0c613e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8f0c613ec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8f0c613e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8f0c613ec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8f0c613e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8f0c613e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8f0c613e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8f0c613ec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8f0c613e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8f0c613e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8f0c613e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
              <a:t>Методы исследования документальных информационных потоков</a:t>
            </a:r>
            <a:endParaRPr/>
          </a:p>
        </p:txBody>
      </p:sp>
      <p:sp>
        <p:nvSpPr>
          <p:cNvPr id="86" name="Google Shape;86;p13"/>
          <p:cNvSpPr txBox="1">
            <a:spLocks noGrp="1"/>
          </p:cNvSpPr>
          <p:nvPr>
            <p:ph type="subTitle" idx="1"/>
          </p:nvPr>
        </p:nvSpPr>
        <p:spPr>
          <a:xfrm>
            <a:off x="5883100" y="2760801"/>
            <a:ext cx="2881200" cy="1912200"/>
          </a:xfrm>
          <a:prstGeom prst="rect">
            <a:avLst/>
          </a:prstGeom>
        </p:spPr>
        <p:txBody>
          <a:bodyPr spcFirstLastPara="1" wrap="square" lIns="91425" tIns="91425" rIns="91425" bIns="91425" anchor="t" anchorCtr="0">
            <a:normAutofit/>
          </a:bodyPr>
          <a:lstStyle/>
          <a:p>
            <a:pPr marL="0" lvl="0" indent="0" algn="r" rtl="0">
              <a:lnSpc>
                <a:spcPct val="115000"/>
              </a:lnSpc>
              <a:spcBef>
                <a:spcPts val="0"/>
              </a:spcBef>
              <a:spcAft>
                <a:spcPts val="0"/>
              </a:spcAft>
              <a:buNone/>
            </a:pPr>
            <a:r>
              <a:rPr lang="ru" sz="1300" dirty="0">
                <a:latin typeface="Arial"/>
                <a:ea typeface="Arial"/>
                <a:cs typeface="Arial"/>
                <a:sym typeface="Arial"/>
              </a:rPr>
              <a:t>Выполнил: студент 4 курса</a:t>
            </a:r>
            <a:endParaRPr sz="1300" dirty="0">
              <a:latin typeface="Arial"/>
              <a:ea typeface="Arial"/>
              <a:cs typeface="Arial"/>
              <a:sym typeface="Arial"/>
            </a:endParaRPr>
          </a:p>
          <a:p>
            <a:pPr marL="0" lvl="0" indent="0" algn="r" rtl="0">
              <a:lnSpc>
                <a:spcPct val="115000"/>
              </a:lnSpc>
              <a:spcBef>
                <a:spcPts val="0"/>
              </a:spcBef>
              <a:spcAft>
                <a:spcPts val="0"/>
              </a:spcAft>
              <a:buNone/>
            </a:pPr>
            <a:r>
              <a:rPr lang="ru" sz="1300" dirty="0">
                <a:latin typeface="Arial"/>
                <a:ea typeface="Arial"/>
                <a:cs typeface="Arial"/>
                <a:sym typeface="Arial"/>
              </a:rPr>
              <a:t> группы ОАБ-02.03.01-42</a:t>
            </a:r>
            <a:endParaRPr sz="1300" dirty="0">
              <a:latin typeface="Arial"/>
              <a:ea typeface="Arial"/>
              <a:cs typeface="Arial"/>
              <a:sym typeface="Arial"/>
            </a:endParaRPr>
          </a:p>
          <a:p>
            <a:pPr marL="0" lvl="0" indent="0" algn="r" rtl="0">
              <a:lnSpc>
                <a:spcPct val="115000"/>
              </a:lnSpc>
              <a:spcBef>
                <a:spcPts val="0"/>
              </a:spcBef>
              <a:spcAft>
                <a:spcPts val="0"/>
              </a:spcAft>
              <a:buNone/>
            </a:pPr>
            <a:r>
              <a:rPr lang="ru" sz="1300" dirty="0">
                <a:latin typeface="Arial"/>
                <a:ea typeface="Arial"/>
                <a:cs typeface="Arial"/>
                <a:sym typeface="Arial"/>
              </a:rPr>
              <a:t> Лаврентьев Михаил Андреевич</a:t>
            </a:r>
            <a:endParaRP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Закон рассеяния С.К. Брэдфорда</a:t>
            </a:r>
            <a:endParaRPr/>
          </a:p>
        </p:txBody>
      </p:sp>
      <p:sp>
        <p:nvSpPr>
          <p:cNvPr id="141" name="Google Shape;141;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ru" sz="1400">
                <a:solidFill>
                  <a:srgbClr val="000000"/>
                </a:solidFill>
                <a:latin typeface="Arial"/>
                <a:ea typeface="Arial"/>
                <a:cs typeface="Arial"/>
                <a:sym typeface="Arial"/>
              </a:rPr>
              <a:t>Согласно открытому им закону периодические издания можно разделить на группы, равные по общему числу статей в каждой (т.е. на совокупности журналов с одинаковым суммарным числом статей по данной тематике). Первая, наиболее “продуктивная”, зона (ядро массива - 𝑃1) содержит малое число специальных журналов; вторая, более обширная, содержит статьи в научных журналах по смежным специальностям(𝑃2) и, наконец, последняя зона (“периферия” - 𝑃3) включает наиболее обширное число журналов по разным областям, в которых рассеяны немногочисленные статьи по данной тематике.</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ru" sz="1400">
                <a:solidFill>
                  <a:srgbClr val="000000"/>
                </a:solidFill>
                <a:latin typeface="Arial"/>
                <a:ea typeface="Arial"/>
                <a:cs typeface="Arial"/>
                <a:sym typeface="Arial"/>
              </a:rPr>
              <a:t>P1:P2:P3=1:a:a^2</a:t>
            </a: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Условия применимости закона Брэдфорда</a:t>
            </a:r>
            <a:endParaRPr/>
          </a:p>
        </p:txBody>
      </p:sp>
      <p:sp>
        <p:nvSpPr>
          <p:cNvPr id="147" name="Google Shape;147;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u" sz="1908">
                <a:latin typeface="Arial"/>
                <a:ea typeface="Arial"/>
                <a:cs typeface="Arial"/>
                <a:sym typeface="Arial"/>
              </a:rPr>
              <a:t>Закон рассеяния С. Брэдфорда строго выполняется лишь при соблюдении следующих условий:</a:t>
            </a:r>
            <a:endParaRPr sz="1908">
              <a:latin typeface="Arial"/>
              <a:ea typeface="Arial"/>
              <a:cs typeface="Arial"/>
              <a:sym typeface="Arial"/>
            </a:endParaRPr>
          </a:p>
          <a:p>
            <a:pPr marL="0" lvl="0" indent="0" algn="l" rtl="0">
              <a:spcBef>
                <a:spcPts val="1200"/>
              </a:spcBef>
              <a:spcAft>
                <a:spcPts val="0"/>
              </a:spcAft>
              <a:buNone/>
            </a:pPr>
            <a:r>
              <a:rPr lang="ru" sz="1908">
                <a:latin typeface="Arial"/>
                <a:ea typeface="Arial"/>
                <a:cs typeface="Arial"/>
                <a:sym typeface="Arial"/>
              </a:rPr>
              <a:t>1. Отрасль, тема или предмет должны быть четко определены. </a:t>
            </a:r>
            <a:endParaRPr sz="1908">
              <a:latin typeface="Arial"/>
              <a:ea typeface="Arial"/>
              <a:cs typeface="Arial"/>
              <a:sym typeface="Arial"/>
            </a:endParaRPr>
          </a:p>
          <a:p>
            <a:pPr marL="0" lvl="0" indent="0" algn="l" rtl="0">
              <a:spcBef>
                <a:spcPts val="1200"/>
              </a:spcBef>
              <a:spcAft>
                <a:spcPts val="0"/>
              </a:spcAft>
              <a:buNone/>
            </a:pPr>
            <a:r>
              <a:rPr lang="ru" sz="1908">
                <a:latin typeface="Arial"/>
                <a:ea typeface="Arial"/>
                <a:cs typeface="Arial"/>
                <a:sym typeface="Arial"/>
              </a:rPr>
              <a:t>2. Рассматриваемый список периодических изданий по такой отрасли, теме или предмету, а также учет содержащихся в этих периодических изданиях релевантных публикаций должны быть полными. </a:t>
            </a:r>
            <a:endParaRPr sz="1908">
              <a:latin typeface="Arial"/>
              <a:ea typeface="Arial"/>
              <a:cs typeface="Arial"/>
              <a:sym typeface="Arial"/>
            </a:endParaRPr>
          </a:p>
          <a:p>
            <a:pPr marL="0" lvl="0" indent="0" algn="l" rtl="0">
              <a:spcBef>
                <a:spcPts val="1200"/>
              </a:spcBef>
              <a:spcAft>
                <a:spcPts val="0"/>
              </a:spcAft>
              <a:buNone/>
            </a:pPr>
            <a:r>
              <a:rPr lang="ru" sz="1908">
                <a:latin typeface="Arial"/>
                <a:ea typeface="Arial"/>
                <a:cs typeface="Arial"/>
                <a:sym typeface="Arial"/>
              </a:rPr>
              <a:t>3. Время, за которое рассматриваются периодические издания, должно быть четко определено и учтены все помещенные в эти издания релевантные публикации.</a:t>
            </a:r>
            <a:endParaRPr sz="1908">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Закон Брукса</a:t>
            </a:r>
            <a:endParaRPr/>
          </a:p>
        </p:txBody>
      </p:sp>
      <p:sp>
        <p:nvSpPr>
          <p:cNvPr id="153" name="Google Shape;153;p24"/>
          <p:cNvSpPr txBox="1">
            <a:spLocks noGrp="1"/>
          </p:cNvSpPr>
          <p:nvPr>
            <p:ph type="body" idx="1"/>
          </p:nvPr>
        </p:nvSpPr>
        <p:spPr>
          <a:xfrm>
            <a:off x="311700" y="1229875"/>
            <a:ext cx="8520600" cy="3588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ru" sz="1917">
                <a:latin typeface="Arial"/>
                <a:ea typeface="Arial"/>
                <a:cs typeface="Arial"/>
                <a:sym typeface="Arial"/>
              </a:rPr>
              <a:t>Формула Брукса, предложенная в 1969 г., также уточняет закон Брэдфорда и состоит из двух уравнений:</a:t>
            </a:r>
            <a:endParaRPr sz="1917">
              <a:latin typeface="Arial"/>
              <a:ea typeface="Arial"/>
              <a:cs typeface="Arial"/>
              <a:sym typeface="Arial"/>
            </a:endParaRPr>
          </a:p>
          <a:p>
            <a:pPr marL="0" lvl="0" indent="0" algn="l" rtl="0">
              <a:spcBef>
                <a:spcPts val="1200"/>
              </a:spcBef>
              <a:spcAft>
                <a:spcPts val="0"/>
              </a:spcAft>
              <a:buNone/>
            </a:pPr>
            <a:r>
              <a:rPr lang="ru" sz="1917">
                <a:latin typeface="Arial"/>
                <a:ea typeface="Arial"/>
                <a:cs typeface="Arial"/>
                <a:sym typeface="Arial"/>
              </a:rPr>
              <a:t> где R(n) - суммарное число публикаций по данной отрасли, содержащееся в n периодических изданиях, проранжированных в порядке уменьшения “продуктивности”; n - ранг (порядковый номер) периодического издания в списке по убывающей продуктивности; a - количество релевантных публикаций в самом продуктивном журнале; c - число периодических изданий в “ядре”; N - общее количество периодических изданий в ранговом списке; b, k, s - эмпирические коэффициенты.</a:t>
            </a:r>
            <a:endParaRPr sz="1917">
              <a:latin typeface="Arial"/>
              <a:ea typeface="Arial"/>
              <a:cs typeface="Arial"/>
              <a:sym typeface="Arial"/>
            </a:endParaRPr>
          </a:p>
          <a:p>
            <a:pPr marL="0" lvl="0" indent="0" algn="l" rtl="0">
              <a:spcBef>
                <a:spcPts val="1200"/>
              </a:spcBef>
              <a:spcAft>
                <a:spcPts val="0"/>
              </a:spcAft>
              <a:buNone/>
            </a:pPr>
            <a:r>
              <a:rPr lang="ru" sz="1917">
                <a:latin typeface="Arial"/>
                <a:ea typeface="Arial"/>
                <a:cs typeface="Arial"/>
                <a:sym typeface="Arial"/>
              </a:rPr>
              <a:t>Первое уравнение описывает начальный участок кривой, который имеет экспоненциальный характер, а второе - прямолинейную часть кривой Брэдфорда.</a:t>
            </a:r>
            <a:endParaRPr sz="1917">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Закон В.И. Горьковой</a:t>
            </a:r>
            <a:endParaRPr/>
          </a:p>
        </p:txBody>
      </p:sp>
      <p:sp>
        <p:nvSpPr>
          <p:cNvPr id="159" name="Google Shape;159;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ru" sz="1300">
                <a:solidFill>
                  <a:srgbClr val="000000"/>
                </a:solidFill>
                <a:latin typeface="Arial"/>
                <a:ea typeface="Arial"/>
                <a:cs typeface="Arial"/>
                <a:sym typeface="Arial"/>
              </a:rPr>
              <a:t>В.И. Горькова доказала, что одним из критериев, позволяющих оценить развитие отдельных научных дисциплин и их составляющих, может являться</a:t>
            </a:r>
            <a:endParaRPr sz="1300">
              <a:solidFill>
                <a:srgbClr val="000000"/>
              </a:solidFill>
              <a:latin typeface="Arial"/>
              <a:ea typeface="Arial"/>
              <a:cs typeface="Arial"/>
              <a:sym typeface="Arial"/>
            </a:endParaRPr>
          </a:p>
          <a:p>
            <a:pPr marL="0" lvl="0" indent="0" algn="just" rtl="0">
              <a:spcBef>
                <a:spcPts val="1200"/>
              </a:spcBef>
              <a:spcAft>
                <a:spcPts val="0"/>
              </a:spcAft>
              <a:buNone/>
            </a:pPr>
            <a:r>
              <a:rPr lang="ru" sz="1300">
                <a:solidFill>
                  <a:srgbClr val="000000"/>
                </a:solidFill>
                <a:latin typeface="Arial"/>
                <a:ea typeface="Arial"/>
                <a:cs typeface="Arial"/>
                <a:sym typeface="Arial"/>
              </a:rPr>
              <a:t>средняя скорость роста количества публикаций за интервал времени Δt. Автором предложена следующая формула:</a:t>
            </a:r>
            <a:endParaRPr sz="1300">
              <a:solidFill>
                <a:srgbClr val="000000"/>
              </a:solidFill>
              <a:latin typeface="Arial"/>
              <a:ea typeface="Arial"/>
              <a:cs typeface="Arial"/>
              <a:sym typeface="Arial"/>
            </a:endParaRPr>
          </a:p>
          <a:p>
            <a:pPr marL="0" lvl="0" indent="0" algn="just" rtl="0">
              <a:spcBef>
                <a:spcPts val="1200"/>
              </a:spcBef>
              <a:spcAft>
                <a:spcPts val="0"/>
              </a:spcAft>
              <a:buNone/>
            </a:pPr>
            <a:endParaRPr sz="1300">
              <a:solidFill>
                <a:srgbClr val="000000"/>
              </a:solidFill>
              <a:latin typeface="Arial"/>
              <a:ea typeface="Arial"/>
              <a:cs typeface="Arial"/>
              <a:sym typeface="Arial"/>
            </a:endParaRPr>
          </a:p>
          <a:p>
            <a:pPr marL="0" lvl="0" indent="0" algn="just" rtl="0">
              <a:spcBef>
                <a:spcPts val="1200"/>
              </a:spcBef>
              <a:spcAft>
                <a:spcPts val="0"/>
              </a:spcAft>
              <a:buNone/>
            </a:pPr>
            <a:endParaRPr sz="1300">
              <a:solidFill>
                <a:srgbClr val="000000"/>
              </a:solidFill>
              <a:latin typeface="Arial"/>
              <a:ea typeface="Arial"/>
              <a:cs typeface="Arial"/>
              <a:sym typeface="Arial"/>
            </a:endParaRPr>
          </a:p>
          <a:p>
            <a:pPr marL="0" lvl="0" indent="0" algn="just" rtl="0">
              <a:spcBef>
                <a:spcPts val="1200"/>
              </a:spcBef>
              <a:spcAft>
                <a:spcPts val="0"/>
              </a:spcAft>
              <a:buNone/>
            </a:pPr>
            <a:endParaRPr sz="1300">
              <a:solidFill>
                <a:srgbClr val="000000"/>
              </a:solidFill>
              <a:latin typeface="Arial"/>
              <a:ea typeface="Arial"/>
              <a:cs typeface="Arial"/>
              <a:sym typeface="Arial"/>
            </a:endParaRPr>
          </a:p>
          <a:p>
            <a:pPr marL="0" lvl="0" indent="0" algn="just" rtl="0">
              <a:spcBef>
                <a:spcPts val="1200"/>
              </a:spcBef>
              <a:spcAft>
                <a:spcPts val="1200"/>
              </a:spcAft>
              <a:buNone/>
            </a:pPr>
            <a:r>
              <a:rPr lang="ru" sz="1300">
                <a:solidFill>
                  <a:srgbClr val="000000"/>
                </a:solidFill>
                <a:latin typeface="Arial"/>
                <a:ea typeface="Arial"/>
                <a:cs typeface="Arial"/>
                <a:sym typeface="Arial"/>
              </a:rPr>
              <a:t>где N - число публикаций в базисном году; Δ𝑁 - прирост за период Δt; V - скорость роста числа публикаций, определяемая их приростом (Δ𝑁) во времени (Δt) по отношению к базисному году (N) по данным экспериментальных исследований за ряд лет (более 5).</a:t>
            </a:r>
            <a:endParaRPr sz="1300">
              <a:solidFill>
                <a:srgbClr val="000000"/>
              </a:solidFill>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3439100" y="2489925"/>
            <a:ext cx="1592350" cy="91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Роль методов</a:t>
            </a:r>
            <a:endParaRPr/>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Данные законы и установленные закономерности являются наиболее распространенными в исследованиях документопотоков, связаны с важными явлениями в научных коммуникациях и имеют большое практическое значение. Значение законов распределения состоит в том, что их основатели положили начало системному исследованию документопотоков. Можно утверждать, что эти законы являются методологической основой при изучении документопотоков. Их применение в управлении массивами журналов или для оценки научного влияния журналов, авторов, статей, исследований - важное условие информационной поддержки научной деятельности.</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моделирования лексического анализа документальных БД</a:t>
            </a:r>
            <a:endParaRPr/>
          </a:p>
        </p:txBody>
      </p:sp>
      <p:sp>
        <p:nvSpPr>
          <p:cNvPr id="172" name="Google Shape;172;p27"/>
          <p:cNvSpPr txBox="1">
            <a:spLocks noGrp="1"/>
          </p:cNvSpPr>
          <p:nvPr>
            <p:ph type="body" idx="1"/>
          </p:nvPr>
        </p:nvSpPr>
        <p:spPr>
          <a:xfrm>
            <a:off x="356525" y="14091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700">
                <a:latin typeface="Arial"/>
                <a:ea typeface="Arial"/>
                <a:cs typeface="Arial"/>
                <a:sym typeface="Arial"/>
              </a:rPr>
              <a:t>Метод оценки тенденций развития научного направления, основанный на анализе лексики проблемно-ориентированных БД, предложен Е.Ю. Павловска. Автор предлагает выбрать определенное научное направление, для которого в БД можно проследить моменты зарождения научных направлений исследований по какой-либо проблеме, их развитие, распад или трансформацию в новые направления, попытаться выявить закономерности в динамических характеристиках информационного потока в различные периоды его “жизни” и, когда такие закономерности будут найдены, проверить высказанную гипотезу либо на других массивах, либо в другом временном интервале.</a:t>
            </a:r>
            <a:endParaRPr sz="17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Контент-анализ</a:t>
            </a:r>
            <a:endParaRPr/>
          </a:p>
        </p:txBody>
      </p:sp>
      <p:sp>
        <p:nvSpPr>
          <p:cNvPr id="178" name="Google Shape;178;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1200"/>
              </a:spcAft>
              <a:buNone/>
            </a:pPr>
            <a:r>
              <a:rPr lang="ru" sz="1700">
                <a:latin typeface="Arial"/>
                <a:ea typeface="Arial"/>
                <a:cs typeface="Arial"/>
                <a:sym typeface="Arial"/>
              </a:rPr>
              <a:t>Контент-анализ при исследовании развития научных направлений используется группа методов, основанных на анализе текстов документов, и берущих начало от социологического метода контент-анализа. Различные модификации контент-анализа направлены на получение объективной информации о некоторой совокупности однородных документов (информационного потока) путем фиксации существенных характеристик содержания и их количественного описания. Контент-анализ плодотворен при изучении больших объемов текста, в частности интернет-ресурсов и полнотекстовых изданий и коллекций. Единицей анализа может являться слово или некоторая совокупность слов, выражающая проблему (предмет, отрасль, направление и др.), автор, географическая рубрика и др.</a:t>
            </a:r>
            <a:endParaRPr sz="17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совместной встречаемости ключевых слов</a:t>
            </a:r>
            <a:endParaRPr/>
          </a:p>
        </p:txBody>
      </p:sp>
      <p:sp>
        <p:nvSpPr>
          <p:cNvPr id="184" name="Google Shape;18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ru"/>
              <a:t> </a:t>
            </a:r>
            <a:r>
              <a:rPr lang="ru">
                <a:latin typeface="Arial"/>
                <a:ea typeface="Arial"/>
                <a:cs typeface="Arial"/>
                <a:sym typeface="Arial"/>
              </a:rPr>
              <a:t>Метод является полезным инструментом для картирования науки, так как способствует выявлению ассоциаций среди дескрипторов или терминов и на их базе построению сетей, отражающих картину эволюции любой дисциплины. Для этой цели создаются указатель включения (inclusion index) и указатель близости (proximity index), используемые для измерения силы связей между отраженными понятиями. С помощью этих указателей понятия объединяются в кластеры и представляются на сетевых картах. </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Результаты исследований позволяют делать выводы о постоянстве или “смене акцентов” в определенных темах исследовательских областей, проследить “созревание” или утрату значения научных проблем. </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Данный метод применим ко многим тематическим областям при наличии достаточного “корпуса” текстов и поддерживающего его программного обеспечения.</a:t>
            </a:r>
            <a:endParaRPr>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2195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семантического спектра</a:t>
            </a:r>
            <a:endParaRPr/>
          </a:p>
        </p:txBody>
      </p:sp>
      <p:sp>
        <p:nvSpPr>
          <p:cNvPr id="190" name="Google Shape;190;p30"/>
          <p:cNvSpPr txBox="1">
            <a:spLocks noGrp="1"/>
          </p:cNvSpPr>
          <p:nvPr>
            <p:ph type="body" idx="1"/>
          </p:nvPr>
        </p:nvSpPr>
        <p:spPr>
          <a:xfrm>
            <a:off x="311700" y="974900"/>
            <a:ext cx="8520600" cy="39222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ru" sz="4507">
                <a:latin typeface="Arial"/>
                <a:ea typeface="Arial"/>
                <a:cs typeface="Arial"/>
                <a:sym typeface="Arial"/>
              </a:rPr>
              <a:t>Метод семантического спектра позволяет в графической форме исследовать динамику ключевых слов во времени и рассматривать разнообразные аспекты структурных изменений в различных областях. </a:t>
            </a:r>
            <a:endParaRPr sz="4507">
              <a:latin typeface="Arial"/>
              <a:ea typeface="Arial"/>
              <a:cs typeface="Arial"/>
              <a:sym typeface="Arial"/>
            </a:endParaRPr>
          </a:p>
          <a:p>
            <a:pPr marL="0" lvl="0" indent="0" algn="l" rtl="0">
              <a:spcBef>
                <a:spcPts val="1200"/>
              </a:spcBef>
              <a:spcAft>
                <a:spcPts val="0"/>
              </a:spcAft>
              <a:buNone/>
            </a:pPr>
            <a:r>
              <a:rPr lang="ru" sz="4507">
                <a:latin typeface="Arial"/>
                <a:ea typeface="Arial"/>
                <a:cs typeface="Arial"/>
                <a:sym typeface="Arial"/>
              </a:rPr>
              <a:t>Метод также основан на анализе частот встречаемости ключевых слов. По мере развития научного направления их частота растет, прекращение работ по какому-либо научному направлению приводит к уменьшению частоты встречаемости определенных терминов. </a:t>
            </a:r>
            <a:endParaRPr sz="4507">
              <a:latin typeface="Arial"/>
              <a:ea typeface="Arial"/>
              <a:cs typeface="Arial"/>
              <a:sym typeface="Arial"/>
            </a:endParaRPr>
          </a:p>
          <a:p>
            <a:pPr marL="0" lvl="0" indent="0" algn="l" rtl="0">
              <a:spcBef>
                <a:spcPts val="1200"/>
              </a:spcBef>
              <a:spcAft>
                <a:spcPts val="0"/>
              </a:spcAft>
              <a:buNone/>
            </a:pPr>
            <a:r>
              <a:rPr lang="ru" sz="4507">
                <a:latin typeface="Arial"/>
                <a:ea typeface="Arial"/>
                <a:cs typeface="Arial"/>
                <a:sym typeface="Arial"/>
              </a:rPr>
              <a:t>В совокупности выделяют три составляющих: </a:t>
            </a:r>
            <a:endParaRPr sz="4507">
              <a:latin typeface="Arial"/>
              <a:ea typeface="Arial"/>
              <a:cs typeface="Arial"/>
              <a:sym typeface="Arial"/>
            </a:endParaRPr>
          </a:p>
          <a:p>
            <a:pPr marL="0" lvl="0" indent="457200" algn="l" rtl="0">
              <a:spcBef>
                <a:spcPts val="1200"/>
              </a:spcBef>
              <a:spcAft>
                <a:spcPts val="0"/>
              </a:spcAft>
              <a:buNone/>
            </a:pPr>
            <a:r>
              <a:rPr lang="ru" sz="4507">
                <a:latin typeface="Arial"/>
                <a:ea typeface="Arial"/>
                <a:cs typeface="Arial"/>
                <a:sym typeface="Arial"/>
              </a:rPr>
              <a:t>низкочастотная - соответствующая развивающемуся научному направлению; </a:t>
            </a:r>
            <a:endParaRPr sz="4507">
              <a:latin typeface="Arial"/>
              <a:ea typeface="Arial"/>
              <a:cs typeface="Arial"/>
              <a:sym typeface="Arial"/>
            </a:endParaRPr>
          </a:p>
          <a:p>
            <a:pPr marL="0" lvl="0" indent="457200" algn="l" rtl="0">
              <a:spcBef>
                <a:spcPts val="1200"/>
              </a:spcBef>
              <a:spcAft>
                <a:spcPts val="0"/>
              </a:spcAft>
              <a:buNone/>
            </a:pPr>
            <a:r>
              <a:rPr lang="ru" sz="4507">
                <a:latin typeface="Arial"/>
                <a:ea typeface="Arial"/>
                <a:cs typeface="Arial"/>
                <a:sym typeface="Arial"/>
              </a:rPr>
              <a:t>высокочастотная - присущая установившейся терминологии, </a:t>
            </a:r>
            <a:endParaRPr sz="4507">
              <a:latin typeface="Arial"/>
              <a:ea typeface="Arial"/>
              <a:cs typeface="Arial"/>
              <a:sym typeface="Arial"/>
            </a:endParaRPr>
          </a:p>
          <a:p>
            <a:pPr marL="0" lvl="0" indent="457200" algn="l" rtl="0">
              <a:spcBef>
                <a:spcPts val="1200"/>
              </a:spcBef>
              <a:spcAft>
                <a:spcPts val="0"/>
              </a:spcAft>
              <a:buNone/>
            </a:pPr>
            <a:r>
              <a:rPr lang="ru" sz="4507">
                <a:latin typeface="Arial"/>
                <a:ea typeface="Arial"/>
                <a:cs typeface="Arial"/>
                <a:sym typeface="Arial"/>
              </a:rPr>
              <a:t>низкочастотная - характерная для научных направлений, работы по которым прекращаются или переходят в стадию производства. </a:t>
            </a:r>
            <a:endParaRPr sz="4507">
              <a:latin typeface="Arial"/>
              <a:ea typeface="Arial"/>
              <a:cs typeface="Arial"/>
              <a:sym typeface="Arial"/>
            </a:endParaRPr>
          </a:p>
          <a:p>
            <a:pPr marL="0" lvl="0" indent="0" algn="l" rtl="0">
              <a:spcBef>
                <a:spcPts val="1200"/>
              </a:spcBef>
              <a:spcAft>
                <a:spcPts val="1200"/>
              </a:spcAft>
              <a:buNone/>
            </a:pPr>
            <a:r>
              <a:rPr lang="ru" sz="4507">
                <a:latin typeface="Arial"/>
                <a:ea typeface="Arial"/>
                <a:cs typeface="Arial"/>
                <a:sym typeface="Arial"/>
              </a:rPr>
              <a:t>Анализ динамики “семантического спектра” позволяет выявлять эти составляющие и, соответственно, делать выводы об интенсивности развития научных направлений или их возникновении; другими словами, динамика “семантического спектра” отражает структурно-частотные изменения в документальных массивах, которые в свою очередь являются индикатором возникновения и развития научных направлений.</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логико-смыслового моделирования</a:t>
            </a:r>
            <a:endParaRPr/>
          </a:p>
        </p:txBody>
      </p:sp>
      <p:sp>
        <p:nvSpPr>
          <p:cNvPr id="196" name="Google Shape;196;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ru" sz="1788">
                <a:latin typeface="Arial"/>
                <a:ea typeface="Arial"/>
                <a:cs typeface="Arial"/>
                <a:sym typeface="Arial"/>
              </a:rPr>
              <a:t>Он основан на использовании в качестве исходных элементов любых высказываний, которые могут быть выражены отдельным словом, словосочетанием или целым предложением. </a:t>
            </a:r>
            <a:endParaRPr sz="1788">
              <a:latin typeface="Arial"/>
              <a:ea typeface="Arial"/>
              <a:cs typeface="Arial"/>
              <a:sym typeface="Arial"/>
            </a:endParaRPr>
          </a:p>
          <a:p>
            <a:pPr marL="0" lvl="0" indent="0" algn="l" rtl="0">
              <a:spcBef>
                <a:spcPts val="1200"/>
              </a:spcBef>
              <a:spcAft>
                <a:spcPts val="0"/>
              </a:spcAft>
              <a:buNone/>
            </a:pPr>
            <a:r>
              <a:rPr lang="ru" sz="1788">
                <a:latin typeface="Arial"/>
                <a:ea typeface="Arial"/>
                <a:cs typeface="Arial"/>
                <a:sym typeface="Arial"/>
              </a:rPr>
              <a:t>Метод позволяет следить за развитием предметной области.</a:t>
            </a:r>
            <a:endParaRPr sz="1788">
              <a:latin typeface="Arial"/>
              <a:ea typeface="Arial"/>
              <a:cs typeface="Arial"/>
              <a:sym typeface="Arial"/>
            </a:endParaRPr>
          </a:p>
          <a:p>
            <a:pPr marL="0" lvl="0" indent="0" algn="l" rtl="0">
              <a:spcBef>
                <a:spcPts val="1200"/>
              </a:spcBef>
              <a:spcAft>
                <a:spcPts val="0"/>
              </a:spcAft>
              <a:buNone/>
            </a:pPr>
            <a:r>
              <a:rPr lang="ru" sz="1788">
                <a:latin typeface="Arial"/>
                <a:ea typeface="Arial"/>
                <a:cs typeface="Arial"/>
                <a:sym typeface="Arial"/>
              </a:rPr>
              <a:t>При формировании логико-смысловых графов исследователь должен пользоваться определенными критериями и процедурами, чтобы отличать прямую связь от косвенной. </a:t>
            </a:r>
            <a:endParaRPr sz="1788">
              <a:latin typeface="Arial"/>
              <a:ea typeface="Arial"/>
              <a:cs typeface="Arial"/>
              <a:sym typeface="Arial"/>
            </a:endParaRPr>
          </a:p>
          <a:p>
            <a:pPr marL="0" lvl="0" indent="0" algn="l" rtl="0">
              <a:spcBef>
                <a:spcPts val="1200"/>
              </a:spcBef>
              <a:spcAft>
                <a:spcPts val="0"/>
              </a:spcAft>
              <a:buNone/>
            </a:pPr>
            <a:r>
              <a:rPr lang="ru" sz="1788">
                <a:latin typeface="Arial"/>
                <a:ea typeface="Arial"/>
                <a:cs typeface="Arial"/>
                <a:sym typeface="Arial"/>
              </a:rPr>
              <a:t>Смежными по смыслу считаются лишь те понятия и утверждения, которые можно объединить при помощи логических связок (“есть”, “является причиной”, “поэтому”, “в этих целях” и т.п.). </a:t>
            </a:r>
            <a:endParaRPr sz="1788">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История изучения</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Изначально количественные исследования документопотока называли ‘статистической библиографией’. Термин ввел в 1923 г. Е. Хамл, применив его к ранжированию стран по числу журнальных статей в определенных областях.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2195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Анализ цитирования</a:t>
            </a:r>
            <a:endParaRPr/>
          </a:p>
        </p:txBody>
      </p:sp>
      <p:sp>
        <p:nvSpPr>
          <p:cNvPr id="202" name="Google Shape;202;p32"/>
          <p:cNvSpPr txBox="1">
            <a:spLocks noGrp="1"/>
          </p:cNvSpPr>
          <p:nvPr>
            <p:ph type="body" idx="1"/>
          </p:nvPr>
        </p:nvSpPr>
        <p:spPr>
          <a:xfrm>
            <a:off x="311700" y="705975"/>
            <a:ext cx="8520600" cy="4202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ru">
                <a:latin typeface="Arial"/>
                <a:ea typeface="Arial"/>
                <a:cs typeface="Arial"/>
                <a:sym typeface="Arial"/>
              </a:rPr>
              <a:t>Система методов изучения документопотока на основе анализа цитирования, применяемых для получения структурной картины состояния научных исследований и оценки результативности ученых, разрабатывается интенсивно. В данном случае объектом анализа является поток цитируемых и цитирующих публикаций, а предметом - количественные его характеристики. </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Вместе с тем исследователи отмечают ряд значимых недостатков анализа цитирования. Например, существует такой феномен, получивший название “Спящая красавица в науке”, когда статья после выхода в свет остается незамеченной длительное время, но потом неожиданно привлекает к себе большое внимание.</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Одним из подходов к более достоверному анализу цитирования является дифференцированный подход.</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В дальнейшем было предложено выделять пять типов цитирований: </a:t>
            </a:r>
            <a:endParaRPr>
              <a:latin typeface="Arial"/>
              <a:ea typeface="Arial"/>
              <a:cs typeface="Arial"/>
              <a:sym typeface="Arial"/>
            </a:endParaRPr>
          </a:p>
          <a:p>
            <a:pPr marL="0" lvl="0" indent="457200" algn="l" rtl="0">
              <a:spcBef>
                <a:spcPts val="1200"/>
              </a:spcBef>
              <a:spcAft>
                <a:spcPts val="0"/>
              </a:spcAft>
              <a:buNone/>
            </a:pPr>
            <a:r>
              <a:rPr lang="ru">
                <a:latin typeface="Arial"/>
                <a:ea typeface="Arial"/>
                <a:cs typeface="Arial"/>
                <a:sym typeface="Arial"/>
              </a:rPr>
              <a:t>авторитетное, </a:t>
            </a:r>
            <a:endParaRPr>
              <a:latin typeface="Arial"/>
              <a:ea typeface="Arial"/>
              <a:cs typeface="Arial"/>
              <a:sym typeface="Arial"/>
            </a:endParaRPr>
          </a:p>
          <a:p>
            <a:pPr marL="0" lvl="0" indent="457200" algn="l" rtl="0">
              <a:spcBef>
                <a:spcPts val="1200"/>
              </a:spcBef>
              <a:spcAft>
                <a:spcPts val="0"/>
              </a:spcAft>
              <a:buNone/>
            </a:pPr>
            <a:r>
              <a:rPr lang="ru">
                <a:latin typeface="Arial"/>
                <a:ea typeface="Arial"/>
                <a:cs typeface="Arial"/>
                <a:sym typeface="Arial"/>
              </a:rPr>
              <a:t>конструктивное, </a:t>
            </a:r>
            <a:endParaRPr>
              <a:latin typeface="Arial"/>
              <a:ea typeface="Arial"/>
              <a:cs typeface="Arial"/>
              <a:sym typeface="Arial"/>
            </a:endParaRPr>
          </a:p>
          <a:p>
            <a:pPr marL="0" lvl="0" indent="457200" algn="l" rtl="0">
              <a:spcBef>
                <a:spcPts val="1200"/>
              </a:spcBef>
              <a:spcAft>
                <a:spcPts val="0"/>
              </a:spcAft>
              <a:buNone/>
            </a:pPr>
            <a:r>
              <a:rPr lang="ru">
                <a:latin typeface="Arial"/>
                <a:ea typeface="Arial"/>
                <a:cs typeface="Arial"/>
                <a:sym typeface="Arial"/>
              </a:rPr>
              <a:t>информирующее, </a:t>
            </a:r>
            <a:endParaRPr>
              <a:latin typeface="Arial"/>
              <a:ea typeface="Arial"/>
              <a:cs typeface="Arial"/>
              <a:sym typeface="Arial"/>
            </a:endParaRPr>
          </a:p>
          <a:p>
            <a:pPr marL="0" lvl="0" indent="457200" algn="l" rtl="0">
              <a:spcBef>
                <a:spcPts val="1200"/>
              </a:spcBef>
              <a:spcAft>
                <a:spcPts val="0"/>
              </a:spcAft>
              <a:buNone/>
            </a:pPr>
            <a:r>
              <a:rPr lang="ru">
                <a:latin typeface="Arial"/>
                <a:ea typeface="Arial"/>
                <a:cs typeface="Arial"/>
                <a:sym typeface="Arial"/>
              </a:rPr>
              <a:t>Критическое,</a:t>
            </a:r>
            <a:endParaRPr>
              <a:latin typeface="Arial"/>
              <a:ea typeface="Arial"/>
              <a:cs typeface="Arial"/>
              <a:sym typeface="Arial"/>
            </a:endParaRPr>
          </a:p>
          <a:p>
            <a:pPr marL="0" lvl="0" indent="457200" algn="l" rtl="0">
              <a:spcBef>
                <a:spcPts val="1200"/>
              </a:spcBef>
              <a:spcAft>
                <a:spcPts val="0"/>
              </a:spcAft>
              <a:buNone/>
            </a:pPr>
            <a:r>
              <a:rPr lang="ru">
                <a:latin typeface="Arial"/>
                <a:ea typeface="Arial"/>
                <a:cs typeface="Arial"/>
                <a:sym typeface="Arial"/>
              </a:rPr>
              <a:t>негативное цитирование. </a:t>
            </a:r>
            <a:endParaRPr>
              <a:latin typeface="Arial"/>
              <a:ea typeface="Arial"/>
              <a:cs typeface="Arial"/>
              <a:sym typeface="Arial"/>
            </a:endParaRPr>
          </a:p>
          <a:p>
            <a:pPr marL="0" lvl="0" indent="0" algn="l" rtl="0">
              <a:spcBef>
                <a:spcPts val="1200"/>
              </a:spcBef>
              <a:spcAft>
                <a:spcPts val="1200"/>
              </a:spcAft>
              <a:buNone/>
            </a:pPr>
            <a:r>
              <a:rPr lang="ru">
                <a:latin typeface="Arial"/>
                <a:ea typeface="Arial"/>
                <a:cs typeface="Arial"/>
                <a:sym typeface="Arial"/>
              </a:rPr>
              <a:t>На основе принципов цитирования предложены дополнительные методы. Наиболее употребляемые среди них следующие: метод ко-цитирования и кластерный анализ, метод библиографического сочетания.</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ко-цитирования и кластерный анализ</a:t>
            </a:r>
            <a:endParaRPr/>
          </a:p>
        </p:txBody>
      </p:sp>
      <p:sp>
        <p:nvSpPr>
          <p:cNvPr id="208" name="Google Shape;208;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В основе метода ко-цитирования лежит принцип выделения взаимосвязи между двумя публикациями на основе цитирования их одними и теми же документами. Родство публикаций или авторов публикаций определяется числом работ, цитирующих одновременно обе статьи, т.е. появляются невидимые связи, которые при наглядном представлении образуют смысловые сгустки (кластеры).</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библиографического сочетания</a:t>
            </a:r>
            <a:endParaRPr/>
          </a:p>
        </p:txBody>
      </p:sp>
      <p:sp>
        <p:nvSpPr>
          <p:cNvPr id="214" name="Google Shape;214;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ru" sz="1929">
                <a:latin typeface="Arial"/>
                <a:ea typeface="Arial"/>
                <a:cs typeface="Arial"/>
                <a:sym typeface="Arial"/>
              </a:rPr>
              <a:t>В основе этого метода лежит принцип выделения взаимосвязи между двумя публикациями на том основании, что цитируется один и тот же документ, причем интенсивность их взаимосвязи определяется числом библиографических ссылок, общих для обеих публикаций. В соответствии с этим методом сила связи двух публикаций определяется числом приведенных в этих публикациях общих (одинаковых) ссылок, и на этой основе устанавливается связь между публикациями (на основании общих в них ссылок). Еще один вид взаимосвязи между двумя публикациями посредством ссылок - анализ предметного направления, который проводится путем изучения количества ссылок, содержащихся в первой публикации, на работы, содержащиеся во второй. </a:t>
            </a:r>
            <a:endParaRPr sz="1929">
              <a:latin typeface="Arial"/>
              <a:ea typeface="Arial"/>
              <a:cs typeface="Arial"/>
              <a:sym typeface="Arial"/>
            </a:endParaRPr>
          </a:p>
          <a:p>
            <a:pPr marL="0" lvl="0" indent="0" algn="l" rtl="0">
              <a:spcBef>
                <a:spcPts val="1200"/>
              </a:spcBef>
              <a:spcAft>
                <a:spcPts val="1200"/>
              </a:spcAft>
              <a:buNone/>
            </a:pPr>
            <a:r>
              <a:rPr lang="ru" sz="1929">
                <a:latin typeface="Arial"/>
                <a:ea typeface="Arial"/>
                <a:cs typeface="Arial"/>
                <a:sym typeface="Arial"/>
              </a:rPr>
              <a:t>По методу Кесслера две публикации прочно связаны и эта связь не меняется при появлении новых публикаций. Исходя из этого, такую связь называют ретроспективной, в отличие от другого метода -ко-цитирования, где эта связь является проспективной и позволяет исследовать совместно цитируемые публикации в новых работах.</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Заключение</a:t>
            </a:r>
            <a:endParaRPr/>
          </a:p>
        </p:txBody>
      </p:sp>
      <p:sp>
        <p:nvSpPr>
          <p:cNvPr id="220" name="Google Shape;220;p35"/>
          <p:cNvSpPr txBox="1">
            <a:spLocks noGrp="1"/>
          </p:cNvSpPr>
          <p:nvPr>
            <p:ph type="body" idx="1"/>
          </p:nvPr>
        </p:nvSpPr>
        <p:spPr>
          <a:xfrm>
            <a:off x="311700" y="108420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ru">
                <a:latin typeface="Arial"/>
                <a:ea typeface="Arial"/>
                <a:cs typeface="Arial"/>
                <a:sym typeface="Arial"/>
              </a:rPr>
              <a:t>Все перечисленные методы анализа ДИП имеют свои особенности, достоинства и недостатки. Каждый метод имеет более или менее определенную область применения, в границах которой он эффективен. Методы анализа количественных характеристик первичных документов можно назвать перспективными, учитывая увеличение числа полнотекстовых информационных ресурсов. Методы анализа вторичных источников информации, основанные на классических библиометрических законах, анализе видовой структуры и количественных характеристик документопотоков (мобильность, стабильность, скачкообразность), позволяют оперативно следить и выявлять развивающиеся и затухающие направления. Вопрос о целесообразности применения того или иного метода решается в зависимости от цели исследования, изучаемой проблемы, степени ее разработанности в литературе, от тех информационных ресурсов, которыми располагает исследовательский коллектив.</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6" name="Google Shape;226;p36"/>
          <p:cNvSpPr txBox="1">
            <a:spLocks noGrp="1"/>
          </p:cNvSpPr>
          <p:nvPr>
            <p:ph type="body" idx="1"/>
          </p:nvPr>
        </p:nvSpPr>
        <p:spPr>
          <a:xfrm>
            <a:off x="3158000" y="1835000"/>
            <a:ext cx="27027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 спасибо за внимание</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История изучения</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latin typeface="Arial"/>
                <a:ea typeface="Arial"/>
                <a:cs typeface="Arial"/>
                <a:sym typeface="Arial"/>
              </a:rPr>
              <a:t>Затем был введен термин “библиометрия”, который, впервые встречается в работах П. Отле (1934) и А. Причарда (1969). </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Зарубежные исследователи чаще всего указывают на работу Ф. Коула и       Н. Ильса 1917 г., в которой был проведен статистический анализ литературы по сравнительной анатомии.</a:t>
            </a:r>
            <a:endParaRPr>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История изучения</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В 1969 г. В.В. Налимов и З.М. Мульченко ввели термин “наукометрия”, в дальнейшем получивший распространение как “scientometrics”. Он относится к области науковедения, изучающей закономерности функционирования и развития науки, структуру, динамику научной деятельности, взаимодействие науки с другими сферами материальной и духовной жизни общества.</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История изучения</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latin typeface="Arial"/>
                <a:ea typeface="Arial"/>
                <a:cs typeface="Arial"/>
                <a:sym typeface="Arial"/>
              </a:rPr>
              <a:t>В 1979 г. в статьях немецких авторов L. Blackert, S. Siegel и O. Nacke появился термин “информетрия”, который первоначально был определен как комплекс математических методов для исследования объектов информационной науки, описания и анализа их свойств, а также закономерностей в целях оптимизации этих объектов при принятии решений. Десятью годами позже под информетрией стали понимать использование разнообразного математического аппарата для анализа, выявления закономерностей, формулировки законов информационной деятельности и научной информации, а также для принятия решений в информационной практике.</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Основные направления изучения информационных потоков</a:t>
            </a:r>
            <a:endParaRPr/>
          </a:p>
        </p:txBody>
      </p:sp>
      <p:sp>
        <p:nvSpPr>
          <p:cNvPr id="116" name="Google Shape;116;p18"/>
          <p:cNvSpPr txBox="1">
            <a:spLocks noGrp="1"/>
          </p:cNvSpPr>
          <p:nvPr>
            <p:ph type="body" idx="1"/>
          </p:nvPr>
        </p:nvSpPr>
        <p:spPr>
          <a:xfrm>
            <a:off x="670300" y="1509750"/>
            <a:ext cx="2086200" cy="28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900" b="1">
                <a:latin typeface="Arial"/>
                <a:ea typeface="Arial"/>
                <a:cs typeface="Arial"/>
                <a:sym typeface="Arial"/>
              </a:rPr>
              <a:t>Библиометрия</a:t>
            </a:r>
            <a:endParaRPr sz="1900" b="1">
              <a:latin typeface="Arial"/>
              <a:ea typeface="Arial"/>
              <a:cs typeface="Arial"/>
              <a:sym typeface="Arial"/>
            </a:endParaRPr>
          </a:p>
          <a:p>
            <a:pPr marL="0" lvl="0" indent="0" algn="l" rtl="0">
              <a:spcBef>
                <a:spcPts val="1200"/>
              </a:spcBef>
              <a:spcAft>
                <a:spcPts val="0"/>
              </a:spcAft>
              <a:buNone/>
            </a:pPr>
            <a:r>
              <a:rPr lang="ru" sz="1900" b="1">
                <a:latin typeface="Arial"/>
                <a:ea typeface="Arial"/>
                <a:cs typeface="Arial"/>
                <a:sym typeface="Arial"/>
              </a:rPr>
              <a:t>Информетрия</a:t>
            </a:r>
            <a:endParaRPr sz="1900" b="1">
              <a:latin typeface="Arial"/>
              <a:ea typeface="Arial"/>
              <a:cs typeface="Arial"/>
              <a:sym typeface="Arial"/>
            </a:endParaRPr>
          </a:p>
          <a:p>
            <a:pPr marL="0" lvl="0" indent="0" algn="l" rtl="0">
              <a:spcBef>
                <a:spcPts val="1200"/>
              </a:spcBef>
              <a:spcAft>
                <a:spcPts val="0"/>
              </a:spcAft>
              <a:buNone/>
            </a:pPr>
            <a:r>
              <a:rPr lang="ru" sz="1900" b="1">
                <a:latin typeface="Arial"/>
                <a:ea typeface="Arial"/>
                <a:cs typeface="Arial"/>
                <a:sym typeface="Arial"/>
              </a:rPr>
              <a:t>Наукометрия</a:t>
            </a:r>
            <a:endParaRPr sz="1900" b="1">
              <a:latin typeface="Arial"/>
              <a:ea typeface="Arial"/>
              <a:cs typeface="Arial"/>
              <a:sym typeface="Arial"/>
            </a:endParaRPr>
          </a:p>
          <a:p>
            <a:pPr marL="0" lvl="0" indent="0" algn="l" rtl="0">
              <a:spcBef>
                <a:spcPts val="1200"/>
              </a:spcBef>
              <a:spcAft>
                <a:spcPts val="0"/>
              </a:spcAft>
              <a:buNone/>
            </a:pPr>
            <a:r>
              <a:rPr lang="ru" sz="1900" b="1">
                <a:latin typeface="Arial"/>
                <a:ea typeface="Arial"/>
                <a:cs typeface="Arial"/>
                <a:sym typeface="Arial"/>
              </a:rPr>
              <a:t>Вебометрия</a:t>
            </a:r>
            <a:endParaRPr sz="1900" b="1">
              <a:latin typeface="Arial"/>
              <a:ea typeface="Arial"/>
              <a:cs typeface="Arial"/>
              <a:sym typeface="Arial"/>
            </a:endParaRPr>
          </a:p>
          <a:p>
            <a:pPr marL="0" lvl="0" indent="0" algn="l" rtl="0">
              <a:spcBef>
                <a:spcPts val="1200"/>
              </a:spcBef>
              <a:spcAft>
                <a:spcPts val="0"/>
              </a:spcAft>
              <a:buNone/>
            </a:pPr>
            <a:r>
              <a:rPr lang="ru" sz="1900" b="1">
                <a:latin typeface="Arial"/>
                <a:ea typeface="Arial"/>
                <a:cs typeface="Arial"/>
                <a:sym typeface="Arial"/>
              </a:rPr>
              <a:t>Киберметрия</a:t>
            </a:r>
            <a:endParaRPr sz="1900" b="1">
              <a:latin typeface="Arial"/>
              <a:ea typeface="Arial"/>
              <a:cs typeface="Arial"/>
              <a:sym typeface="Arial"/>
            </a:endParaRPr>
          </a:p>
          <a:p>
            <a:pPr marL="0" lvl="0" indent="0" algn="l" rtl="0">
              <a:spcBef>
                <a:spcPts val="1200"/>
              </a:spcBef>
              <a:spcAft>
                <a:spcPts val="1200"/>
              </a:spcAft>
              <a:buNone/>
            </a:pPr>
            <a:r>
              <a:rPr lang="ru" sz="1900" b="1">
                <a:latin typeface="Arial"/>
                <a:ea typeface="Arial"/>
                <a:cs typeface="Arial"/>
                <a:sym typeface="Arial"/>
              </a:rPr>
              <a:t>Медиаметрия</a:t>
            </a:r>
            <a:endParaRPr sz="1900" b="1">
              <a:latin typeface="Arial"/>
              <a:ea typeface="Arial"/>
              <a:cs typeface="Arial"/>
              <a:sym typeface="Arial"/>
            </a:endParaRPr>
          </a:p>
        </p:txBody>
      </p:sp>
      <p:sp>
        <p:nvSpPr>
          <p:cNvPr id="117" name="Google Shape;117;p18"/>
          <p:cNvSpPr txBox="1"/>
          <p:nvPr/>
        </p:nvSpPr>
        <p:spPr>
          <a:xfrm>
            <a:off x="3272100" y="1707100"/>
            <a:ext cx="3317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700"/>
              <a:t>Термины являются схожими по значению. В то же время они используются для описания различных подходов. При этом они не ограничиваются рамками только научной продукции и коммуникаций, а могут применяться в бизнесе, политике и других областях.</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ru" sz="2500"/>
              <a:t>Методы количественного анализа, базирующиеся на исследовании вторичных источников информации</a:t>
            </a:r>
            <a:endParaRPr sz="2500"/>
          </a:p>
        </p:txBody>
      </p:sp>
      <p:sp>
        <p:nvSpPr>
          <p:cNvPr id="123" name="Google Shape;123;p19"/>
          <p:cNvSpPr txBox="1">
            <a:spLocks noGrp="1"/>
          </p:cNvSpPr>
          <p:nvPr>
            <p:ph type="body" idx="1"/>
          </p:nvPr>
        </p:nvSpPr>
        <p:spPr>
          <a:xfrm>
            <a:off x="311700" y="1546750"/>
            <a:ext cx="8520600" cy="2644200"/>
          </a:xfrm>
          <a:prstGeom prst="rect">
            <a:avLst/>
          </a:prstGeom>
        </p:spPr>
        <p:txBody>
          <a:bodyPr spcFirstLastPara="1" wrap="square" lIns="91425" tIns="91425" rIns="91425" bIns="91425" anchor="t" anchorCtr="0">
            <a:normAutofit fontScale="92500" lnSpcReduction="20000"/>
          </a:bodyPr>
          <a:lstStyle/>
          <a:p>
            <a:pPr marL="457200" lvl="0" indent="-340677" algn="l" rtl="0">
              <a:spcBef>
                <a:spcPts val="0"/>
              </a:spcBef>
              <a:spcAft>
                <a:spcPts val="0"/>
              </a:spcAft>
              <a:buSzPct val="100000"/>
              <a:buFont typeface="Arial"/>
              <a:buChar char="●"/>
            </a:pPr>
            <a:r>
              <a:rPr lang="ru" sz="1908">
                <a:latin typeface="Arial"/>
                <a:ea typeface="Arial"/>
                <a:cs typeface="Arial"/>
                <a:sym typeface="Arial"/>
              </a:rPr>
              <a:t>Основными параметрами количественного анализа вторичного документопотока, являются: </a:t>
            </a:r>
            <a:endParaRPr sz="1908">
              <a:latin typeface="Arial"/>
              <a:ea typeface="Arial"/>
              <a:cs typeface="Arial"/>
              <a:sym typeface="Arial"/>
            </a:endParaRPr>
          </a:p>
          <a:p>
            <a:pPr marL="457200" lvl="0" indent="-340677" algn="l" rtl="0">
              <a:spcBef>
                <a:spcPts val="0"/>
              </a:spcBef>
              <a:spcAft>
                <a:spcPts val="0"/>
              </a:spcAft>
              <a:buSzPct val="100000"/>
              <a:buFont typeface="Arial"/>
              <a:buChar char="●"/>
            </a:pPr>
            <a:r>
              <a:rPr lang="ru" sz="1908">
                <a:latin typeface="Arial"/>
                <a:ea typeface="Arial"/>
                <a:cs typeface="Arial"/>
                <a:sym typeface="Arial"/>
              </a:rPr>
              <a:t>объем документопотока, динамика и тенденции его формирования </a:t>
            </a:r>
            <a:endParaRPr sz="1908">
              <a:latin typeface="Arial"/>
              <a:ea typeface="Arial"/>
              <a:cs typeface="Arial"/>
              <a:sym typeface="Arial"/>
            </a:endParaRPr>
          </a:p>
          <a:p>
            <a:pPr marL="457200" lvl="0" indent="-340677" algn="l" rtl="0">
              <a:spcBef>
                <a:spcPts val="0"/>
              </a:spcBef>
              <a:spcAft>
                <a:spcPts val="0"/>
              </a:spcAft>
              <a:buSzPct val="100000"/>
              <a:buFont typeface="Arial"/>
              <a:buChar char="●"/>
            </a:pPr>
            <a:r>
              <a:rPr lang="ru" sz="1908">
                <a:latin typeface="Arial"/>
                <a:ea typeface="Arial"/>
                <a:cs typeface="Arial"/>
                <a:sym typeface="Arial"/>
              </a:rPr>
              <a:t>закономерности концентрации и рассеяния</a:t>
            </a:r>
            <a:endParaRPr sz="1908">
              <a:latin typeface="Arial"/>
              <a:ea typeface="Arial"/>
              <a:cs typeface="Arial"/>
              <a:sym typeface="Arial"/>
            </a:endParaRPr>
          </a:p>
          <a:p>
            <a:pPr marL="457200" lvl="0" indent="-340677" algn="l" rtl="0">
              <a:spcBef>
                <a:spcPts val="0"/>
              </a:spcBef>
              <a:spcAft>
                <a:spcPts val="0"/>
              </a:spcAft>
              <a:buSzPct val="100000"/>
              <a:buFont typeface="Arial"/>
              <a:buChar char="●"/>
            </a:pPr>
            <a:r>
              <a:rPr lang="ru" sz="1908">
                <a:latin typeface="Arial"/>
                <a:ea typeface="Arial"/>
                <a:cs typeface="Arial"/>
                <a:sym typeface="Arial"/>
              </a:rPr>
              <a:t>изменение во времени, по отраслям науки</a:t>
            </a:r>
            <a:endParaRPr sz="1908">
              <a:latin typeface="Arial"/>
              <a:ea typeface="Arial"/>
              <a:cs typeface="Arial"/>
              <a:sym typeface="Arial"/>
            </a:endParaRPr>
          </a:p>
          <a:p>
            <a:pPr marL="457200" lvl="0" indent="-340677" algn="l" rtl="0">
              <a:spcBef>
                <a:spcPts val="0"/>
              </a:spcBef>
              <a:spcAft>
                <a:spcPts val="0"/>
              </a:spcAft>
              <a:buSzPct val="100000"/>
              <a:buFont typeface="Arial"/>
              <a:buChar char="●"/>
            </a:pPr>
            <a:r>
              <a:rPr lang="ru" sz="1908">
                <a:latin typeface="Arial"/>
                <a:ea typeface="Arial"/>
                <a:cs typeface="Arial"/>
                <a:sym typeface="Arial"/>
              </a:rPr>
              <a:t>научным направлениям, по странам и коллективам</a:t>
            </a:r>
            <a:endParaRPr sz="1908">
              <a:latin typeface="Arial"/>
              <a:ea typeface="Arial"/>
              <a:cs typeface="Arial"/>
              <a:sym typeface="Arial"/>
            </a:endParaRPr>
          </a:p>
          <a:p>
            <a:pPr marL="457200" lvl="0" indent="-340677" algn="l" rtl="0">
              <a:spcBef>
                <a:spcPts val="0"/>
              </a:spcBef>
              <a:spcAft>
                <a:spcPts val="0"/>
              </a:spcAft>
              <a:buSzPct val="100000"/>
              <a:buFont typeface="Arial"/>
              <a:buChar char="●"/>
            </a:pPr>
            <a:r>
              <a:rPr lang="ru" sz="1908">
                <a:latin typeface="Arial"/>
                <a:ea typeface="Arial"/>
                <a:cs typeface="Arial"/>
                <a:sym typeface="Arial"/>
              </a:rPr>
              <a:t>взаимосвязям различных показателей (число публикаций - число авторов; число публикаций - страна - тематическое направление и др.).</a:t>
            </a:r>
            <a:endParaRPr sz="1908">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Закон обратного квадрата А. Лотки</a:t>
            </a:r>
            <a:endParaRPr/>
          </a:p>
        </p:txBody>
      </p:sp>
      <p:sp>
        <p:nvSpPr>
          <p:cNvPr id="129" name="Google Shape;129;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ru">
                <a:latin typeface="Arial"/>
                <a:ea typeface="Arial"/>
                <a:cs typeface="Arial"/>
                <a:sym typeface="Arial"/>
              </a:rPr>
              <a:t>Важное эмпирическое исследование массива публикаций в целях анализа научной продуктивности, принадлежащее А. Лотке, появилось в 1926 г.. Автор подсчитал число ученых, написавших одну, две и т.д. статьи, на массиве публикаций, а также проанализировал справочник открытий по физике за 1600-1900 гг. </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В обоих случаях для числа n(x) ученых, написавших x статей, было получено следующее распределение научной продуктивности:</a:t>
            </a:r>
            <a:endParaRPr>
              <a:latin typeface="Arial"/>
              <a:ea typeface="Arial"/>
              <a:cs typeface="Arial"/>
              <a:sym typeface="Arial"/>
            </a:endParaRPr>
          </a:p>
          <a:p>
            <a:pPr marL="0" lvl="0" indent="0" algn="just" rtl="0">
              <a:spcBef>
                <a:spcPts val="1200"/>
              </a:spcBef>
              <a:spcAft>
                <a:spcPts val="0"/>
              </a:spcAft>
              <a:buNone/>
            </a:pPr>
            <a:r>
              <a:rPr lang="ru" sz="1814">
                <a:solidFill>
                  <a:srgbClr val="000000"/>
                </a:solidFill>
                <a:latin typeface="Arial"/>
                <a:ea typeface="Arial"/>
                <a:cs typeface="Arial"/>
                <a:sym typeface="Arial"/>
              </a:rPr>
              <a:t>n(x)=Axl  </a:t>
            </a:r>
            <a:r>
              <a:rPr lang="ru">
                <a:latin typeface="Arial"/>
                <a:ea typeface="Arial"/>
                <a:cs typeface="Arial"/>
                <a:sym typeface="Arial"/>
              </a:rPr>
              <a:t>где А - число ученых, написавших всего одну статью; х = 1, 2...(максимальная продуктивность ученого).</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Закон Лотки или Закон обратных квадратов: число ученых, написавших данное число статей, обратно пропорционально квадрату этого числа статей.</a:t>
            </a:r>
            <a:endParaRPr>
              <a:latin typeface="Arial"/>
              <a:ea typeface="Arial"/>
              <a:cs typeface="Arial"/>
              <a:sym typeface="Arial"/>
            </a:endParaRPr>
          </a:p>
          <a:p>
            <a:pPr marL="0" lvl="0" indent="0" algn="l" rtl="0">
              <a:spcBef>
                <a:spcPts val="1200"/>
              </a:spcBef>
              <a:spcAft>
                <a:spcPts val="0"/>
              </a:spcAft>
              <a:buNone/>
            </a:pPr>
            <a:r>
              <a:rPr lang="ru">
                <a:latin typeface="Arial"/>
                <a:ea typeface="Arial"/>
                <a:cs typeface="Arial"/>
                <a:sym typeface="Arial"/>
              </a:rPr>
              <a:t>Закон оказался справедливым для всего диапазона научной продуктивности, кроме самых низких (n = 1) и самых больших значений (“краевые эффекты”).</a:t>
            </a:r>
            <a:endParaRPr>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Закон распределения Дж. Ципфа</a:t>
            </a:r>
            <a:endParaRPr/>
          </a:p>
        </p:txBody>
      </p:sp>
      <p:sp>
        <p:nvSpPr>
          <p:cNvPr id="135" name="Google Shape;135;p21"/>
          <p:cNvSpPr txBox="1">
            <a:spLocks noGrp="1"/>
          </p:cNvSpPr>
          <p:nvPr>
            <p:ph type="body" idx="1"/>
          </p:nvPr>
        </p:nvSpPr>
        <p:spPr>
          <a:xfrm>
            <a:off x="311700" y="1229875"/>
            <a:ext cx="8520600" cy="3667200"/>
          </a:xfrm>
          <a:prstGeom prst="rect">
            <a:avLst/>
          </a:prstGeom>
        </p:spPr>
        <p:txBody>
          <a:bodyPr spcFirstLastPara="1" wrap="square" lIns="91425" tIns="91425" rIns="91425" bIns="91425" anchor="t" anchorCtr="0">
            <a:normAutofit/>
          </a:bodyPr>
          <a:lstStyle/>
          <a:p>
            <a:pPr marL="0" lvl="0" indent="457200" algn="just" rtl="0">
              <a:spcBef>
                <a:spcPts val="1200"/>
              </a:spcBef>
              <a:spcAft>
                <a:spcPts val="0"/>
              </a:spcAft>
              <a:buNone/>
            </a:pPr>
            <a:r>
              <a:rPr lang="ru" sz="1200">
                <a:solidFill>
                  <a:srgbClr val="000000"/>
                </a:solidFill>
                <a:latin typeface="Arial"/>
                <a:ea typeface="Arial"/>
                <a:cs typeface="Arial"/>
                <a:sym typeface="Arial"/>
              </a:rPr>
              <a:t>Дж. Ципф, собрав огромный статистический материал, открыл закон распределения слов естественного языка. Он установил, что если к какому-либо достаточно большому тексту составить список всех встретившихся в нем слов, затем расположить их в порядке убывания частоты их встречаемости и пронумеровать от 1 до R, то для любого слова произведение его порядкового номера (R) на эту частоту будет величиной постоянной, имеющей примерно одинаковое численное значение для слов из рассматриваемого списка. </a:t>
            </a:r>
            <a:endParaRPr sz="1200">
              <a:solidFill>
                <a:srgbClr val="000000"/>
              </a:solidFill>
              <a:latin typeface="Arial"/>
              <a:ea typeface="Arial"/>
              <a:cs typeface="Arial"/>
              <a:sym typeface="Arial"/>
            </a:endParaRPr>
          </a:p>
          <a:p>
            <a:pPr marL="0" lvl="0" indent="457200" algn="just" rtl="0">
              <a:spcBef>
                <a:spcPts val="1200"/>
              </a:spcBef>
              <a:spcAft>
                <a:spcPts val="0"/>
              </a:spcAft>
              <a:buNone/>
            </a:pPr>
            <a:r>
              <a:rPr lang="ru" sz="1200">
                <a:solidFill>
                  <a:srgbClr val="000000"/>
                </a:solidFill>
                <a:latin typeface="Arial"/>
                <a:ea typeface="Arial"/>
                <a:cs typeface="Arial"/>
                <a:sym typeface="Arial"/>
              </a:rPr>
              <a:t>Выражается закон Ципфа следующим образом: </a:t>
            </a:r>
            <a:endParaRPr sz="1200">
              <a:solidFill>
                <a:srgbClr val="000000"/>
              </a:solidFill>
              <a:latin typeface="Arial"/>
              <a:ea typeface="Arial"/>
              <a:cs typeface="Arial"/>
              <a:sym typeface="Arial"/>
            </a:endParaRPr>
          </a:p>
          <a:p>
            <a:pPr marL="0" lvl="0" indent="457200" algn="just" rtl="0">
              <a:spcBef>
                <a:spcPts val="1200"/>
              </a:spcBef>
              <a:spcAft>
                <a:spcPts val="0"/>
              </a:spcAft>
              <a:buNone/>
            </a:pPr>
            <a:r>
              <a:rPr lang="ru" sz="1200">
                <a:solidFill>
                  <a:srgbClr val="000000"/>
                </a:solidFill>
                <a:latin typeface="Arial"/>
                <a:ea typeface="Arial"/>
                <a:cs typeface="Arial"/>
                <a:sym typeface="Arial"/>
              </a:rPr>
              <a:t>fr=c  где f - частота встречаемости слова в тексте; r - ранг (порядковый номер) слова в списке; c - эмпирически постоянная величина.</a:t>
            </a:r>
            <a:endParaRPr sz="1200">
              <a:solidFill>
                <a:srgbClr val="000000"/>
              </a:solidFill>
              <a:latin typeface="Arial"/>
              <a:ea typeface="Arial"/>
              <a:cs typeface="Arial"/>
              <a:sym typeface="Arial"/>
            </a:endParaRPr>
          </a:p>
          <a:p>
            <a:pPr marL="0" lvl="0" indent="457200" algn="just" rtl="0">
              <a:spcBef>
                <a:spcPts val="1200"/>
              </a:spcBef>
              <a:spcAft>
                <a:spcPts val="0"/>
              </a:spcAft>
              <a:buNone/>
            </a:pPr>
            <a:r>
              <a:rPr lang="ru" sz="1200">
                <a:solidFill>
                  <a:srgbClr val="000000"/>
                </a:solidFill>
                <a:latin typeface="Arial"/>
                <a:ea typeface="Arial"/>
                <a:cs typeface="Arial"/>
                <a:sym typeface="Arial"/>
              </a:rPr>
              <a:t>Полученная подчиненность графически выражается гиперболой</a:t>
            </a:r>
            <a:endParaRPr sz="1200">
              <a:solidFill>
                <a:srgbClr val="000000"/>
              </a:solidFill>
              <a:latin typeface="Arial"/>
              <a:ea typeface="Arial"/>
              <a:cs typeface="Arial"/>
              <a:sym typeface="Arial"/>
            </a:endParaRPr>
          </a:p>
          <a:p>
            <a:pPr marL="0" lvl="0" indent="457200" algn="just" rtl="0">
              <a:spcBef>
                <a:spcPts val="1200"/>
              </a:spcBef>
              <a:spcAft>
                <a:spcPts val="1200"/>
              </a:spcAft>
              <a:buNone/>
            </a:pPr>
            <a:r>
              <a:rPr lang="ru" sz="1200">
                <a:solidFill>
                  <a:srgbClr val="000000"/>
                </a:solidFill>
                <a:latin typeface="Arial"/>
                <a:ea typeface="Arial"/>
                <a:cs typeface="Arial"/>
                <a:sym typeface="Arial"/>
              </a:rPr>
              <a:t>Ранговому гиперболическому закону Ципфа подчиняется распределение не только слов, но и различных явлений социального характера, в том числе распределение ученых (по числу опубликованных ими работ). Ранговый подход позволяет достаточно точно проранжировать распределение ученых по уменьшению продуктивности.</a:t>
            </a:r>
            <a:endParaRPr sz="19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2236</Words>
  <Application>Microsoft Office PowerPoint</Application>
  <PresentationFormat>Экран (16:9)</PresentationFormat>
  <Paragraphs>101</Paragraphs>
  <Slides>24</Slides>
  <Notes>24</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24</vt:i4>
      </vt:variant>
    </vt:vector>
  </HeadingPairs>
  <TitlesOfParts>
    <vt:vector size="27" baseType="lpstr">
      <vt:lpstr>Arial</vt:lpstr>
      <vt:lpstr>Roboto</vt:lpstr>
      <vt:lpstr>Geometric</vt:lpstr>
      <vt:lpstr>Методы исследования документальных информационных потоков</vt:lpstr>
      <vt:lpstr>История изучения</vt:lpstr>
      <vt:lpstr>История изучения</vt:lpstr>
      <vt:lpstr>История изучения</vt:lpstr>
      <vt:lpstr>История изучения</vt:lpstr>
      <vt:lpstr>Основные направления изучения информационных потоков</vt:lpstr>
      <vt:lpstr>Методы количественного анализа, базирующиеся на исследовании вторичных источников информации</vt:lpstr>
      <vt:lpstr>Закон обратного квадрата А. Лотки</vt:lpstr>
      <vt:lpstr>Закон распределения Дж. Ципфа</vt:lpstr>
      <vt:lpstr>Закон рассеяния С.К. Брэдфорда</vt:lpstr>
      <vt:lpstr>Условия применимости закона Брэдфорда</vt:lpstr>
      <vt:lpstr>Закон Брукса</vt:lpstr>
      <vt:lpstr>Закон В.И. Горьковой</vt:lpstr>
      <vt:lpstr>Роль методов</vt:lpstr>
      <vt:lpstr>Метод моделирования лексического анализа документальных БД</vt:lpstr>
      <vt:lpstr>Контент-анализ</vt:lpstr>
      <vt:lpstr>Метод совместной встречаемости ключевых слов</vt:lpstr>
      <vt:lpstr>Метод семантического спектра</vt:lpstr>
      <vt:lpstr>Метод логико-смыслового моделирования</vt:lpstr>
      <vt:lpstr>Анализ цитирования</vt:lpstr>
      <vt:lpstr>Метод ко-цитирования и кластерный анализ</vt:lpstr>
      <vt:lpstr>Метод библиографического сочетания</vt:lpstr>
      <vt:lpstr>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исследования документальных информационных потоков</dc:title>
  <dc:creator>Михаил Лаврентьев</dc:creator>
  <cp:lastModifiedBy>Михаил Лаврентьев</cp:lastModifiedBy>
  <cp:revision>1</cp:revision>
  <dcterms:modified xsi:type="dcterms:W3CDTF">2022-10-15T04:00:04Z</dcterms:modified>
</cp:coreProperties>
</file>