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77" r:id="rId5"/>
    <p:sldId id="257" r:id="rId6"/>
    <p:sldId id="263" r:id="rId7"/>
    <p:sldId id="259" r:id="rId8"/>
    <p:sldId id="267"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33" autoAdjust="0"/>
  </p:normalViewPr>
  <p:slideViewPr>
    <p:cSldViewPr snapToGrid="0">
      <p:cViewPr varScale="1">
        <p:scale>
          <a:sx n="82" d="100"/>
          <a:sy n="82" d="100"/>
        </p:scale>
        <p:origin x="1656" y="84"/>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10/8/2022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10/8/2022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demographic Variables : age, family structure (kids, teenagers), married or not, education level</a:t>
            </a:r>
          </a:p>
          <a:p>
            <a:r>
              <a:rPr lang="en-US" dirty="0"/>
              <a:t>And another ones related to their shopping historical, such as expense on specific kind products (wine, gold, meat, etc.)</a:t>
            </a:r>
          </a:p>
        </p:txBody>
      </p:sp>
      <p:sp>
        <p:nvSpPr>
          <p:cNvPr id="4" name="Slide Number Placeholder 3"/>
          <p:cNvSpPr>
            <a:spLocks noGrp="1"/>
          </p:cNvSpPr>
          <p:nvPr>
            <p:ph type="sldNum" sz="quarter" idx="5"/>
          </p:nvPr>
        </p:nvSpPr>
        <p:spPr/>
        <p:txBody>
          <a:bodyPr/>
          <a:lstStyle/>
          <a:p>
            <a:fld id="{F5B62BC0-7DC4-4569-951D-2BB9475345C6}" type="slidenum">
              <a:rPr lang="en-US" smtClean="0"/>
              <a:t>2</a:t>
            </a:fld>
            <a:endParaRPr lang="en-US" dirty="0"/>
          </a:p>
        </p:txBody>
      </p:sp>
    </p:spTree>
    <p:extLst>
      <p:ext uri="{BB962C8B-B14F-4D97-AF65-F5344CB8AC3E}">
        <p14:creationId xmlns:p14="http://schemas.microsoft.com/office/powerpoint/2010/main" val="93559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could be analyzed from several variables, here we have the main variable to considered.  Financials, the axiomatic question in the companies: how to improve the revenues, well, one of them is increase my knowledge about my customers, try to identify  their preferences and tastes, with to main purposes: increase company profits and off course provide the best experience to my customer. How to minimize costs and maximize revenues? Personalized advertising, discount marketing campaigns .</a:t>
            </a:r>
          </a:p>
        </p:txBody>
      </p:sp>
      <p:sp>
        <p:nvSpPr>
          <p:cNvPr id="4" name="Slide Number Placeholder 3"/>
          <p:cNvSpPr>
            <a:spLocks noGrp="1"/>
          </p:cNvSpPr>
          <p:nvPr>
            <p:ph type="sldNum" sz="quarter" idx="5"/>
          </p:nvPr>
        </p:nvSpPr>
        <p:spPr/>
        <p:txBody>
          <a:bodyPr/>
          <a:lstStyle/>
          <a:p>
            <a:fld id="{F5B62BC0-7DC4-4569-951D-2BB9475345C6}" type="slidenum">
              <a:rPr lang="en-US" smtClean="0"/>
              <a:t>3</a:t>
            </a:fld>
            <a:endParaRPr lang="en-US" dirty="0"/>
          </a:p>
        </p:txBody>
      </p:sp>
    </p:spTree>
    <p:extLst>
      <p:ext uri="{BB962C8B-B14F-4D97-AF65-F5344CB8AC3E}">
        <p14:creationId xmlns:p14="http://schemas.microsoft.com/office/powerpoint/2010/main" val="381274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algorithms are based on mathematical and statistical analysis of the data, with the aim of finding predictors, which allow, as in this case, to classify customers according to their demographic characteristics or the behavior in the purchases they make.</a:t>
            </a:r>
          </a:p>
        </p:txBody>
      </p:sp>
      <p:sp>
        <p:nvSpPr>
          <p:cNvPr id="4" name="Slide Number Placeholder 3"/>
          <p:cNvSpPr>
            <a:spLocks noGrp="1"/>
          </p:cNvSpPr>
          <p:nvPr>
            <p:ph type="sldNum" sz="quarter" idx="5"/>
          </p:nvPr>
        </p:nvSpPr>
        <p:spPr/>
        <p:txBody>
          <a:bodyPr/>
          <a:lstStyle/>
          <a:p>
            <a:fld id="{F5B62BC0-7DC4-4569-951D-2BB9475345C6}" type="slidenum">
              <a:rPr lang="en-US" smtClean="0"/>
              <a:t>4</a:t>
            </a:fld>
            <a:endParaRPr lang="en-US" dirty="0"/>
          </a:p>
        </p:txBody>
      </p:sp>
    </p:spTree>
    <p:extLst>
      <p:ext uri="{BB962C8B-B14F-4D97-AF65-F5344CB8AC3E}">
        <p14:creationId xmlns:p14="http://schemas.microsoft.com/office/powerpoint/2010/main" val="116385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4917906"/>
            <a:ext cx="12192000" cy="1036320"/>
          </a:xfrm>
        </p:spPr>
        <p:txBody>
          <a:bodyPr/>
          <a:lstStyle/>
          <a:p>
            <a:r>
              <a:rPr lang="en-US" dirty="0"/>
              <a:t>Miguel Cabra</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503339" y="1669408"/>
            <a:ext cx="11367083" cy="29529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pPr marL="0" marR="0">
              <a:spcBef>
                <a:spcPts val="0"/>
              </a:spcBef>
              <a:spcAft>
                <a:spcPts val="0"/>
              </a:spcAft>
            </a:pPr>
            <a:r>
              <a:rPr lang="en-US" sz="5400" kern="1400" spc="-50" dirty="0">
                <a:effectLst/>
                <a:latin typeface="Cambria" panose="02040503050406030204" pitchFamily="18" charset="0"/>
                <a:ea typeface="Times New Roman" panose="02020603050405020304" pitchFamily="18" charset="0"/>
                <a:cs typeface="Times New Roman" panose="02020603050405020304" pitchFamily="18" charset="0"/>
              </a:rPr>
              <a:t>CAPSTONE PROJECT: </a:t>
            </a:r>
            <a:br>
              <a:rPr lang="en-US" sz="5400" kern="1400" spc="-50" dirty="0">
                <a:effectLst/>
                <a:latin typeface="Cambria" panose="02040503050406030204" pitchFamily="18" charset="0"/>
                <a:ea typeface="Times New Roman" panose="02020603050405020304" pitchFamily="18" charset="0"/>
                <a:cs typeface="Times New Roman" panose="02020603050405020304" pitchFamily="18" charset="0"/>
              </a:rPr>
            </a:br>
            <a:r>
              <a:rPr lang="en-US" sz="5400" kern="1400" spc="-50" dirty="0">
                <a:effectLst/>
                <a:latin typeface="Cambria" panose="02040503050406030204" pitchFamily="18" charset="0"/>
                <a:ea typeface="Times New Roman" panose="02020603050405020304" pitchFamily="18" charset="0"/>
                <a:cs typeface="Times New Roman" panose="02020603050405020304" pitchFamily="18" charset="0"/>
              </a:rPr>
              <a:t>Marketing campaign customer segmentation</a:t>
            </a:r>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1526874" y="1329829"/>
            <a:ext cx="2043713" cy="640698"/>
          </a:xfrm>
        </p:spPr>
        <p:txBody>
          <a:bodyPr/>
          <a:lstStyle/>
          <a:p>
            <a:pPr marL="0" marR="0">
              <a:lnSpc>
                <a:spcPct val="115000"/>
              </a:lnSpc>
              <a:spcBef>
                <a:spcPts val="1200"/>
              </a:spcBef>
              <a:spcAft>
                <a:spcPts val="0"/>
              </a:spcAft>
            </a:pPr>
            <a:r>
              <a:rPr lang="en-US" sz="18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Problem Summary</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412513" y="808353"/>
            <a:ext cx="6341212" cy="1682433"/>
          </a:xfrm>
        </p:spPr>
        <p: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problem is to analyze the data provided in order to identify patterns of customer behavior in terms of the variables provided. In such a way, that it allows to generate communication strategies and marketing campaigns to increase the revenues.</a:t>
            </a:r>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3234519"/>
            <a:ext cx="12192000" cy="3623481"/>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dirty="0"/>
              <a:t>2022</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t>Data science</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914400" y="1331913"/>
            <a:ext cx="1871663" cy="641350"/>
          </a:xfrm>
        </p:spPr>
        <p:txBody>
          <a:bodyPr/>
          <a:lstStyle/>
          <a:p>
            <a:r>
              <a:rPr lang="en-US" noProof="0" dirty="0"/>
              <a:t>problem</a:t>
            </a:r>
            <a:endParaRPr lang="en-US" dirty="0"/>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4231042" y="652826"/>
            <a:ext cx="3433138" cy="426393"/>
          </a:xfrm>
        </p:spPr>
        <p:txBody>
          <a:bodyPr/>
          <a:lstStyle/>
          <a:p>
            <a:r>
              <a:rPr lang="en-US" dirty="0"/>
              <a:t>Summary</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231042" y="1032330"/>
            <a:ext cx="3433138" cy="1370672"/>
          </a:xfrm>
        </p:spPr>
        <p:txBody>
          <a:bodyPr/>
          <a:lstStyle/>
          <a:p>
            <a:pPr marL="0" marR="0">
              <a:lnSpc>
                <a:spcPct val="115000"/>
              </a:lnSpc>
              <a:spcBef>
                <a:spcPts val="0"/>
              </a:spcBef>
              <a:spcAft>
                <a:spcPts val="1000"/>
              </a:spcAft>
            </a:pPr>
            <a:r>
              <a:rPr lang="en-US" sz="1800" dirty="0">
                <a:latin typeface="Calibri" panose="020F0502020204030204" pitchFamily="34" charset="0"/>
                <a:ea typeface="Calibri" panose="020F0502020204030204" pitchFamily="34" charset="0"/>
                <a:cs typeface="Times New Roman" panose="02020603050405020304" pitchFamily="18" charset="0"/>
              </a:rPr>
              <a:t>Create efficient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marketing campaigns to increase the revenues.</a:t>
            </a:r>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8203339" y="652826"/>
            <a:ext cx="3433138" cy="426393"/>
          </a:xfrm>
        </p:spPr>
        <p:txBody>
          <a:bodyPr/>
          <a:lstStyle/>
          <a:p>
            <a:r>
              <a:rPr lang="en-US" dirty="0"/>
              <a:t>Customers</a:t>
            </a:r>
          </a:p>
        </p:txBody>
      </p:sp>
      <p:sp>
        <p:nvSpPr>
          <p:cNvPr id="19" name="Text Placeholder 18">
            <a:extLst>
              <a:ext uri="{FF2B5EF4-FFF2-40B4-BE49-F238E27FC236}">
                <a16:creationId xmlns:a16="http://schemas.microsoft.com/office/drawing/2014/main" id="{41F484C5-3EB9-4664-93EB-E81179E953BB}"/>
              </a:ext>
            </a:extLst>
          </p:cNvPr>
          <p:cNvSpPr>
            <a:spLocks noGrp="1"/>
          </p:cNvSpPr>
          <p:nvPr>
            <p:ph type="body" sz="quarter" idx="13"/>
          </p:nvPr>
        </p:nvSpPr>
        <p:spPr>
          <a:xfrm>
            <a:off x="8203339" y="1032330"/>
            <a:ext cx="3433138" cy="1370672"/>
          </a:xfrm>
        </p:spPr>
        <p:txBody>
          <a:bodyPr/>
          <a:lstStyle/>
          <a:p>
            <a:r>
              <a:rPr lang="en-US" dirty="0"/>
              <a:t>Find patterns to segment the customers</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231042" y="2620561"/>
            <a:ext cx="3433138" cy="428891"/>
          </a:xfrm>
        </p:spPr>
        <p:txBody>
          <a:bodyPr/>
          <a:lstStyle/>
          <a:p>
            <a:r>
              <a:rPr lang="en-US" dirty="0"/>
              <a:t>Costs</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4231042" y="3002562"/>
            <a:ext cx="3433138" cy="961350"/>
          </a:xfrm>
        </p:spPr>
        <p:txBody>
          <a:bodyPr/>
          <a:lstStyle/>
          <a:p>
            <a:r>
              <a:rPr lang="en-US" dirty="0"/>
              <a:t>Minimize costs on advertising and campaigns.</a:t>
            </a:r>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4231042" y="4147932"/>
            <a:ext cx="3433138" cy="428891"/>
          </a:xfrm>
        </p:spPr>
        <p:txBody>
          <a:bodyPr/>
          <a:lstStyle/>
          <a:p>
            <a:r>
              <a:rPr lang="en-US" dirty="0"/>
              <a:t>Financials</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4231042" y="4529933"/>
            <a:ext cx="3433138" cy="1450988"/>
          </a:xfrm>
        </p:spPr>
        <p:txBody>
          <a:bodyPr/>
          <a:lstStyle/>
          <a:p>
            <a:r>
              <a:rPr lang="en-US" dirty="0"/>
              <a:t>Improve the revenues</a:t>
            </a:r>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2022</a:t>
            </a:r>
          </a:p>
        </p:txBody>
      </p:sp>
      <p:sp>
        <p:nvSpPr>
          <p:cNvPr id="324" name="Footer Placeholder 323">
            <a:extLst>
              <a:ext uri="{FF2B5EF4-FFF2-40B4-BE49-F238E27FC236}">
                <a16:creationId xmlns:a16="http://schemas.microsoft.com/office/drawing/2014/main" id="{F3416D3B-8D80-4408-8E8E-08E7B3A092C0}"/>
              </a:ext>
            </a:extLst>
          </p:cNvPr>
          <p:cNvSpPr>
            <a:spLocks noGrp="1"/>
          </p:cNvSpPr>
          <p:nvPr>
            <p:ph type="ftr" sz="quarter" idx="3"/>
          </p:nvPr>
        </p:nvSpPr>
        <p:spPr>
          <a:xfrm>
            <a:off x="4038600" y="6356350"/>
            <a:ext cx="4114800" cy="365125"/>
          </a:xfrm>
        </p:spPr>
        <p:txBody>
          <a:bodyPr/>
          <a:lstStyle/>
          <a:p>
            <a:r>
              <a:rPr lang="en-US" dirty="0"/>
              <a:t>Data science</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5134980" y="848536"/>
            <a:ext cx="1929607" cy="640698"/>
          </a:xfrm>
        </p:spPr>
        <p:txBody>
          <a:bodyPr/>
          <a:lstStyle/>
          <a:p>
            <a:r>
              <a:rPr lang="en-US" noProof="0" dirty="0"/>
              <a:t>solution</a:t>
            </a:r>
            <a:endParaRPr lang="en-US" dirty="0"/>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1" y="0"/>
            <a:ext cx="4495801" cy="6858000"/>
          </a:xfrm>
        </p:spPr>
      </p:pic>
      <p:sp>
        <p:nvSpPr>
          <p:cNvPr id="10" name="Text Placeholder 9">
            <a:extLst>
              <a:ext uri="{FF2B5EF4-FFF2-40B4-BE49-F238E27FC236}">
                <a16:creationId xmlns:a16="http://schemas.microsoft.com/office/drawing/2014/main" id="{00E7F2B6-10A7-477E-B377-78173351CB9B}"/>
              </a:ext>
            </a:extLst>
          </p:cNvPr>
          <p:cNvSpPr>
            <a:spLocks noGrp="1"/>
          </p:cNvSpPr>
          <p:nvPr>
            <p:ph type="body" sz="quarter" idx="16"/>
          </p:nvPr>
        </p:nvSpPr>
        <p:spPr>
          <a:xfrm>
            <a:off x="5024359" y="2046233"/>
            <a:ext cx="3126583" cy="426393"/>
          </a:xfrm>
        </p:spPr>
        <p:txBody>
          <a:bodyPr/>
          <a:lstStyle/>
          <a:p>
            <a:r>
              <a:rPr lang="en-US" dirty="0"/>
              <a:t>EXPLORE &amp; DATA ANALYSIS</a:t>
            </a:r>
          </a:p>
        </p:txBody>
      </p:sp>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5024359" y="2425736"/>
            <a:ext cx="3126583" cy="1306527"/>
          </a:xfrm>
        </p:spPr>
        <p:txBody>
          <a:bodyPr/>
          <a:lstStyle/>
          <a:p>
            <a:r>
              <a:rPr lang="en-US" dirty="0"/>
              <a:t>26% of record were discard by outliers or inconsistency.</a:t>
            </a:r>
          </a:p>
        </p:txBody>
      </p:sp>
      <p:sp>
        <p:nvSpPr>
          <p:cNvPr id="24" name="Text Placeholder 23">
            <a:extLst>
              <a:ext uri="{FF2B5EF4-FFF2-40B4-BE49-F238E27FC236}">
                <a16:creationId xmlns:a16="http://schemas.microsoft.com/office/drawing/2014/main" id="{106F3974-4943-47E8-A433-5C64B36E9463}"/>
              </a:ext>
            </a:extLst>
          </p:cNvPr>
          <p:cNvSpPr>
            <a:spLocks noGrp="1"/>
          </p:cNvSpPr>
          <p:nvPr>
            <p:ph type="body" sz="quarter" idx="18"/>
          </p:nvPr>
        </p:nvSpPr>
        <p:spPr>
          <a:xfrm>
            <a:off x="5024359" y="4180976"/>
            <a:ext cx="3126583" cy="428891"/>
          </a:xfrm>
        </p:spPr>
        <p:txBody>
          <a:bodyPr/>
          <a:lstStyle/>
          <a:p>
            <a:r>
              <a:rPr lang="en-US" dirty="0"/>
              <a:t>Clustering Algorithms</a:t>
            </a: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5024359" y="4562976"/>
            <a:ext cx="3126583" cy="1258935"/>
          </a:xfrm>
        </p:spPr>
        <p:txBody>
          <a:bodyPr/>
          <a:lstStyle/>
          <a:p>
            <a:r>
              <a:rPr lang="en-US" dirty="0"/>
              <a:t>Density-based</a:t>
            </a:r>
          </a:p>
          <a:p>
            <a:r>
              <a:rPr lang="en-US" dirty="0"/>
              <a:t>Distribution-based</a:t>
            </a:r>
          </a:p>
          <a:p>
            <a:r>
              <a:rPr lang="en-US" dirty="0"/>
              <a:t>Centroid-based</a:t>
            </a:r>
          </a:p>
          <a:p>
            <a:r>
              <a:rPr lang="en-US" dirty="0"/>
              <a:t>Hierarchical-based</a:t>
            </a: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4038600" y="6356350"/>
            <a:ext cx="4114800" cy="365125"/>
          </a:xfrm>
        </p:spPr>
        <p:txBody>
          <a:bodyPr/>
          <a:lstStyle/>
          <a:p>
            <a:r>
              <a:rPr lang="en-US" dirty="0"/>
              <a:t>Data science</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
        <p:nvSpPr>
          <p:cNvPr id="13" name="Text Placeholder 12">
            <a:extLst>
              <a:ext uri="{FF2B5EF4-FFF2-40B4-BE49-F238E27FC236}">
                <a16:creationId xmlns:a16="http://schemas.microsoft.com/office/drawing/2014/main" id="{AD7A44C8-2787-7187-A7FA-08D877345E57}"/>
              </a:ext>
            </a:extLst>
          </p:cNvPr>
          <p:cNvSpPr>
            <a:spLocks noGrp="1"/>
          </p:cNvSpPr>
          <p:nvPr>
            <p:ph type="body" sz="quarter" idx="19"/>
          </p:nvPr>
        </p:nvSpPr>
        <p:spPr>
          <a:xfrm>
            <a:off x="8797046" y="1831787"/>
            <a:ext cx="3281556" cy="428891"/>
          </a:xfrm>
        </p:spPr>
        <p:txBody>
          <a:bodyPr/>
          <a:lstStyle/>
          <a:p>
            <a:r>
              <a:rPr lang="en-US" dirty="0"/>
              <a:t>Recommendations</a:t>
            </a:r>
          </a:p>
        </p:txBody>
      </p:sp>
      <p:sp>
        <p:nvSpPr>
          <p:cNvPr id="15" name="Text Placeholder 14">
            <a:extLst>
              <a:ext uri="{FF2B5EF4-FFF2-40B4-BE49-F238E27FC236}">
                <a16:creationId xmlns:a16="http://schemas.microsoft.com/office/drawing/2014/main" id="{887EAC26-9B86-D8D4-B3A6-8456C6A738D2}"/>
              </a:ext>
            </a:extLst>
          </p:cNvPr>
          <p:cNvSpPr>
            <a:spLocks noGrp="1"/>
          </p:cNvSpPr>
          <p:nvPr>
            <p:ph type="body" sz="quarter" idx="15"/>
          </p:nvPr>
        </p:nvSpPr>
        <p:spPr>
          <a:xfrm>
            <a:off x="8797046" y="2213787"/>
            <a:ext cx="3281556" cy="596253"/>
          </a:xfrm>
        </p:spPr>
        <p:txBody>
          <a:bodyPr/>
          <a:lstStyle/>
          <a:p>
            <a:r>
              <a:rPr lang="en-US" dirty="0"/>
              <a:t>Personalized Campaigns</a:t>
            </a:r>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827314" y="627486"/>
            <a:ext cx="5268686" cy="568896"/>
          </a:xfrm>
        </p:spPr>
        <p:txBody>
          <a:bodyPr/>
          <a:lstStyle/>
          <a:p>
            <a:r>
              <a:rPr lang="en-US" noProof="0" dirty="0"/>
              <a:t>clusters</a:t>
            </a:r>
            <a:endParaRPr lang="en-US" dirty="0"/>
          </a:p>
        </p:txBody>
      </p:sp>
      <p:sp>
        <p:nvSpPr>
          <p:cNvPr id="36" name="Text Placeholder 35">
            <a:extLst>
              <a:ext uri="{FF2B5EF4-FFF2-40B4-BE49-F238E27FC236}">
                <a16:creationId xmlns:a16="http://schemas.microsoft.com/office/drawing/2014/main" id="{961EE219-B131-4C25-AE31-AD3B197A4B72}"/>
              </a:ext>
            </a:extLst>
          </p:cNvPr>
          <p:cNvSpPr>
            <a:spLocks noGrp="1"/>
          </p:cNvSpPr>
          <p:nvPr>
            <p:ph type="body" sz="quarter" idx="33"/>
          </p:nvPr>
        </p:nvSpPr>
        <p:spPr>
          <a:xfrm>
            <a:off x="820438" y="1011439"/>
            <a:ext cx="4989233" cy="568896"/>
          </a:xfrm>
        </p:spPr>
        <p:txBody>
          <a:bodyPr/>
          <a:lstStyle/>
          <a:p>
            <a:r>
              <a:rPr lang="en-US" dirty="0"/>
              <a:t>Smart campaigns</a:t>
            </a:r>
          </a:p>
        </p:txBody>
      </p:sp>
      <p:sp>
        <p:nvSpPr>
          <p:cNvPr id="66" name="Text Placeholder 65">
            <a:extLst>
              <a:ext uri="{FF2B5EF4-FFF2-40B4-BE49-F238E27FC236}">
                <a16:creationId xmlns:a16="http://schemas.microsoft.com/office/drawing/2014/main" id="{09C30599-76A8-4BC6-94F7-A80189E48464}"/>
              </a:ext>
            </a:extLst>
          </p:cNvPr>
          <p:cNvSpPr>
            <a:spLocks noGrp="1"/>
          </p:cNvSpPr>
          <p:nvPr>
            <p:ph type="body" sz="quarter" idx="26"/>
          </p:nvPr>
        </p:nvSpPr>
        <p:spPr/>
        <p:txBody>
          <a:bodyPr/>
          <a:lstStyle/>
          <a:p>
            <a:r>
              <a:rPr lang="en-US" dirty="0"/>
              <a:t>C1</a:t>
            </a:r>
          </a:p>
          <a:p>
            <a:r>
              <a:rPr lang="en-US" sz="1200" dirty="0"/>
              <a:t>Best income</a:t>
            </a:r>
          </a:p>
        </p:txBody>
      </p:sp>
      <p:sp>
        <p:nvSpPr>
          <p:cNvPr id="82" name="Text Placeholder 81">
            <a:extLst>
              <a:ext uri="{FF2B5EF4-FFF2-40B4-BE49-F238E27FC236}">
                <a16:creationId xmlns:a16="http://schemas.microsoft.com/office/drawing/2014/main" id="{47CF6540-6A1C-4A70-8BA0-6A13694F1AE2}"/>
              </a:ext>
            </a:extLst>
          </p:cNvPr>
          <p:cNvSpPr>
            <a:spLocks noGrp="1"/>
          </p:cNvSpPr>
          <p:nvPr>
            <p:ph type="body" sz="quarter" idx="13"/>
          </p:nvPr>
        </p:nvSpPr>
        <p:spPr>
          <a:xfrm>
            <a:off x="2727695" y="2044485"/>
            <a:ext cx="3081975" cy="1121230"/>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Attracted by discounts</a:t>
            </a:r>
          </a:p>
          <a:p>
            <a:r>
              <a:rPr lang="en-US" dirty="0">
                <a:latin typeface="Calibri" panose="020F0502020204030204" pitchFamily="34" charset="0"/>
                <a:ea typeface="Calibri" panose="020F0502020204030204" pitchFamily="34" charset="0"/>
                <a:cs typeface="Times New Roman" panose="02020603050405020304" pitchFamily="18" charset="0"/>
              </a:rPr>
              <a:t>Campaign </a:t>
            </a:r>
            <a:r>
              <a:rPr lang="en-US" dirty="0">
                <a:effectLst/>
                <a:latin typeface="Calibri" panose="020F0502020204030204" pitchFamily="34" charset="0"/>
                <a:ea typeface="Calibri" panose="020F0502020204030204" pitchFamily="34" charset="0"/>
                <a:cs typeface="Times New Roman" panose="02020603050405020304" pitchFamily="18" charset="0"/>
              </a:rPr>
              <a:t>wine, fruits, meat, fish and gold products, </a:t>
            </a:r>
          </a:p>
          <a:p>
            <a:r>
              <a:rPr lang="en-US" dirty="0">
                <a:effectLst/>
                <a:latin typeface="Calibri" panose="020F0502020204030204" pitchFamily="34" charset="0"/>
                <a:ea typeface="Calibri" panose="020F0502020204030204" pitchFamily="34" charset="0"/>
                <a:cs typeface="Times New Roman" panose="02020603050405020304" pitchFamily="18" charset="0"/>
              </a:rPr>
              <a:t>Website - Store</a:t>
            </a:r>
            <a:endParaRPr lang="en-US" sz="1400" dirty="0"/>
          </a:p>
        </p:txBody>
      </p:sp>
      <p:sp>
        <p:nvSpPr>
          <p:cNvPr id="147" name="Text Placeholder 146">
            <a:extLst>
              <a:ext uri="{FF2B5EF4-FFF2-40B4-BE49-F238E27FC236}">
                <a16:creationId xmlns:a16="http://schemas.microsoft.com/office/drawing/2014/main" id="{85278DC3-7465-427B-9DD5-7E46CE00FFC1}"/>
              </a:ext>
            </a:extLst>
          </p:cNvPr>
          <p:cNvSpPr>
            <a:spLocks noGrp="1"/>
          </p:cNvSpPr>
          <p:nvPr>
            <p:ph type="body" sz="quarter" idx="34"/>
          </p:nvPr>
        </p:nvSpPr>
        <p:spPr>
          <a:xfrm>
            <a:off x="920666" y="3428263"/>
            <a:ext cx="1584471" cy="1121230"/>
          </a:xfrm>
        </p:spPr>
        <p:txBody>
          <a:bodyPr/>
          <a:lstStyle/>
          <a:p>
            <a:r>
              <a:rPr lang="en-US" dirty="0"/>
              <a:t>C2</a:t>
            </a:r>
          </a:p>
          <a:p>
            <a:r>
              <a:rPr lang="en-US" sz="1000" dirty="0">
                <a:effectLst/>
                <a:latin typeface="Calibri" panose="020F0502020204030204" pitchFamily="34" charset="0"/>
                <a:ea typeface="Calibri" panose="020F0502020204030204" pitchFamily="34" charset="0"/>
                <a:cs typeface="Times New Roman" panose="02020603050405020304" pitchFamily="18" charset="0"/>
              </a:rPr>
              <a:t>largest family</a:t>
            </a:r>
            <a:endParaRPr lang="en-US" sz="1050" dirty="0"/>
          </a:p>
        </p:txBody>
      </p:sp>
      <p:sp>
        <p:nvSpPr>
          <p:cNvPr id="173" name="Text Placeholder 172">
            <a:extLst>
              <a:ext uri="{FF2B5EF4-FFF2-40B4-BE49-F238E27FC236}">
                <a16:creationId xmlns:a16="http://schemas.microsoft.com/office/drawing/2014/main" id="{1B5D0D81-8352-40FD-B232-D587379A48F6}"/>
              </a:ext>
            </a:extLst>
          </p:cNvPr>
          <p:cNvSpPr>
            <a:spLocks noGrp="1"/>
          </p:cNvSpPr>
          <p:nvPr>
            <p:ph type="body" sz="quarter" idx="35"/>
          </p:nvPr>
        </p:nvSpPr>
        <p:spPr>
          <a:xfrm>
            <a:off x="2803196" y="4812041"/>
            <a:ext cx="3081975" cy="1121230"/>
          </a:xfrm>
        </p:spPr>
        <p:txBody>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Discount campaign for older customers and families with children.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dirty="0">
                <a:effectLst/>
                <a:latin typeface="Calibri" panose="020F0502020204030204" pitchFamily="34" charset="0"/>
                <a:ea typeface="Calibri" panose="020F0502020204030204" pitchFamily="34" charset="0"/>
                <a:cs typeface="Times New Roman" panose="02020603050405020304" pitchFamily="18" charset="0"/>
              </a:rPr>
              <a:t>ebsite - stores.</a:t>
            </a:r>
          </a:p>
        </p:txBody>
      </p:sp>
      <p:sp>
        <p:nvSpPr>
          <p:cNvPr id="149" name="Text Placeholder 148">
            <a:extLst>
              <a:ext uri="{FF2B5EF4-FFF2-40B4-BE49-F238E27FC236}">
                <a16:creationId xmlns:a16="http://schemas.microsoft.com/office/drawing/2014/main" id="{9D611317-439A-40F5-AA3E-CF88472F54C4}"/>
              </a:ext>
            </a:extLst>
          </p:cNvPr>
          <p:cNvSpPr>
            <a:spLocks noGrp="1"/>
          </p:cNvSpPr>
          <p:nvPr>
            <p:ph type="body" sz="quarter" idx="36"/>
          </p:nvPr>
        </p:nvSpPr>
        <p:spPr>
          <a:xfrm>
            <a:off x="920666" y="4812041"/>
            <a:ext cx="1584471" cy="1121230"/>
          </a:xfrm>
        </p:spPr>
        <p:txBody>
          <a:bodyPr/>
          <a:lstStyle/>
          <a:p>
            <a:r>
              <a:rPr lang="en-US" dirty="0"/>
              <a:t>c3 </a:t>
            </a:r>
          </a:p>
          <a:p>
            <a:r>
              <a:rPr lang="en-US" sz="1050" dirty="0"/>
              <a:t>least recency</a:t>
            </a:r>
          </a:p>
        </p:txBody>
      </p:sp>
      <p:sp>
        <p:nvSpPr>
          <p:cNvPr id="174" name="Text Placeholder 173">
            <a:extLst>
              <a:ext uri="{FF2B5EF4-FFF2-40B4-BE49-F238E27FC236}">
                <a16:creationId xmlns:a16="http://schemas.microsoft.com/office/drawing/2014/main" id="{AFFA4C3C-8D8D-4DAB-A3FC-6ACD990091D0}"/>
              </a:ext>
            </a:extLst>
          </p:cNvPr>
          <p:cNvSpPr>
            <a:spLocks noGrp="1"/>
          </p:cNvSpPr>
          <p:nvPr>
            <p:ph type="body" sz="quarter" idx="37"/>
          </p:nvPr>
        </p:nvSpPr>
        <p:spPr>
          <a:xfrm>
            <a:off x="2727695" y="3428263"/>
            <a:ext cx="3081975" cy="1121230"/>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Discount campaigns for groups could be success in stores, mainly.</a:t>
            </a:r>
            <a:endParaRPr lang="en-US" sz="1400" dirty="0"/>
          </a:p>
        </p:txBody>
      </p:sp>
      <p:sp>
        <p:nvSpPr>
          <p:cNvPr id="2" name="Date Placeholder 1">
            <a:extLst>
              <a:ext uri="{FF2B5EF4-FFF2-40B4-BE49-F238E27FC236}">
                <a16:creationId xmlns:a16="http://schemas.microsoft.com/office/drawing/2014/main" id="{295CFB4A-6359-4A5C-B94D-1A54B544E3D0}"/>
              </a:ext>
            </a:extLst>
          </p:cNvPr>
          <p:cNvSpPr>
            <a:spLocks noGrp="1"/>
          </p:cNvSpPr>
          <p:nvPr>
            <p:ph type="dt" sz="half" idx="2"/>
          </p:nvPr>
        </p:nvSpPr>
        <p:spPr>
          <a:xfrm>
            <a:off x="838200" y="6356350"/>
            <a:ext cx="1590675" cy="365125"/>
          </a:xfrm>
        </p:spPr>
        <p:txBody>
          <a:bodyPr/>
          <a:lstStyle/>
          <a:p>
            <a:r>
              <a:rPr lang="en-US" dirty="0"/>
              <a:t>2022</a:t>
            </a:r>
          </a:p>
        </p:txBody>
      </p:sp>
      <p:sp>
        <p:nvSpPr>
          <p:cNvPr id="3" name="Footer Placeholder 2">
            <a:extLst>
              <a:ext uri="{FF2B5EF4-FFF2-40B4-BE49-F238E27FC236}">
                <a16:creationId xmlns:a16="http://schemas.microsoft.com/office/drawing/2014/main" id="{CEB23F79-82E5-43EE-8390-DF067A88C957}"/>
              </a:ext>
            </a:extLst>
          </p:cNvPr>
          <p:cNvSpPr>
            <a:spLocks noGrp="1"/>
          </p:cNvSpPr>
          <p:nvPr>
            <p:ph type="ftr" sz="quarter" idx="3"/>
          </p:nvPr>
        </p:nvSpPr>
        <p:spPr>
          <a:xfrm>
            <a:off x="6473608" y="6356350"/>
            <a:ext cx="2743200" cy="365125"/>
          </a:xfrm>
        </p:spPr>
        <p:txBody>
          <a:bodyPr/>
          <a:lstStyle/>
          <a:p>
            <a:r>
              <a:rPr lang="en-US" dirty="0"/>
              <a:t>DATA SCIENCE</a:t>
            </a:r>
          </a:p>
        </p:txBody>
      </p:sp>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5</a:t>
            </a:fld>
            <a:endParaRPr lang="en-US" dirty="0"/>
          </a:p>
        </p:txBody>
      </p:sp>
      <p:sp>
        <p:nvSpPr>
          <p:cNvPr id="7" name="Text Placeholder 65">
            <a:extLst>
              <a:ext uri="{FF2B5EF4-FFF2-40B4-BE49-F238E27FC236}">
                <a16:creationId xmlns:a16="http://schemas.microsoft.com/office/drawing/2014/main" id="{45F56608-87D0-96C8-E386-711474734115}"/>
              </a:ext>
            </a:extLst>
          </p:cNvPr>
          <p:cNvSpPr txBox="1">
            <a:spLocks/>
          </p:cNvSpPr>
          <p:nvPr/>
        </p:nvSpPr>
        <p:spPr>
          <a:xfrm>
            <a:off x="6744023" y="2307033"/>
            <a:ext cx="1584471" cy="1121230"/>
          </a:xfrm>
          <a:prstGeom prst="rect">
            <a:avLst/>
          </a:prstGeom>
          <a:ln w="28575">
            <a:solidFill>
              <a:schemeClr val="accent5">
                <a:lumMod val="50000"/>
              </a:schemeClr>
            </a:solidFill>
          </a:ln>
        </p:spPr>
        <p:txBody>
          <a:bodyPr lIns="182880" rIns="182880" anchor="ctr"/>
          <a:lstStyle>
            <a:lvl1pPr marL="0" indent="0" algn="ctr" defTabSz="914400" rtl="0" eaLnBrk="1" latinLnBrk="0" hangingPunct="1">
              <a:lnSpc>
                <a:spcPct val="100000"/>
              </a:lnSpc>
              <a:spcBef>
                <a:spcPts val="1000"/>
              </a:spcBef>
              <a:buFont typeface="Arial" panose="020B0604020202020204" pitchFamily="34" charset="0"/>
              <a:buNone/>
              <a:defRPr sz="2000" kern="1200" cap="all" spc="2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C4</a:t>
            </a:r>
          </a:p>
          <a:p>
            <a:r>
              <a:rPr lang="en-US" sz="1200" dirty="0"/>
              <a:t>Teenager family</a:t>
            </a:r>
          </a:p>
        </p:txBody>
      </p:sp>
      <p:sp>
        <p:nvSpPr>
          <p:cNvPr id="8" name="Text Placeholder 65">
            <a:extLst>
              <a:ext uri="{FF2B5EF4-FFF2-40B4-BE49-F238E27FC236}">
                <a16:creationId xmlns:a16="http://schemas.microsoft.com/office/drawing/2014/main" id="{ADC18DF3-71F5-C4AB-B28E-8A0DFE5A1E81}"/>
              </a:ext>
            </a:extLst>
          </p:cNvPr>
          <p:cNvSpPr txBox="1">
            <a:spLocks/>
          </p:cNvSpPr>
          <p:nvPr/>
        </p:nvSpPr>
        <p:spPr>
          <a:xfrm>
            <a:off x="6744023" y="4251426"/>
            <a:ext cx="1584471" cy="1121230"/>
          </a:xfrm>
          <a:prstGeom prst="rect">
            <a:avLst/>
          </a:prstGeom>
          <a:ln w="28575">
            <a:solidFill>
              <a:schemeClr val="accent5">
                <a:lumMod val="50000"/>
              </a:schemeClr>
            </a:solidFill>
          </a:ln>
        </p:spPr>
        <p:txBody>
          <a:bodyPr lIns="182880" rIns="182880" anchor="ctr"/>
          <a:lstStyle>
            <a:lvl1pPr marL="0" indent="0" algn="ctr" defTabSz="914400" rtl="0" eaLnBrk="1" latinLnBrk="0" hangingPunct="1">
              <a:lnSpc>
                <a:spcPct val="100000"/>
              </a:lnSpc>
              <a:spcBef>
                <a:spcPts val="1000"/>
              </a:spcBef>
              <a:buFont typeface="Arial" panose="020B0604020202020204" pitchFamily="34" charset="0"/>
              <a:buNone/>
              <a:defRPr sz="2000" kern="1200" cap="all" spc="2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C5</a:t>
            </a:r>
          </a:p>
          <a:p>
            <a:r>
              <a:rPr lang="en-US" sz="1200" dirty="0"/>
              <a:t>High level education</a:t>
            </a:r>
          </a:p>
        </p:txBody>
      </p:sp>
      <p:sp>
        <p:nvSpPr>
          <p:cNvPr id="5" name="Text Placeholder 81">
            <a:extLst>
              <a:ext uri="{FF2B5EF4-FFF2-40B4-BE49-F238E27FC236}">
                <a16:creationId xmlns:a16="http://schemas.microsoft.com/office/drawing/2014/main" id="{1C33415D-EE10-437F-77BE-C475714B318F}"/>
              </a:ext>
            </a:extLst>
          </p:cNvPr>
          <p:cNvSpPr txBox="1">
            <a:spLocks/>
          </p:cNvSpPr>
          <p:nvPr/>
        </p:nvSpPr>
        <p:spPr>
          <a:xfrm>
            <a:off x="8785944" y="2307033"/>
            <a:ext cx="3081975" cy="112123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Targeted campaigns for teenagers, specific activities for them, while design activities for couples for instance romantic dinners. Advertising on Web Page.</a:t>
            </a:r>
            <a:endParaRPr lang="en-US" sz="1200" dirty="0"/>
          </a:p>
        </p:txBody>
      </p:sp>
      <p:sp>
        <p:nvSpPr>
          <p:cNvPr id="6" name="Text Placeholder 81">
            <a:extLst>
              <a:ext uri="{FF2B5EF4-FFF2-40B4-BE49-F238E27FC236}">
                <a16:creationId xmlns:a16="http://schemas.microsoft.com/office/drawing/2014/main" id="{13128006-BB79-F909-3763-806A455FA8AE}"/>
              </a:ext>
            </a:extLst>
          </p:cNvPr>
          <p:cNvSpPr txBox="1">
            <a:spLocks/>
          </p:cNvSpPr>
          <p:nvPr/>
        </p:nvSpPr>
        <p:spPr>
          <a:xfrm>
            <a:off x="8904788" y="4251426"/>
            <a:ext cx="3081975" cy="1121230"/>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Online discount campaigns on Wines, Meat and gold products.</a:t>
            </a:r>
          </a:p>
        </p:txBody>
      </p:sp>
    </p:spTree>
    <p:extLst>
      <p:ext uri="{BB962C8B-B14F-4D97-AF65-F5344CB8AC3E}">
        <p14:creationId xmlns:p14="http://schemas.microsoft.com/office/powerpoint/2010/main" val="136347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a:lstStyle/>
          <a:p>
            <a:r>
              <a:rPr lang="pt-BR" dirty="0"/>
              <a:t>Miguel Cabra</a:t>
            </a:r>
          </a:p>
          <a:p>
            <a:endParaRPr lang="pt-BR" dirty="0"/>
          </a:p>
          <a:p>
            <a:r>
              <a:rPr lang="pt-BR" dirty="0"/>
              <a:t>57-3153060407</a:t>
            </a:r>
          </a:p>
          <a:p>
            <a:endParaRPr lang="pt-BR" dirty="0"/>
          </a:p>
          <a:p>
            <a:r>
              <a:rPr lang="pt-BR" dirty="0"/>
              <a:t>mhcabra@gmail.com</a:t>
            </a:r>
          </a:p>
          <a:p>
            <a:endParaRPr lang="pt-BR"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2022</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DATA SCIENCE</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1851646291"/>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{2A3F5B86-D905-4B0A-9C5A-8080EA81F05D}tf16411175_win32</Template>
  <TotalTime>151</TotalTime>
  <Words>418</Words>
  <Application>Microsoft Office PowerPoint</Application>
  <PresentationFormat>Widescreen</PresentationFormat>
  <Paragraphs>72</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vt:lpstr>
      <vt:lpstr>Tenorite </vt:lpstr>
      <vt:lpstr>Tenorite Bold</vt:lpstr>
      <vt:lpstr>Office Theme</vt:lpstr>
      <vt:lpstr>CAPSTONE PROJECT:  Marketing campaign customer segmentation</vt:lpstr>
      <vt:lpstr>Problem Summary</vt:lpstr>
      <vt:lpstr>problem</vt:lpstr>
      <vt:lpstr>solution</vt:lpstr>
      <vt:lpstr>clusters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Marketing campaign customer segmentation</dc:title>
  <dc:creator>Miguel Hamlet Cabra Torres</dc:creator>
  <cp:lastModifiedBy>Miguel Hamlet Cabra Torres</cp:lastModifiedBy>
  <cp:revision>3</cp:revision>
  <dcterms:created xsi:type="dcterms:W3CDTF">2022-10-07T01:49:58Z</dcterms:created>
  <dcterms:modified xsi:type="dcterms:W3CDTF">2022-10-08T20:47:55Z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