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C5417E0-0F21-4364-9395-A39CA805F466}" type="datetimeFigureOut">
              <a:rPr lang="en-GB" smtClean="0"/>
              <a:t>12/12/2021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5CCA17-5F24-456E-AF35-F56E33DFD95C}" type="slidenum">
              <a:rPr lang="en-GB" smtClean="0"/>
              <a:t>‹#›</a:t>
            </a:fld>
            <a:endParaRPr lang="en-GB"/>
          </a:p>
        </p:txBody>
      </p:sp>
    </p:spTree>
    <p:extLst>
      <p:ext uri="{BB962C8B-B14F-4D97-AF65-F5344CB8AC3E}">
        <p14:creationId xmlns:p14="http://schemas.microsoft.com/office/powerpoint/2010/main" val="37418331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417E0-0F21-4364-9395-A39CA805F466}" type="datetimeFigureOut">
              <a:rPr lang="en-GB" smtClean="0"/>
              <a:t>12/12/2021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CCA17-5F24-456E-AF35-F56E33DFD95C}" type="slidenum">
              <a:rPr lang="en-GB" smtClean="0"/>
              <a:t>‹#›</a:t>
            </a:fld>
            <a:endParaRPr lang="en-GB"/>
          </a:p>
        </p:txBody>
      </p:sp>
    </p:spTree>
    <p:extLst>
      <p:ext uri="{BB962C8B-B14F-4D97-AF65-F5344CB8AC3E}">
        <p14:creationId xmlns:p14="http://schemas.microsoft.com/office/powerpoint/2010/main" val="102239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417E0-0F21-4364-9395-A39CA805F466}" type="datetimeFigureOut">
              <a:rPr lang="en-GB" smtClean="0"/>
              <a:t>12/12/2021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CCA17-5F24-456E-AF35-F56E33DFD95C}" type="slidenum">
              <a:rPr lang="en-GB" smtClean="0"/>
              <a:t>‹#›</a:t>
            </a:fld>
            <a:endParaRPr lang="en-GB"/>
          </a:p>
        </p:txBody>
      </p:sp>
    </p:spTree>
    <p:extLst>
      <p:ext uri="{BB962C8B-B14F-4D97-AF65-F5344CB8AC3E}">
        <p14:creationId xmlns:p14="http://schemas.microsoft.com/office/powerpoint/2010/main" val="359844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417E0-0F21-4364-9395-A39CA805F466}" type="datetimeFigureOut">
              <a:rPr lang="en-GB" smtClean="0"/>
              <a:t>12/12/2021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5CCA17-5F24-456E-AF35-F56E33DFD95C}" type="slidenum">
              <a:rPr lang="en-GB" smtClean="0"/>
              <a:t>‹#›</a:t>
            </a:fld>
            <a:endParaRPr lang="en-GB"/>
          </a:p>
        </p:txBody>
      </p:sp>
    </p:spTree>
    <p:extLst>
      <p:ext uri="{BB962C8B-B14F-4D97-AF65-F5344CB8AC3E}">
        <p14:creationId xmlns:p14="http://schemas.microsoft.com/office/powerpoint/2010/main" val="338122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C5417E0-0F21-4364-9395-A39CA805F466}" type="datetimeFigureOut">
              <a:rPr lang="en-GB" smtClean="0"/>
              <a:t>12/12/2021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5CCA17-5F24-456E-AF35-F56E33DFD95C}" type="slidenum">
              <a:rPr lang="en-GB" smtClean="0"/>
              <a:t>‹#›</a:t>
            </a:fld>
            <a:endParaRPr lang="en-GB"/>
          </a:p>
        </p:txBody>
      </p:sp>
    </p:spTree>
    <p:extLst>
      <p:ext uri="{BB962C8B-B14F-4D97-AF65-F5344CB8AC3E}">
        <p14:creationId xmlns:p14="http://schemas.microsoft.com/office/powerpoint/2010/main" val="23599043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C5417E0-0F21-4364-9395-A39CA805F466}" type="datetimeFigureOut">
              <a:rPr lang="en-GB" smtClean="0"/>
              <a:t>12/12/2021</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E5CCA17-5F24-456E-AF35-F56E33DFD95C}" type="slidenum">
              <a:rPr lang="en-GB" smtClean="0"/>
              <a:t>‹#›</a:t>
            </a:fld>
            <a:endParaRPr lang="en-GB"/>
          </a:p>
        </p:txBody>
      </p:sp>
    </p:spTree>
    <p:extLst>
      <p:ext uri="{BB962C8B-B14F-4D97-AF65-F5344CB8AC3E}">
        <p14:creationId xmlns:p14="http://schemas.microsoft.com/office/powerpoint/2010/main" val="426670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C5417E0-0F21-4364-9395-A39CA805F466}" type="datetimeFigureOut">
              <a:rPr lang="en-GB" smtClean="0"/>
              <a:t>12/12/2021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5CCA17-5F24-456E-AF35-F56E33DFD95C}"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4761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417E0-0F21-4364-9395-A39CA805F466}" type="datetimeFigureOut">
              <a:rPr lang="en-GB" smtClean="0"/>
              <a:t>12/12/2021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5CCA17-5F24-456E-AF35-F56E33DFD95C}" type="slidenum">
              <a:rPr lang="en-GB" smtClean="0"/>
              <a:t>‹#›</a:t>
            </a:fld>
            <a:endParaRPr lang="en-GB"/>
          </a:p>
        </p:txBody>
      </p:sp>
    </p:spTree>
    <p:extLst>
      <p:ext uri="{BB962C8B-B14F-4D97-AF65-F5344CB8AC3E}">
        <p14:creationId xmlns:p14="http://schemas.microsoft.com/office/powerpoint/2010/main" val="63225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417E0-0F21-4364-9395-A39CA805F466}" type="datetimeFigureOut">
              <a:rPr lang="en-GB" smtClean="0"/>
              <a:t>12/12/2021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5CCA17-5F24-456E-AF35-F56E33DFD95C}" type="slidenum">
              <a:rPr lang="en-GB" smtClean="0"/>
              <a:t>‹#›</a:t>
            </a:fld>
            <a:endParaRPr lang="en-GB"/>
          </a:p>
        </p:txBody>
      </p:sp>
    </p:spTree>
    <p:extLst>
      <p:ext uri="{BB962C8B-B14F-4D97-AF65-F5344CB8AC3E}">
        <p14:creationId xmlns:p14="http://schemas.microsoft.com/office/powerpoint/2010/main" val="360855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C5417E0-0F21-4364-9395-A39CA805F466}" type="datetimeFigureOut">
              <a:rPr lang="en-GB" smtClean="0"/>
              <a:t>12/12/2021</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EE5CCA17-5F24-456E-AF35-F56E33DFD95C}" type="slidenum">
              <a:rPr lang="en-GB" smtClean="0"/>
              <a:t>‹#›</a:t>
            </a:fld>
            <a:endParaRPr lang="en-GB"/>
          </a:p>
        </p:txBody>
      </p:sp>
    </p:spTree>
    <p:extLst>
      <p:ext uri="{BB962C8B-B14F-4D97-AF65-F5344CB8AC3E}">
        <p14:creationId xmlns:p14="http://schemas.microsoft.com/office/powerpoint/2010/main" val="62060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C5417E0-0F21-4364-9395-A39CA805F466}" type="datetimeFigureOut">
              <a:rPr lang="en-GB" smtClean="0"/>
              <a:t>12/12/2021</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EE5CCA17-5F24-456E-AF35-F56E33DFD95C}" type="slidenum">
              <a:rPr lang="en-GB" smtClean="0"/>
              <a:t>‹#›</a:t>
            </a:fld>
            <a:endParaRPr lang="en-GB"/>
          </a:p>
        </p:txBody>
      </p:sp>
    </p:spTree>
    <p:extLst>
      <p:ext uri="{BB962C8B-B14F-4D97-AF65-F5344CB8AC3E}">
        <p14:creationId xmlns:p14="http://schemas.microsoft.com/office/powerpoint/2010/main" val="396761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C5417E0-0F21-4364-9395-A39CA805F466}" type="datetimeFigureOut">
              <a:rPr lang="en-GB" smtClean="0"/>
              <a:t>12/12/2021</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E5CCA17-5F24-456E-AF35-F56E33DFD95C}" type="slidenum">
              <a:rPr lang="en-GB" smtClean="0"/>
              <a:t>‹#›</a:t>
            </a:fld>
            <a:endParaRPr lang="en-GB"/>
          </a:p>
        </p:txBody>
      </p:sp>
    </p:spTree>
    <p:extLst>
      <p:ext uri="{BB962C8B-B14F-4D97-AF65-F5344CB8AC3E}">
        <p14:creationId xmlns:p14="http://schemas.microsoft.com/office/powerpoint/2010/main" val="1836934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F17C-7102-402D-8034-AA4C9B419A96}"/>
              </a:ext>
            </a:extLst>
          </p:cNvPr>
          <p:cNvSpPr>
            <a:spLocks noGrp="1"/>
          </p:cNvSpPr>
          <p:nvPr>
            <p:ph type="ctrTitle"/>
          </p:nvPr>
        </p:nvSpPr>
        <p:spPr>
          <a:xfrm>
            <a:off x="1524000" y="868362"/>
            <a:ext cx="9144000" cy="2387600"/>
          </a:xfrm>
        </p:spPr>
        <p:txBody>
          <a:bodyPr/>
          <a:lstStyle/>
          <a:p>
            <a:r>
              <a:rPr lang="ro-RO" dirty="0" err="1"/>
              <a:t>Blocks</a:t>
            </a:r>
            <a:r>
              <a:rPr lang="ro-RO" dirty="0"/>
              <a:t> World as a </a:t>
            </a:r>
            <a:r>
              <a:rPr lang="ro-RO" dirty="0" err="1"/>
              <a:t>benchmark</a:t>
            </a:r>
            <a:endParaRPr lang="en-GB" dirty="0"/>
          </a:p>
        </p:txBody>
      </p:sp>
      <p:sp>
        <p:nvSpPr>
          <p:cNvPr id="3" name="Subtitle 2">
            <a:extLst>
              <a:ext uri="{FF2B5EF4-FFF2-40B4-BE49-F238E27FC236}">
                <a16:creationId xmlns:a16="http://schemas.microsoft.com/office/drawing/2014/main" id="{49CD4667-E87D-45C9-96CF-B7353E3998D4}"/>
              </a:ext>
            </a:extLst>
          </p:cNvPr>
          <p:cNvSpPr>
            <a:spLocks noGrp="1"/>
          </p:cNvSpPr>
          <p:nvPr>
            <p:ph type="subTitle" idx="1"/>
          </p:nvPr>
        </p:nvSpPr>
        <p:spPr>
          <a:xfrm>
            <a:off x="1524000" y="3716323"/>
            <a:ext cx="9144000" cy="2028039"/>
          </a:xfrm>
        </p:spPr>
        <p:txBody>
          <a:bodyPr>
            <a:normAutofit fontScale="92500" lnSpcReduction="10000"/>
          </a:bodyPr>
          <a:lstStyle/>
          <a:p>
            <a:pPr algn="r"/>
            <a:r>
              <a:rPr lang="ro-RO" sz="3000" b="1" dirty="0" err="1"/>
              <a:t>Teemo</a:t>
            </a:r>
            <a:r>
              <a:rPr lang="ro-RO" sz="3000" b="1" dirty="0"/>
              <a:t> Team </a:t>
            </a:r>
          </a:p>
          <a:p>
            <a:pPr algn="r"/>
            <a:r>
              <a:rPr lang="ro-RO" b="1" dirty="0"/>
              <a:t> </a:t>
            </a:r>
          </a:p>
          <a:p>
            <a:pPr algn="r"/>
            <a:r>
              <a:rPr lang="ro-RO" dirty="0"/>
              <a:t>Crețu Rodica-Elena (C114D)</a:t>
            </a:r>
          </a:p>
          <a:p>
            <a:pPr algn="r"/>
            <a:r>
              <a:rPr lang="ro-RO" dirty="0"/>
              <a:t>Mihaiu Mihaela (C114D)</a:t>
            </a:r>
          </a:p>
          <a:p>
            <a:pPr algn="r"/>
            <a:r>
              <a:rPr lang="ro-RO" dirty="0" err="1"/>
              <a:t>Vaman</a:t>
            </a:r>
            <a:r>
              <a:rPr lang="ro-RO" dirty="0"/>
              <a:t> Adina-Maria (C114E)</a:t>
            </a:r>
            <a:endParaRPr lang="en-GB" dirty="0"/>
          </a:p>
        </p:txBody>
      </p:sp>
      <p:pic>
        <p:nvPicPr>
          <p:cNvPr id="1026" name="Picture 2" descr="A little Teemo icon I made when preparing my comeback because I wanted a  new icon. I haven&amp;#39;t used it yet because I ended up … | League of legends, I  icon,">
            <a:extLst>
              <a:ext uri="{FF2B5EF4-FFF2-40B4-BE49-F238E27FC236}">
                <a16:creationId xmlns:a16="http://schemas.microsoft.com/office/drawing/2014/main" id="{BA0535E6-6AC8-49EC-9831-8AFFE08C2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8278" y="3429000"/>
            <a:ext cx="908108" cy="908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59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3721-45B0-4C4C-840F-4D267A23B85D}"/>
              </a:ext>
            </a:extLst>
          </p:cNvPr>
          <p:cNvSpPr>
            <a:spLocks noGrp="1"/>
          </p:cNvSpPr>
          <p:nvPr>
            <p:ph type="title"/>
          </p:nvPr>
        </p:nvSpPr>
        <p:spPr/>
        <p:txBody>
          <a:bodyPr/>
          <a:lstStyle/>
          <a:p>
            <a:r>
              <a:rPr lang="ro-RO" dirty="0"/>
              <a:t>DEFINIȚII Și concepte</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B8EEAC-8F93-4A8A-AD5D-BCBB51CEA353}"/>
                  </a:ext>
                </a:extLst>
              </p:cNvPr>
              <p:cNvSpPr>
                <a:spLocks noGrp="1"/>
              </p:cNvSpPr>
              <p:nvPr>
                <p:ph idx="1"/>
              </p:nvPr>
            </p:nvSpPr>
            <p:spPr>
              <a:xfrm>
                <a:off x="2231136" y="2638044"/>
                <a:ext cx="7729728" cy="3485919"/>
              </a:xfrm>
            </p:spPr>
            <p:txBody>
              <a:bodyPr>
                <a:normAutofit/>
              </a:bodyPr>
              <a:lstStyle/>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Un bloc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b</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 cărui poziție în I (secvența de blocuri de sub acesta, inclusiv acesta) este diferită de poziția sa în G este </a:t>
                </a:r>
                <a:r>
                  <a:rPr lang="ro-RO" sz="1800" b="1" i="1" dirty="0">
                    <a:effectLst/>
                    <a:latin typeface="Times New Roman" panose="02020603050405020304" pitchFamily="18" charset="0"/>
                    <a:ea typeface="Malgun Gothic" panose="020B0503020000020004" pitchFamily="34" charset="-127"/>
                    <a:cs typeface="Times New Roman" panose="02020603050405020304" pitchFamily="18" charset="0"/>
                  </a:rPr>
                  <a:t>așezat greșit</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altfel este </a:t>
                </a:r>
                <a:r>
                  <a:rPr lang="ro-RO" sz="1800" b="1" i="1" dirty="0">
                    <a:effectLst/>
                    <a:latin typeface="Times New Roman" panose="02020603050405020304" pitchFamily="18" charset="0"/>
                    <a:ea typeface="Malgun Gothic" panose="020B0503020000020004" pitchFamily="34" charset="-127"/>
                    <a:cs typeface="Times New Roman" panose="02020603050405020304" pitchFamily="18" charset="0"/>
                  </a:rPr>
                  <a:t>așezat corect</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Doar blocurile așezate greșite trebuie mutate pentru rezolvarea unei probleme. O mișcare </a:t>
                </a:r>
                <a14:m>
                  <m:oMath xmlns:m="http://schemas.openxmlformats.org/officeDocument/2006/math">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𝑚</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e>
                        </m:d>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este </a:t>
                </a:r>
                <a:r>
                  <a:rPr lang="ro-RO" sz="1800" b="1" i="1" dirty="0">
                    <a:effectLst/>
                    <a:latin typeface="Times New Roman" panose="02020603050405020304" pitchFamily="18" charset="0"/>
                    <a:ea typeface="Malgun Gothic" panose="020B0503020000020004" pitchFamily="34" charset="-127"/>
                    <a:cs typeface="Times New Roman" panose="02020603050405020304" pitchFamily="18" charset="0"/>
                  </a:rPr>
                  <a:t>constructivă</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dacă și numai dacă blocul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a</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va fi așezat corect după mutarea acestuia pe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b</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După ce un bloc a fost mutat constructiv, acesta nu trebuie mutat din nou.</a:t>
                </a:r>
              </a:p>
              <a:p>
                <a:r>
                  <a:rPr lang="ro-RO" sz="1800" dirty="0">
                    <a:effectLst/>
                    <a:latin typeface="Times New Roman" panose="02020603050405020304" pitchFamily="18" charset="0"/>
                    <a:ea typeface="Malgun Gothic" panose="020B0503020000020004" pitchFamily="34" charset="-127"/>
                  </a:rPr>
                  <a:t>Dacă nu există nicio mișcare constructivă ce poate fi realizată în starea curentă, spunem că problema este </a:t>
                </a:r>
                <a:r>
                  <a:rPr lang="ro-RO" sz="1800" b="1" i="1" dirty="0">
                    <a:effectLst/>
                    <a:latin typeface="Times New Roman" panose="02020603050405020304" pitchFamily="18" charset="0"/>
                    <a:ea typeface="Malgun Gothic" panose="020B0503020000020004" pitchFamily="34" charset="-127"/>
                  </a:rPr>
                  <a:t>blocată</a:t>
                </a:r>
                <a:r>
                  <a:rPr lang="ro-RO" sz="1800" dirty="0">
                    <a:effectLst/>
                    <a:latin typeface="Times New Roman" panose="02020603050405020304" pitchFamily="18" charset="0"/>
                    <a:ea typeface="Malgun Gothic" panose="020B0503020000020004" pitchFamily="34" charset="-127"/>
                  </a:rPr>
                  <a:t> (</a:t>
                </a:r>
                <a:r>
                  <a:rPr lang="ro-RO" sz="1800" b="1" dirty="0" err="1">
                    <a:effectLst/>
                    <a:latin typeface="Times New Roman" panose="02020603050405020304" pitchFamily="18" charset="0"/>
                    <a:ea typeface="Malgun Gothic" panose="020B0503020000020004" pitchFamily="34" charset="-127"/>
                  </a:rPr>
                  <a:t>deadlock</a:t>
                </a:r>
                <a:r>
                  <a:rPr lang="ro-RO" sz="1800" dirty="0">
                    <a:effectLst/>
                    <a:latin typeface="Times New Roman" panose="02020603050405020304" pitchFamily="18" charset="0"/>
                    <a:ea typeface="Malgun Gothic" panose="020B0503020000020004" pitchFamily="34" charset="-127"/>
                  </a:rPr>
                  <a:t>). Atunci, pentru orice bloc așezat greșit </a:t>
                </a:r>
                <a:r>
                  <a:rPr lang="ro-RO" sz="1800" i="1" dirty="0">
                    <a:effectLst/>
                    <a:latin typeface="Times New Roman" panose="02020603050405020304" pitchFamily="18" charset="0"/>
                    <a:ea typeface="Malgun Gothic" panose="020B0503020000020004" pitchFamily="34" charset="-127"/>
                  </a:rPr>
                  <a:t>a</a:t>
                </a:r>
                <a:r>
                  <a:rPr lang="ro-RO" sz="1800" dirty="0">
                    <a:effectLst/>
                    <a:latin typeface="Times New Roman" panose="02020603050405020304" pitchFamily="18" charset="0"/>
                    <a:ea typeface="Malgun Gothic" panose="020B0503020000020004" pitchFamily="34" charset="-127"/>
                  </a:rPr>
                  <a:t>, există un bloc </a:t>
                </a:r>
                <a:r>
                  <a:rPr lang="ro-RO" sz="1800" i="1" dirty="0">
                    <a:effectLst/>
                    <a:latin typeface="Times New Roman" panose="02020603050405020304" pitchFamily="18" charset="0"/>
                    <a:ea typeface="Malgun Gothic" panose="020B0503020000020004" pitchFamily="34" charset="-127"/>
                  </a:rPr>
                  <a:t>b</a:t>
                </a:r>
                <a:r>
                  <a:rPr lang="ro-RO" sz="1800" dirty="0">
                    <a:effectLst/>
                    <a:latin typeface="Times New Roman" panose="02020603050405020304" pitchFamily="18" charset="0"/>
                    <a:ea typeface="Malgun Gothic" panose="020B0503020000020004" pitchFamily="34" charset="-127"/>
                  </a:rPr>
                  <a:t> care trebuie mutat înainte ca o mutare constructivă cu a să fie posibilă. Pentru că numărul de blocuri este unul finit, secvența blocurilor din blocaj este </a:t>
                </a:r>
                <a:r>
                  <a:rPr lang="ro-RO" sz="1800" b="1" dirty="0">
                    <a:effectLst/>
                    <a:latin typeface="Times New Roman" panose="02020603050405020304" pitchFamily="18" charset="0"/>
                    <a:ea typeface="Malgun Gothic" panose="020B0503020000020004" pitchFamily="34" charset="-127"/>
                  </a:rPr>
                  <a:t>ciclică</a:t>
                </a:r>
                <a:r>
                  <a:rPr lang="ro-RO" sz="1800" dirty="0">
                    <a:effectLst/>
                    <a:latin typeface="Times New Roman" panose="02020603050405020304" pitchFamily="18" charset="0"/>
                    <a:ea typeface="Malgun Gothic" panose="020B0503020000020004" pitchFamily="34" charset="-127"/>
                  </a:rPr>
                  <a:t>.</a:t>
                </a:r>
                <a:endParaRPr lang="ro-RO" sz="18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64B8EEAC-8F93-4A8A-AD5D-BCBB51CEA353}"/>
                  </a:ext>
                </a:extLst>
              </p:cNvPr>
              <p:cNvSpPr>
                <a:spLocks noGrp="1" noRot="1" noChangeAspect="1" noMove="1" noResize="1" noEditPoints="1" noAdjustHandles="1" noChangeArrowheads="1" noChangeShapeType="1" noTextEdit="1"/>
              </p:cNvSpPr>
              <p:nvPr>
                <p:ph idx="1"/>
              </p:nvPr>
            </p:nvSpPr>
            <p:spPr>
              <a:xfrm>
                <a:off x="2231136" y="2638044"/>
                <a:ext cx="7729728" cy="3485919"/>
              </a:xfrm>
              <a:blipFill>
                <a:blip r:embed="rId2"/>
                <a:stretch>
                  <a:fillRect l="-473" t="-1049" r="-1183"/>
                </a:stretch>
              </a:blipFill>
            </p:spPr>
            <p:txBody>
              <a:bodyPr/>
              <a:lstStyle/>
              <a:p>
                <a:r>
                  <a:rPr lang="en-GB">
                    <a:noFill/>
                  </a:rPr>
                  <a:t> </a:t>
                </a:r>
              </a:p>
            </p:txBody>
          </p:sp>
        </mc:Fallback>
      </mc:AlternateContent>
    </p:spTree>
    <p:extLst>
      <p:ext uri="{BB962C8B-B14F-4D97-AF65-F5344CB8AC3E}">
        <p14:creationId xmlns:p14="http://schemas.microsoft.com/office/powerpoint/2010/main" val="319753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F711-E490-4920-B695-1EC6694EAE9D}"/>
              </a:ext>
            </a:extLst>
          </p:cNvPr>
          <p:cNvSpPr>
            <a:spLocks noGrp="1"/>
          </p:cNvSpPr>
          <p:nvPr>
            <p:ph type="title"/>
          </p:nvPr>
        </p:nvSpPr>
        <p:spPr/>
        <p:txBody>
          <a:bodyPr/>
          <a:lstStyle/>
          <a:p>
            <a:r>
              <a:rPr lang="ro-RO" dirty="0"/>
              <a:t>DEFINIȚII ȘI CONCEPTE</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CE3117-1A18-4F65-9376-AEB625E9B32A}"/>
                  </a:ext>
                </a:extLst>
              </p:cNvPr>
              <p:cNvSpPr>
                <a:spLocks noGrp="1"/>
              </p:cNvSpPr>
              <p:nvPr>
                <p:ph idx="1"/>
              </p:nvPr>
            </p:nvSpPr>
            <p:spPr/>
            <p:txBody>
              <a:bodyPr>
                <a:normAutofit fontScale="85000" lnSpcReduction="20000"/>
              </a:bodyPr>
              <a:lstStyle/>
              <a:p>
                <a:pPr indent="228600" algn="just">
                  <a:lnSpc>
                    <a:spcPct val="150000"/>
                  </a:lnSpc>
                  <a:spcAft>
                    <a:spcPts val="800"/>
                  </a:spcAft>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Un </a:t>
                </a:r>
                <a:r>
                  <a:rPr lang="ro-RO" sz="1800" b="1" i="1" dirty="0">
                    <a:effectLst/>
                    <a:latin typeface="Times New Roman" panose="02020603050405020304" pitchFamily="18" charset="0"/>
                    <a:ea typeface="Malgun Gothic" panose="020B0503020000020004" pitchFamily="34" charset="-127"/>
                    <a:cs typeface="Times New Roman" panose="02020603050405020304" pitchFamily="18" charset="0"/>
                  </a:rPr>
                  <a:t>blocaj</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este așadar o submulțime a mulțimii de blocuri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B</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care poate fi ordonată </a:t>
                </a:r>
                <a14:m>
                  <m:oMath xmlns:m="http://schemas.openxmlformats.org/officeDocument/2006/math">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𝑑</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1</m:t>
                                </m:r>
                              </m:sub>
                            </m:s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𝑑</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2</m:t>
                                </m:r>
                              </m:sub>
                            </m:s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𝑑</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𝑘</m:t>
                                </m:r>
                              </m:sub>
                            </m:s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e>
                        </m:d>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astfel încât între oricare două blocuri succesive din submulțime (inclusiv blocul </a:t>
                </a:r>
                <a14:m>
                  <m:oMath xmlns:m="http://schemas.openxmlformats.org/officeDocument/2006/math">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𝑑</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𝑘</m:t>
                        </m:r>
                      </m:sub>
                    </m:s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și blocul </a:t>
                </a:r>
                <a14:m>
                  <m:oMath xmlns:m="http://schemas.openxmlformats.org/officeDocument/2006/math">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𝑑</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1</m:t>
                        </m:r>
                      </m:sub>
                    </m:sSub>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există relația: </a:t>
                </a:r>
              </a:p>
              <a:p>
                <a:pPr indent="0" algn="just">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𝑁</m:t>
                          </m:r>
                        </m:e>
                        <m:sub>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𝐼</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𝐺</m:t>
                                  </m:r>
                                </m:e>
                              </m:d>
                            </m:e>
                          </m:d>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𝑃𝑂𝑆𝐼𝑇𝐼𝑂𝑁</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𝐼</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𝑃𝑂𝑆𝐼𝑇𝐼𝑂𝑁</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𝐺</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ș</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𝑖</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𝑃𝑂𝑆𝐼𝑇𝐼𝑂𝑁</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𝐼</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𝑃𝑂𝑆𝐼𝑇𝐼𝑂𝑁</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𝐺</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ș</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𝑖</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𝑥</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𝑇𝐴𝐵𝐿𝐸</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.î. </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𝐴𝐵𝑂𝑉𝐸</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𝐼</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𝑥</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ș</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𝑖</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𝐴𝐵𝑂𝑉𝐸</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𝐺</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𝑥</m:t>
                          </m:r>
                        </m:e>
                      </m:d>
                    </m:oMath>
                  </m:oMathPara>
                </a14:m>
                <a:endParaRPr lang="ro-RO" sz="18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indent="0" algn="just">
                  <a:lnSpc>
                    <a:spcPct val="150000"/>
                  </a:lnSpc>
                  <a:spcAft>
                    <a:spcPts val="800"/>
                  </a:spcAft>
                  <a:buNone/>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(blocurile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a</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și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b</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nu sunt așezate corect și există un bloc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x</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care este deasupra blocului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b</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în starea inițială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I</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și deasupra blocului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a</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în starea scop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G</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și care nu va putea fi mutat fără o mutare neconstructivă în prealabil)</a:t>
                </a:r>
              </a:p>
              <a:p>
                <a:pPr indent="228600" algn="just">
                  <a:lnSpc>
                    <a:spcPct val="150000"/>
                  </a:lnSpc>
                  <a:spcAft>
                    <a:spcPts val="800"/>
                  </a:spcAft>
                </a:pPr>
                <a:endParaRPr lang="ro-RO" sz="18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ACE3117-1A18-4F65-9376-AEB625E9B32A}"/>
                  </a:ext>
                </a:extLst>
              </p:cNvPr>
              <p:cNvSpPr>
                <a:spLocks noGrp="1" noRot="1" noChangeAspect="1" noMove="1" noResize="1" noEditPoints="1" noAdjustHandles="1" noChangeArrowheads="1" noChangeShapeType="1" noTextEdit="1"/>
              </p:cNvSpPr>
              <p:nvPr>
                <p:ph idx="1"/>
              </p:nvPr>
            </p:nvSpPr>
            <p:spPr>
              <a:blipFill>
                <a:blip r:embed="rId2"/>
                <a:stretch>
                  <a:fillRect l="-394" t="-589" r="-315"/>
                </a:stretch>
              </a:blipFill>
            </p:spPr>
            <p:txBody>
              <a:bodyPr/>
              <a:lstStyle/>
              <a:p>
                <a:r>
                  <a:rPr lang="en-GB">
                    <a:noFill/>
                  </a:rPr>
                  <a:t> </a:t>
                </a:r>
              </a:p>
            </p:txBody>
          </p:sp>
        </mc:Fallback>
      </mc:AlternateContent>
    </p:spTree>
    <p:extLst>
      <p:ext uri="{BB962C8B-B14F-4D97-AF65-F5344CB8AC3E}">
        <p14:creationId xmlns:p14="http://schemas.microsoft.com/office/powerpoint/2010/main" val="1871515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C761-95F9-4D72-B547-82FA179AF431}"/>
              </a:ext>
            </a:extLst>
          </p:cNvPr>
          <p:cNvSpPr>
            <a:spLocks noGrp="1"/>
          </p:cNvSpPr>
          <p:nvPr>
            <p:ph type="title"/>
          </p:nvPr>
        </p:nvSpPr>
        <p:spPr/>
        <p:txBody>
          <a:bodyPr/>
          <a:lstStyle/>
          <a:p>
            <a:r>
              <a:rPr lang="ro-RO" dirty="0"/>
              <a:t>DEFINIȚII și concepte</a:t>
            </a:r>
            <a:endParaRPr lang="en-GB" dirty="0"/>
          </a:p>
        </p:txBody>
      </p:sp>
      <p:sp>
        <p:nvSpPr>
          <p:cNvPr id="3" name="Content Placeholder 2">
            <a:extLst>
              <a:ext uri="{FF2B5EF4-FFF2-40B4-BE49-F238E27FC236}">
                <a16:creationId xmlns:a16="http://schemas.microsoft.com/office/drawing/2014/main" id="{C997A8FD-7780-4F3E-884B-968F94A8C78E}"/>
              </a:ext>
            </a:extLst>
          </p:cNvPr>
          <p:cNvSpPr>
            <a:spLocks noGrp="1"/>
          </p:cNvSpPr>
          <p:nvPr>
            <p:ph idx="1"/>
          </p:nvPr>
        </p:nvSpPr>
        <p:spPr/>
        <p:txBody>
          <a:bodyPr anchor="ctr"/>
          <a:lstStyle/>
          <a:p>
            <a:pPr>
              <a:lnSpc>
                <a:spcPct val="150000"/>
              </a:lnSpc>
            </a:pPr>
            <a:r>
              <a:rPr lang="ro-RO" sz="1800" dirty="0">
                <a:effectLst/>
                <a:latin typeface="Times New Roman" panose="02020603050405020304" pitchFamily="18" charset="0"/>
                <a:ea typeface="Malgun Gothic" panose="020B0503020000020004" pitchFamily="34" charset="-127"/>
              </a:rPr>
              <a:t>Așadar, pentru a rezolva o problemă blocată, cel puțin un bloc din această submulțime trebuie mutat neconstructiv – pe masă, pentru a nu introduce un alt blocaj. Pentru a ajunge la soluție, mulțimea blocurilor mutate neconstructiv trebuie să conțină cel puțin un bloc din fiecare blocaj. Pentru ca planul rezultat să fie optim, această mulțime trebuie să aibă cardinalul minim – </a:t>
            </a:r>
            <a:r>
              <a:rPr lang="ro-RO" sz="1800" b="1" dirty="0">
                <a:effectLst/>
                <a:latin typeface="Times New Roman" panose="02020603050405020304" pitchFamily="18" charset="0"/>
                <a:ea typeface="Malgun Gothic" panose="020B0503020000020004" pitchFamily="34" charset="-127"/>
              </a:rPr>
              <a:t>problema NP-hard</a:t>
            </a:r>
            <a:r>
              <a:rPr lang="ro-RO" sz="1800" dirty="0">
                <a:effectLst/>
                <a:latin typeface="Times New Roman" panose="02020603050405020304" pitchFamily="18" charset="0"/>
                <a:ea typeface="Malgun Gothic" panose="020B0503020000020004" pitchFamily="34" charset="-127"/>
              </a:rPr>
              <a:t>. </a:t>
            </a:r>
          </a:p>
        </p:txBody>
      </p:sp>
    </p:spTree>
    <p:extLst>
      <p:ext uri="{BB962C8B-B14F-4D97-AF65-F5344CB8AC3E}">
        <p14:creationId xmlns:p14="http://schemas.microsoft.com/office/powerpoint/2010/main" val="70636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0FA8-B6EC-4281-9597-8E32B903DD44}"/>
              </a:ext>
            </a:extLst>
          </p:cNvPr>
          <p:cNvSpPr>
            <a:spLocks noGrp="1"/>
          </p:cNvSpPr>
          <p:nvPr>
            <p:ph type="title"/>
          </p:nvPr>
        </p:nvSpPr>
        <p:spPr/>
        <p:txBody>
          <a:bodyPr/>
          <a:lstStyle/>
          <a:p>
            <a:r>
              <a:rPr lang="ro-RO" dirty="0"/>
              <a:t>Algoritmi folosiți</a:t>
            </a:r>
            <a:endParaRPr lang="en-GB" dirty="0"/>
          </a:p>
        </p:txBody>
      </p:sp>
      <p:sp>
        <p:nvSpPr>
          <p:cNvPr id="3" name="Content Placeholder 2">
            <a:extLst>
              <a:ext uri="{FF2B5EF4-FFF2-40B4-BE49-F238E27FC236}">
                <a16:creationId xmlns:a16="http://schemas.microsoft.com/office/drawing/2014/main" id="{0BBD5584-4764-4843-81BC-76D217D7E47A}"/>
              </a:ext>
            </a:extLst>
          </p:cNvPr>
          <p:cNvSpPr>
            <a:spLocks noGrp="1"/>
          </p:cNvSpPr>
          <p:nvPr>
            <p:ph idx="1"/>
          </p:nvPr>
        </p:nvSpPr>
        <p:spPr/>
        <p:txBody>
          <a:bodyPr/>
          <a:lstStyle/>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Pentru a găsi o soluție a problemei BW care să nu fie optimă, putem produce în timp liniar planuri de cel mult de două ori mai lungi decât cel optim, cât timp avem grijă să nu mutăm blocuri care sunt deja așezate corect sau să introducem voit noi blocaje.</a:t>
            </a:r>
          </a:p>
          <a:p>
            <a:r>
              <a:rPr lang="ro-RO" dirty="0"/>
              <a:t>Vom folosi și compara un algoritm optim în timp exponențial (PERFECT), patru algoritmi de parcurgere a grafului (BFS, DFS, A*, Best </a:t>
            </a:r>
            <a:r>
              <a:rPr lang="ro-RO" dirty="0" err="1"/>
              <a:t>First</a:t>
            </a:r>
            <a:r>
              <a:rPr lang="ro-RO" dirty="0"/>
              <a:t> </a:t>
            </a:r>
            <a:r>
              <a:rPr lang="ro-RO" dirty="0" err="1"/>
              <a:t>Search</a:t>
            </a:r>
            <a:r>
              <a:rPr lang="ro-RO" dirty="0"/>
              <a:t> – ultimii BFS cu o funcție euristică) și trei algoritmi non-optimi, dar ce rulează în timp liniar și produc planuri de cel mult de două ori mai lungi (US, GN1, GN2)</a:t>
            </a:r>
            <a:endParaRPr lang="en-GB" dirty="0"/>
          </a:p>
        </p:txBody>
      </p:sp>
    </p:spTree>
    <p:extLst>
      <p:ext uri="{BB962C8B-B14F-4D97-AF65-F5344CB8AC3E}">
        <p14:creationId xmlns:p14="http://schemas.microsoft.com/office/powerpoint/2010/main" val="43778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372D-56BB-4ABD-807A-47BC8D510C7D}"/>
              </a:ext>
            </a:extLst>
          </p:cNvPr>
          <p:cNvSpPr>
            <a:spLocks noGrp="1"/>
          </p:cNvSpPr>
          <p:nvPr>
            <p:ph type="title"/>
          </p:nvPr>
        </p:nvSpPr>
        <p:spPr/>
        <p:txBody>
          <a:bodyPr/>
          <a:lstStyle/>
          <a:p>
            <a:r>
              <a:rPr lang="ro-RO" dirty="0" err="1"/>
              <a:t>Unstack</a:t>
            </a:r>
            <a:r>
              <a:rPr lang="ro-RO" dirty="0"/>
              <a:t> - </a:t>
            </a:r>
            <a:r>
              <a:rPr lang="ro-RO" dirty="0" err="1"/>
              <a:t>stack</a:t>
            </a:r>
            <a:endParaRPr lang="en-GB" dirty="0"/>
          </a:p>
        </p:txBody>
      </p:sp>
      <p:sp>
        <p:nvSpPr>
          <p:cNvPr id="3" name="Content Placeholder 2">
            <a:extLst>
              <a:ext uri="{FF2B5EF4-FFF2-40B4-BE49-F238E27FC236}">
                <a16:creationId xmlns:a16="http://schemas.microsoft.com/office/drawing/2014/main" id="{B57232B8-A59B-4AC5-BAF7-D28A0FF50690}"/>
              </a:ext>
            </a:extLst>
          </p:cNvPr>
          <p:cNvSpPr>
            <a:spLocks noGrp="1"/>
          </p:cNvSpPr>
          <p:nvPr>
            <p:ph idx="1"/>
          </p:nvPr>
        </p:nvSpPr>
        <p:spPr/>
        <p:txBody>
          <a:bodyPr>
            <a:normAutofit/>
          </a:bodyPr>
          <a:lstStyle/>
          <a:p>
            <a:pPr marL="0" indent="0">
              <a:buNone/>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După cum sugerează și numele, strategia acestui algoritm este următoarea:</a:t>
            </a:r>
          </a:p>
          <a:p>
            <a:pPr lvl="1"/>
            <a:r>
              <a:rPr lang="ro-RO" dirty="0">
                <a:effectLst/>
                <a:latin typeface="Times New Roman" panose="02020603050405020304" pitchFamily="18" charset="0"/>
                <a:ea typeface="Malgun Gothic" panose="020B0503020000020004" pitchFamily="34" charset="-127"/>
                <a:cs typeface="Times New Roman" panose="02020603050405020304" pitchFamily="18" charset="0"/>
              </a:rPr>
              <a:t>pune pe masă orice bloc din vârful unui turnuleț care nu este în poziție</a:t>
            </a:r>
          </a:p>
          <a:p>
            <a:pPr lvl="1"/>
            <a:r>
              <a:rPr lang="ro-RO" dirty="0">
                <a:effectLst/>
                <a:latin typeface="Times New Roman" panose="02020603050405020304" pitchFamily="18" charset="0"/>
                <a:ea typeface="Malgun Gothic" panose="020B0503020000020004" pitchFamily="34" charset="-127"/>
                <a:cs typeface="Times New Roman" panose="02020603050405020304" pitchFamily="18" charset="0"/>
              </a:rPr>
              <a:t>când nu mai sunt blocuri care nu sunt în poziție în afară de cele de pe masă, pune în ordine blocurile în turnulețe prin mișcări constructive. </a:t>
            </a:r>
          </a:p>
          <a:p>
            <a:pPr lvl="1"/>
            <a:endParaRPr lang="ro-RO" dirty="0">
              <a:latin typeface="Times New Roman" panose="02020603050405020304" pitchFamily="18" charset="0"/>
              <a:ea typeface="Malgun Gothic" panose="020B0503020000020004" pitchFamily="34" charset="-127"/>
              <a:cs typeface="Times New Roman" panose="02020603050405020304" pitchFamily="18" charset="0"/>
            </a:endParaRPr>
          </a:p>
          <a:p>
            <a:pPr marL="228600" lvl="1" indent="0">
              <a:buNone/>
            </a:pPr>
            <a:r>
              <a:rPr lang="ro-RO" dirty="0">
                <a:effectLst/>
                <a:latin typeface="Times New Roman" panose="02020603050405020304" pitchFamily="18" charset="0"/>
                <a:ea typeface="Malgun Gothic" panose="020B0503020000020004" pitchFamily="34" charset="-127"/>
                <a:cs typeface="Times New Roman" panose="02020603050405020304" pitchFamily="18" charset="0"/>
              </a:rPr>
              <a:t>Pentru că orice bloc care nu este în poziție trebuie mutat cel puțin o dată și în planurile optime, iar în algoritmul US acestea sunt mutate de două ori (o dată pe masă și o dată pe turnuleț), lungimea planului rezultat va fi de cel mult două ori mai lung decât cel optim.</a:t>
            </a:r>
          </a:p>
          <a:p>
            <a:endParaRPr lang="en-GB" dirty="0"/>
          </a:p>
        </p:txBody>
      </p:sp>
    </p:spTree>
    <p:extLst>
      <p:ext uri="{BB962C8B-B14F-4D97-AF65-F5344CB8AC3E}">
        <p14:creationId xmlns:p14="http://schemas.microsoft.com/office/powerpoint/2010/main" val="49362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EA5B-FA73-4F2A-AAF4-22555715DFF9}"/>
              </a:ext>
            </a:extLst>
          </p:cNvPr>
          <p:cNvSpPr>
            <a:spLocks noGrp="1"/>
          </p:cNvSpPr>
          <p:nvPr>
            <p:ph type="title"/>
          </p:nvPr>
        </p:nvSpPr>
        <p:spPr/>
        <p:txBody>
          <a:bodyPr/>
          <a:lstStyle/>
          <a:p>
            <a:r>
              <a:rPr lang="ro-RO" dirty="0"/>
              <a:t>UNSTACK - </a:t>
            </a:r>
            <a:r>
              <a:rPr lang="ro-RO" dirty="0" err="1"/>
              <a:t>stack</a:t>
            </a:r>
            <a:endParaRPr lang="en-GB" dirty="0"/>
          </a:p>
        </p:txBody>
      </p:sp>
      <p:sp>
        <p:nvSpPr>
          <p:cNvPr id="3" name="Content Placeholder 2">
            <a:extLst>
              <a:ext uri="{FF2B5EF4-FFF2-40B4-BE49-F238E27FC236}">
                <a16:creationId xmlns:a16="http://schemas.microsoft.com/office/drawing/2014/main" id="{FF757863-BB66-4128-A6A9-40A650968201}"/>
              </a:ext>
            </a:extLst>
          </p:cNvPr>
          <p:cNvSpPr>
            <a:spLocks noGrp="1"/>
          </p:cNvSpPr>
          <p:nvPr>
            <p:ph idx="1"/>
          </p:nvPr>
        </p:nvSpPr>
        <p:spPr/>
        <p:txBody>
          <a:bodyPr>
            <a:normAutofit fontScale="70000" lnSpcReduction="20000"/>
          </a:bodyPr>
          <a:lstStyle/>
          <a:p>
            <a:pPr indent="228600" algn="just">
              <a:lnSpc>
                <a:spcPct val="150000"/>
              </a:lnSpc>
              <a:spcAft>
                <a:spcPts val="800"/>
              </a:spcAft>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Pentru a implementa algoritmul US într-un timp linear, trebuie calculat pentru fiecare bloc dacă este în poziție în O(n), o singură dată în execuția programului, astfel:</a:t>
            </a:r>
          </a:p>
          <a:p>
            <a:pPr marL="342900" lvl="0" indent="-342900" algn="just">
              <a:lnSpc>
                <a:spcPct val="150000"/>
              </a:lnSpc>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Inițial, fiecare bloc este marcat ca fiind liber și neexaminat</a:t>
            </a:r>
          </a:p>
          <a:p>
            <a:pPr marL="342900" lvl="0" indent="-342900" algn="just">
              <a:lnSpc>
                <a:spcPct val="150000"/>
              </a:lnSpc>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Pentru fiecare bloc se apelează funcția INPOS(b) care verifică dacă este în poziția corectă (în mod recursiv, verificând și actualizând variabila </a:t>
            </a:r>
            <a:r>
              <a:rPr lang="ro-RO" sz="1800" i="1" dirty="0" err="1">
                <a:effectLst/>
                <a:latin typeface="Times New Roman" panose="02020603050405020304" pitchFamily="18" charset="0"/>
                <a:ea typeface="Malgun Gothic" panose="020B0503020000020004" pitchFamily="34" charset="-127"/>
                <a:cs typeface="Times New Roman" panose="02020603050405020304" pitchFamily="18" charset="0"/>
              </a:rPr>
              <a:t>inPosition</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pentru toate blocurile de sub el); blocul de sub blocul curent este marcat ca nefiind liber</a:t>
            </a:r>
          </a:p>
          <a:p>
            <a:pPr marL="342900" lvl="0" indent="-342900" algn="just">
              <a:lnSpc>
                <a:spcPct val="150000"/>
              </a:lnSpc>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Fiecare bloc marcat liber este pus pe masă dacă nu este în poziție</a:t>
            </a:r>
          </a:p>
          <a:p>
            <a:pPr marL="342900" lvl="0" indent="-342900" algn="just">
              <a:lnSpc>
                <a:spcPct val="150000"/>
              </a:lnSpc>
              <a:spcAft>
                <a:spcPts val="800"/>
              </a:spcAft>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Fiecare bloc de pe masă este pus în turnulețul corespunzător dacă nu este în poziție (nu trebuie să fie pe masă)</a:t>
            </a:r>
          </a:p>
        </p:txBody>
      </p:sp>
    </p:spTree>
    <p:extLst>
      <p:ext uri="{BB962C8B-B14F-4D97-AF65-F5344CB8AC3E}">
        <p14:creationId xmlns:p14="http://schemas.microsoft.com/office/powerpoint/2010/main" val="140876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9C44-B948-49BF-B4EE-01EEC939B711}"/>
              </a:ext>
            </a:extLst>
          </p:cNvPr>
          <p:cNvSpPr>
            <a:spLocks noGrp="1"/>
          </p:cNvSpPr>
          <p:nvPr>
            <p:ph type="title"/>
          </p:nvPr>
        </p:nvSpPr>
        <p:spPr/>
        <p:txBody>
          <a:bodyPr/>
          <a:lstStyle/>
          <a:p>
            <a:r>
              <a:rPr lang="ro-RO" dirty="0"/>
              <a:t>GN1</a:t>
            </a:r>
            <a:endParaRPr lang="en-GB" dirty="0"/>
          </a:p>
        </p:txBody>
      </p:sp>
      <p:sp>
        <p:nvSpPr>
          <p:cNvPr id="3" name="Content Placeholder 2">
            <a:extLst>
              <a:ext uri="{FF2B5EF4-FFF2-40B4-BE49-F238E27FC236}">
                <a16:creationId xmlns:a16="http://schemas.microsoft.com/office/drawing/2014/main" id="{7664C99A-084F-4F4D-B298-B7ED4FCFC234}"/>
              </a:ext>
            </a:extLst>
          </p:cNvPr>
          <p:cNvSpPr>
            <a:spLocks noGrp="1"/>
          </p:cNvSpPr>
          <p:nvPr>
            <p:ph idx="1"/>
          </p:nvPr>
        </p:nvSpPr>
        <p:spPr/>
        <p:txBody>
          <a:bodyPr>
            <a:normAutofit fontScale="85000" lnSpcReduction="20000"/>
          </a:bodyPr>
          <a:lstStyle/>
          <a:p>
            <a:pPr indent="228600" algn="just">
              <a:lnSpc>
                <a:spcPct val="150000"/>
              </a:lnSpc>
              <a:spcAft>
                <a:spcPts val="800"/>
              </a:spcAft>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Propus de N. Gupta și D. </a:t>
            </a:r>
            <a:r>
              <a:rPr lang="ro-RO" sz="1800" dirty="0" err="1">
                <a:effectLst/>
                <a:latin typeface="Times New Roman" panose="02020603050405020304" pitchFamily="18" charset="0"/>
                <a:ea typeface="Malgun Gothic" panose="020B0503020000020004" pitchFamily="34" charset="-127"/>
                <a:cs typeface="Times New Roman" panose="02020603050405020304" pitchFamily="18" charset="0"/>
              </a:rPr>
              <a:t>Nau</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acest algoritm îmbunătățește algoritmul US prin recunoașterea mișcărilor constructive și executarea preferențială a acestora față de cele </a:t>
            </a:r>
            <a:r>
              <a:rPr lang="ro-RO" sz="1800" dirty="0" err="1">
                <a:effectLst/>
                <a:latin typeface="Times New Roman" panose="02020603050405020304" pitchFamily="18" charset="0"/>
                <a:ea typeface="Malgun Gothic" panose="020B0503020000020004" pitchFamily="34" charset="-127"/>
                <a:cs typeface="Times New Roman" panose="02020603050405020304" pitchFamily="18" charset="0"/>
              </a:rPr>
              <a:t>nonconstructive</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(un bloc nu va fi pus niciodată pe masă dacă ar putea fi așezat corect în mod direct). Pentru îndeplinirea acestui obiectiv, va fi luat în considerare și statusul unui bloc:</a:t>
            </a:r>
          </a:p>
          <a:p>
            <a:pPr marL="342900" lvl="0" indent="-342900" algn="just">
              <a:lnSpc>
                <a:spcPct val="150000"/>
              </a:lnSpc>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BLOCAT – nu poate fi mutat pentru că încă nu este așezat corect blocul care ar trebui să fie sub el în starea scop</a:t>
            </a:r>
          </a:p>
          <a:p>
            <a:pPr marL="342900" lvl="0" indent="-342900" algn="just">
              <a:lnSpc>
                <a:spcPct val="150000"/>
              </a:lnSpc>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GATA – poate fi așezat corect în mod direct</a:t>
            </a:r>
          </a:p>
          <a:p>
            <a:pPr marL="342900" lvl="0" indent="-342900" algn="just">
              <a:lnSpc>
                <a:spcPct val="150000"/>
              </a:lnSpc>
              <a:spcAft>
                <a:spcPts val="800"/>
              </a:spcAft>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ALTUL – se află pe masă, dar nu este în poziție</a:t>
            </a:r>
          </a:p>
          <a:p>
            <a:pPr marL="0" indent="0">
              <a:buNone/>
            </a:pPr>
            <a:endParaRPr lang="en-GB" dirty="0"/>
          </a:p>
        </p:txBody>
      </p:sp>
    </p:spTree>
    <p:extLst>
      <p:ext uri="{BB962C8B-B14F-4D97-AF65-F5344CB8AC3E}">
        <p14:creationId xmlns:p14="http://schemas.microsoft.com/office/powerpoint/2010/main" val="950816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8FC0-AA2C-4418-B788-DA89BD4454DA}"/>
              </a:ext>
            </a:extLst>
          </p:cNvPr>
          <p:cNvSpPr>
            <a:spLocks noGrp="1"/>
          </p:cNvSpPr>
          <p:nvPr>
            <p:ph type="title"/>
          </p:nvPr>
        </p:nvSpPr>
        <p:spPr/>
        <p:txBody>
          <a:bodyPr/>
          <a:lstStyle/>
          <a:p>
            <a:r>
              <a:rPr lang="ro-RO" dirty="0"/>
              <a:t>GN1</a:t>
            </a:r>
            <a:endParaRPr lang="en-GB" dirty="0"/>
          </a:p>
        </p:txBody>
      </p:sp>
      <p:sp>
        <p:nvSpPr>
          <p:cNvPr id="3" name="Content Placeholder 2">
            <a:extLst>
              <a:ext uri="{FF2B5EF4-FFF2-40B4-BE49-F238E27FC236}">
                <a16:creationId xmlns:a16="http://schemas.microsoft.com/office/drawing/2014/main" id="{6EF60E7C-9B0F-4EAD-AF4F-CBBBC067E532}"/>
              </a:ext>
            </a:extLst>
          </p:cNvPr>
          <p:cNvSpPr>
            <a:spLocks noGrp="1"/>
          </p:cNvSpPr>
          <p:nvPr>
            <p:ph idx="1"/>
          </p:nvPr>
        </p:nvSpPr>
        <p:spPr/>
        <p:txBody>
          <a:bodyPr anchor="ctr"/>
          <a:lstStyle/>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Actualizarea acestui status va fi realizată tot în timp liniar prin procesarea și informațiilor legate de blocul ce se află deasupra blocului curent.</a:t>
            </a:r>
          </a:p>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Blocurile aflate în statusul BLOCAT și cele aflate în statusul GATA vor fi reținute în două liste separate, dublu înlănțuite. Cât timp există elemente într-una din cele două, întâi vor fi mutate blocurile GATA (dacă există), apoi primul bloc BLOCAT va fi mutat pe masă (devine OTHER); la fiecare mutare, statusurile sunt actualizate în O(1).</a:t>
            </a:r>
          </a:p>
        </p:txBody>
      </p:sp>
    </p:spTree>
    <p:extLst>
      <p:ext uri="{BB962C8B-B14F-4D97-AF65-F5344CB8AC3E}">
        <p14:creationId xmlns:p14="http://schemas.microsoft.com/office/powerpoint/2010/main" val="3722014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C1EA-813D-4E17-AFA0-F428C0382210}"/>
              </a:ext>
            </a:extLst>
          </p:cNvPr>
          <p:cNvSpPr>
            <a:spLocks noGrp="1"/>
          </p:cNvSpPr>
          <p:nvPr>
            <p:ph type="title"/>
          </p:nvPr>
        </p:nvSpPr>
        <p:spPr/>
        <p:txBody>
          <a:bodyPr/>
          <a:lstStyle/>
          <a:p>
            <a:r>
              <a:rPr lang="ro-RO" dirty="0"/>
              <a:t>GN2</a:t>
            </a:r>
            <a:endParaRPr lang="en-GB" dirty="0"/>
          </a:p>
        </p:txBody>
      </p:sp>
      <p:sp>
        <p:nvSpPr>
          <p:cNvPr id="3" name="Content Placeholder 2">
            <a:extLst>
              <a:ext uri="{FF2B5EF4-FFF2-40B4-BE49-F238E27FC236}">
                <a16:creationId xmlns:a16="http://schemas.microsoft.com/office/drawing/2014/main" id="{82F454B1-9E90-438A-9D79-CCDC78183D49}"/>
              </a:ext>
            </a:extLst>
          </p:cNvPr>
          <p:cNvSpPr>
            <a:spLocks noGrp="1"/>
          </p:cNvSpPr>
          <p:nvPr>
            <p:ph idx="1"/>
          </p:nvPr>
        </p:nvSpPr>
        <p:spPr/>
        <p:txBody>
          <a:bodyPr anchor="ctr"/>
          <a:lstStyle/>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Îmbunătățirea adusă de GN2 față de GN1 constă în alegerea blocurilor ce vor fi mutate neconstructiv: acestea trebuie să fie incluse în cel puțin un blocaj.</a:t>
            </a:r>
          </a:p>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Pentru implementarea acestui aspect, este introdus un nou concept, acela de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portar</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blocul ce se află la baza unui turn și care reține printr-o variabilă proprie care este blocul aflat pe poziția cea mai înaltă care se află în poziție. Prin accesarea acestei variabile, schimbările sunt propagate în timp constant și putem ține evidența submulțimii ce reprezintă în mod curent un blocaj.</a:t>
            </a:r>
          </a:p>
          <a:p>
            <a:pPr marL="0" indent="0">
              <a:buNone/>
            </a:pPr>
            <a:endParaRPr lang="en-GB" dirty="0"/>
          </a:p>
        </p:txBody>
      </p:sp>
    </p:spTree>
    <p:extLst>
      <p:ext uri="{BB962C8B-B14F-4D97-AF65-F5344CB8AC3E}">
        <p14:creationId xmlns:p14="http://schemas.microsoft.com/office/powerpoint/2010/main" val="2982435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3773-DA93-4B60-9BC2-D6A70C46A6EE}"/>
              </a:ext>
            </a:extLst>
          </p:cNvPr>
          <p:cNvSpPr>
            <a:spLocks noGrp="1"/>
          </p:cNvSpPr>
          <p:nvPr>
            <p:ph type="title"/>
          </p:nvPr>
        </p:nvSpPr>
        <p:spPr/>
        <p:txBody>
          <a:bodyPr/>
          <a:lstStyle/>
          <a:p>
            <a:r>
              <a:rPr lang="ro-RO" dirty="0"/>
              <a:t>PERFECT</a:t>
            </a:r>
            <a:endParaRPr lang="en-GB" dirty="0"/>
          </a:p>
        </p:txBody>
      </p:sp>
      <p:sp>
        <p:nvSpPr>
          <p:cNvPr id="3" name="Content Placeholder 2">
            <a:extLst>
              <a:ext uri="{FF2B5EF4-FFF2-40B4-BE49-F238E27FC236}">
                <a16:creationId xmlns:a16="http://schemas.microsoft.com/office/drawing/2014/main" id="{83D1C7FE-B07E-49D6-9A15-C034805D7B40}"/>
              </a:ext>
            </a:extLst>
          </p:cNvPr>
          <p:cNvSpPr>
            <a:spLocks noGrp="1"/>
          </p:cNvSpPr>
          <p:nvPr>
            <p:ph idx="1"/>
          </p:nvPr>
        </p:nvSpPr>
        <p:spPr>
          <a:xfrm>
            <a:off x="1451295" y="2638044"/>
            <a:ext cx="9429226" cy="3101983"/>
          </a:xfrm>
        </p:spPr>
        <p:txBody>
          <a:bodyPr>
            <a:normAutofit fontScale="92500"/>
          </a:bodyPr>
          <a:lstStyle/>
          <a:p>
            <a:pPr indent="0" algn="just">
              <a:lnSpc>
                <a:spcPct val="120000"/>
              </a:lnSpc>
              <a:spcAft>
                <a:spcPts val="800"/>
              </a:spcAft>
              <a:buNone/>
            </a:pPr>
            <a:r>
              <a:rPr lang="ro-RO" sz="1200" dirty="0">
                <a:effectLst/>
                <a:latin typeface="Times New Roman" panose="02020603050405020304" pitchFamily="18" charset="0"/>
                <a:ea typeface="Malgun Gothic" panose="020B0503020000020004" pitchFamily="34" charset="-127"/>
                <a:cs typeface="Times New Roman" panose="02020603050405020304" pitchFamily="18" charset="0"/>
              </a:rPr>
              <a:t>Algoritmul PERFECT se folosește de o versiune modificată a GN1 (denumită în continuare GN1H) pentru găsirea unui plan optim în timp exponențial. Pașii urmați sunt următorii:</a:t>
            </a:r>
          </a:p>
          <a:p>
            <a:pPr marL="342900" lvl="0" indent="-342900" algn="just">
              <a:lnSpc>
                <a:spcPct val="120000"/>
              </a:lnSpc>
              <a:buFont typeface="Times New Roman" panose="02020603050405020304" pitchFamily="18" charset="0"/>
              <a:buChar char="-"/>
            </a:pPr>
            <a:r>
              <a:rPr lang="ro-RO" sz="1200" dirty="0">
                <a:effectLst/>
                <a:latin typeface="Times New Roman" panose="02020603050405020304" pitchFamily="18" charset="0"/>
                <a:ea typeface="Malgun Gothic" panose="020B0503020000020004" pitchFamily="34" charset="-127"/>
                <a:cs typeface="Times New Roman" panose="02020603050405020304" pitchFamily="18" charset="0"/>
              </a:rPr>
              <a:t>Inițializează K cu toate blocajele </a:t>
            </a:r>
            <a:r>
              <a:rPr lang="ro-RO" sz="1200" dirty="0" err="1">
                <a:effectLst/>
                <a:latin typeface="Times New Roman" panose="02020603050405020304" pitchFamily="18" charset="0"/>
                <a:ea typeface="Malgun Gothic" panose="020B0503020000020004" pitchFamily="34" charset="-127"/>
                <a:cs typeface="Times New Roman" panose="02020603050405020304" pitchFamily="18" charset="0"/>
              </a:rPr>
              <a:t>singleton</a:t>
            </a:r>
            <a:r>
              <a:rPr lang="ro-RO" sz="1200" dirty="0">
                <a:effectLst/>
                <a:latin typeface="Times New Roman" panose="02020603050405020304" pitchFamily="18" charset="0"/>
                <a:ea typeface="Malgun Gothic" panose="020B0503020000020004" pitchFamily="34" charset="-127"/>
                <a:cs typeface="Times New Roman" panose="02020603050405020304" pitchFamily="18" charset="0"/>
              </a:rPr>
              <a:t> (formate dintr-un singur bloc)</a:t>
            </a:r>
          </a:p>
          <a:p>
            <a:pPr marL="342900" lvl="0" indent="-342900" algn="just">
              <a:lnSpc>
                <a:spcPct val="120000"/>
              </a:lnSpc>
              <a:buFont typeface="Times New Roman" panose="02020603050405020304" pitchFamily="18" charset="0"/>
              <a:buChar char="-"/>
            </a:pPr>
            <a:r>
              <a:rPr lang="ro-RO" sz="1200" dirty="0">
                <a:effectLst/>
                <a:latin typeface="Times New Roman" panose="02020603050405020304" pitchFamily="18" charset="0"/>
                <a:ea typeface="Malgun Gothic" panose="020B0503020000020004" pitchFamily="34" charset="-127"/>
                <a:cs typeface="Times New Roman" panose="02020603050405020304" pitchFamily="18" charset="0"/>
              </a:rPr>
              <a:t>Până când se găsește un plan:</a:t>
            </a:r>
          </a:p>
          <a:p>
            <a:pPr marL="742950" lvl="1" indent="-285750" algn="just">
              <a:lnSpc>
                <a:spcPct val="120000"/>
              </a:lnSpc>
              <a:buFont typeface="Courier New" panose="02070309020205020404" pitchFamily="49" charset="0"/>
              <a:buChar char="o"/>
            </a:pPr>
            <a:r>
              <a:rPr lang="ro-RO" sz="1200" dirty="0">
                <a:effectLst/>
                <a:latin typeface="Times New Roman" panose="02020603050405020304" pitchFamily="18" charset="0"/>
                <a:ea typeface="Malgun Gothic" panose="020B0503020000020004" pitchFamily="34" charset="-127"/>
                <a:cs typeface="Times New Roman" panose="02020603050405020304" pitchFamily="18" charset="0"/>
              </a:rPr>
              <a:t>Generează H </a:t>
            </a:r>
            <a:r>
              <a:rPr lang="ro-RO" sz="1200" dirty="0" err="1">
                <a:effectLst/>
                <a:latin typeface="Times New Roman" panose="02020603050405020304" pitchFamily="18" charset="0"/>
                <a:ea typeface="Malgun Gothic" panose="020B0503020000020004" pitchFamily="34" charset="-127"/>
                <a:cs typeface="Times New Roman" panose="02020603050405020304" pitchFamily="18" charset="0"/>
              </a:rPr>
              <a:t>a.î</a:t>
            </a:r>
            <a:r>
              <a:rPr lang="ro-RO" sz="1200" dirty="0">
                <a:effectLst/>
                <a:latin typeface="Times New Roman" panose="02020603050405020304" pitchFamily="18" charset="0"/>
                <a:ea typeface="Malgun Gothic" panose="020B0503020000020004" pitchFamily="34" charset="-127"/>
                <a:cs typeface="Times New Roman" panose="02020603050405020304" pitchFamily="18" charset="0"/>
              </a:rPr>
              <a:t>. toate blocajele din K au cel puțin un element comun cu H</a:t>
            </a:r>
          </a:p>
          <a:p>
            <a:pPr marL="742950" lvl="1" indent="-285750" algn="just">
              <a:lnSpc>
                <a:spcPct val="120000"/>
              </a:lnSpc>
              <a:buFont typeface="Courier New" panose="02070309020205020404" pitchFamily="49" charset="0"/>
              <a:buChar char="o"/>
            </a:pPr>
            <a:r>
              <a:rPr lang="ro-RO" sz="1200" dirty="0">
                <a:effectLst/>
                <a:latin typeface="Times New Roman" panose="02020603050405020304" pitchFamily="18" charset="0"/>
                <a:ea typeface="Malgun Gothic" panose="020B0503020000020004" pitchFamily="34" charset="-127"/>
                <a:cs typeface="Times New Roman" panose="02020603050405020304" pitchFamily="18" charset="0"/>
              </a:rPr>
              <a:t>Testează dacă H este soluție</a:t>
            </a:r>
          </a:p>
          <a:p>
            <a:pPr marL="1143000" lvl="2" indent="-228600" algn="just">
              <a:lnSpc>
                <a:spcPct val="120000"/>
              </a:lnSpc>
              <a:buFont typeface="Wingdings" panose="05000000000000000000" pitchFamily="2" charset="2"/>
              <a:buChar char=""/>
            </a:pPr>
            <a:r>
              <a:rPr lang="ro-RO" sz="1200" dirty="0">
                <a:effectLst/>
                <a:latin typeface="Times New Roman" panose="02020603050405020304" pitchFamily="18" charset="0"/>
                <a:ea typeface="Malgun Gothic" panose="020B0503020000020004" pitchFamily="34" charset="-127"/>
                <a:cs typeface="Times New Roman" panose="02020603050405020304" pitchFamily="18" charset="0"/>
              </a:rPr>
              <a:t>Dacă da, întoarce planul găsit</a:t>
            </a:r>
          </a:p>
          <a:p>
            <a:pPr marL="1143000" lvl="2" indent="-228600" algn="just">
              <a:lnSpc>
                <a:spcPct val="120000"/>
              </a:lnSpc>
              <a:spcAft>
                <a:spcPts val="800"/>
              </a:spcAft>
              <a:buFont typeface="Wingdings" panose="05000000000000000000" pitchFamily="2" charset="2"/>
              <a:buChar char=""/>
            </a:pPr>
            <a:r>
              <a:rPr lang="ro-RO" sz="1200" dirty="0">
                <a:effectLst/>
                <a:latin typeface="Times New Roman" panose="02020603050405020304" pitchFamily="18" charset="0"/>
                <a:ea typeface="Malgun Gothic" panose="020B0503020000020004" pitchFamily="34" charset="-127"/>
                <a:cs typeface="Times New Roman" panose="02020603050405020304" pitchFamily="18" charset="0"/>
              </a:rPr>
              <a:t>Dacă nu, întoarce un blocaj D disjunct cu H și adaugă-l în K</a:t>
            </a:r>
          </a:p>
          <a:p>
            <a:pPr indent="457200" algn="just">
              <a:lnSpc>
                <a:spcPct val="120000"/>
              </a:lnSpc>
              <a:spcAft>
                <a:spcPts val="800"/>
              </a:spcAft>
            </a:pPr>
            <a:r>
              <a:rPr lang="ro-RO" sz="1200" dirty="0">
                <a:effectLst/>
                <a:latin typeface="Times New Roman" panose="02020603050405020304" pitchFamily="18" charset="0"/>
                <a:ea typeface="Malgun Gothic" panose="020B0503020000020004" pitchFamily="34" charset="-127"/>
                <a:cs typeface="Times New Roman" panose="02020603050405020304" pitchFamily="18" charset="0"/>
              </a:rPr>
              <a:t>Singurul pas care nu poate fi rezolvat în timp liniar cu ajutorul GN1H este cel de generare al H: acesta trebuie generat recursiv, în timp exponențial. </a:t>
            </a:r>
          </a:p>
        </p:txBody>
      </p:sp>
    </p:spTree>
    <p:extLst>
      <p:ext uri="{BB962C8B-B14F-4D97-AF65-F5344CB8AC3E}">
        <p14:creationId xmlns:p14="http://schemas.microsoft.com/office/powerpoint/2010/main" val="34541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F8B9-44D9-4BFC-BC7A-0133FC571D31}"/>
              </a:ext>
            </a:extLst>
          </p:cNvPr>
          <p:cNvSpPr>
            <a:spLocks noGrp="1"/>
          </p:cNvSpPr>
          <p:nvPr>
            <p:ph type="title"/>
          </p:nvPr>
        </p:nvSpPr>
        <p:spPr/>
        <p:txBody>
          <a:bodyPr/>
          <a:lstStyle/>
          <a:p>
            <a:r>
              <a:rPr lang="ro-RO" dirty="0"/>
              <a:t>Introducere</a:t>
            </a:r>
            <a:endParaRPr lang="en-GB" dirty="0"/>
          </a:p>
        </p:txBody>
      </p:sp>
      <p:sp>
        <p:nvSpPr>
          <p:cNvPr id="3" name="Content Placeholder 2">
            <a:extLst>
              <a:ext uri="{FF2B5EF4-FFF2-40B4-BE49-F238E27FC236}">
                <a16:creationId xmlns:a16="http://schemas.microsoft.com/office/drawing/2014/main" id="{6DF58EDB-C3EF-4BB8-8812-A0AA6CBA0A7A}"/>
              </a:ext>
            </a:extLst>
          </p:cNvPr>
          <p:cNvSpPr>
            <a:spLocks noGrp="1"/>
          </p:cNvSpPr>
          <p:nvPr>
            <p:ph idx="1"/>
          </p:nvPr>
        </p:nvSpPr>
        <p:spPr>
          <a:xfrm>
            <a:off x="930842" y="2688378"/>
            <a:ext cx="5444791" cy="3101983"/>
          </a:xfrm>
        </p:spPr>
        <p:txBody>
          <a:bodyPr/>
          <a:lstStyle/>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Problemele joc - probleme ce nu prezintă o valoare științifică imediată, dar servesc la ilustrarea unor trăsături ale unor probleme mai complicate din viața de zi cu zi și la demonstrarea unor tehnici generale de rezolvare a acestora</a:t>
            </a:r>
          </a:p>
          <a:p>
            <a:r>
              <a:rPr lang="ro-RO" sz="1800" b="1" i="1" dirty="0" err="1">
                <a:effectLst/>
                <a:latin typeface="Times New Roman" panose="02020603050405020304" pitchFamily="18" charset="0"/>
                <a:ea typeface="Malgun Gothic" panose="020B0503020000020004" pitchFamily="34" charset="-127"/>
                <a:cs typeface="Times New Roman" panose="02020603050405020304" pitchFamily="18" charset="0"/>
              </a:rPr>
              <a:t>Blocks</a:t>
            </a:r>
            <a:r>
              <a:rPr lang="ro-RO" sz="1800" b="1" i="1" dirty="0">
                <a:effectLst/>
                <a:latin typeface="Times New Roman" panose="02020603050405020304" pitchFamily="18" charset="0"/>
                <a:ea typeface="Malgun Gothic" panose="020B0503020000020004" pitchFamily="34" charset="-127"/>
                <a:cs typeface="Times New Roman" panose="02020603050405020304" pitchFamily="18" charset="0"/>
              </a:rPr>
              <a:t> World </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(Lumea blocurilor): problemă ce constă într-un număr finit de blocuri așezate unul peste celălalt, formând turnulețe pe o masă suficient de încăpătoare, poziționarea turnulețelor fiind irelevantă.</a:t>
            </a:r>
          </a:p>
          <a:p>
            <a:endParaRPr lang="en-GB" dirty="0"/>
          </a:p>
        </p:txBody>
      </p:sp>
      <p:pic>
        <p:nvPicPr>
          <p:cNvPr id="4" name="Picture 3">
            <a:extLst>
              <a:ext uri="{FF2B5EF4-FFF2-40B4-BE49-F238E27FC236}">
                <a16:creationId xmlns:a16="http://schemas.microsoft.com/office/drawing/2014/main" id="{5CE5B86B-98A6-4C61-B5F3-09DE1D790E03}"/>
              </a:ext>
            </a:extLst>
          </p:cNvPr>
          <p:cNvPicPr>
            <a:picLocks noChangeAspect="1"/>
          </p:cNvPicPr>
          <p:nvPr/>
        </p:nvPicPr>
        <p:blipFill>
          <a:blip r:embed="rId2"/>
          <a:stretch>
            <a:fillRect/>
          </a:stretch>
        </p:blipFill>
        <p:spPr>
          <a:xfrm>
            <a:off x="6674534" y="2832639"/>
            <a:ext cx="4295775" cy="2333625"/>
          </a:xfrm>
          <a:prstGeom prst="rect">
            <a:avLst/>
          </a:prstGeom>
        </p:spPr>
      </p:pic>
    </p:spTree>
    <p:extLst>
      <p:ext uri="{BB962C8B-B14F-4D97-AF65-F5344CB8AC3E}">
        <p14:creationId xmlns:p14="http://schemas.microsoft.com/office/powerpoint/2010/main" val="1105204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2EAF-1532-4483-A20E-5D80490927AC}"/>
              </a:ext>
            </a:extLst>
          </p:cNvPr>
          <p:cNvSpPr>
            <a:spLocks noGrp="1"/>
          </p:cNvSpPr>
          <p:nvPr>
            <p:ph type="title"/>
          </p:nvPr>
        </p:nvSpPr>
        <p:spPr/>
        <p:txBody>
          <a:bodyPr/>
          <a:lstStyle/>
          <a:p>
            <a:r>
              <a:rPr lang="ro-RO" dirty="0"/>
              <a:t>PERFECT</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91817D-EE71-4CCC-9133-E5BA96C746BB}"/>
                  </a:ext>
                </a:extLst>
              </p:cNvPr>
              <p:cNvSpPr>
                <a:spLocks noGrp="1"/>
              </p:cNvSpPr>
              <p:nvPr>
                <p:ph idx="1"/>
              </p:nvPr>
            </p:nvSpPr>
            <p:spPr/>
            <p:txBody>
              <a:bodyPr/>
              <a:lstStyle/>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Modificarea adusă lui GN1 este: dacă blocul care se va muta neconstructiv nu aparține mulțimii de blocuri dată ca parametru H, problema nu are soluție. Astfel putem testa și dacă {b} este blocaj </a:t>
                </a:r>
                <a:r>
                  <a:rPr lang="ro-RO" sz="1800" dirty="0" err="1">
                    <a:effectLst/>
                    <a:latin typeface="Times New Roman" panose="02020603050405020304" pitchFamily="18" charset="0"/>
                    <a:ea typeface="Malgun Gothic" panose="020B0503020000020004" pitchFamily="34" charset="-127"/>
                    <a:cs typeface="Times New Roman" panose="02020603050405020304" pitchFamily="18" charset="0"/>
                  </a:rPr>
                  <a:t>singleton</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(dând ca parametru </a:t>
                </a:r>
                <a14:m>
                  <m:oMath xmlns:m="http://schemas.openxmlformats.org/officeDocument/2006/math">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𝐻</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𝐵</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dacă nu se ajunge la un plan fără să se miște neconstructiv blocul b, înseamnă că </a:t>
                </a:r>
                <a14:m>
                  <m:oMath xmlns:m="http://schemas.openxmlformats.org/officeDocument/2006/math">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 blocaj), și dacă H sparge toate blocajele (dând ca parametru H generat recursiv). </a:t>
                </a:r>
              </a:p>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De asemenea, putem găsi și blocaje disjuncte cu H adăugând pe rând fiecare alt bloc în H și testând cu GN1H – dacă nu întoarce soluția, am găsit un nou blocaj.</a:t>
                </a:r>
              </a:p>
            </p:txBody>
          </p:sp>
        </mc:Choice>
        <mc:Fallback>
          <p:sp>
            <p:nvSpPr>
              <p:cNvPr id="3" name="Content Placeholder 2">
                <a:extLst>
                  <a:ext uri="{FF2B5EF4-FFF2-40B4-BE49-F238E27FC236}">
                    <a16:creationId xmlns:a16="http://schemas.microsoft.com/office/drawing/2014/main" id="{9691817D-EE71-4CCC-9133-E5BA96C746BB}"/>
                  </a:ext>
                </a:extLst>
              </p:cNvPr>
              <p:cNvSpPr>
                <a:spLocks noGrp="1" noRot="1" noChangeAspect="1" noMove="1" noResize="1" noEditPoints="1" noAdjustHandles="1" noChangeArrowheads="1" noChangeShapeType="1" noTextEdit="1"/>
              </p:cNvSpPr>
              <p:nvPr>
                <p:ph idx="1"/>
              </p:nvPr>
            </p:nvSpPr>
            <p:spPr>
              <a:blipFill>
                <a:blip r:embed="rId2"/>
                <a:stretch>
                  <a:fillRect l="-473" t="-1179" r="-710"/>
                </a:stretch>
              </a:blipFill>
            </p:spPr>
            <p:txBody>
              <a:bodyPr/>
              <a:lstStyle/>
              <a:p>
                <a:r>
                  <a:rPr lang="en-GB">
                    <a:noFill/>
                  </a:rPr>
                  <a:t> </a:t>
                </a:r>
              </a:p>
            </p:txBody>
          </p:sp>
        </mc:Fallback>
      </mc:AlternateContent>
    </p:spTree>
    <p:extLst>
      <p:ext uri="{BB962C8B-B14F-4D97-AF65-F5344CB8AC3E}">
        <p14:creationId xmlns:p14="http://schemas.microsoft.com/office/powerpoint/2010/main" val="3309528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034A-C634-4DC9-BA18-A2BDABF113E9}"/>
              </a:ext>
            </a:extLst>
          </p:cNvPr>
          <p:cNvSpPr>
            <a:spLocks noGrp="1"/>
          </p:cNvSpPr>
          <p:nvPr>
            <p:ph type="title"/>
          </p:nvPr>
        </p:nvSpPr>
        <p:spPr/>
        <p:txBody>
          <a:bodyPr/>
          <a:lstStyle/>
          <a:p>
            <a:r>
              <a:rPr lang="ro-RO" dirty="0" err="1"/>
              <a:t>Depth</a:t>
            </a:r>
            <a:r>
              <a:rPr lang="ro-RO" dirty="0"/>
              <a:t> </a:t>
            </a:r>
            <a:r>
              <a:rPr lang="ro-RO" dirty="0" err="1"/>
              <a:t>First</a:t>
            </a:r>
            <a:r>
              <a:rPr lang="ro-RO" dirty="0"/>
              <a:t> </a:t>
            </a:r>
            <a:r>
              <a:rPr lang="ro-RO" dirty="0" err="1"/>
              <a:t>search</a:t>
            </a:r>
            <a:endParaRPr lang="en-GB" dirty="0"/>
          </a:p>
        </p:txBody>
      </p:sp>
      <p:sp>
        <p:nvSpPr>
          <p:cNvPr id="3" name="Content Placeholder 2">
            <a:extLst>
              <a:ext uri="{FF2B5EF4-FFF2-40B4-BE49-F238E27FC236}">
                <a16:creationId xmlns:a16="http://schemas.microsoft.com/office/drawing/2014/main" id="{3E0D0424-5AA1-4667-A231-69466E470E64}"/>
              </a:ext>
            </a:extLst>
          </p:cNvPr>
          <p:cNvSpPr>
            <a:spLocks noGrp="1"/>
          </p:cNvSpPr>
          <p:nvPr>
            <p:ph idx="1"/>
          </p:nvPr>
        </p:nvSpPr>
        <p:spPr/>
        <p:txBody>
          <a:bodyPr>
            <a:normAutofit fontScale="85000" lnSpcReduction="10000"/>
          </a:bodyPr>
          <a:lstStyle/>
          <a:p>
            <a:pPr indent="228600" algn="just">
              <a:lnSpc>
                <a:spcPct val="150000"/>
              </a:lnSpc>
              <a:spcAft>
                <a:spcPts val="800"/>
              </a:spcAft>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Algoritmul DFS este un tip de algoritm de </a:t>
            </a:r>
            <a:r>
              <a:rPr lang="ro-RO" sz="1800" i="1" dirty="0" err="1">
                <a:effectLst/>
                <a:latin typeface="Times New Roman" panose="02020603050405020304" pitchFamily="18" charset="0"/>
                <a:ea typeface="Malgun Gothic" panose="020B0503020000020004" pitchFamily="34" charset="-127"/>
                <a:cs typeface="Times New Roman" panose="02020603050405020304" pitchFamily="18" charset="0"/>
              </a:rPr>
              <a:t>blind</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ro-RO" sz="1800" i="1" dirty="0" err="1">
                <a:effectLst/>
                <a:latin typeface="Times New Roman" panose="02020603050405020304" pitchFamily="18" charset="0"/>
                <a:ea typeface="Malgun Gothic" panose="020B0503020000020004" pitchFamily="34" charset="-127"/>
                <a:cs typeface="Times New Roman" panose="02020603050405020304" pitchFamily="18" charset="0"/>
              </a:rPr>
              <a:t>search</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care va parcurge în adâncime graful stărilor până va ajunge în nodul corespunzător soluției.</a:t>
            </a:r>
          </a:p>
          <a:p>
            <a:pPr indent="228600" algn="just">
              <a:lnSpc>
                <a:spcPct val="150000"/>
              </a:lnSpc>
              <a:spcAft>
                <a:spcPts val="800"/>
              </a:spcAft>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Pornim din starea inițială reprezentată printr-un șir de blocuri (structuri cu datele: nume, numele blocului pe care se află, liber/acoperit), adăugăm copiii nodului curent în coada de căutare (dacă nu au fost deja marcați ca descoperiți) și continuăm cu primul nod din stivă până ajungem la nodul soluție. Generarea nodurilor copil se realizează prin iterarea tuturor blocurilor, alegerea celor libere și mutarea acestora pe un alt bloc sau masă.</a:t>
            </a:r>
          </a:p>
          <a:p>
            <a:pPr marL="0" indent="0">
              <a:buNone/>
            </a:pPr>
            <a:endParaRPr lang="en-GB" dirty="0"/>
          </a:p>
        </p:txBody>
      </p:sp>
    </p:spTree>
    <p:extLst>
      <p:ext uri="{BB962C8B-B14F-4D97-AF65-F5344CB8AC3E}">
        <p14:creationId xmlns:p14="http://schemas.microsoft.com/office/powerpoint/2010/main" val="1848355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748A-905F-4D05-A23B-56D7CA15248B}"/>
              </a:ext>
            </a:extLst>
          </p:cNvPr>
          <p:cNvSpPr>
            <a:spLocks noGrp="1"/>
          </p:cNvSpPr>
          <p:nvPr>
            <p:ph type="title"/>
          </p:nvPr>
        </p:nvSpPr>
        <p:spPr/>
        <p:txBody>
          <a:bodyPr/>
          <a:lstStyle/>
          <a:p>
            <a:r>
              <a:rPr lang="ro-RO" dirty="0"/>
              <a:t>BREADTH FIRST SEARCH</a:t>
            </a:r>
            <a:endParaRPr lang="en-GB" dirty="0"/>
          </a:p>
        </p:txBody>
      </p:sp>
      <p:sp>
        <p:nvSpPr>
          <p:cNvPr id="3" name="Content Placeholder 2">
            <a:extLst>
              <a:ext uri="{FF2B5EF4-FFF2-40B4-BE49-F238E27FC236}">
                <a16:creationId xmlns:a16="http://schemas.microsoft.com/office/drawing/2014/main" id="{5BCE17DB-E6C2-45AD-A787-A89E1810BDD4}"/>
              </a:ext>
            </a:extLst>
          </p:cNvPr>
          <p:cNvSpPr>
            <a:spLocks noGrp="1"/>
          </p:cNvSpPr>
          <p:nvPr>
            <p:ph idx="1"/>
          </p:nvPr>
        </p:nvSpPr>
        <p:spPr/>
        <p:txBody>
          <a:bodyPr/>
          <a:lstStyle/>
          <a:p>
            <a:pPr indent="228600" algn="just">
              <a:lnSpc>
                <a:spcPct val="150000"/>
              </a:lnSpc>
              <a:spcAft>
                <a:spcPts val="800"/>
              </a:spcAft>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Algoritmul BFS este un tip de algoritm de </a:t>
            </a:r>
            <a:r>
              <a:rPr lang="ro-RO" sz="1800" i="1" dirty="0" err="1">
                <a:effectLst/>
                <a:latin typeface="Times New Roman" panose="02020603050405020304" pitchFamily="18" charset="0"/>
                <a:ea typeface="Malgun Gothic" panose="020B0503020000020004" pitchFamily="34" charset="-127"/>
                <a:cs typeface="Times New Roman" panose="02020603050405020304" pitchFamily="18" charset="0"/>
              </a:rPr>
              <a:t>blind</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ro-RO" sz="1800" i="1" dirty="0" err="1">
                <a:effectLst/>
                <a:latin typeface="Times New Roman" panose="02020603050405020304" pitchFamily="18" charset="0"/>
                <a:ea typeface="Malgun Gothic" panose="020B0503020000020004" pitchFamily="34" charset="-127"/>
                <a:cs typeface="Times New Roman" panose="02020603050405020304" pitchFamily="18" charset="0"/>
              </a:rPr>
              <a:t>search</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care va parcurge în lățime graful stărilor până va ajunge în nodul corespunzător soluției.</a:t>
            </a:r>
          </a:p>
          <a:p>
            <a:pPr indent="228600" algn="just">
              <a:lnSpc>
                <a:spcPct val="150000"/>
              </a:lnSpc>
              <a:spcAft>
                <a:spcPts val="800"/>
              </a:spcAft>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Diferența față de DFS este aceea că în locul folosirii unei stive, se va folosi o coadă; astfel întâi se vor parcurge toți copiii nodului curent și de abia apoi copiii unui nod copil.</a:t>
            </a:r>
          </a:p>
        </p:txBody>
      </p:sp>
    </p:spTree>
    <p:extLst>
      <p:ext uri="{BB962C8B-B14F-4D97-AF65-F5344CB8AC3E}">
        <p14:creationId xmlns:p14="http://schemas.microsoft.com/office/powerpoint/2010/main" val="436104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5185-117E-48BF-8755-09E7F9536211}"/>
              </a:ext>
            </a:extLst>
          </p:cNvPr>
          <p:cNvSpPr>
            <a:spLocks noGrp="1"/>
          </p:cNvSpPr>
          <p:nvPr>
            <p:ph type="title"/>
          </p:nvPr>
        </p:nvSpPr>
        <p:spPr/>
        <p:txBody>
          <a:bodyPr/>
          <a:lstStyle/>
          <a:p>
            <a:r>
              <a:rPr lang="ro-RO" dirty="0"/>
              <a:t>BEST FIRST SEARCH</a:t>
            </a:r>
            <a:endParaRPr lang="en-GB" dirty="0"/>
          </a:p>
        </p:txBody>
      </p:sp>
      <p:sp>
        <p:nvSpPr>
          <p:cNvPr id="3" name="Content Placeholder 2">
            <a:extLst>
              <a:ext uri="{FF2B5EF4-FFF2-40B4-BE49-F238E27FC236}">
                <a16:creationId xmlns:a16="http://schemas.microsoft.com/office/drawing/2014/main" id="{474CEF62-AD13-41DA-9101-9916072745F8}"/>
              </a:ext>
            </a:extLst>
          </p:cNvPr>
          <p:cNvSpPr>
            <a:spLocks noGrp="1"/>
          </p:cNvSpPr>
          <p:nvPr>
            <p:ph idx="1"/>
          </p:nvPr>
        </p:nvSpPr>
        <p:spPr/>
        <p:txBody>
          <a:bodyPr anchor="ctr"/>
          <a:lstStyle/>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Algoritmul Best </a:t>
            </a:r>
            <a:r>
              <a:rPr lang="ro-RO" sz="1800" dirty="0" err="1">
                <a:effectLst/>
                <a:latin typeface="Times New Roman" panose="02020603050405020304" pitchFamily="18" charset="0"/>
                <a:ea typeface="Malgun Gothic" panose="020B0503020000020004" pitchFamily="34" charset="-127"/>
                <a:cs typeface="Times New Roman" panose="02020603050405020304" pitchFamily="18" charset="0"/>
              </a:rPr>
              <a:t>First</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ro-RO" sz="1800" dirty="0" err="1">
                <a:effectLst/>
                <a:latin typeface="Times New Roman" panose="02020603050405020304" pitchFamily="18" charset="0"/>
                <a:ea typeface="Malgun Gothic" panose="020B0503020000020004" pitchFamily="34" charset="-127"/>
                <a:cs typeface="Times New Roman" panose="02020603050405020304" pitchFamily="18" charset="0"/>
              </a:rPr>
              <a:t>Search</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îmbunătățește timpul parcurgerii BFS a grafului prin adăugarea unei euristici în alegerea următorului nod din plan. Euristica folosită calculează numărul de blocuri care nu sunt în poziție în starea curentă (astfel, dintre două stări, va fi aleasă cea cu mai puține blocuri așezate greșit).</a:t>
            </a:r>
          </a:p>
          <a:p>
            <a:pPr marL="0" indent="0">
              <a:buNone/>
            </a:pPr>
            <a:endParaRPr lang="en-GB" dirty="0"/>
          </a:p>
        </p:txBody>
      </p:sp>
    </p:spTree>
    <p:extLst>
      <p:ext uri="{BB962C8B-B14F-4D97-AF65-F5344CB8AC3E}">
        <p14:creationId xmlns:p14="http://schemas.microsoft.com/office/powerpoint/2010/main" val="3197268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83B3-4759-4AD9-9DC6-8EBA0B1DE498}"/>
              </a:ext>
            </a:extLst>
          </p:cNvPr>
          <p:cNvSpPr>
            <a:spLocks noGrp="1"/>
          </p:cNvSpPr>
          <p:nvPr>
            <p:ph type="title"/>
          </p:nvPr>
        </p:nvSpPr>
        <p:spPr/>
        <p:txBody>
          <a:bodyPr/>
          <a:lstStyle/>
          <a:p>
            <a:r>
              <a:rPr lang="ro-RO" dirty="0"/>
              <a:t>A*</a:t>
            </a:r>
            <a:endParaRPr lang="en-GB" dirty="0"/>
          </a:p>
        </p:txBody>
      </p:sp>
      <p:sp>
        <p:nvSpPr>
          <p:cNvPr id="3" name="Content Placeholder 2">
            <a:extLst>
              <a:ext uri="{FF2B5EF4-FFF2-40B4-BE49-F238E27FC236}">
                <a16:creationId xmlns:a16="http://schemas.microsoft.com/office/drawing/2014/main" id="{7666012C-A32E-452D-85D0-5A31562D093A}"/>
              </a:ext>
            </a:extLst>
          </p:cNvPr>
          <p:cNvSpPr>
            <a:spLocks noGrp="1"/>
          </p:cNvSpPr>
          <p:nvPr>
            <p:ph idx="1"/>
          </p:nvPr>
        </p:nvSpPr>
        <p:spPr/>
        <p:txBody>
          <a:bodyPr anchor="ctr"/>
          <a:lstStyle/>
          <a:p>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Algoritmul A* îmbunătățește timpul parcurgerii BFS a grafului prin adăugarea unei euristici în alegerea următorului nod din plan. Euristica folosită calculează numărul de blocuri care nu sunt în poziție în starea curentă și adaugă distanța de la nodul inițial (astfel, dintre două stări cu același număr de blocuri așezate greșit, va fi aleasă cea la care se ajunge mai repede).</a:t>
            </a:r>
          </a:p>
          <a:p>
            <a:endParaRPr lang="en-GB" dirty="0"/>
          </a:p>
        </p:txBody>
      </p:sp>
    </p:spTree>
    <p:extLst>
      <p:ext uri="{BB962C8B-B14F-4D97-AF65-F5344CB8AC3E}">
        <p14:creationId xmlns:p14="http://schemas.microsoft.com/office/powerpoint/2010/main" val="351260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30DE-04F7-4465-A703-869B7299CC11}"/>
              </a:ext>
            </a:extLst>
          </p:cNvPr>
          <p:cNvSpPr>
            <a:spLocks noGrp="1"/>
          </p:cNvSpPr>
          <p:nvPr>
            <p:ph type="title"/>
          </p:nvPr>
        </p:nvSpPr>
        <p:spPr/>
        <p:txBody>
          <a:bodyPr/>
          <a:lstStyle/>
          <a:p>
            <a:r>
              <a:rPr lang="ro-RO" dirty="0" err="1"/>
              <a:t>REZultate</a:t>
            </a:r>
            <a:r>
              <a:rPr lang="ro-RO" dirty="0"/>
              <a:t> experimentale</a:t>
            </a:r>
            <a:endParaRPr lang="en-GB" dirty="0"/>
          </a:p>
        </p:txBody>
      </p:sp>
      <p:sp>
        <p:nvSpPr>
          <p:cNvPr id="3" name="Content Placeholder 2">
            <a:extLst>
              <a:ext uri="{FF2B5EF4-FFF2-40B4-BE49-F238E27FC236}">
                <a16:creationId xmlns:a16="http://schemas.microsoft.com/office/drawing/2014/main" id="{C544221E-B678-4DA9-A5C0-44C43A3D2FFF}"/>
              </a:ext>
            </a:extLst>
          </p:cNvPr>
          <p:cNvSpPr>
            <a:spLocks noGrp="1"/>
          </p:cNvSpPr>
          <p:nvPr>
            <p:ph idx="1"/>
          </p:nvPr>
        </p:nvSpPr>
        <p:spPr/>
        <p:txBody>
          <a:bodyPr>
            <a:normAutofit fontScale="77500" lnSpcReduction="20000"/>
          </a:bodyPr>
          <a:lstStyle/>
          <a:p>
            <a:pPr algn="just">
              <a:lnSpc>
                <a:spcPct val="150000"/>
              </a:lnSpc>
              <a:spcAft>
                <a:spcPts val="800"/>
              </a:spcAft>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Din experimentele realizate, am obținut următoarele rezultate:</a:t>
            </a:r>
          </a:p>
          <a:p>
            <a:pPr marL="342900" lvl="0" indent="-342900" algn="just">
              <a:lnSpc>
                <a:spcPct val="150000"/>
              </a:lnSpc>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Dintre algoritmii cu timp de rulare liniar, US este cel mai rapid, iar GN1 și GN2 au timpi de rulare similari; în schimb, planurile obținute de US sunt în general mai lungi, cele obținute de GN2 fiind, de obicei, cele mai scurte</a:t>
            </a:r>
          </a:p>
          <a:p>
            <a:pPr marL="342900" lvl="0" indent="-342900" algn="just">
              <a:lnSpc>
                <a:spcPct val="150000"/>
              </a:lnSpc>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Algoritmul optim este fezabil doar pentru probleme de cel mult 100 de blocuri – are timpi de rulare similari cu cei liniari pentru 100.000 de blocuri</a:t>
            </a:r>
          </a:p>
          <a:p>
            <a:pPr marL="342900" lvl="0" indent="-342900" algn="just">
              <a:lnSpc>
                <a:spcPct val="150000"/>
              </a:lnSpc>
              <a:spcAft>
                <a:spcPts val="800"/>
              </a:spcAft>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Algoritmii bazați pe parcurgerea grafului prin </a:t>
            </a:r>
            <a:r>
              <a:rPr lang="ro-RO" sz="1800" i="1" dirty="0" err="1">
                <a:effectLst/>
                <a:latin typeface="Times New Roman" panose="02020603050405020304" pitchFamily="18" charset="0"/>
                <a:ea typeface="Malgun Gothic" panose="020B0503020000020004" pitchFamily="34" charset="-127"/>
                <a:cs typeface="Times New Roman" panose="02020603050405020304" pitchFamily="18" charset="0"/>
              </a:rPr>
              <a:t>blind</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ro-RO" sz="1800" i="1" dirty="0" err="1">
                <a:effectLst/>
                <a:latin typeface="Times New Roman" panose="02020603050405020304" pitchFamily="18" charset="0"/>
                <a:ea typeface="Malgun Gothic" panose="020B0503020000020004" pitchFamily="34" charset="-127"/>
                <a:cs typeface="Times New Roman" panose="02020603050405020304" pitchFamily="18" charset="0"/>
              </a:rPr>
              <a:t>search</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nu sunt optimi nici ca timpi de rulare, nici ca lungime a planului rezultat; Best </a:t>
            </a:r>
            <a:r>
              <a:rPr lang="ro-RO" sz="1800" dirty="0" err="1">
                <a:effectLst/>
                <a:latin typeface="Times New Roman" panose="02020603050405020304" pitchFamily="18" charset="0"/>
                <a:ea typeface="Malgun Gothic" panose="020B0503020000020004" pitchFamily="34" charset="-127"/>
                <a:cs typeface="Times New Roman" panose="02020603050405020304" pitchFamily="18" charset="0"/>
              </a:rPr>
              <a:t>First</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ro-RO" sz="1800" dirty="0" err="1">
                <a:effectLst/>
                <a:latin typeface="Times New Roman" panose="02020603050405020304" pitchFamily="18" charset="0"/>
                <a:ea typeface="Malgun Gothic" panose="020B0503020000020004" pitchFamily="34" charset="-127"/>
                <a:cs typeface="Times New Roman" panose="02020603050405020304" pitchFamily="18" charset="0"/>
              </a:rPr>
              <a:t>Search</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și A* au rezultate mai bune, dar nu sunt comparabili cu GN1/2</a:t>
            </a:r>
          </a:p>
        </p:txBody>
      </p:sp>
    </p:spTree>
    <p:extLst>
      <p:ext uri="{BB962C8B-B14F-4D97-AF65-F5344CB8AC3E}">
        <p14:creationId xmlns:p14="http://schemas.microsoft.com/office/powerpoint/2010/main" val="1709910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FF50FDB-AB61-49D8-8128-8033940FB895}"/>
              </a:ext>
            </a:extLst>
          </p:cNvPr>
          <p:cNvSpPr>
            <a:spLocks noChangeArrowheads="1"/>
          </p:cNvSpPr>
          <p:nvPr/>
        </p:nvSpPr>
        <p:spPr bwMode="auto">
          <a:xfrm>
            <a:off x="8813946" y="33754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pic>
        <p:nvPicPr>
          <p:cNvPr id="2049" name="Picture 7">
            <a:extLst>
              <a:ext uri="{FF2B5EF4-FFF2-40B4-BE49-F238E27FC236}">
                <a16:creationId xmlns:a16="http://schemas.microsoft.com/office/drawing/2014/main" id="{DBCF23CE-65FA-43B4-AF13-CAC428869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1" y="706881"/>
            <a:ext cx="6568774" cy="49536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27904C0-94FF-43C8-8D0A-37DD34F72526}"/>
              </a:ext>
            </a:extLst>
          </p:cNvPr>
          <p:cNvSpPr>
            <a:spLocks noChangeArrowheads="1"/>
          </p:cNvSpPr>
          <p:nvPr/>
        </p:nvSpPr>
        <p:spPr bwMode="auto">
          <a:xfrm>
            <a:off x="4073573" y="6211194"/>
            <a:ext cx="371768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o-RO" sz="900" b="0" i="1" u="none" strike="noStrike" cap="none" normalizeH="0" baseline="0" dirty="0" err="1">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Figură</a:t>
            </a:r>
            <a:r>
              <a:rPr kumimoji="0" lang="en-US" altLang="ro-RO" sz="900" b="0" i="1" u="none" strike="noStrike" cap="none" normalizeH="0" baseline="0" dirty="0">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 1 </a:t>
            </a:r>
            <a:r>
              <a:rPr kumimoji="0" lang="en-US" altLang="ro-RO" sz="900" b="0" i="1" u="none" strike="noStrike" cap="none" normalizeH="0" baseline="0" dirty="0" err="1">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Grafic</a:t>
            </a:r>
            <a:r>
              <a:rPr kumimoji="0" lang="en-US" altLang="ro-RO" sz="900" b="0" i="1" u="none" strike="noStrike" cap="none" normalizeH="0" baseline="0" dirty="0">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 </a:t>
            </a:r>
            <a:r>
              <a:rPr kumimoji="0" lang="en-US" altLang="ro-RO" sz="900" b="0" i="1" u="none" strike="noStrike" cap="none" normalizeH="0" baseline="0" dirty="0" err="1">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timp</a:t>
            </a:r>
            <a:r>
              <a:rPr kumimoji="0" lang="en-US" altLang="ro-RO" sz="900" b="0" i="1" u="none" strike="noStrike" cap="none" normalizeH="0" baseline="0" dirty="0">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 de </a:t>
            </a:r>
            <a:r>
              <a:rPr kumimoji="0" lang="en-US" altLang="ro-RO" sz="900" b="0" i="1" u="none" strike="noStrike" cap="none" normalizeH="0" baseline="0" dirty="0" err="1">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rulare</a:t>
            </a:r>
            <a:r>
              <a:rPr kumimoji="0" lang="en-US" altLang="ro-RO" sz="900" b="0" i="1" u="none" strike="noStrike" cap="none" normalizeH="0" baseline="0" dirty="0">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 (</a:t>
            </a:r>
            <a:r>
              <a:rPr kumimoji="0" lang="en-US" altLang="ro-RO" sz="900" b="0" i="1" u="none" strike="noStrike" cap="none" normalizeH="0" baseline="0" dirty="0" err="1">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în</a:t>
            </a:r>
            <a:r>
              <a:rPr kumimoji="0" lang="en-US" altLang="ro-RO" sz="900" b="0" i="1" u="none" strike="noStrike" cap="none" normalizeH="0" baseline="0" dirty="0">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 </a:t>
            </a:r>
            <a:r>
              <a:rPr kumimoji="0" lang="en-US" altLang="ro-RO" sz="900" b="0" i="1" u="none" strike="noStrike" cap="none" normalizeH="0" baseline="0" dirty="0" err="1">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ms</a:t>
            </a:r>
            <a:r>
              <a:rPr kumimoji="0" lang="en-US" altLang="ro-RO" sz="900" b="0" i="1" u="none" strike="noStrike" cap="none" normalizeH="0" baseline="0" dirty="0">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 </a:t>
            </a:r>
            <a:r>
              <a:rPr kumimoji="0" lang="en-US" altLang="ro-RO" sz="900" b="0" i="1" u="none" strike="noStrike" cap="none" normalizeH="0" baseline="0" dirty="0" err="1">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în</a:t>
            </a:r>
            <a:r>
              <a:rPr kumimoji="0" lang="en-US" altLang="ro-RO" sz="900" b="0" i="1" u="none" strike="noStrike" cap="none" normalizeH="0" baseline="0" dirty="0">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 </a:t>
            </a:r>
            <a:r>
              <a:rPr kumimoji="0" lang="en-US" altLang="ro-RO" sz="900" b="0" i="1" u="none" strike="noStrike" cap="none" normalizeH="0" baseline="0" dirty="0" err="1">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funcție</a:t>
            </a:r>
            <a:r>
              <a:rPr kumimoji="0" lang="en-US" altLang="ro-RO" sz="900" b="0" i="1" u="none" strike="noStrike" cap="none" normalizeH="0" baseline="0" dirty="0">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 de </a:t>
            </a:r>
            <a:r>
              <a:rPr kumimoji="0" lang="en-US" altLang="ro-RO" sz="900" b="0" i="1" u="none" strike="noStrike" cap="none" normalizeH="0" baseline="0" dirty="0" err="1">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numărul</a:t>
            </a:r>
            <a:r>
              <a:rPr kumimoji="0" lang="en-US" altLang="ro-RO" sz="900" b="0" i="1" u="none" strike="noStrike" cap="none" normalizeH="0" baseline="0" dirty="0">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 de </a:t>
            </a:r>
            <a:r>
              <a:rPr kumimoji="0" lang="en-US" altLang="ro-RO" sz="900" b="0" i="1" u="none" strike="noStrike" cap="none" normalizeH="0" baseline="0" dirty="0" err="1">
                <a:ln>
                  <a:noFill/>
                </a:ln>
                <a:solidFill>
                  <a:srgbClr val="44546A"/>
                </a:solidFill>
                <a:effectLst/>
                <a:latin typeface="Arial" panose="020B0604020202020204" pitchFamily="34" charset="0"/>
                <a:ea typeface="Malgun Gothic" panose="020B0503020000020004" pitchFamily="34" charset="-127"/>
                <a:cs typeface="Times New Roman" panose="02020603050405020304" pitchFamily="18" charset="0"/>
              </a:rPr>
              <a:t>blocuri</a:t>
            </a:r>
            <a:endParaRPr kumimoji="0" lang="en-US" altLang="ro-R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3629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189D5A-B063-4B35-AD99-80EB70112B8E}"/>
              </a:ext>
            </a:extLst>
          </p:cNvPr>
          <p:cNvPicPr>
            <a:picLocks noChangeAspect="1"/>
          </p:cNvPicPr>
          <p:nvPr/>
        </p:nvPicPr>
        <p:blipFill>
          <a:blip r:embed="rId2"/>
          <a:stretch>
            <a:fillRect/>
          </a:stretch>
        </p:blipFill>
        <p:spPr>
          <a:xfrm>
            <a:off x="2912665" y="608053"/>
            <a:ext cx="6366669" cy="4660233"/>
          </a:xfrm>
          <a:prstGeom prst="rect">
            <a:avLst/>
          </a:prstGeom>
        </p:spPr>
      </p:pic>
      <p:sp>
        <p:nvSpPr>
          <p:cNvPr id="6" name="TextBox 5">
            <a:extLst>
              <a:ext uri="{FF2B5EF4-FFF2-40B4-BE49-F238E27FC236}">
                <a16:creationId xmlns:a16="http://schemas.microsoft.com/office/drawing/2014/main" id="{26DD6530-3977-4DD2-9401-6B4D90CC20FC}"/>
              </a:ext>
            </a:extLst>
          </p:cNvPr>
          <p:cNvSpPr txBox="1"/>
          <p:nvPr/>
        </p:nvSpPr>
        <p:spPr>
          <a:xfrm>
            <a:off x="3048698" y="5674964"/>
            <a:ext cx="5877188" cy="646331"/>
          </a:xfrm>
          <a:prstGeom prst="rect">
            <a:avLst/>
          </a:prstGeom>
          <a:noFill/>
        </p:spPr>
        <p:txBody>
          <a:bodyPr wrap="square">
            <a:spAutoFit/>
          </a:bodyPr>
          <a:lstStyle/>
          <a:p>
            <a:pPr algn="ctr">
              <a:spcAft>
                <a:spcPts val="1000"/>
              </a:spcAft>
            </a:pPr>
            <a:r>
              <a:rPr lang="en-US" sz="1800" i="1" dirty="0" err="1">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Figură</a:t>
            </a:r>
            <a:r>
              <a:rPr lang="en-US" sz="1800" i="1" dirty="0">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 2 </a:t>
            </a:r>
            <a:r>
              <a:rPr lang="en-US" sz="1800" i="1" dirty="0" err="1">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Grafic</a:t>
            </a:r>
            <a:r>
              <a:rPr lang="en-US" sz="1800" i="1" dirty="0">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 al </a:t>
            </a:r>
            <a:r>
              <a:rPr lang="en-US" sz="1800" i="1" dirty="0" err="1">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lungimii</a:t>
            </a:r>
            <a:r>
              <a:rPr lang="en-US" sz="1800" i="1" dirty="0">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1" dirty="0" err="1">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planului</a:t>
            </a:r>
            <a:r>
              <a:rPr lang="en-US" sz="1800" i="1" dirty="0">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1" dirty="0" err="1">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soluției</a:t>
            </a:r>
            <a:r>
              <a:rPr lang="en-US" sz="1800" i="1" dirty="0">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1" dirty="0" err="1">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în</a:t>
            </a:r>
            <a:r>
              <a:rPr lang="en-US" sz="1800" i="1" dirty="0">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1" dirty="0" err="1">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funcție</a:t>
            </a:r>
            <a:r>
              <a:rPr lang="en-US" sz="1800" i="1" dirty="0">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 de </a:t>
            </a:r>
            <a:r>
              <a:rPr lang="en-US" sz="1800" i="1" dirty="0" err="1">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numărul</a:t>
            </a:r>
            <a:r>
              <a:rPr lang="en-US" sz="1800" i="1" dirty="0">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 de </a:t>
            </a:r>
            <a:r>
              <a:rPr lang="en-US" sz="1800" i="1" dirty="0" err="1">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rPr>
              <a:t>blocuri</a:t>
            </a:r>
            <a:endParaRPr lang="ro-RO" sz="1800" i="1" dirty="0">
              <a:solidFill>
                <a:srgbClr val="44546A"/>
              </a:solidFill>
              <a:effectLst/>
              <a:latin typeface="Times New Roman" panose="02020603050405020304" pitchFamily="18"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6669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3A1A-7848-4E76-9DB4-A28C4FBCDBDA}"/>
              </a:ext>
            </a:extLst>
          </p:cNvPr>
          <p:cNvSpPr>
            <a:spLocks noGrp="1"/>
          </p:cNvSpPr>
          <p:nvPr>
            <p:ph type="title"/>
          </p:nvPr>
        </p:nvSpPr>
        <p:spPr/>
        <p:txBody>
          <a:bodyPr/>
          <a:lstStyle/>
          <a:p>
            <a:r>
              <a:rPr lang="ro-RO" dirty="0"/>
              <a:t>INTRODUCERE</a:t>
            </a:r>
            <a:endParaRPr lang="en-GB" dirty="0"/>
          </a:p>
        </p:txBody>
      </p:sp>
      <p:sp>
        <p:nvSpPr>
          <p:cNvPr id="3" name="Content Placeholder 2">
            <a:extLst>
              <a:ext uri="{FF2B5EF4-FFF2-40B4-BE49-F238E27FC236}">
                <a16:creationId xmlns:a16="http://schemas.microsoft.com/office/drawing/2014/main" id="{A25ED87F-FDF8-43DF-AEDA-A9EB4E6A5807}"/>
              </a:ext>
            </a:extLst>
          </p:cNvPr>
          <p:cNvSpPr>
            <a:spLocks noGrp="1"/>
          </p:cNvSpPr>
          <p:nvPr>
            <p:ph idx="1"/>
          </p:nvPr>
        </p:nvSpPr>
        <p:spPr/>
        <p:txBody>
          <a:bodyPr>
            <a:normAutofit fontScale="92500" lnSpcReduction="10000"/>
          </a:bodyPr>
          <a:lstStyle/>
          <a:p>
            <a:pPr indent="0" algn="just">
              <a:lnSpc>
                <a:spcPct val="150000"/>
              </a:lnSpc>
              <a:spcAft>
                <a:spcPts val="600"/>
              </a:spcAft>
              <a:buNone/>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Problema de planificare BW constă în transformarea unei stări inițiale a blocurilor într-o stare scop, mutând pe rând câte un bloc cu următoarele constrângeri:</a:t>
            </a:r>
          </a:p>
          <a:p>
            <a:pPr marL="342900" lvl="0" indent="-342900" algn="just">
              <a:lnSpc>
                <a:spcPct val="150000"/>
              </a:lnSpc>
              <a:spcAft>
                <a:spcPts val="600"/>
              </a:spcAft>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se pot muta doar blocurile care sunt pe masă sau în vârful unui turnuleț</a:t>
            </a:r>
          </a:p>
          <a:p>
            <a:pPr marL="342900" lvl="0" indent="-342900" algn="just">
              <a:lnSpc>
                <a:spcPct val="150000"/>
              </a:lnSpc>
              <a:spcAft>
                <a:spcPts val="600"/>
              </a:spcAft>
              <a:buFont typeface="Times New Roman" panose="02020603050405020304" pitchFamily="18" charset="0"/>
              <a:buChar char="-"/>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un bloc se poate muta doar pe masă sau în vârful unui turnuleț</a:t>
            </a:r>
          </a:p>
          <a:p>
            <a:pPr indent="0" algn="just">
              <a:lnSpc>
                <a:spcPct val="150000"/>
              </a:lnSpc>
              <a:spcAft>
                <a:spcPts val="600"/>
              </a:spcAft>
              <a:buNone/>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Problema de planificare </a:t>
            </a:r>
            <a:r>
              <a:rPr lang="ro-RO" sz="1800" b="1" dirty="0">
                <a:effectLst/>
                <a:latin typeface="Times New Roman" panose="02020603050405020304" pitchFamily="18" charset="0"/>
                <a:ea typeface="Malgun Gothic" panose="020B0503020000020004" pitchFamily="34" charset="-127"/>
                <a:cs typeface="Times New Roman" panose="02020603050405020304" pitchFamily="18" charset="0"/>
              </a:rPr>
              <a:t>optimă</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BW este aceea care se rezolvă într-un </a:t>
            </a:r>
            <a:r>
              <a:rPr lang="ro-RO" sz="1800" b="1" dirty="0">
                <a:effectLst/>
                <a:latin typeface="Times New Roman" panose="02020603050405020304" pitchFamily="18" charset="0"/>
                <a:ea typeface="Malgun Gothic" panose="020B0503020000020004" pitchFamily="34" charset="-127"/>
                <a:cs typeface="Times New Roman" panose="02020603050405020304" pitchFamily="18" charset="0"/>
              </a:rPr>
              <a:t>număr minim de mutări</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t>
            </a:r>
          </a:p>
          <a:p>
            <a:endParaRPr lang="en-GB" dirty="0"/>
          </a:p>
        </p:txBody>
      </p:sp>
    </p:spTree>
    <p:extLst>
      <p:ext uri="{BB962C8B-B14F-4D97-AF65-F5344CB8AC3E}">
        <p14:creationId xmlns:p14="http://schemas.microsoft.com/office/powerpoint/2010/main" val="301155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CB75-44AB-4FB0-A04E-2D3621C0FB1D}"/>
              </a:ext>
            </a:extLst>
          </p:cNvPr>
          <p:cNvSpPr>
            <a:spLocks noGrp="1"/>
          </p:cNvSpPr>
          <p:nvPr>
            <p:ph type="title"/>
          </p:nvPr>
        </p:nvSpPr>
        <p:spPr/>
        <p:txBody>
          <a:bodyPr/>
          <a:lstStyle/>
          <a:p>
            <a:r>
              <a:rPr lang="ro-RO" dirty="0"/>
              <a:t>Introducere</a:t>
            </a:r>
            <a:endParaRPr lang="en-GB" dirty="0"/>
          </a:p>
        </p:txBody>
      </p:sp>
      <p:sp>
        <p:nvSpPr>
          <p:cNvPr id="3" name="Content Placeholder 2">
            <a:extLst>
              <a:ext uri="{FF2B5EF4-FFF2-40B4-BE49-F238E27FC236}">
                <a16:creationId xmlns:a16="http://schemas.microsoft.com/office/drawing/2014/main" id="{6E29BF01-8708-4B38-8BDA-DC793E184EE2}"/>
              </a:ext>
            </a:extLst>
          </p:cNvPr>
          <p:cNvSpPr>
            <a:spLocks noGrp="1"/>
          </p:cNvSpPr>
          <p:nvPr>
            <p:ph idx="1"/>
          </p:nvPr>
        </p:nvSpPr>
        <p:spPr/>
        <p:txBody>
          <a:bodyPr anchor="ctr"/>
          <a:lstStyle/>
          <a:p>
            <a:pPr marL="0" indent="0" algn="just">
              <a:lnSpc>
                <a:spcPct val="150000"/>
              </a:lnSpc>
              <a:buNone/>
            </a:pPr>
            <a:r>
              <a:rPr lang="ro-RO" sz="1800" dirty="0">
                <a:effectLst/>
                <a:latin typeface="Times New Roman" panose="02020603050405020304" pitchFamily="18" charset="0"/>
                <a:ea typeface="Malgun Gothic" panose="020B0503020000020004" pitchFamily="34" charset="-127"/>
              </a:rPr>
              <a:t>Planificarea BW se poate rezolva cu ajutorul algoritmilor ce rulează în timp polinomial, iar </a:t>
            </a:r>
            <a:r>
              <a:rPr lang="ro-RO" sz="1800" b="1" dirty="0">
                <a:effectLst/>
                <a:latin typeface="Times New Roman" panose="02020603050405020304" pitchFamily="18" charset="0"/>
                <a:ea typeface="Malgun Gothic" panose="020B0503020000020004" pitchFamily="34" charset="-127"/>
              </a:rPr>
              <a:t>planificarea optimă BW </a:t>
            </a:r>
            <a:r>
              <a:rPr lang="ro-RO" sz="1800" dirty="0">
                <a:effectLst/>
                <a:latin typeface="Times New Roman" panose="02020603050405020304" pitchFamily="18" charset="0"/>
                <a:ea typeface="Malgun Gothic" panose="020B0503020000020004" pitchFamily="34" charset="-127"/>
              </a:rPr>
              <a:t>face parte din categoria problemelor </a:t>
            </a:r>
            <a:r>
              <a:rPr lang="ro-RO" sz="1800" b="1" dirty="0">
                <a:effectLst/>
                <a:latin typeface="Times New Roman" panose="02020603050405020304" pitchFamily="18" charset="0"/>
                <a:ea typeface="Malgun Gothic" panose="020B0503020000020004" pitchFamily="34" charset="-127"/>
              </a:rPr>
              <a:t>NP-hard</a:t>
            </a:r>
            <a:r>
              <a:rPr lang="ro-RO" sz="1800" dirty="0">
                <a:effectLst/>
                <a:latin typeface="Times New Roman" panose="02020603050405020304" pitchFamily="18" charset="0"/>
                <a:ea typeface="Malgun Gothic" panose="020B0503020000020004" pitchFamily="34" charset="-127"/>
              </a:rPr>
              <a:t>, mai exact Max-SNP-hard, adică există o anumită proporție fixă sub care aproximările soluțiilor nu se mai pot găsi în timp polinomial. </a:t>
            </a:r>
          </a:p>
          <a:p>
            <a:pPr marL="0" indent="0" algn="just">
              <a:lnSpc>
                <a:spcPct val="150000"/>
              </a:lnSpc>
              <a:buNone/>
            </a:pPr>
            <a:r>
              <a:rPr lang="ro-RO" sz="1800" dirty="0">
                <a:effectLst/>
                <a:latin typeface="Times New Roman" panose="02020603050405020304" pitchFamily="18" charset="0"/>
                <a:ea typeface="Malgun Gothic" panose="020B0503020000020004" pitchFamily="34" charset="-127"/>
              </a:rPr>
              <a:t>În cazul BW, se pot aproxima soluții în timp polinomial în limita raportului de 2 între lungimea soluției aproximate și celei optime (se pot ajunge la soluții mutând de cel mult două ori un bloc).</a:t>
            </a:r>
            <a:endParaRPr lang="en-GB" dirty="0"/>
          </a:p>
        </p:txBody>
      </p:sp>
    </p:spTree>
    <p:extLst>
      <p:ext uri="{BB962C8B-B14F-4D97-AF65-F5344CB8AC3E}">
        <p14:creationId xmlns:p14="http://schemas.microsoft.com/office/powerpoint/2010/main" val="257607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0E6C-C3D6-4265-AE5D-82B457D135F0}"/>
              </a:ext>
            </a:extLst>
          </p:cNvPr>
          <p:cNvSpPr>
            <a:spLocks noGrp="1"/>
          </p:cNvSpPr>
          <p:nvPr>
            <p:ph type="title"/>
          </p:nvPr>
        </p:nvSpPr>
        <p:spPr/>
        <p:txBody>
          <a:bodyPr/>
          <a:lstStyle/>
          <a:p>
            <a:r>
              <a:rPr lang="ro-RO" dirty="0"/>
              <a:t>Definiții și concepte</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219DC0-A0F5-445A-9B67-3AB897C70773}"/>
                  </a:ext>
                </a:extLst>
              </p:cNvPr>
              <p:cNvSpPr>
                <a:spLocks noGrp="1"/>
              </p:cNvSpPr>
              <p:nvPr>
                <p:ph idx="1"/>
              </p:nvPr>
            </p:nvSpPr>
            <p:spPr/>
            <p:txBody>
              <a:bodyPr/>
              <a:lstStyle/>
              <a:p>
                <a:pPr indent="228600" algn="just">
                  <a:lnSpc>
                    <a:spcPct val="150000"/>
                  </a:lnSpc>
                  <a:spcAft>
                    <a:spcPts val="800"/>
                  </a:spcAft>
                </a:pPr>
                <a:r>
                  <a:rPr lang="ro-RO" sz="1800" b="1" dirty="0">
                    <a:effectLst/>
                    <a:latin typeface="Times New Roman" panose="02020603050405020304" pitchFamily="18" charset="0"/>
                    <a:ea typeface="Malgun Gothic" panose="020B0503020000020004" pitchFamily="34" charset="-127"/>
                    <a:cs typeface="Times New Roman" panose="02020603050405020304" pitchFamily="18" charset="0"/>
                  </a:rPr>
                  <a:t>B</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 o mulțime finită de blocuri, cu </a:t>
                </a:r>
                <a:r>
                  <a:rPr lang="ro-RO" sz="1800" b="1" dirty="0">
                    <a:effectLst/>
                    <a:latin typeface="Times New Roman" panose="02020603050405020304" pitchFamily="18" charset="0"/>
                    <a:ea typeface="Malgun Gothic" panose="020B0503020000020004" pitchFamily="34" charset="-127"/>
                    <a:cs typeface="Times New Roman" panose="02020603050405020304" pitchFamily="18" charset="0"/>
                  </a:rPr>
                  <a:t>TABLE</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aparținând B, dar cu proprietatea specială că acesta nu se află pe nimic. </a:t>
                </a:r>
              </a:p>
              <a:p>
                <a:pPr indent="228600" algn="just">
                  <a:lnSpc>
                    <a:spcPct val="150000"/>
                  </a:lnSpc>
                  <a:spcAft>
                    <a:spcPts val="800"/>
                  </a:spcAft>
                </a:pPr>
                <a14:m>
                  <m:oMath xmlns:m="http://schemas.openxmlformats.org/officeDocument/2006/math">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𝑺</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𝐵</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𝑇𝐴𝐵𝐿𝐸</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𝐵</m:t>
                    </m:r>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ro-RO" sz="1800" i="1" dirty="0">
                    <a:effectLst/>
                    <a:latin typeface="Cambria Math" panose="02040503050406030204" pitchFamily="18" charset="0"/>
                    <a:ea typeface="Malgun Gothic" panose="020B0503020000020004" pitchFamily="34" charset="-127"/>
                    <a:cs typeface="Times New Roman" panose="02020603050405020304" pitchFamily="18" charset="0"/>
                  </a:rPr>
                  <a:t>S(x)</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 blocul pe care se află blocul </a:t>
                </a:r>
                <a:r>
                  <a:rPr lang="ro-RO" sz="1800" i="1" dirty="0">
                    <a:effectLst/>
                    <a:latin typeface="Cambria Math" panose="02040503050406030204" pitchFamily="18" charset="0"/>
                    <a:ea typeface="Malgun Gothic" panose="020B0503020000020004" pitchFamily="34" charset="-127"/>
                    <a:cs typeface="Times New Roman" panose="02020603050405020304" pitchFamily="18" charset="0"/>
                  </a:rPr>
                  <a:t>x</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Această funcție are proprietatea că este injectivă peste tot, mai puțin în elementul </a:t>
                </a:r>
                <a:r>
                  <a:rPr lang="ro-RO" sz="1800" i="1" dirty="0">
                    <a:effectLst/>
                    <a:latin typeface="Cambria Math" panose="02040503050406030204" pitchFamily="18" charset="0"/>
                    <a:ea typeface="Malgun Gothic" panose="020B0503020000020004" pitchFamily="34" charset="-127"/>
                    <a:cs typeface="Times New Roman" panose="02020603050405020304" pitchFamily="18" charset="0"/>
                  </a:rPr>
                  <a:t>TABLE</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iar închiderea sa tranzitivă este </a:t>
                </a:r>
                <a:r>
                  <a:rPr lang="ro-RO" sz="1800" dirty="0" err="1">
                    <a:effectLst/>
                    <a:latin typeface="Times New Roman" panose="02020603050405020304" pitchFamily="18" charset="0"/>
                    <a:ea typeface="Malgun Gothic" panose="020B0503020000020004" pitchFamily="34" charset="-127"/>
                    <a:cs typeface="Times New Roman" panose="02020603050405020304" pitchFamily="18" charset="0"/>
                  </a:rPr>
                  <a:t>antireflexivă</a:t>
                </a:r>
                <a:endParaRPr lang="ro-RO" sz="1800" dirty="0">
                  <a:effectLst/>
                  <a:latin typeface="Times New Roman" panose="02020603050405020304" pitchFamily="18" charset="0"/>
                  <a:ea typeface="Malgun Gothic" panose="020B0503020000020004" pitchFamily="34" charset="-127"/>
                  <a:cs typeface="Times New Roman" panose="02020603050405020304" pitchFamily="18" charset="0"/>
                </a:endParaRPr>
              </a:p>
              <a:p>
                <a:endParaRPr lang="en-GB" dirty="0"/>
              </a:p>
            </p:txBody>
          </p:sp>
        </mc:Choice>
        <mc:Fallback>
          <p:sp>
            <p:nvSpPr>
              <p:cNvPr id="3" name="Content Placeholder 2">
                <a:extLst>
                  <a:ext uri="{FF2B5EF4-FFF2-40B4-BE49-F238E27FC236}">
                    <a16:creationId xmlns:a16="http://schemas.microsoft.com/office/drawing/2014/main" id="{A6219DC0-A0F5-445A-9B67-3AB897C70773}"/>
                  </a:ext>
                </a:extLst>
              </p:cNvPr>
              <p:cNvSpPr>
                <a:spLocks noGrp="1" noRot="1" noChangeAspect="1" noMove="1" noResize="1" noEditPoints="1" noAdjustHandles="1" noChangeArrowheads="1" noChangeShapeType="1" noTextEdit="1"/>
              </p:cNvSpPr>
              <p:nvPr>
                <p:ph idx="1"/>
              </p:nvPr>
            </p:nvSpPr>
            <p:spPr>
              <a:blipFill>
                <a:blip r:embed="rId2"/>
                <a:stretch>
                  <a:fillRect r="-631"/>
                </a:stretch>
              </a:blipFill>
            </p:spPr>
            <p:txBody>
              <a:bodyPr/>
              <a:lstStyle/>
              <a:p>
                <a:r>
                  <a:rPr lang="en-GB">
                    <a:noFill/>
                  </a:rPr>
                  <a:t> </a:t>
                </a:r>
              </a:p>
            </p:txBody>
          </p:sp>
        </mc:Fallback>
      </mc:AlternateContent>
    </p:spTree>
    <p:extLst>
      <p:ext uri="{BB962C8B-B14F-4D97-AF65-F5344CB8AC3E}">
        <p14:creationId xmlns:p14="http://schemas.microsoft.com/office/powerpoint/2010/main" val="393483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8F8D-514C-47DC-A6C0-86A3C71ED8EA}"/>
              </a:ext>
            </a:extLst>
          </p:cNvPr>
          <p:cNvSpPr>
            <a:spLocks noGrp="1"/>
          </p:cNvSpPr>
          <p:nvPr>
            <p:ph type="title"/>
          </p:nvPr>
        </p:nvSpPr>
        <p:spPr/>
        <p:txBody>
          <a:bodyPr/>
          <a:lstStyle/>
          <a:p>
            <a:r>
              <a:rPr lang="ro-RO" dirty="0"/>
              <a:t>Definiții și concepte</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F3E53A-BF4C-4A04-87AF-7CD5A570F9ED}"/>
                  </a:ext>
                </a:extLst>
              </p:cNvPr>
              <p:cNvSpPr>
                <a:spLocks noGrp="1"/>
              </p:cNvSpPr>
              <p:nvPr>
                <p:ph idx="1"/>
              </p:nvPr>
            </p:nvSpPr>
            <p:spPr/>
            <p:txBody>
              <a:bodyPr anchor="ctr"/>
              <a:lstStyle/>
              <a:p>
                <a:r>
                  <a:rPr lang="ro-RO" dirty="0">
                    <a:latin typeface="Times New Roman" panose="02020603050405020304" pitchFamily="18" charset="0"/>
                    <a:ea typeface="Malgun Gothic" panose="020B0503020000020004" pitchFamily="34" charset="-127"/>
                    <a:cs typeface="Times New Roman" panose="02020603050405020304" pitchFamily="18" charset="0"/>
                  </a:rPr>
                  <a:t>P</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erechea </a:t>
                </a:r>
                <a14:m>
                  <m:oMath xmlns:m="http://schemas.openxmlformats.org/officeDocument/2006/math">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𝐵</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𝑆</m:t>
                            </m:r>
                          </m:e>
                        </m:d>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 </a:t>
                </a:r>
                <a:r>
                  <a:rPr lang="ro-RO" sz="1800" b="1" dirty="0">
                    <a:effectLst/>
                    <a:latin typeface="Times New Roman" panose="02020603050405020304" pitchFamily="18" charset="0"/>
                    <a:ea typeface="Malgun Gothic" panose="020B0503020000020004" pitchFamily="34" charset="-127"/>
                    <a:cs typeface="Times New Roman" panose="02020603050405020304" pitchFamily="18" charset="0"/>
                  </a:rPr>
                  <a:t>stare</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ro-RO" sz="1800" b="1" dirty="0">
                    <a:effectLst/>
                    <a:latin typeface="Times New Roman" panose="02020603050405020304" pitchFamily="18" charset="0"/>
                    <a:ea typeface="Malgun Gothic" panose="020B0503020000020004" pitchFamily="34" charset="-127"/>
                    <a:cs typeface="Times New Roman" panose="02020603050405020304" pitchFamily="18" charset="0"/>
                  </a:rPr>
                  <a:t>intermediară</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vom identifica o stare BW cu o stare intermediară în care </a:t>
                </a:r>
                <a:r>
                  <a:rPr lang="ro-RO" sz="1800" i="1" dirty="0">
                    <a:effectLst/>
                    <a:latin typeface="Cambria Math" panose="02040503050406030204" pitchFamily="18" charset="0"/>
                    <a:ea typeface="Malgun Gothic" panose="020B0503020000020004" pitchFamily="34" charset="-127"/>
                    <a:cs typeface="Times New Roman" panose="02020603050405020304" pitchFamily="18" charset="0"/>
                  </a:rPr>
                  <a:t>S</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este o funcție complet definită (specificând astfel dispunerea blocurilor)</a:t>
                </a:r>
              </a:p>
              <a:p>
                <a:pPr algn="just">
                  <a:lnSpc>
                    <a:spcPct val="150000"/>
                  </a:lnSpc>
                </a:pPr>
                <a14:m>
                  <m:oMath xmlns:m="http://schemas.openxmlformats.org/officeDocument/2006/math">
                    <m:sSub>
                      <m:sSubPr>
                        <m:ctrlPr>
                          <a:rPr lang="ro-RO" sz="1800" b="1" i="1" smtClean="0">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𝑶𝑵</m:t>
                        </m:r>
                      </m:e>
                      <m:sub>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𝝈</m:t>
                        </m:r>
                      </m:sub>
                    </m:sSub>
                    <m:d>
                      <m:dPr>
                        <m:ctrlP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𝒂</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𝒃</m:t>
                        </m:r>
                      </m:e>
                    </m:d>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𝑆</m:t>
                    </m:r>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(dacă a se află pe b, atunci </a:t>
                </a:r>
                <a14:m>
                  <m:oMath xmlns:m="http://schemas.openxmlformats.org/officeDocument/2006/math">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𝑂𝑁</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𝜎</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t>
                </a:r>
              </a:p>
              <a:p>
                <a:pPr algn="just">
                  <a:lnSpc>
                    <a:spcPct val="150000"/>
                  </a:lnSpc>
                  <a:spcAft>
                    <a:spcPts val="800"/>
                  </a:spcAft>
                </a:pPr>
                <a14:m>
                  <m:oMath xmlns:m="http://schemas.openxmlformats.org/officeDocument/2006/math">
                    <m:sSub>
                      <m:sSubPr>
                        <m:ctrlP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𝑪𝑳𝑬𝑨𝑹</m:t>
                        </m:r>
                      </m:e>
                      <m:sub>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𝝈</m:t>
                        </m:r>
                      </m:sub>
                    </m:sSub>
                    <m:d>
                      <m:dPr>
                        <m:ctrlP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𝒂</m:t>
                        </m:r>
                      </m:e>
                    </m:d>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𝑇𝐴𝐵𝐿𝐸</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𝑠𝑎𝑢</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.î. </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𝑂𝑁</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𝜎</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(dacă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a</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este </a:t>
                </a:r>
                <a:r>
                  <a:rPr lang="ro-RO" sz="1800" i="1" dirty="0">
                    <a:effectLst/>
                    <a:latin typeface="Cambria Math" panose="02040503050406030204" pitchFamily="18" charset="0"/>
                    <a:ea typeface="Malgun Gothic" panose="020B0503020000020004" pitchFamily="34" charset="-127"/>
                    <a:cs typeface="Times New Roman" panose="02020603050405020304" pitchFamily="18" charset="0"/>
                  </a:rPr>
                  <a:t>TABLE</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sau nu există niciun bloc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b</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care să se afle pe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a</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atunci </a:t>
                </a:r>
                <a14:m>
                  <m:oMath xmlns:m="http://schemas.openxmlformats.org/officeDocument/2006/math">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𝐶𝐿𝐸𝐴𝑅</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𝜎</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C7F3E53A-BF4C-4A04-87AF-7CD5A570F9ED}"/>
                  </a:ext>
                </a:extLst>
              </p:cNvPr>
              <p:cNvSpPr>
                <a:spLocks noGrp="1" noRot="1" noChangeAspect="1" noMove="1" noResize="1" noEditPoints="1" noAdjustHandles="1" noChangeArrowheads="1" noChangeShapeType="1" noTextEdit="1"/>
              </p:cNvSpPr>
              <p:nvPr>
                <p:ph idx="1"/>
              </p:nvPr>
            </p:nvSpPr>
            <p:spPr>
              <a:blipFill>
                <a:blip r:embed="rId2"/>
                <a:stretch>
                  <a:fillRect l="-473" t="-2161" r="-631"/>
                </a:stretch>
              </a:blipFill>
            </p:spPr>
            <p:txBody>
              <a:bodyPr/>
              <a:lstStyle/>
              <a:p>
                <a:r>
                  <a:rPr lang="en-GB">
                    <a:noFill/>
                  </a:rPr>
                  <a:t> </a:t>
                </a:r>
              </a:p>
            </p:txBody>
          </p:sp>
        </mc:Fallback>
      </mc:AlternateContent>
    </p:spTree>
    <p:extLst>
      <p:ext uri="{BB962C8B-B14F-4D97-AF65-F5344CB8AC3E}">
        <p14:creationId xmlns:p14="http://schemas.microsoft.com/office/powerpoint/2010/main" val="160498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AB7C-F573-4A90-8CA1-975FFA796C6F}"/>
              </a:ext>
            </a:extLst>
          </p:cNvPr>
          <p:cNvSpPr>
            <a:spLocks noGrp="1"/>
          </p:cNvSpPr>
          <p:nvPr>
            <p:ph type="title"/>
          </p:nvPr>
        </p:nvSpPr>
        <p:spPr/>
        <p:txBody>
          <a:bodyPr/>
          <a:lstStyle/>
          <a:p>
            <a:r>
              <a:rPr lang="ro-RO" dirty="0"/>
              <a:t>Definiții și concepte</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64BE4E-F7C4-4A3F-94F0-09D6FC3EE140}"/>
                  </a:ext>
                </a:extLst>
              </p:cNvPr>
              <p:cNvSpPr>
                <a:spLocks noGrp="1"/>
              </p:cNvSpPr>
              <p:nvPr>
                <p:ph idx="1"/>
              </p:nvPr>
            </p:nvSpPr>
            <p:spPr/>
            <p:txBody>
              <a:bodyPr anchor="ctr"/>
              <a:lstStyle/>
              <a:p>
                <a:pPr marL="342900" lvl="0" indent="-342900" algn="just">
                  <a:lnSpc>
                    <a:spcPct val="150000"/>
                  </a:lnSpc>
                  <a:buFont typeface="Times New Roman" panose="02020603050405020304" pitchFamily="18" charset="0"/>
                  <a:buChar char="-"/>
                </a:pPr>
                <a14:m>
                  <m:oMath xmlns:m="http://schemas.openxmlformats.org/officeDocument/2006/math">
                    <m:sSub>
                      <m:sSubPr>
                        <m:ctrlPr>
                          <a:rPr lang="ro-RO" sz="1800" b="1" i="1" smtClean="0">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𝑨𝑩𝑶𝑽𝑬</m:t>
                        </m:r>
                      </m:e>
                      <m:sub>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𝝈</m:t>
                        </m:r>
                      </m:sub>
                    </m:sSub>
                    <m:d>
                      <m:dPr>
                        <m:ctrlP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𝒃</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𝒂</m:t>
                        </m:r>
                      </m:e>
                    </m:d>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𝑂𝑁</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𝜎</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ro-RO" sz="1800" i="1" dirty="0">
                    <a:effectLst/>
                    <a:latin typeface="Cambria Math" panose="02040503050406030204" pitchFamily="18" charset="0"/>
                    <a:ea typeface="Malgun Gothic" panose="020B0503020000020004" pitchFamily="34" charset="-127"/>
                    <a:cs typeface="Times New Roman" panose="02020603050405020304" pitchFamily="18" charset="0"/>
                  </a:rPr>
                  <a:t>ABOVE </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închiderea tranzitivă a</a:t>
                </a:r>
                <a:r>
                  <a:rPr lang="ro-RO" sz="1800" i="1" dirty="0">
                    <a:effectLst/>
                    <a:latin typeface="Cambria Math" panose="02040503050406030204" pitchFamily="18" charset="0"/>
                    <a:ea typeface="Malgun Gothic" panose="020B0503020000020004" pitchFamily="34" charset="-127"/>
                    <a:cs typeface="Times New Roman" panose="02020603050405020304" pitchFamily="18" charset="0"/>
                  </a:rPr>
                  <a:t> </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lui</a:t>
                </a:r>
                <a:r>
                  <a:rPr lang="ro-RO" sz="1800" i="1" dirty="0">
                    <a:effectLst/>
                    <a:latin typeface="Cambria Math" panose="02040503050406030204" pitchFamily="18" charset="0"/>
                    <a:ea typeface="Malgun Gothic" panose="020B0503020000020004" pitchFamily="34" charset="-127"/>
                    <a:cs typeface="Times New Roman" panose="02020603050405020304" pitchFamily="18" charset="0"/>
                  </a:rPr>
                  <a:t> ON</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a:t>
                </a:r>
              </a:p>
              <a:p>
                <a:pPr marL="342900" lvl="0" indent="-342900" algn="just">
                  <a:lnSpc>
                    <a:spcPct val="150000"/>
                  </a:lnSpc>
                  <a:spcAft>
                    <a:spcPts val="800"/>
                  </a:spcAft>
                  <a:buFont typeface="Times New Roman" panose="02020603050405020304" pitchFamily="18" charset="0"/>
                  <a:buChar char="-"/>
                </a:pPr>
                <a14:m>
                  <m:oMath xmlns:m="http://schemas.openxmlformats.org/officeDocument/2006/math">
                    <m:sSub>
                      <m:sSubPr>
                        <m:ctrlP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𝑷𝑶𝑺𝑰𝑻𝑰𝑶𝑵</m:t>
                        </m:r>
                      </m:e>
                      <m:sub>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𝝈</m:t>
                        </m:r>
                      </m:sub>
                    </m:sSub>
                    <m:d>
                      <m:dPr>
                        <m:ctrlP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𝒂</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eqArr>
                          <m:eqArr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eqArrPr>
                          <m:e>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𝑃𝑂𝑆𝐼𝑇𝐼𝑂𝑁</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𝜎</m:t>
                                        </m:r>
                                      </m:sub>
                                    </m:sSub>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𝑆</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e>
                                    </m:d>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𝑆</m:t>
                                </m:r>
                                <m:d>
                                  <m:d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e>
                                </m:d>
                              </m:e>
                            </m:d>
                          </m:e>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𝑎𝑙𝑡𝑓𝑒𝑙</m:t>
                            </m:r>
                          </m:e>
                        </m:eqArr>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(poziția unui bloc este reprezentată de secvența de blocuri de sub el la care se adaugă blocul, dacă această secvență există, sau blocul în sine, în caz contrar)</a:t>
                </a:r>
              </a:p>
            </p:txBody>
          </p:sp>
        </mc:Choice>
        <mc:Fallback>
          <p:sp>
            <p:nvSpPr>
              <p:cNvPr id="3" name="Content Placeholder 2">
                <a:extLst>
                  <a:ext uri="{FF2B5EF4-FFF2-40B4-BE49-F238E27FC236}">
                    <a16:creationId xmlns:a16="http://schemas.microsoft.com/office/drawing/2014/main" id="{2A64BE4E-F7C4-4A3F-94F0-09D6FC3EE140}"/>
                  </a:ext>
                </a:extLst>
              </p:cNvPr>
              <p:cNvSpPr>
                <a:spLocks noGrp="1" noRot="1" noChangeAspect="1" noMove="1" noResize="1" noEditPoints="1" noAdjustHandles="1" noChangeArrowheads="1" noChangeShapeType="1" noTextEdit="1"/>
              </p:cNvSpPr>
              <p:nvPr>
                <p:ph idx="1"/>
              </p:nvPr>
            </p:nvSpPr>
            <p:spPr>
              <a:blipFill>
                <a:blip r:embed="rId2"/>
                <a:stretch>
                  <a:fillRect l="-473" r="-631"/>
                </a:stretch>
              </a:blipFill>
            </p:spPr>
            <p:txBody>
              <a:bodyPr/>
              <a:lstStyle/>
              <a:p>
                <a:r>
                  <a:rPr lang="en-GB">
                    <a:noFill/>
                  </a:rPr>
                  <a:t> </a:t>
                </a:r>
              </a:p>
            </p:txBody>
          </p:sp>
        </mc:Fallback>
      </mc:AlternateContent>
    </p:spTree>
    <p:extLst>
      <p:ext uri="{BB962C8B-B14F-4D97-AF65-F5344CB8AC3E}">
        <p14:creationId xmlns:p14="http://schemas.microsoft.com/office/powerpoint/2010/main" val="160987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5F98-13F9-4C3E-B80E-7A096B613610}"/>
              </a:ext>
            </a:extLst>
          </p:cNvPr>
          <p:cNvSpPr>
            <a:spLocks noGrp="1"/>
          </p:cNvSpPr>
          <p:nvPr>
            <p:ph type="title"/>
          </p:nvPr>
        </p:nvSpPr>
        <p:spPr/>
        <p:txBody>
          <a:bodyPr/>
          <a:lstStyle/>
          <a:p>
            <a:r>
              <a:rPr lang="ro-RO" dirty="0"/>
              <a:t>Definiții și concepte</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41EBEC-D555-454F-93DC-821DD3147BC3}"/>
                  </a:ext>
                </a:extLst>
              </p:cNvPr>
              <p:cNvSpPr>
                <a:spLocks noGrp="1"/>
              </p:cNvSpPr>
              <p:nvPr>
                <p:ph idx="1"/>
              </p:nvPr>
            </p:nvSpPr>
            <p:spPr/>
            <p:txBody>
              <a:bodyPr/>
              <a:lstStyle/>
              <a:p>
                <a:pPr>
                  <a:lnSpc>
                    <a:spcPct val="150000"/>
                  </a:lnSpc>
                </a:pPr>
                <a:r>
                  <a:rPr lang="ro-RO" sz="1800" dirty="0">
                    <a:effectLst/>
                    <a:latin typeface="Times New Roman" panose="02020603050405020304" pitchFamily="18" charset="0"/>
                    <a:ea typeface="Malgun Gothic" panose="020B0503020000020004" pitchFamily="34" charset="-127"/>
                  </a:rPr>
                  <a:t>O </a:t>
                </a:r>
                <a:r>
                  <a:rPr lang="ro-RO" sz="1800" b="1" dirty="0">
                    <a:effectLst/>
                    <a:latin typeface="Times New Roman" panose="02020603050405020304" pitchFamily="18" charset="0"/>
                    <a:ea typeface="Malgun Gothic" panose="020B0503020000020004" pitchFamily="34" charset="-127"/>
                  </a:rPr>
                  <a:t>instanță de problemă BW </a:t>
                </a:r>
                <a:r>
                  <a:rPr lang="ro-RO" sz="1800" dirty="0">
                    <a:effectLst/>
                    <a:latin typeface="Times New Roman" panose="02020603050405020304" pitchFamily="18" charset="0"/>
                    <a:ea typeface="Malgun Gothic" panose="020B0503020000020004" pitchFamily="34" charset="-127"/>
                  </a:rPr>
                  <a:t>- o pereche de stări  </a:t>
                </a:r>
                <a14:m>
                  <m:oMath xmlns:m="http://schemas.openxmlformats.org/officeDocument/2006/math">
                    <m:d>
                      <m:dPr>
                        <m:begChr m:val="⟨"/>
                        <m:endChr m:val=""/>
                        <m:ctrlPr>
                          <a:rPr lang="ro-RO" b="1" i="1">
                            <a:effectLst/>
                            <a:latin typeface="Cambria Math" panose="02040503050406030204" pitchFamily="18" charset="0"/>
                            <a:cs typeface="Times New Roman" panose="02020603050405020304" pitchFamily="18" charset="0"/>
                          </a:rPr>
                        </m:ctrlPr>
                      </m:dPr>
                      <m:e>
                        <m:d>
                          <m:dPr>
                            <m:begChr m:val=""/>
                            <m:endChr m:val="⟩"/>
                            <m:ctrlPr>
                              <a:rPr lang="ro-RO" b="1" i="1">
                                <a:effectLst/>
                                <a:latin typeface="Cambria Math" panose="02040503050406030204" pitchFamily="18" charset="0"/>
                                <a:cs typeface="Times New Roman" panose="02020603050405020304" pitchFamily="18" charset="0"/>
                              </a:rPr>
                            </m:ctrlPr>
                          </m:dPr>
                          <m:e>
                            <m:d>
                              <m:dPr>
                                <m:begChr m:val="⟨"/>
                                <m:endChr m:val=""/>
                                <m:ctrlPr>
                                  <a:rPr lang="ro-RO" b="1" i="1">
                                    <a:effectLst/>
                                    <a:latin typeface="Cambria Math" panose="02040503050406030204" pitchFamily="18" charset="0"/>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𝑩</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b="1" i="1">
                                        <a:effectLst/>
                                        <a:latin typeface="Cambria Math" panose="02040503050406030204" pitchFamily="18" charset="0"/>
                                        <a:cs typeface="Times New Roman" panose="02020603050405020304" pitchFamily="18" charset="0"/>
                                      </a:rPr>
                                    </m:ctrlPr>
                                  </m:dPr>
                                  <m:e>
                                    <m:sSub>
                                      <m:sSubPr>
                                        <m:ctrlPr>
                                          <a:rPr lang="ro-RO" b="1" i="1">
                                            <a:effectLst/>
                                            <a:latin typeface="Cambria Math" panose="02040503050406030204" pitchFamily="18" charset="0"/>
                                            <a:cs typeface="Times New Roman" panose="02020603050405020304" pitchFamily="18" charset="0"/>
                                          </a:rPr>
                                        </m:ctrlPr>
                                      </m:sSub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𝑺</m:t>
                                        </m:r>
                                      </m:e>
                                      <m:sub>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𝟏</m:t>
                                        </m:r>
                                      </m:sub>
                                    </m:sSub>
                                  </m:e>
                                </m:d>
                              </m:e>
                            </m:d>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b="1" i="1">
                                    <a:effectLst/>
                                    <a:latin typeface="Cambria Math" panose="02040503050406030204" pitchFamily="18" charset="0"/>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𝑩</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b="1" i="1">
                                        <a:effectLst/>
                                        <a:latin typeface="Cambria Math" panose="02040503050406030204" pitchFamily="18" charset="0"/>
                                        <a:cs typeface="Times New Roman" panose="02020603050405020304" pitchFamily="18" charset="0"/>
                                      </a:rPr>
                                    </m:ctrlPr>
                                  </m:dPr>
                                  <m:e>
                                    <m:sSub>
                                      <m:sSubPr>
                                        <m:ctrlPr>
                                          <a:rPr lang="ro-RO" b="1" i="1">
                                            <a:effectLst/>
                                            <a:latin typeface="Cambria Math" panose="02040503050406030204" pitchFamily="18" charset="0"/>
                                            <a:cs typeface="Times New Roman" panose="02020603050405020304" pitchFamily="18" charset="0"/>
                                          </a:rPr>
                                        </m:ctrlPr>
                                      </m:sSub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𝑺</m:t>
                                        </m:r>
                                      </m:e>
                                      <m:sub>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𝟐</m:t>
                                        </m:r>
                                      </m:sub>
                                    </m:sSub>
                                  </m:e>
                                </m:d>
                              </m:e>
                            </m:d>
                          </m:e>
                        </m:d>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b="1" i="1">
                                <a:effectLst/>
                                <a:latin typeface="Cambria Math" panose="02040503050406030204" pitchFamily="18" charset="0"/>
                                <a:cs typeface="Times New Roman" panose="02020603050405020304" pitchFamily="18" charset="0"/>
                              </a:rPr>
                            </m:ctrlPr>
                          </m:dPr>
                          <m:e>
                            <m:d>
                              <m:dPr>
                                <m:begChr m:val=""/>
                                <m:endChr m:val="⟩"/>
                                <m:ctrlPr>
                                  <a:rPr lang="ro-RO" b="1" i="1">
                                    <a:effectLst/>
                                    <a:latin typeface="Cambria Math" panose="02040503050406030204" pitchFamily="18" charset="0"/>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𝑰</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𝑮</m:t>
                                </m:r>
                              </m:e>
                            </m:d>
                          </m:e>
                        </m:d>
                      </m:e>
                    </m:d>
                  </m:oMath>
                </a14:m>
                <a:r>
                  <a:rPr lang="ro-RO" sz="1800" dirty="0">
                    <a:effectLst/>
                    <a:latin typeface="Times New Roman" panose="02020603050405020304" pitchFamily="18" charset="0"/>
                    <a:ea typeface="Malgun Gothic" panose="020B0503020000020004" pitchFamily="34" charset="-127"/>
                  </a:rPr>
                  <a:t>, unde I este starea inițială, iar G este starea scop</a:t>
                </a:r>
              </a:p>
              <a:p>
                <a:pPr>
                  <a:lnSpc>
                    <a:spcPct val="150000"/>
                  </a:lnSpc>
                </a:pPr>
                <a:r>
                  <a:rPr lang="ro-RO" sz="1800" dirty="0">
                    <a:effectLst/>
                    <a:latin typeface="Times New Roman" panose="02020603050405020304" pitchFamily="18" charset="0"/>
                    <a:ea typeface="Malgun Gothic" panose="020B0503020000020004" pitchFamily="34" charset="-127"/>
                  </a:rPr>
                  <a:t>O </a:t>
                </a:r>
                <a:r>
                  <a:rPr lang="ro-RO" sz="1800" b="1" dirty="0">
                    <a:effectLst/>
                    <a:latin typeface="Times New Roman" panose="02020603050405020304" pitchFamily="18" charset="0"/>
                    <a:ea typeface="Malgun Gothic" panose="020B0503020000020004" pitchFamily="34" charset="-127"/>
                  </a:rPr>
                  <a:t>mișcare</a:t>
                </a:r>
                <a:r>
                  <a:rPr lang="ro-RO" sz="1800" dirty="0">
                    <a:effectLst/>
                    <a:latin typeface="Times New Roman" panose="02020603050405020304" pitchFamily="18" charset="0"/>
                    <a:ea typeface="Malgun Gothic" panose="020B0503020000020004" pitchFamily="34" charset="-127"/>
                  </a:rPr>
                  <a:t> în starea </a:t>
                </a:r>
                <a14:m>
                  <m:oMath xmlns:m="http://schemas.openxmlformats.org/officeDocument/2006/math">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𝝈</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b="1" i="1">
                            <a:effectLst/>
                            <a:latin typeface="Cambria Math" panose="02040503050406030204" pitchFamily="18" charset="0"/>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𝑩</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b="1" i="1">
                                <a:effectLst/>
                                <a:latin typeface="Cambria Math" panose="02040503050406030204" pitchFamily="18" charset="0"/>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𝑺</m:t>
                            </m:r>
                          </m:e>
                        </m:d>
                      </m:e>
                    </m:d>
                  </m:oMath>
                </a14:m>
                <a:r>
                  <a:rPr lang="ro-RO" sz="1800" dirty="0">
                    <a:effectLst/>
                    <a:latin typeface="Times New Roman" panose="02020603050405020304" pitchFamily="18" charset="0"/>
                    <a:ea typeface="Malgun Gothic" panose="020B0503020000020004" pitchFamily="34" charset="-127"/>
                  </a:rPr>
                  <a:t> - perechea de blocuri </a:t>
                </a:r>
                <a14:m>
                  <m:oMath xmlns:m="http://schemas.openxmlformats.org/officeDocument/2006/math">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𝒎</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b="1" i="1">
                            <a:effectLst/>
                            <a:latin typeface="Cambria Math" panose="02040503050406030204" pitchFamily="18" charset="0"/>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𝒂</m:t>
                        </m:r>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b="1" i="1">
                                <a:effectLst/>
                                <a:latin typeface="Cambria Math" panose="02040503050406030204" pitchFamily="18" charset="0"/>
                                <a:cs typeface="Times New Roman" panose="02020603050405020304" pitchFamily="18" charset="0"/>
                              </a:rPr>
                            </m:ctrlPr>
                          </m:d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𝒃</m:t>
                            </m:r>
                          </m:e>
                        </m:d>
                      </m:e>
                    </m:d>
                  </m:oMath>
                </a14:m>
                <a:r>
                  <a:rPr lang="ro-RO" sz="1800" dirty="0">
                    <a:effectLst/>
                    <a:latin typeface="Times New Roman" panose="02020603050405020304" pitchFamily="18" charset="0"/>
                    <a:ea typeface="Malgun Gothic" panose="020B0503020000020004" pitchFamily="34" charset="-127"/>
                  </a:rPr>
                  <a:t>, cu </a:t>
                </a:r>
                <a14:m>
                  <m:oMath xmlns:m="http://schemas.openxmlformats.org/officeDocument/2006/math">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𝐵</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i="1">
                            <a:effectLst/>
                            <a:latin typeface="Cambria Math" panose="020405030504060302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𝑇𝐴𝐵𝐿𝐸</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oMath>
                </a14:m>
                <a:r>
                  <a:rPr lang="ro-RO" sz="1800" dirty="0">
                    <a:effectLst/>
                    <a:latin typeface="Times New Roman" panose="02020603050405020304" pitchFamily="18" charset="0"/>
                    <a:ea typeface="Malgun Gothic" panose="020B0503020000020004" pitchFamily="34" charset="-127"/>
                  </a:rPr>
                  <a:t>și </a:t>
                </a:r>
                <a14:m>
                  <m:oMath xmlns:m="http://schemas.openxmlformats.org/officeDocument/2006/math">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𝐵</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i="1">
                            <a:effectLst/>
                            <a:latin typeface="Cambria Math" panose="020405030504060302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e>
                    </m:d>
                  </m:oMath>
                </a14:m>
                <a:r>
                  <a:rPr lang="ro-RO" sz="1800" dirty="0">
                    <a:effectLst/>
                    <a:latin typeface="Times New Roman" panose="02020603050405020304" pitchFamily="18" charset="0"/>
                    <a:ea typeface="Malgun Gothic" panose="020B0503020000020004" pitchFamily="34" charset="-127"/>
                  </a:rPr>
                  <a:t>, astfel încât </a:t>
                </a:r>
                <a14:m>
                  <m:oMath xmlns:m="http://schemas.openxmlformats.org/officeDocument/2006/math">
                    <m:sSub>
                      <m:sSubPr>
                        <m:ctrlPr>
                          <a:rPr lang="ro-RO" i="1">
                            <a:effectLst/>
                            <a:latin typeface="Cambria Math" panose="020405030504060302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𝐶𝐿𝐸𝐴𝑅</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𝜎</m:t>
                        </m:r>
                      </m:sub>
                    </m:sSub>
                    <m:d>
                      <m:dPr>
                        <m:ctrlPr>
                          <a:rPr lang="ro-RO" i="1">
                            <a:effectLst/>
                            <a:latin typeface="Cambria Math" panose="020405030504060302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ro-RO" i="1">
                            <a:effectLst/>
                            <a:latin typeface="Cambria Math" panose="020405030504060302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𝐶𝐿𝐸𝐴𝑅</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𝜎</m:t>
                        </m:r>
                      </m:sub>
                    </m:sSub>
                    <m:d>
                      <m:dPr>
                        <m:ctrlPr>
                          <a:rPr lang="ro-RO" i="1">
                            <a:effectLst/>
                            <a:latin typeface="Cambria Math" panose="020405030504060302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e>
                    </m:d>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oMath>
                </a14:m>
                <a:r>
                  <a:rPr lang="ro-RO" sz="1800" dirty="0">
                    <a:effectLst/>
                    <a:latin typeface="Times New Roman" panose="02020603050405020304" pitchFamily="18" charset="0"/>
                    <a:ea typeface="Malgun Gothic" panose="020B0503020000020004" pitchFamily="34" charset="-127"/>
                  </a:rPr>
                  <a:t>și </a:t>
                </a:r>
                <a14:m>
                  <m:oMath xmlns:m="http://schemas.openxmlformats.org/officeDocument/2006/math">
                    <m:sSub>
                      <m:sSubPr>
                        <m:ctrlPr>
                          <a:rPr lang="ro-RO" i="1">
                            <a:effectLst/>
                            <a:latin typeface="Cambria Math" panose="020405030504060302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𝑂𝑁</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𝜎</m:t>
                        </m:r>
                      </m:sub>
                    </m:sSub>
                    <m:d>
                      <m:dPr>
                        <m:ctrlPr>
                          <a:rPr lang="ro-RO" i="1">
                            <a:effectLst/>
                            <a:latin typeface="Cambria Math" panose="020405030504060302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𝑎</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𝑏</m:t>
                        </m:r>
                      </m:e>
                    </m:d>
                  </m:oMath>
                </a14:m>
                <a:r>
                  <a:rPr lang="ro-RO" sz="1800" dirty="0">
                    <a:effectLst/>
                    <a:latin typeface="Times New Roman" panose="02020603050405020304" pitchFamily="18" charset="0"/>
                    <a:ea typeface="Malgun Gothic" panose="020B0503020000020004" pitchFamily="34" charset="-127"/>
                  </a:rPr>
                  <a:t> (blocurile </a:t>
                </a:r>
                <a:r>
                  <a:rPr lang="ro-RO" sz="1800" i="1" dirty="0">
                    <a:effectLst/>
                    <a:latin typeface="Times New Roman" panose="02020603050405020304" pitchFamily="18" charset="0"/>
                    <a:ea typeface="Malgun Gothic" panose="020B0503020000020004" pitchFamily="34" charset="-127"/>
                  </a:rPr>
                  <a:t>a</a:t>
                </a:r>
                <a:r>
                  <a:rPr lang="ro-RO" sz="1800" dirty="0">
                    <a:effectLst/>
                    <a:latin typeface="Times New Roman" panose="02020603050405020304" pitchFamily="18" charset="0"/>
                    <a:ea typeface="Malgun Gothic" panose="020B0503020000020004" pitchFamily="34" charset="-127"/>
                  </a:rPr>
                  <a:t> și </a:t>
                </a:r>
                <a:r>
                  <a:rPr lang="ro-RO" sz="1800" i="1" dirty="0">
                    <a:effectLst/>
                    <a:latin typeface="Times New Roman" panose="02020603050405020304" pitchFamily="18" charset="0"/>
                    <a:ea typeface="Malgun Gothic" panose="020B0503020000020004" pitchFamily="34" charset="-127"/>
                  </a:rPr>
                  <a:t>b</a:t>
                </a:r>
                <a:r>
                  <a:rPr lang="ro-RO" sz="1800" dirty="0">
                    <a:effectLst/>
                    <a:latin typeface="Times New Roman" panose="02020603050405020304" pitchFamily="18" charset="0"/>
                    <a:ea typeface="Malgun Gothic" panose="020B0503020000020004" pitchFamily="34" charset="-127"/>
                  </a:rPr>
                  <a:t> sunt libere, adică nu au un alt bloc pe ele, și </a:t>
                </a:r>
                <a:r>
                  <a:rPr lang="ro-RO" sz="1800" i="1" dirty="0">
                    <a:effectLst/>
                    <a:latin typeface="Times New Roman" panose="02020603050405020304" pitchFamily="18" charset="0"/>
                    <a:ea typeface="Malgun Gothic" panose="020B0503020000020004" pitchFamily="34" charset="-127"/>
                  </a:rPr>
                  <a:t>a </a:t>
                </a:r>
                <a:r>
                  <a:rPr lang="ro-RO" sz="1800" dirty="0">
                    <a:effectLst/>
                    <a:latin typeface="Times New Roman" panose="02020603050405020304" pitchFamily="18" charset="0"/>
                    <a:ea typeface="Malgun Gothic" panose="020B0503020000020004" pitchFamily="34" charset="-127"/>
                  </a:rPr>
                  <a:t>nu se află deja pe </a:t>
                </a:r>
                <a:r>
                  <a:rPr lang="ro-RO" sz="1800" i="1" dirty="0">
                    <a:effectLst/>
                    <a:latin typeface="Times New Roman" panose="02020603050405020304" pitchFamily="18" charset="0"/>
                    <a:ea typeface="Malgun Gothic" panose="020B0503020000020004" pitchFamily="34" charset="-127"/>
                  </a:rPr>
                  <a:t>b </a:t>
                </a:r>
                <a:r>
                  <a:rPr lang="ro-RO" sz="1800" dirty="0">
                    <a:effectLst/>
                    <a:latin typeface="Times New Roman" panose="02020603050405020304" pitchFamily="18" charset="0"/>
                    <a:ea typeface="Malgun Gothic" panose="020B0503020000020004" pitchFamily="34" charset="-127"/>
                  </a:rPr>
                  <a:t>- dacă </a:t>
                </a:r>
                <a:r>
                  <a:rPr lang="ro-RO" sz="1800" i="1" dirty="0">
                    <a:effectLst/>
                    <a:latin typeface="Times New Roman" panose="02020603050405020304" pitchFamily="18" charset="0"/>
                    <a:ea typeface="Malgun Gothic" panose="020B0503020000020004" pitchFamily="34" charset="-127"/>
                  </a:rPr>
                  <a:t>b </a:t>
                </a:r>
                <a:r>
                  <a:rPr lang="ro-RO" sz="1800" dirty="0">
                    <a:effectLst/>
                    <a:latin typeface="Times New Roman" panose="02020603050405020304" pitchFamily="18" charset="0"/>
                    <a:ea typeface="Malgun Gothic" panose="020B0503020000020004" pitchFamily="34" charset="-127"/>
                  </a:rPr>
                  <a:t>este TABLE, acesta este mereu liber, chiar dacă este deja </a:t>
                </a:r>
                <a:r>
                  <a:rPr lang="ro-RO" sz="1800" i="1" dirty="0">
                    <a:effectLst/>
                    <a:latin typeface="Times New Roman" panose="02020603050405020304" pitchFamily="18" charset="0"/>
                    <a:ea typeface="Malgun Gothic" panose="020B0503020000020004" pitchFamily="34" charset="-127"/>
                  </a:rPr>
                  <a:t>a </a:t>
                </a:r>
                <a:r>
                  <a:rPr lang="ro-RO" sz="1800" dirty="0">
                    <a:effectLst/>
                    <a:latin typeface="Times New Roman" panose="02020603050405020304" pitchFamily="18" charset="0"/>
                    <a:ea typeface="Malgun Gothic" panose="020B0503020000020004" pitchFamily="34" charset="-127"/>
                  </a:rPr>
                  <a:t>pe el, pentru că putem avea oricâte blocuri pe masă). </a:t>
                </a:r>
                <a:endParaRPr lang="en-GB" dirty="0"/>
              </a:p>
            </p:txBody>
          </p:sp>
        </mc:Choice>
        <mc:Fallback>
          <p:sp>
            <p:nvSpPr>
              <p:cNvPr id="3" name="Content Placeholder 2">
                <a:extLst>
                  <a:ext uri="{FF2B5EF4-FFF2-40B4-BE49-F238E27FC236}">
                    <a16:creationId xmlns:a16="http://schemas.microsoft.com/office/drawing/2014/main" id="{CD41EBEC-D555-454F-93DC-821DD3147BC3}"/>
                  </a:ext>
                </a:extLst>
              </p:cNvPr>
              <p:cNvSpPr>
                <a:spLocks noGrp="1" noRot="1" noChangeAspect="1" noMove="1" noResize="1" noEditPoints="1" noAdjustHandles="1" noChangeArrowheads="1" noChangeShapeType="1" noTextEdit="1"/>
              </p:cNvSpPr>
              <p:nvPr>
                <p:ph idx="1"/>
              </p:nvPr>
            </p:nvSpPr>
            <p:spPr>
              <a:blipFill>
                <a:blip r:embed="rId2"/>
                <a:stretch>
                  <a:fillRect l="-473" t="-16699" r="-4022" b="-2947"/>
                </a:stretch>
              </a:blipFill>
            </p:spPr>
            <p:txBody>
              <a:bodyPr/>
              <a:lstStyle/>
              <a:p>
                <a:r>
                  <a:rPr lang="en-GB">
                    <a:noFill/>
                  </a:rPr>
                  <a:t> </a:t>
                </a:r>
              </a:p>
            </p:txBody>
          </p:sp>
        </mc:Fallback>
      </mc:AlternateContent>
    </p:spTree>
    <p:extLst>
      <p:ext uri="{BB962C8B-B14F-4D97-AF65-F5344CB8AC3E}">
        <p14:creationId xmlns:p14="http://schemas.microsoft.com/office/powerpoint/2010/main" val="301643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0832-A7C9-41BB-A2BC-154C154F0628}"/>
              </a:ext>
            </a:extLst>
          </p:cNvPr>
          <p:cNvSpPr>
            <a:spLocks noGrp="1"/>
          </p:cNvSpPr>
          <p:nvPr>
            <p:ph type="title"/>
          </p:nvPr>
        </p:nvSpPr>
        <p:spPr/>
        <p:txBody>
          <a:bodyPr/>
          <a:lstStyle/>
          <a:p>
            <a:r>
              <a:rPr lang="ro-RO" dirty="0"/>
              <a:t>DEFINIȚII și concepte</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265527-157C-40ED-9BCA-4BA8BF1FAE52}"/>
                  </a:ext>
                </a:extLst>
              </p:cNvPr>
              <p:cNvSpPr>
                <a:spLocks noGrp="1"/>
              </p:cNvSpPr>
              <p:nvPr>
                <p:ph idx="1"/>
              </p:nvPr>
            </p:nvSpPr>
            <p:spPr/>
            <p:txBody>
              <a:bodyPr anchor="ctr"/>
              <a:lstStyle/>
              <a:p>
                <a:pPr>
                  <a:lnSpc>
                    <a:spcPct val="150000"/>
                  </a:lnSpc>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Un </a:t>
                </a:r>
                <a:r>
                  <a:rPr lang="ro-RO" sz="1800" b="1" dirty="0">
                    <a:effectLst/>
                    <a:latin typeface="Times New Roman" panose="02020603050405020304" pitchFamily="18" charset="0"/>
                    <a:ea typeface="Malgun Gothic" panose="020B0503020000020004" pitchFamily="34" charset="-127"/>
                    <a:cs typeface="Times New Roman" panose="02020603050405020304" pitchFamily="18" charset="0"/>
                  </a:rPr>
                  <a:t>plan</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(soluție) pentru problema BW </a:t>
                </a:r>
                <a14:m>
                  <m:oMath xmlns:m="http://schemas.openxmlformats.org/officeDocument/2006/math">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𝐼</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𝐺</m:t>
                            </m:r>
                          </m:e>
                        </m:d>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reprezintă o </a:t>
                </a:r>
                <a:r>
                  <a:rPr lang="ro-RO" sz="1800" b="1" dirty="0">
                    <a:effectLst/>
                    <a:latin typeface="Times New Roman" panose="02020603050405020304" pitchFamily="18" charset="0"/>
                    <a:ea typeface="Malgun Gothic" panose="020B0503020000020004" pitchFamily="34" charset="-127"/>
                    <a:cs typeface="Times New Roman" panose="02020603050405020304" pitchFamily="18" charset="0"/>
                  </a:rPr>
                  <a:t>secvență finită de mișcări </a:t>
                </a:r>
                <a14:m>
                  <m:oMath xmlns:m="http://schemas.openxmlformats.org/officeDocument/2006/math">
                    <m:d>
                      <m:dPr>
                        <m:begChr m:val="⟨"/>
                        <m:endChr m:val=""/>
                        <m:ctrlP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ctrlPr>
                      </m:dPr>
                      <m:e>
                        <m:d>
                          <m:dPr>
                            <m:begChr m:val=""/>
                            <m:endChr m:val="⟩"/>
                            <m:ctrlP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𝒎</m:t>
                                </m:r>
                              </m:e>
                              <m:sub>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𝟏</m:t>
                                </m:r>
                              </m:sub>
                            </m:sSub>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𝒎</m:t>
                                </m:r>
                              </m:e>
                              <m:sub>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𝒑</m:t>
                                </m:r>
                              </m:sub>
                            </m:sSub>
                            <m:r>
                              <a:rPr lang="ro-RO" sz="1800" b="1" i="1">
                                <a:effectLst/>
                                <a:latin typeface="Cambria Math" panose="02040503050406030204" pitchFamily="18" charset="0"/>
                                <a:ea typeface="Malgun Gothic" panose="020B0503020000020004" pitchFamily="34" charset="-127"/>
                                <a:cs typeface="Times New Roman" panose="02020603050405020304" pitchFamily="18" charset="0"/>
                              </a:rPr>
                              <m:t> </m:t>
                            </m:r>
                          </m:e>
                        </m:d>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astfel încât fie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I = G</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și </a:t>
                </a:r>
                <a:r>
                  <a:rPr lang="ro-RO" sz="1800" i="1" dirty="0">
                    <a:effectLst/>
                    <a:latin typeface="Times New Roman" panose="02020603050405020304" pitchFamily="18" charset="0"/>
                    <a:ea typeface="Malgun Gothic" panose="020B0503020000020004" pitchFamily="34" charset="-127"/>
                    <a:cs typeface="Times New Roman" panose="02020603050405020304" pitchFamily="18" charset="0"/>
                  </a:rPr>
                  <a:t>p </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0, fie  </a:t>
                </a:r>
                <a14:m>
                  <m:oMath xmlns:m="http://schemas.openxmlformats.org/officeDocument/2006/math">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𝑚</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1</m:t>
                        </m:r>
                      </m:sub>
                    </m:sSub>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este o mișcare în I și secvența </a:t>
                </a:r>
                <a14:m>
                  <m:oMath xmlns:m="http://schemas.openxmlformats.org/officeDocument/2006/math">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𝑚</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2</m:t>
                                </m:r>
                              </m:sub>
                            </m:s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𝑚</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𝑝</m:t>
                                </m:r>
                              </m:sub>
                            </m:s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e>
                        </m:d>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este un plan pentru </a:t>
                </a:r>
                <a14:m>
                  <m:oMath xmlns:m="http://schemas.openxmlformats.org/officeDocument/2006/math">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𝑅𝐸𝑆</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𝑚</m:t>
                            </m:r>
                          </m:e>
                          <m: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1</m:t>
                            </m:r>
                          </m:sub>
                        </m:sSub>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m:t>
                        </m:r>
                        <m:d>
                          <m:dPr>
                            <m:begChr m:val=""/>
                            <m:endChr m:val="⟩"/>
                            <m:ctrlPr>
                              <a:rPr lang="ro-RO"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𝐼</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ro-RO" sz="1800" i="1">
                                <a:effectLst/>
                                <a:latin typeface="Cambria Math" panose="02040503050406030204" pitchFamily="18" charset="0"/>
                                <a:ea typeface="Malgun Gothic" panose="020B0503020000020004" pitchFamily="34" charset="-127"/>
                                <a:cs typeface="Times New Roman" panose="02020603050405020304" pitchFamily="18" charset="0"/>
                              </a:rPr>
                              <m:t>𝐺</m:t>
                            </m:r>
                          </m:e>
                        </m:d>
                      </m:e>
                    </m:d>
                  </m:oMath>
                </a14:m>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a:t>
                </a:r>
              </a:p>
              <a:p>
                <a:pPr>
                  <a:lnSpc>
                    <a:spcPct val="150000"/>
                  </a:lnSpc>
                </a:pP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Un plan pentru problema BW este </a:t>
                </a:r>
                <a:r>
                  <a:rPr lang="ro-RO" sz="1800" b="1" dirty="0">
                    <a:effectLst/>
                    <a:latin typeface="Times New Roman" panose="02020603050405020304" pitchFamily="18" charset="0"/>
                    <a:ea typeface="Malgun Gothic" panose="020B0503020000020004" pitchFamily="34" charset="-127"/>
                    <a:cs typeface="Times New Roman" panose="02020603050405020304" pitchFamily="18" charset="0"/>
                  </a:rPr>
                  <a:t>optimal</a:t>
                </a:r>
                <a:r>
                  <a:rPr lang="ro-RO" sz="1800" dirty="0">
                    <a:effectLst/>
                    <a:latin typeface="Times New Roman" panose="02020603050405020304" pitchFamily="18" charset="0"/>
                    <a:ea typeface="Malgun Gothic" panose="020B0503020000020004" pitchFamily="34" charset="-127"/>
                    <a:cs typeface="Times New Roman" panose="02020603050405020304" pitchFamily="18" charset="0"/>
                  </a:rPr>
                  <a:t> dacă nu există un alt plan cu mai puține mișcări pentru problema respectivă.</a:t>
                </a:r>
              </a:p>
            </p:txBody>
          </p:sp>
        </mc:Choice>
        <mc:Fallback>
          <p:sp>
            <p:nvSpPr>
              <p:cNvPr id="3" name="Content Placeholder 2">
                <a:extLst>
                  <a:ext uri="{FF2B5EF4-FFF2-40B4-BE49-F238E27FC236}">
                    <a16:creationId xmlns:a16="http://schemas.microsoft.com/office/drawing/2014/main" id="{4B265527-157C-40ED-9BCA-4BA8BF1FAE52}"/>
                  </a:ext>
                </a:extLst>
              </p:cNvPr>
              <p:cNvSpPr>
                <a:spLocks noGrp="1" noRot="1" noChangeAspect="1" noMove="1" noResize="1" noEditPoints="1" noAdjustHandles="1" noChangeArrowheads="1" noChangeShapeType="1" noTextEdit="1"/>
              </p:cNvSpPr>
              <p:nvPr>
                <p:ph idx="1"/>
              </p:nvPr>
            </p:nvSpPr>
            <p:spPr>
              <a:blipFill>
                <a:blip r:embed="rId2"/>
                <a:stretch>
                  <a:fillRect l="-473"/>
                </a:stretch>
              </a:blipFill>
            </p:spPr>
            <p:txBody>
              <a:bodyPr/>
              <a:lstStyle/>
              <a:p>
                <a:r>
                  <a:rPr lang="en-GB">
                    <a:noFill/>
                  </a:rPr>
                  <a:t> </a:t>
                </a:r>
              </a:p>
            </p:txBody>
          </p:sp>
        </mc:Fallback>
      </mc:AlternateContent>
    </p:spTree>
    <p:extLst>
      <p:ext uri="{BB962C8B-B14F-4D97-AF65-F5344CB8AC3E}">
        <p14:creationId xmlns:p14="http://schemas.microsoft.com/office/powerpoint/2010/main" val="37459509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38</TotalTime>
  <Words>2347</Words>
  <Application>Microsoft Office PowerPoint</Application>
  <PresentationFormat>Widescreen</PresentationFormat>
  <Paragraphs>97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Cambria Math</vt:lpstr>
      <vt:lpstr>Courier New</vt:lpstr>
      <vt:lpstr>Gill Sans MT</vt:lpstr>
      <vt:lpstr>Times New Roman</vt:lpstr>
      <vt:lpstr>Wingdings</vt:lpstr>
      <vt:lpstr>Parcel</vt:lpstr>
      <vt:lpstr>Blocks World as a benchmark</vt:lpstr>
      <vt:lpstr>Introducere</vt:lpstr>
      <vt:lpstr>INTRODUCERE</vt:lpstr>
      <vt:lpstr>Introducere</vt:lpstr>
      <vt:lpstr>Definiții și concepte</vt:lpstr>
      <vt:lpstr>Definiții și concepte</vt:lpstr>
      <vt:lpstr>Definiții și concepte</vt:lpstr>
      <vt:lpstr>Definiții și concepte</vt:lpstr>
      <vt:lpstr>DEFINIȚII și concepte</vt:lpstr>
      <vt:lpstr>DEFINIȚII Și concepte</vt:lpstr>
      <vt:lpstr>DEFINIȚII ȘI CONCEPTE</vt:lpstr>
      <vt:lpstr>DEFINIȚII și concepte</vt:lpstr>
      <vt:lpstr>Algoritmi folosiți</vt:lpstr>
      <vt:lpstr>Unstack - stack</vt:lpstr>
      <vt:lpstr>UNSTACK - stack</vt:lpstr>
      <vt:lpstr>GN1</vt:lpstr>
      <vt:lpstr>GN1</vt:lpstr>
      <vt:lpstr>GN2</vt:lpstr>
      <vt:lpstr>PERFECT</vt:lpstr>
      <vt:lpstr>PERFECT</vt:lpstr>
      <vt:lpstr>Depth First search</vt:lpstr>
      <vt:lpstr>BREADTH FIRST SEARCH</vt:lpstr>
      <vt:lpstr>BEST FIRST SEARCH</vt:lpstr>
      <vt:lpstr>A*</vt:lpstr>
      <vt:lpstr>REZultate experimentale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Blocks World as a benchmark</dc:title>
  <dc:creator>Mihaela M.</dc:creator>
  <cp:lastModifiedBy>Mihaela M.</cp:lastModifiedBy>
  <cp:revision>16</cp:revision>
  <dcterms:created xsi:type="dcterms:W3CDTF">2021-12-12T21:09:56Z</dcterms:created>
  <dcterms:modified xsi:type="dcterms:W3CDTF">2021-12-12T21:48:11Z</dcterms:modified>
</cp:coreProperties>
</file>