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86" r:id="rId7"/>
    <p:sldId id="262" r:id="rId8"/>
    <p:sldId id="263" r:id="rId9"/>
    <p:sldId id="264" r:id="rId10"/>
    <p:sldId id="278" r:id="rId11"/>
    <p:sldId id="287"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159" d="100"/>
          <a:sy n="159" d="100"/>
        </p:scale>
        <p:origin x="306" y="13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ro-RO"/>
              <a:t>Faceţi clic pentru a edita Master stiluri text</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ro-RO"/>
              <a:t>Faceţi clic pentru a edita Master stiluri text</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ro-RO"/>
              <a:t>Faceţi clic pentru a edita Master stiluri text</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ți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a:p>
            <a:pPr lvl="1"/>
            <a:r>
              <a:rPr lang="ro-RO"/>
              <a:t>al doilea nivel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u și conțin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ro-RO"/>
              <a:t>Faceți clic pe pictogramă pentru a adăuga o imagine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ro-RO"/>
              <a:t>Faceți clic pe pictogramă pentru a adăuga o imagine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ro-RO"/>
              <a:t>Faceți clic pe pictogramă pentru a adăuga o imagine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ro-RO"/>
              <a:t>Faceți clic pe pictogramă pentru a adăuga o imagine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ro-RO"/>
              <a:t>Faceți clic pe pictogramă pentru a adăuga o imagine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ro-RO"/>
              <a:t>Faceți clic pe pictogramă pentru a adăuga o imagine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ro-RO"/>
              <a:t>Faceți clic pe pictogramă pentru a adăuga o imagine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ro-RO"/>
              <a:t>Faceți clic pe pictogramă pentru a adăuga o imagine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ro-RO"/>
              <a:t>Faceți clic pe pictogramă pentru a adăuga o imagine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ro-RO"/>
              <a:t>Faceți clic pe pictogramă pentru a adăuga o imagine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ro-RO"/>
              <a:t>Faceți clic pe pictogramă pentru a adăuga o imagine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ro-RO"/>
              <a:t>Faceți clic pe pictogramă pentru a adăuga o imagine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ro-RO"/>
              <a:t>Faceţi clic pentru a edita Master stiluri text</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tet secțiune">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ro-RO"/>
              <a:t>Faceți clic pe pictogramă pentru a adăuga imaginea online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ro-RO"/>
              <a:t>Faceți clic pe pictogramă pentru a adăuga imaginea online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ro-RO"/>
              <a:t>Faceți clic pe pictogramă pentru a adăuga imaginea online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ro-RO"/>
              <a:t>Faceţi clic pentru a edita Master stiluri text</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ro-RO"/>
              <a:t>Faceţi clic pentru a edita Master stiluri text</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ro-RO"/>
              <a:t>Faceţi clic pentru a edita Master stiluri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ARTICOL DE CERCETARE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7"/>
            <a:ext cx="5486400" cy="2251325"/>
          </a:xfrm>
        </p:spPr>
        <p:txBody>
          <a:bodyPr>
            <a:normAutofit/>
          </a:bodyPr>
          <a:lstStyle/>
          <a:p>
            <a:endParaRPr lang="en-US" dirty="0"/>
          </a:p>
          <a:p>
            <a:r>
              <a:rPr lang="en-US" sz="2000" b="1" dirty="0"/>
              <a:t>The Effects of Workspace Ergonomics on 	            Programmers </a:t>
            </a:r>
          </a:p>
          <a:p>
            <a:endParaRPr lang="en-US" sz="2000" b="1" dirty="0"/>
          </a:p>
          <a:p>
            <a:r>
              <a:rPr lang="en-US" sz="2000" b="1" dirty="0"/>
              <a:t>                                           Andrei Mihai Cosmin </a:t>
            </a:r>
          </a:p>
          <a:p>
            <a:r>
              <a:rPr lang="en-US" sz="2000" b="1" dirty="0"/>
              <a:t>		             </a:t>
            </a:r>
            <a:r>
              <a:rPr lang="en-US" sz="2000" b="1" dirty="0" err="1"/>
              <a:t>Szocs</a:t>
            </a:r>
            <a:r>
              <a:rPr lang="en-US" sz="2000" b="1" dirty="0"/>
              <a:t> Mihaela Felicia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abstract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Ergonomics, positioning and posture of body and design of workstations in offices are considered key research areas in recent times. There is a wide gap in practice and theory of ergonomics. The goal of this study is to evaluate the musculoskeletal health of the employees with relevance to ergonomics and workstation design in practical environment of software houses.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803129"/>
          </a:xfrm>
        </p:spPr>
        <p:txBody>
          <a:bodyPr/>
          <a:lstStyle/>
          <a:p>
            <a:r>
              <a:rPr lang="en-US" dirty="0"/>
              <a:t>STATE OF THE ART</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1023994"/>
          </a:xfrm>
        </p:spPr>
        <p:txBody>
          <a:bodyPr/>
          <a:lstStyle/>
          <a:p>
            <a:pPr algn="ctr"/>
            <a:r>
              <a:rPr lang="en-US" dirty="0"/>
              <a:t>Knowledge of Computer Ergonomics</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3019925"/>
            <a:ext cx="3200400" cy="3561349"/>
          </a:xfrm>
        </p:spPr>
        <p:txBody>
          <a:bodyPr>
            <a:noAutofit/>
          </a:bodyPr>
          <a:lstStyle/>
          <a:p>
            <a:pPr algn="ctr"/>
            <a:r>
              <a:rPr lang="en-US" dirty="0">
                <a:latin typeface="Times New Roman" panose="02020603050405020304" pitchFamily="18" charset="0"/>
                <a:cs typeface="Times New Roman" panose="02020603050405020304" pitchFamily="18" charset="0"/>
              </a:rPr>
              <a:t>- analyzes knowledge regarding ergonomics through a questionnaire administered to 177 students from a private software engineering faculty.</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the questionnaire consisted of 35 items</a:t>
            </a:r>
          </a:p>
          <a:p>
            <a:pPr algn="ctr"/>
            <a:r>
              <a:rPr lang="en-US" dirty="0">
                <a:latin typeface="Times New Roman" panose="02020603050405020304" pitchFamily="18" charset="0"/>
                <a:cs typeface="Times New Roman" panose="02020603050405020304" pitchFamily="18" charset="0"/>
              </a:rPr>
              <a:t>related to knowledge about musculoskeletal disorders</a:t>
            </a:r>
          </a:p>
          <a:p>
            <a:pPr algn="ctr"/>
            <a:r>
              <a:rPr lang="en-US" dirty="0">
                <a:latin typeface="Times New Roman" panose="02020603050405020304" pitchFamily="18" charset="0"/>
                <a:cs typeface="Times New Roman" panose="02020603050405020304" pitchFamily="18" charset="0"/>
              </a:rPr>
              <a:t>and its risk factors, working postures, seating, keyboard/</a:t>
            </a:r>
          </a:p>
          <a:p>
            <a:pPr algn="ctr"/>
            <a:r>
              <a:rPr lang="en-US" dirty="0">
                <a:latin typeface="Times New Roman" panose="02020603050405020304" pitchFamily="18" charset="0"/>
                <a:cs typeface="Times New Roman" panose="02020603050405020304" pitchFamily="18" charset="0"/>
              </a:rPr>
              <a:t>mouse, monitor, table and accessories and finally rest</a:t>
            </a:r>
          </a:p>
          <a:p>
            <a:pPr algn="ctr"/>
            <a:r>
              <a:rPr lang="en-US" dirty="0">
                <a:latin typeface="Times New Roman" panose="02020603050405020304" pitchFamily="18" charset="0"/>
                <a:cs typeface="Times New Roman" panose="02020603050405020304" pitchFamily="18" charset="0"/>
              </a:rPr>
              <a:t>breaks and exercises.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14" name="CasetăText 13">
            <a:extLst>
              <a:ext uri="{FF2B5EF4-FFF2-40B4-BE49-F238E27FC236}">
                <a16:creationId xmlns:a16="http://schemas.microsoft.com/office/drawing/2014/main" id="{BC232A50-512A-DA0D-106E-3D6CFE7DE8EF}"/>
              </a:ext>
            </a:extLst>
          </p:cNvPr>
          <p:cNvSpPr txBox="1"/>
          <p:nvPr/>
        </p:nvSpPr>
        <p:spPr>
          <a:xfrm>
            <a:off x="7898732" y="2107719"/>
            <a:ext cx="4235115" cy="769441"/>
          </a:xfrm>
          <a:prstGeom prst="rect">
            <a:avLst/>
          </a:prstGeom>
          <a:noFill/>
        </p:spPr>
        <p:txBody>
          <a:bodyPr wrap="square">
            <a:spAutoFit/>
          </a:bodyPr>
          <a:lstStyle/>
          <a:p>
            <a:pPr algn="ctr"/>
            <a:r>
              <a:rPr lang="en-US" sz="1600" dirty="0"/>
              <a:t>- </a:t>
            </a:r>
            <a:r>
              <a:rPr lang="en-US" sz="1400" dirty="0">
                <a:latin typeface="Times New Roman" panose="02020603050405020304" pitchFamily="18" charset="0"/>
                <a:cs typeface="Times New Roman" panose="02020603050405020304" pitchFamily="18" charset="0"/>
              </a:rPr>
              <a:t>the section related to knowledge</a:t>
            </a:r>
          </a:p>
          <a:p>
            <a:pPr algn="ctr"/>
            <a:r>
              <a:rPr lang="en-US" sz="1400" dirty="0">
                <a:latin typeface="Times New Roman" panose="02020603050405020304" pitchFamily="18" charset="0"/>
                <a:cs typeface="Times New Roman" panose="02020603050405020304" pitchFamily="18" charset="0"/>
              </a:rPr>
              <a:t>about musculoskeletal disorders and its risk factors</a:t>
            </a:r>
          </a:p>
          <a:p>
            <a:pPr algn="ctr"/>
            <a:r>
              <a:rPr lang="en-US" sz="1400" dirty="0">
                <a:latin typeface="Times New Roman" panose="02020603050405020304" pitchFamily="18" charset="0"/>
                <a:cs typeface="Times New Roman" panose="02020603050405020304" pitchFamily="18" charset="0"/>
              </a:rPr>
              <a:t>composed of 3 Multiple Choice Questions (MCQ)</a:t>
            </a:r>
          </a:p>
        </p:txBody>
      </p:sp>
      <p:pic>
        <p:nvPicPr>
          <p:cNvPr id="16" name="Imagine 15" descr="O imagine care conține text, scaun, mobilă, persoană&#10;&#10;Descriere generată automat">
            <a:extLst>
              <a:ext uri="{FF2B5EF4-FFF2-40B4-BE49-F238E27FC236}">
                <a16:creationId xmlns:a16="http://schemas.microsoft.com/office/drawing/2014/main" id="{78A561E2-D436-1EFE-7C11-C8332875537C}"/>
              </a:ext>
            </a:extLst>
          </p:cNvPr>
          <p:cNvPicPr>
            <a:picLocks noChangeAspect="1"/>
          </p:cNvPicPr>
          <p:nvPr/>
        </p:nvPicPr>
        <p:blipFill>
          <a:blip r:embed="rId2"/>
          <a:stretch>
            <a:fillRect/>
          </a:stretch>
        </p:blipFill>
        <p:spPr>
          <a:xfrm>
            <a:off x="8569270" y="3374856"/>
            <a:ext cx="3134614" cy="2316079"/>
          </a:xfrm>
          <a:prstGeom prst="rect">
            <a:avLst/>
          </a:prstGeom>
        </p:spPr>
      </p:pic>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828007"/>
          </a:xfrm>
        </p:spPr>
        <p:txBody>
          <a:bodyPr/>
          <a:lstStyle/>
          <a:p>
            <a:r>
              <a:rPr lang="en-US" dirty="0"/>
              <a:t>Results of the study</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pic>
        <p:nvPicPr>
          <p:cNvPr id="8" name="Imagine 7" descr="O imagine care conține text, mobilă, masă, desen animat">
            <a:extLst>
              <a:ext uri="{FF2B5EF4-FFF2-40B4-BE49-F238E27FC236}">
                <a16:creationId xmlns:a16="http://schemas.microsoft.com/office/drawing/2014/main" id="{F671AD3D-6978-CF93-BD48-730824176C1B}"/>
              </a:ext>
            </a:extLst>
          </p:cNvPr>
          <p:cNvPicPr>
            <a:picLocks noChangeAspect="1"/>
          </p:cNvPicPr>
          <p:nvPr/>
        </p:nvPicPr>
        <p:blipFill>
          <a:blip r:embed="rId2"/>
          <a:stretch>
            <a:fillRect/>
          </a:stretch>
        </p:blipFill>
        <p:spPr>
          <a:xfrm>
            <a:off x="4416866" y="1844294"/>
            <a:ext cx="2311519" cy="1809843"/>
          </a:xfrm>
          <a:prstGeom prst="rect">
            <a:avLst/>
          </a:prstGeom>
        </p:spPr>
      </p:pic>
      <p:pic>
        <p:nvPicPr>
          <p:cNvPr id="10" name="Imagine 9" descr="O imagine care conține mobilă, scaun, masă, birou&#10;&#10;Descriere generată automat">
            <a:extLst>
              <a:ext uri="{FF2B5EF4-FFF2-40B4-BE49-F238E27FC236}">
                <a16:creationId xmlns:a16="http://schemas.microsoft.com/office/drawing/2014/main" id="{A008BBE8-FA28-B19C-EE31-157979FD4447}"/>
              </a:ext>
            </a:extLst>
          </p:cNvPr>
          <p:cNvPicPr>
            <a:picLocks noChangeAspect="1"/>
          </p:cNvPicPr>
          <p:nvPr/>
        </p:nvPicPr>
        <p:blipFill>
          <a:blip r:embed="rId3"/>
          <a:stretch>
            <a:fillRect/>
          </a:stretch>
        </p:blipFill>
        <p:spPr>
          <a:xfrm>
            <a:off x="4416866" y="4302040"/>
            <a:ext cx="2330570" cy="1657435"/>
          </a:xfrm>
          <a:prstGeom prst="rect">
            <a:avLst/>
          </a:prstGeom>
        </p:spPr>
      </p:pic>
      <p:pic>
        <p:nvPicPr>
          <p:cNvPr id="12" name="Imagine 11" descr="O imagine care conține text, captură de ecran, scaun, proiectare&#10;&#10;Descriere generată automat">
            <a:extLst>
              <a:ext uri="{FF2B5EF4-FFF2-40B4-BE49-F238E27FC236}">
                <a16:creationId xmlns:a16="http://schemas.microsoft.com/office/drawing/2014/main" id="{E97FF98A-F78A-A3B7-6A97-B450EAFDC2EE}"/>
              </a:ext>
            </a:extLst>
          </p:cNvPr>
          <p:cNvPicPr>
            <a:picLocks noChangeAspect="1"/>
          </p:cNvPicPr>
          <p:nvPr/>
        </p:nvPicPr>
        <p:blipFill>
          <a:blip r:embed="rId4"/>
          <a:stretch>
            <a:fillRect/>
          </a:stretch>
        </p:blipFill>
        <p:spPr>
          <a:xfrm>
            <a:off x="7220527" y="1844294"/>
            <a:ext cx="2043789" cy="1823152"/>
          </a:xfrm>
          <a:prstGeom prst="rect">
            <a:avLst/>
          </a:prstGeom>
        </p:spPr>
      </p:pic>
      <p:pic>
        <p:nvPicPr>
          <p:cNvPr id="14" name="Imagine 13" descr="O imagine care conține text, mobilă, scaun, pian&#10;&#10;Descriere generată automat">
            <a:extLst>
              <a:ext uri="{FF2B5EF4-FFF2-40B4-BE49-F238E27FC236}">
                <a16:creationId xmlns:a16="http://schemas.microsoft.com/office/drawing/2014/main" id="{0E3D9742-C1CC-A942-4EFE-9325AEB28DE4}"/>
              </a:ext>
            </a:extLst>
          </p:cNvPr>
          <p:cNvPicPr>
            <a:picLocks noChangeAspect="1"/>
          </p:cNvPicPr>
          <p:nvPr/>
        </p:nvPicPr>
        <p:blipFill>
          <a:blip r:embed="rId5"/>
          <a:stretch>
            <a:fillRect/>
          </a:stretch>
        </p:blipFill>
        <p:spPr>
          <a:xfrm>
            <a:off x="7180422" y="4302040"/>
            <a:ext cx="2156083" cy="1668114"/>
          </a:xfrm>
          <a:prstGeom prst="rect">
            <a:avLst/>
          </a:prstGeom>
        </p:spPr>
      </p:pic>
      <p:pic>
        <p:nvPicPr>
          <p:cNvPr id="16" name="Imagine 15" descr="O imagine care conține text, persoană, calculator, mobilă&#10;&#10;Descriere generată automat">
            <a:extLst>
              <a:ext uri="{FF2B5EF4-FFF2-40B4-BE49-F238E27FC236}">
                <a16:creationId xmlns:a16="http://schemas.microsoft.com/office/drawing/2014/main" id="{07C7112C-E444-54D2-3D65-F2BA62585DF5}"/>
              </a:ext>
            </a:extLst>
          </p:cNvPr>
          <p:cNvPicPr>
            <a:picLocks noChangeAspect="1"/>
          </p:cNvPicPr>
          <p:nvPr/>
        </p:nvPicPr>
        <p:blipFill>
          <a:blip r:embed="rId6"/>
          <a:stretch>
            <a:fillRect/>
          </a:stretch>
        </p:blipFill>
        <p:spPr>
          <a:xfrm>
            <a:off x="9643420" y="1844294"/>
            <a:ext cx="2241665" cy="1809842"/>
          </a:xfrm>
          <a:prstGeom prst="rect">
            <a:avLst/>
          </a:prstGeom>
        </p:spPr>
      </p:pic>
      <p:pic>
        <p:nvPicPr>
          <p:cNvPr id="18" name="Imagine 17" descr="O imagine care conține text, diagramă, desen animat, schiță&#10;&#10;Descriere generată automat">
            <a:extLst>
              <a:ext uri="{FF2B5EF4-FFF2-40B4-BE49-F238E27FC236}">
                <a16:creationId xmlns:a16="http://schemas.microsoft.com/office/drawing/2014/main" id="{7985266F-603C-6A98-8D9B-BF82627E680D}"/>
              </a:ext>
            </a:extLst>
          </p:cNvPr>
          <p:cNvPicPr>
            <a:picLocks noChangeAspect="1"/>
          </p:cNvPicPr>
          <p:nvPr/>
        </p:nvPicPr>
        <p:blipFill>
          <a:blip r:embed="rId7"/>
          <a:stretch>
            <a:fillRect/>
          </a:stretch>
        </p:blipFill>
        <p:spPr>
          <a:xfrm>
            <a:off x="9643420" y="4305214"/>
            <a:ext cx="2355971" cy="1651085"/>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484632"/>
            <a:ext cx="6800850" cy="640080"/>
          </a:xfrm>
        </p:spPr>
        <p:txBody>
          <a:bodyPr>
            <a:normAutofit fontScale="90000"/>
          </a:bodyPr>
          <a:lstStyle/>
          <a:p>
            <a:r>
              <a:rPr lang="en-US" dirty="0"/>
              <a:t>Our study</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543411"/>
            <a:ext cx="3200400" cy="365760"/>
          </a:xfrm>
        </p:spPr>
        <p:txBody>
          <a:bodyPr/>
          <a:lstStyle/>
          <a:p>
            <a:pPr algn="ctr"/>
            <a:r>
              <a:rPr lang="en-US" dirty="0"/>
              <a:t> 2 steps </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033337"/>
            <a:ext cx="3200400" cy="3717757"/>
          </a:xfrm>
        </p:spPr>
        <p:txBody>
          <a:bodyPr vert="horz" lIns="91440" tIns="45720" rIns="91440" bIns="45720" rtlCol="0" anchor="t">
            <a:normAutofit fontScale="32500" lnSpcReduction="20000"/>
          </a:bodyPr>
          <a:lstStyle/>
          <a:p>
            <a:pPr algn="ctr"/>
            <a:r>
              <a:rPr lang="en-ZA" sz="4300" dirty="0">
                <a:latin typeface="Times New Roman" panose="02020603050405020304" pitchFamily="18" charset="0"/>
                <a:cs typeface="Times New Roman" panose="02020603050405020304" pitchFamily="18" charset="0"/>
              </a:rPr>
              <a:t>- questionnaire - </a:t>
            </a:r>
            <a:r>
              <a:rPr lang="en-US" sz="4300" dirty="0">
                <a:latin typeface="Times New Roman" panose="02020603050405020304" pitchFamily="18" charset="0"/>
                <a:cs typeface="Times New Roman" panose="02020603050405020304" pitchFamily="18" charset="0"/>
              </a:rPr>
              <a:t>similar to the previously discussed study, such as</a:t>
            </a:r>
          </a:p>
          <a:p>
            <a:pPr algn="ctr"/>
            <a:r>
              <a:rPr lang="en-US" sz="4300" dirty="0">
                <a:latin typeface="Times New Roman" panose="02020603050405020304" pitchFamily="18" charset="0"/>
                <a:cs typeface="Times New Roman" panose="02020603050405020304" pitchFamily="18" charset="0"/>
              </a:rPr>
              <a:t>comfort regarding the chair, lighting, temperature, and desk</a:t>
            </a:r>
          </a:p>
          <a:p>
            <a:pPr algn="ctr"/>
            <a:r>
              <a:rPr lang="en-US" sz="4300" dirty="0">
                <a:latin typeface="Times New Roman" panose="02020603050405020304" pitchFamily="18" charset="0"/>
                <a:cs typeface="Times New Roman" panose="02020603050405020304" pitchFamily="18" charset="0"/>
              </a:rPr>
              <a:t>organization. The questions are rated on a scale from 1 to</a:t>
            </a:r>
          </a:p>
          <a:p>
            <a:pPr algn="ctr"/>
            <a:r>
              <a:rPr lang="en-US" sz="4300" dirty="0">
                <a:latin typeface="Times New Roman" panose="02020603050405020304" pitchFamily="18" charset="0"/>
                <a:cs typeface="Times New Roman" panose="02020603050405020304" pitchFamily="18" charset="0"/>
              </a:rPr>
              <a:t>5 and reflect the participants’ opinions on how they carry</a:t>
            </a:r>
          </a:p>
          <a:p>
            <a:pPr algn="ctr"/>
            <a:r>
              <a:rPr lang="en-US" sz="4300" dirty="0">
                <a:latin typeface="Times New Roman" panose="02020603050405020304" pitchFamily="18" charset="0"/>
                <a:cs typeface="Times New Roman" panose="02020603050405020304" pitchFamily="18" charset="0"/>
              </a:rPr>
              <a:t>out their activities in the workspace. </a:t>
            </a:r>
          </a:p>
          <a:p>
            <a:pPr algn="ctr"/>
            <a:endParaRPr lang="en-US" sz="4300" dirty="0">
              <a:latin typeface="Times New Roman" panose="02020603050405020304" pitchFamily="18" charset="0"/>
              <a:cs typeface="Times New Roman" panose="02020603050405020304" pitchFamily="18" charset="0"/>
            </a:endParaRPr>
          </a:p>
          <a:p>
            <a:pPr algn="ctr"/>
            <a:r>
              <a:rPr lang="en-US" sz="4300" dirty="0">
                <a:latin typeface="Times New Roman" panose="02020603050405020304" pitchFamily="18" charset="0"/>
                <a:cs typeface="Times New Roman" panose="02020603050405020304" pitchFamily="18" charset="0"/>
              </a:rPr>
              <a:t>-we extend the research to the direct</a:t>
            </a:r>
          </a:p>
          <a:p>
            <a:pPr algn="ctr"/>
            <a:r>
              <a:rPr lang="en-US" sz="4300" dirty="0">
                <a:latin typeface="Times New Roman" panose="02020603050405020304" pitchFamily="18" charset="0"/>
                <a:cs typeface="Times New Roman" panose="02020603050405020304" pitchFamily="18" charset="0"/>
              </a:rPr>
              <a:t>evaluation of performance in a deficient ergonomic environment, followed by an assessment in an optimally ergonomic working environment. </a:t>
            </a:r>
            <a:endParaRPr lang="en-ZA" sz="4300" dirty="0">
              <a:latin typeface="Times New Roman" panose="02020603050405020304" pitchFamily="18" charset="0"/>
              <a:cs typeface="Times New Roman" panose="02020603050405020304" pitchFamily="18" charset="0"/>
            </a:endParaRP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4343400" y="1543410"/>
            <a:ext cx="3371850" cy="1079473"/>
          </a:xfrm>
        </p:spPr>
        <p:txBody>
          <a:bodyPr/>
          <a:lstStyle/>
          <a:p>
            <a:pPr algn="ctr"/>
            <a:r>
              <a:rPr lang="en-US" dirty="0" err="1">
                <a:cs typeface="Times New Roman" panose="02020603050405020304" pitchFamily="18" charset="0"/>
              </a:rPr>
              <a:t>sOCIO</a:t>
            </a:r>
            <a:r>
              <a:rPr lang="en-US" dirty="0">
                <a:cs typeface="Times New Roman" panose="02020603050405020304" pitchFamily="18" charset="0"/>
              </a:rPr>
              <a:t>-DEMOGRAPHIC</a:t>
            </a:r>
          </a:p>
          <a:p>
            <a:pPr algn="ctr"/>
            <a:r>
              <a:rPr lang="en-US" dirty="0">
                <a:cs typeface="Times New Roman" panose="02020603050405020304" pitchFamily="18" charset="0"/>
              </a:rPr>
              <a:t>CHARACTERISTICS OF PARTICIPANTS</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4410075" y="2749215"/>
            <a:ext cx="3371850" cy="1943101"/>
          </a:xfrm>
        </p:spPr>
        <p:txBody>
          <a:bodyPr/>
          <a:lstStyle/>
          <a:p>
            <a:pPr algn="ctr"/>
            <a:r>
              <a:rPr lang="en-US" dirty="0"/>
              <a:t>- Gender Distribution of Participants  </a:t>
            </a:r>
          </a:p>
          <a:p>
            <a:pPr algn="ctr"/>
            <a:endParaRPr lang="en-US" dirty="0"/>
          </a:p>
          <a:p>
            <a:pPr algn="ctr"/>
            <a:r>
              <a:rPr lang="en-US" dirty="0"/>
              <a:t>- Age Distribution of Participants </a:t>
            </a:r>
          </a:p>
          <a:p>
            <a:pPr algn="ctr"/>
            <a:endParaRPr lang="en-US" dirty="0"/>
          </a:p>
          <a:p>
            <a:pPr algn="ctr"/>
            <a:r>
              <a:rPr lang="en-US" dirty="0"/>
              <a:t>- Educational Level of Participants </a:t>
            </a:r>
          </a:p>
          <a:p>
            <a:pPr algn="ctr"/>
            <a:endParaRPr lang="en-US" dirty="0"/>
          </a:p>
          <a:p>
            <a:pPr algn="ctr"/>
            <a:r>
              <a:rPr lang="en-US" dirty="0"/>
              <a:t>- Experience in the Programming Field </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pic>
        <p:nvPicPr>
          <p:cNvPr id="7" name="Imagine 6">
            <a:extLst>
              <a:ext uri="{FF2B5EF4-FFF2-40B4-BE49-F238E27FC236}">
                <a16:creationId xmlns:a16="http://schemas.microsoft.com/office/drawing/2014/main" id="{F7C1DE14-1CDC-772D-EE7D-2E8FC0BDB4F2}"/>
              </a:ext>
            </a:extLst>
          </p:cNvPr>
          <p:cNvPicPr>
            <a:picLocks noChangeAspect="1"/>
          </p:cNvPicPr>
          <p:nvPr/>
        </p:nvPicPr>
        <p:blipFill>
          <a:blip r:embed="rId2"/>
          <a:stretch>
            <a:fillRect/>
          </a:stretch>
        </p:blipFill>
        <p:spPr>
          <a:xfrm>
            <a:off x="4343400" y="347432"/>
            <a:ext cx="914479" cy="914479"/>
          </a:xfrm>
          <a:prstGeom prst="rect">
            <a:avLst/>
          </a:prstGeom>
        </p:spPr>
      </p:pic>
      <p:pic>
        <p:nvPicPr>
          <p:cNvPr id="8" name="Imagine 7">
            <a:extLst>
              <a:ext uri="{FF2B5EF4-FFF2-40B4-BE49-F238E27FC236}">
                <a16:creationId xmlns:a16="http://schemas.microsoft.com/office/drawing/2014/main" id="{88794785-5A6A-93E0-D5F5-23F00F5F4DBE}"/>
              </a:ext>
            </a:extLst>
          </p:cNvPr>
          <p:cNvPicPr>
            <a:picLocks noChangeAspect="1"/>
          </p:cNvPicPr>
          <p:nvPr/>
        </p:nvPicPr>
        <p:blipFill>
          <a:blip r:embed="rId3"/>
          <a:stretch>
            <a:fillRect/>
          </a:stretch>
        </p:blipFill>
        <p:spPr>
          <a:xfrm>
            <a:off x="5638760" y="4400111"/>
            <a:ext cx="914479" cy="914479"/>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normAutofit fontScale="90000"/>
          </a:bodyPr>
          <a:lstStyle/>
          <a:p>
            <a:pPr algn="ctr"/>
            <a:r>
              <a:rPr lang="en-US" dirty="0"/>
              <a:t>Results of our study- </a:t>
            </a:r>
            <a:r>
              <a:rPr lang="en-US" dirty="0" err="1"/>
              <a:t>questionnare</a:t>
            </a:r>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pic>
        <p:nvPicPr>
          <p:cNvPr id="8" name="Imagine 7" descr="O imagine care conține text, captură de ecran, Font, diagramă&#10;&#10;Descriere generată automat">
            <a:extLst>
              <a:ext uri="{FF2B5EF4-FFF2-40B4-BE49-F238E27FC236}">
                <a16:creationId xmlns:a16="http://schemas.microsoft.com/office/drawing/2014/main" id="{34450634-729B-28DD-1970-9FD14D8717C4}"/>
              </a:ext>
            </a:extLst>
          </p:cNvPr>
          <p:cNvPicPr>
            <a:picLocks noChangeAspect="1"/>
          </p:cNvPicPr>
          <p:nvPr/>
        </p:nvPicPr>
        <p:blipFill>
          <a:blip r:embed="rId2"/>
          <a:stretch>
            <a:fillRect/>
          </a:stretch>
        </p:blipFill>
        <p:spPr>
          <a:xfrm>
            <a:off x="200540" y="2281230"/>
            <a:ext cx="3499065" cy="1687399"/>
          </a:xfrm>
          <a:prstGeom prst="rect">
            <a:avLst/>
          </a:prstGeom>
        </p:spPr>
      </p:pic>
      <p:pic>
        <p:nvPicPr>
          <p:cNvPr id="1026" name="Picture 2" descr="Diagramă a răspunsurilor din Formulare. Titlul întrebării: 8)Cum descrieți confortul scaunului pe care îl utilizați la birou?(de la 1 la 5)&#10;. Numărul de răspunsuri: 22 de răspunsuri.">
            <a:extLst>
              <a:ext uri="{FF2B5EF4-FFF2-40B4-BE49-F238E27FC236}">
                <a16:creationId xmlns:a16="http://schemas.microsoft.com/office/drawing/2014/main" id="{567B3972-2929-BD9E-3F4A-77B0BA740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40" y="4561835"/>
            <a:ext cx="3499065" cy="1604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ă a răspunsurilor din Formulare. Titlul întrebării: 6)Ați auzit despre termenul  &quot;ergonomia spațiului de lucru&quot;?. Numărul de răspunsuri: 21 de răspunsuri.">
            <a:extLst>
              <a:ext uri="{FF2B5EF4-FFF2-40B4-BE49-F238E27FC236}">
                <a16:creationId xmlns:a16="http://schemas.microsoft.com/office/drawing/2014/main" id="{1CCA2976-631C-E0C7-A6D6-C0B367D3E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1279" y="2281230"/>
            <a:ext cx="3623971" cy="16873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agramă a răspunsurilor din Formulare. Titlul întrebării: 9)Considerați că biroul dumneavoastră oferă suficient spațiu pentru toate activitățile pe care le desfășurați?(de la 1 la 5)&#10;. Numărul de răspunsuri: 23 de răspunsuri.">
            <a:extLst>
              <a:ext uri="{FF2B5EF4-FFF2-40B4-BE49-F238E27FC236}">
                <a16:creationId xmlns:a16="http://schemas.microsoft.com/office/drawing/2014/main" id="{453FC223-E577-AC40-CA32-DBE9AB6D3F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1279" y="4561835"/>
            <a:ext cx="3623971" cy="160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2050" name="Picture 2" descr="Diagramă a răspunsurilor din Formulare. Titlul întrebării: 10) Cum evaluați lumina naturală din spațiul de lucru? Credeți că este suficientă pentru sarcinile pe care le desfășurați?(de la 1 la 5). Numărul de răspunsuri: 23 de răspunsuri.">
            <a:extLst>
              <a:ext uri="{FF2B5EF4-FFF2-40B4-BE49-F238E27FC236}">
                <a16:creationId xmlns:a16="http://schemas.microsoft.com/office/drawing/2014/main" id="{221AC1B6-2927-62BB-B7EF-7C24D50D3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74" y="175936"/>
            <a:ext cx="3631096" cy="18429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ă a răspunsurilor din Formulare. Titlul întrebării: 11)Simțiți că ecranul computerului dumneavoastră este la înălțimea potrivită și că vă permite să lucrați într-o poziție confortabilă a capului și gâtului?(de la 1 la 5)&#10;. Numărul de răspunsuri: 20 de răspunsuri.">
            <a:extLst>
              <a:ext uri="{FF2B5EF4-FFF2-40B4-BE49-F238E27FC236}">
                <a16:creationId xmlns:a16="http://schemas.microsoft.com/office/drawing/2014/main" id="{9ACC2F86-F0B7-0A4D-5700-3A1A00079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920" y="175936"/>
            <a:ext cx="3631097" cy="18429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agramă a răspunsurilor din Formulare. Titlul întrebării: 12)Considerați că mobilierul și echipamentul din biroul dumneavoastră sunt reglabile pentru a se potrivi nevoilor dumneavoastră individuale?(de la 1 la 5)&#10;. Numărul de răspunsuri: 23 de răspunsuri.">
            <a:extLst>
              <a:ext uri="{FF2B5EF4-FFF2-40B4-BE49-F238E27FC236}">
                <a16:creationId xmlns:a16="http://schemas.microsoft.com/office/drawing/2014/main" id="{86CA168D-E406-8B6A-1218-7B6610823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3667" y="175937"/>
            <a:ext cx="3485322" cy="184296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iagramă a răspunsurilor din Formulare. Titlul întrebării: 13)Cum evaluați nivelul de zgomot în spațiul de lucru? Credeți că este adecvat pentru concentrare?(de la 1 la 5)&#10;. Numărul de răspunsuri: 23 de răspunsuri.">
            <a:extLst>
              <a:ext uri="{FF2B5EF4-FFF2-40B4-BE49-F238E27FC236}">
                <a16:creationId xmlns:a16="http://schemas.microsoft.com/office/drawing/2014/main" id="{D1ECED88-2567-EBB7-36D6-00A0BF6274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174" y="2196894"/>
            <a:ext cx="3631096" cy="16859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iagramă a răspunsurilor din Formulare. Titlul întrebării: 14)Cum evaluați temperatura din biroul dumneavoastră? Credeți că este într-un interval confortabil?(de la 1 la 5)&#10;. Numărul de răspunsuri: 23 de răspunsuri.">
            <a:extLst>
              <a:ext uri="{FF2B5EF4-FFF2-40B4-BE49-F238E27FC236}">
                <a16:creationId xmlns:a16="http://schemas.microsoft.com/office/drawing/2014/main" id="{A57ADB5B-A66E-4039-DE4B-3829652CF0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920" y="2174570"/>
            <a:ext cx="3631097" cy="170831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iagramă a răspunsurilor din Formulare. Titlul întrebării: 15)Cât de eficient considerați organizarea cablurilor în spațiul dumneavoastră de lucru?(de la 1 la 5)&#10;. Numărul de răspunsuri: 23 de răspunsuri.">
            <a:extLst>
              <a:ext uri="{FF2B5EF4-FFF2-40B4-BE49-F238E27FC236}">
                <a16:creationId xmlns:a16="http://schemas.microsoft.com/office/drawing/2014/main" id="{3E76CFEA-507F-A168-2B82-CCFA5E83D7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3667" y="2174570"/>
            <a:ext cx="3485322" cy="170831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iagramă a răspunsurilor din Formulare. Titlul întrebării: 16)Aveți un suport ergonomic pentru tastatură și mouse?. Numărul de răspunsuri: 23 de răspunsuri.">
            <a:extLst>
              <a:ext uri="{FF2B5EF4-FFF2-40B4-BE49-F238E27FC236}">
                <a16:creationId xmlns:a16="http://schemas.microsoft.com/office/drawing/2014/main" id="{910FB8BB-E103-CFDD-C2A6-D8F5909FA0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5583" y="4163934"/>
            <a:ext cx="5002696" cy="237497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Diagramă a răspunsurilor din Formulare. Titlul întrebării: 17) Considerați că spațiul de lucru actual vă permite să vă mențineți o postură corectă în timpul orelor de lucru?(de la 1 la 5). Numărul de răspunsuri: 23 de răspunsuri.">
            <a:extLst>
              <a:ext uri="{FF2B5EF4-FFF2-40B4-BE49-F238E27FC236}">
                <a16:creationId xmlns:a16="http://schemas.microsoft.com/office/drawing/2014/main" id="{03538EE0-1AA6-99CE-33ED-2D8656DE9F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9705" y="4163935"/>
            <a:ext cx="5334000" cy="23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282742"/>
            <a:ext cx="8232648" cy="1245269"/>
          </a:xfrm>
        </p:spPr>
        <p:txBody>
          <a:bodyPr>
            <a:normAutofit fontScale="90000"/>
          </a:bodyPr>
          <a:lstStyle/>
          <a:p>
            <a:pPr algn="ctr"/>
            <a:r>
              <a:rPr lang="en-US" dirty="0"/>
              <a:t>Results of our study - tests</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pic>
        <p:nvPicPr>
          <p:cNvPr id="10" name="Imagine 9" descr="O imagine care conține captură de ecran, text, linie, diagramă&#10;&#10;Descriere generată automat">
            <a:extLst>
              <a:ext uri="{FF2B5EF4-FFF2-40B4-BE49-F238E27FC236}">
                <a16:creationId xmlns:a16="http://schemas.microsoft.com/office/drawing/2014/main" id="{E2996C07-D451-BA1A-106A-1A8ABF774044}"/>
              </a:ext>
            </a:extLst>
          </p:cNvPr>
          <p:cNvPicPr>
            <a:picLocks noChangeAspect="1"/>
          </p:cNvPicPr>
          <p:nvPr/>
        </p:nvPicPr>
        <p:blipFill>
          <a:blip r:embed="rId2"/>
          <a:stretch>
            <a:fillRect/>
          </a:stretch>
        </p:blipFill>
        <p:spPr>
          <a:xfrm>
            <a:off x="2644104" y="1231647"/>
            <a:ext cx="4021390" cy="2061156"/>
          </a:xfrm>
          <a:prstGeom prst="rect">
            <a:avLst/>
          </a:prstGeom>
        </p:spPr>
      </p:pic>
      <p:pic>
        <p:nvPicPr>
          <p:cNvPr id="15" name="Imagine 14" descr="O imagine care conține text, captură de ecran, Color, număr&#10;&#10;Descriere generată automat">
            <a:extLst>
              <a:ext uri="{FF2B5EF4-FFF2-40B4-BE49-F238E27FC236}">
                <a16:creationId xmlns:a16="http://schemas.microsoft.com/office/drawing/2014/main" id="{F14A6A3C-8071-B190-530A-9F951F8E6650}"/>
              </a:ext>
            </a:extLst>
          </p:cNvPr>
          <p:cNvPicPr>
            <a:picLocks noChangeAspect="1"/>
          </p:cNvPicPr>
          <p:nvPr/>
        </p:nvPicPr>
        <p:blipFill>
          <a:blip r:embed="rId3"/>
          <a:stretch>
            <a:fillRect/>
          </a:stretch>
        </p:blipFill>
        <p:spPr>
          <a:xfrm>
            <a:off x="7211391" y="1231648"/>
            <a:ext cx="4066209" cy="2061156"/>
          </a:xfrm>
          <a:prstGeom prst="rect">
            <a:avLst/>
          </a:prstGeom>
        </p:spPr>
      </p:pic>
      <p:pic>
        <p:nvPicPr>
          <p:cNvPr id="17" name="Imagine 16" descr="O imagine care conține text, captură de ecran, număr, linie&#10;&#10;Descriere generată automat">
            <a:extLst>
              <a:ext uri="{FF2B5EF4-FFF2-40B4-BE49-F238E27FC236}">
                <a16:creationId xmlns:a16="http://schemas.microsoft.com/office/drawing/2014/main" id="{E1FFAA69-8EB8-EFBA-A27E-EA081F6D38FB}"/>
              </a:ext>
            </a:extLst>
          </p:cNvPr>
          <p:cNvPicPr>
            <a:picLocks noChangeAspect="1"/>
          </p:cNvPicPr>
          <p:nvPr/>
        </p:nvPicPr>
        <p:blipFill>
          <a:blip r:embed="rId4"/>
          <a:stretch>
            <a:fillRect/>
          </a:stretch>
        </p:blipFill>
        <p:spPr>
          <a:xfrm>
            <a:off x="2644105" y="3991676"/>
            <a:ext cx="4021390" cy="1915829"/>
          </a:xfrm>
          <a:prstGeom prst="rect">
            <a:avLst/>
          </a:prstGeom>
        </p:spPr>
      </p:pic>
      <p:pic>
        <p:nvPicPr>
          <p:cNvPr id="18" name="Imagine 17">
            <a:extLst>
              <a:ext uri="{FF2B5EF4-FFF2-40B4-BE49-F238E27FC236}">
                <a16:creationId xmlns:a16="http://schemas.microsoft.com/office/drawing/2014/main" id="{A405C927-8DD4-CE54-FF5F-7BD8311CAAFF}"/>
              </a:ext>
            </a:extLst>
          </p:cNvPr>
          <p:cNvPicPr>
            <a:picLocks noChangeAspect="1"/>
          </p:cNvPicPr>
          <p:nvPr/>
        </p:nvPicPr>
        <p:blipFill>
          <a:blip r:embed="rId5"/>
          <a:stretch>
            <a:fillRect/>
          </a:stretch>
        </p:blipFill>
        <p:spPr>
          <a:xfrm>
            <a:off x="6982948" y="4045817"/>
            <a:ext cx="2328874" cy="45719"/>
          </a:xfrm>
          <a:prstGeom prst="rect">
            <a:avLst/>
          </a:prstGeom>
        </p:spPr>
      </p:pic>
      <p:pic>
        <p:nvPicPr>
          <p:cNvPr id="19" name="Imagine 18">
            <a:extLst>
              <a:ext uri="{FF2B5EF4-FFF2-40B4-BE49-F238E27FC236}">
                <a16:creationId xmlns:a16="http://schemas.microsoft.com/office/drawing/2014/main" id="{C1461D74-D229-602C-7981-B4557A4BADBC}"/>
              </a:ext>
            </a:extLst>
          </p:cNvPr>
          <p:cNvPicPr>
            <a:picLocks noChangeAspect="1"/>
          </p:cNvPicPr>
          <p:nvPr/>
        </p:nvPicPr>
        <p:blipFill>
          <a:blip r:embed="rId5"/>
          <a:stretch>
            <a:fillRect/>
          </a:stretch>
        </p:blipFill>
        <p:spPr>
          <a:xfrm>
            <a:off x="6982948" y="5329827"/>
            <a:ext cx="2328874" cy="45719"/>
          </a:xfrm>
          <a:prstGeom prst="rect">
            <a:avLst/>
          </a:prstGeom>
        </p:spPr>
      </p:pic>
      <p:pic>
        <p:nvPicPr>
          <p:cNvPr id="20" name="Imagine 19">
            <a:extLst>
              <a:ext uri="{FF2B5EF4-FFF2-40B4-BE49-F238E27FC236}">
                <a16:creationId xmlns:a16="http://schemas.microsoft.com/office/drawing/2014/main" id="{85F7349A-3080-E8EE-ADED-EC680287074B}"/>
              </a:ext>
            </a:extLst>
          </p:cNvPr>
          <p:cNvPicPr>
            <a:picLocks noChangeAspect="1"/>
          </p:cNvPicPr>
          <p:nvPr/>
        </p:nvPicPr>
        <p:blipFill>
          <a:blip r:embed="rId6"/>
          <a:stretch>
            <a:fillRect/>
          </a:stretch>
        </p:blipFill>
        <p:spPr>
          <a:xfrm>
            <a:off x="9202084" y="3958938"/>
            <a:ext cx="219475" cy="219475"/>
          </a:xfrm>
          <a:prstGeom prst="rect">
            <a:avLst/>
          </a:prstGeom>
        </p:spPr>
      </p:pic>
      <p:pic>
        <p:nvPicPr>
          <p:cNvPr id="21" name="Imagine 20">
            <a:extLst>
              <a:ext uri="{FF2B5EF4-FFF2-40B4-BE49-F238E27FC236}">
                <a16:creationId xmlns:a16="http://schemas.microsoft.com/office/drawing/2014/main" id="{A772C52A-DC96-9A0F-36DF-2AAB7C69C15B}"/>
              </a:ext>
            </a:extLst>
          </p:cNvPr>
          <p:cNvPicPr>
            <a:picLocks noChangeAspect="1"/>
          </p:cNvPicPr>
          <p:nvPr/>
        </p:nvPicPr>
        <p:blipFill>
          <a:blip r:embed="rId6"/>
          <a:stretch>
            <a:fillRect/>
          </a:stretch>
        </p:blipFill>
        <p:spPr>
          <a:xfrm>
            <a:off x="9244495" y="5242948"/>
            <a:ext cx="219475" cy="219475"/>
          </a:xfrm>
          <a:prstGeom prst="rect">
            <a:avLst/>
          </a:prstGeom>
        </p:spPr>
      </p:pic>
      <p:sp>
        <p:nvSpPr>
          <p:cNvPr id="24" name="CasetăText 23">
            <a:extLst>
              <a:ext uri="{FF2B5EF4-FFF2-40B4-BE49-F238E27FC236}">
                <a16:creationId xmlns:a16="http://schemas.microsoft.com/office/drawing/2014/main" id="{53C0BF65-F59E-ED59-EF71-DF72BAC293DD}"/>
              </a:ext>
            </a:extLst>
          </p:cNvPr>
          <p:cNvSpPr txBox="1"/>
          <p:nvPr/>
        </p:nvSpPr>
        <p:spPr>
          <a:xfrm>
            <a:off x="7515727" y="3645422"/>
            <a:ext cx="1263316" cy="369332"/>
          </a:xfrm>
          <a:prstGeom prst="rect">
            <a:avLst/>
          </a:prstGeom>
          <a:noFill/>
        </p:spPr>
        <p:txBody>
          <a:bodyPr wrap="square" rtlCol="0">
            <a:spAutoFit/>
          </a:bodyPr>
          <a:lstStyle/>
          <a:p>
            <a:pPr algn="ctr"/>
            <a:r>
              <a:rPr lang="en-US" b="1" dirty="0">
                <a:solidFill>
                  <a:schemeClr val="accent4">
                    <a:lumMod val="60000"/>
                    <a:lumOff val="40000"/>
                  </a:schemeClr>
                </a:solidFill>
              </a:rPr>
              <a:t>TEST1</a:t>
            </a:r>
          </a:p>
        </p:txBody>
      </p:sp>
      <p:sp>
        <p:nvSpPr>
          <p:cNvPr id="25" name="CasetăText 24">
            <a:extLst>
              <a:ext uri="{FF2B5EF4-FFF2-40B4-BE49-F238E27FC236}">
                <a16:creationId xmlns:a16="http://schemas.microsoft.com/office/drawing/2014/main" id="{AC2B47C7-C9C8-C088-1F5C-EF28F1B802BA}"/>
              </a:ext>
            </a:extLst>
          </p:cNvPr>
          <p:cNvSpPr txBox="1"/>
          <p:nvPr/>
        </p:nvSpPr>
        <p:spPr>
          <a:xfrm>
            <a:off x="9625263" y="3687679"/>
            <a:ext cx="2223148" cy="1077218"/>
          </a:xfrm>
          <a:prstGeom prst="rect">
            <a:avLst/>
          </a:prstGeom>
          <a:noFill/>
        </p:spPr>
        <p:txBody>
          <a:bodyPr wrap="square" rtlCol="0">
            <a:spAutoFit/>
          </a:bodyPr>
          <a:lstStyle/>
          <a:p>
            <a:pPr algn="ctr"/>
            <a:r>
              <a:rPr lang="en-US" sz="1600" b="1" dirty="0">
                <a:solidFill>
                  <a:schemeClr val="accent4">
                    <a:lumMod val="60000"/>
                    <a:lumOff val="40000"/>
                  </a:schemeClr>
                </a:solidFill>
              </a:rPr>
              <a:t>-58,15% correct answers </a:t>
            </a:r>
          </a:p>
          <a:p>
            <a:pPr algn="ctr"/>
            <a:r>
              <a:rPr lang="en-US" sz="1600" b="1" dirty="0">
                <a:solidFill>
                  <a:schemeClr val="accent4">
                    <a:lumMod val="60000"/>
                    <a:lumOff val="40000"/>
                  </a:schemeClr>
                </a:solidFill>
              </a:rPr>
              <a:t>- 10’12’’ average time</a:t>
            </a:r>
          </a:p>
        </p:txBody>
      </p:sp>
      <p:sp>
        <p:nvSpPr>
          <p:cNvPr id="26" name="CasetăText 25">
            <a:extLst>
              <a:ext uri="{FF2B5EF4-FFF2-40B4-BE49-F238E27FC236}">
                <a16:creationId xmlns:a16="http://schemas.microsoft.com/office/drawing/2014/main" id="{CAA21ABC-FE89-DFFB-7A39-DBA0071BFB71}"/>
              </a:ext>
            </a:extLst>
          </p:cNvPr>
          <p:cNvSpPr txBox="1"/>
          <p:nvPr/>
        </p:nvSpPr>
        <p:spPr>
          <a:xfrm>
            <a:off x="9734863" y="4993105"/>
            <a:ext cx="2113548" cy="1200329"/>
          </a:xfrm>
          <a:prstGeom prst="rect">
            <a:avLst/>
          </a:prstGeom>
          <a:noFill/>
        </p:spPr>
        <p:txBody>
          <a:bodyPr wrap="square" rtlCol="0">
            <a:spAutoFit/>
          </a:bodyPr>
          <a:lstStyle/>
          <a:p>
            <a:pPr algn="ctr"/>
            <a:r>
              <a:rPr lang="en-US" sz="1800" b="1" dirty="0">
                <a:solidFill>
                  <a:schemeClr val="accent4">
                    <a:lumMod val="60000"/>
                    <a:lumOff val="40000"/>
                  </a:schemeClr>
                </a:solidFill>
              </a:rPr>
              <a:t>-69,02% correct answers </a:t>
            </a:r>
          </a:p>
          <a:p>
            <a:pPr algn="ctr"/>
            <a:r>
              <a:rPr lang="en-US" sz="1800" b="1" dirty="0">
                <a:solidFill>
                  <a:schemeClr val="accent4">
                    <a:lumMod val="60000"/>
                    <a:lumOff val="40000"/>
                  </a:schemeClr>
                </a:solidFill>
              </a:rPr>
              <a:t>- 9’23’’ average time</a:t>
            </a:r>
          </a:p>
        </p:txBody>
      </p:sp>
      <p:sp>
        <p:nvSpPr>
          <p:cNvPr id="27" name="CasetăText 26">
            <a:extLst>
              <a:ext uri="{FF2B5EF4-FFF2-40B4-BE49-F238E27FC236}">
                <a16:creationId xmlns:a16="http://schemas.microsoft.com/office/drawing/2014/main" id="{9053CB43-8FDA-8B17-8FEE-7906243707FC}"/>
              </a:ext>
            </a:extLst>
          </p:cNvPr>
          <p:cNvSpPr txBox="1"/>
          <p:nvPr/>
        </p:nvSpPr>
        <p:spPr>
          <a:xfrm>
            <a:off x="7697202" y="4883713"/>
            <a:ext cx="896353" cy="369332"/>
          </a:xfrm>
          <a:prstGeom prst="rect">
            <a:avLst/>
          </a:prstGeom>
          <a:noFill/>
        </p:spPr>
        <p:txBody>
          <a:bodyPr wrap="square" rtlCol="0">
            <a:spAutoFit/>
          </a:bodyPr>
          <a:lstStyle/>
          <a:p>
            <a:pPr algn="ctr"/>
            <a:r>
              <a:rPr lang="en-US" b="1" dirty="0">
                <a:solidFill>
                  <a:schemeClr val="accent4">
                    <a:lumMod val="60000"/>
                    <a:lumOff val="40000"/>
                  </a:schemeClr>
                </a:solidFill>
              </a:rPr>
              <a:t>TEST2</a:t>
            </a:r>
          </a:p>
        </p:txBody>
      </p:sp>
    </p:spTree>
    <p:extLst>
      <p:ext uri="{BB962C8B-B14F-4D97-AF65-F5344CB8AC3E}">
        <p14:creationId xmlns:p14="http://schemas.microsoft.com/office/powerpoint/2010/main" val="1672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366965"/>
            <a:ext cx="10182226" cy="896350"/>
          </a:xfrm>
        </p:spPr>
        <p:txBody>
          <a:bodyPr>
            <a:normAutofit/>
          </a:bodyPr>
          <a:lstStyle/>
          <a:p>
            <a:pPr algn="ctr"/>
            <a:r>
              <a:rPr lang="en-ZA" dirty="0"/>
              <a:t>CONCLUSIONS</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95168" y="1263315"/>
            <a:ext cx="6153912" cy="898504"/>
          </a:xfrm>
        </p:spPr>
        <p:txBody>
          <a:bodyPr anchor="t" anchorCtr="0"/>
          <a:lstStyle/>
          <a:p>
            <a:pPr algn="ctr"/>
            <a:r>
              <a:rPr lang="en-US" sz="1600" dirty="0"/>
              <a:t>The percentage of correct answers increased by 10.87 percent, suggesting a positive impact of the ergonomic instructions provided during the two-week period.</a:t>
            </a:r>
            <a:endParaRPr lang="en-ZA" sz="1600" dirty="0"/>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680922" y="1577910"/>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887458" y="1473682"/>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28814"/>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CasetăText 1">
            <a:extLst>
              <a:ext uri="{FF2B5EF4-FFF2-40B4-BE49-F238E27FC236}">
                <a16:creationId xmlns:a16="http://schemas.microsoft.com/office/drawing/2014/main" id="{69794AD7-8AD7-8F32-07B4-9CAE3FC6703F}"/>
              </a:ext>
            </a:extLst>
          </p:cNvPr>
          <p:cNvSpPr txBox="1"/>
          <p:nvPr/>
        </p:nvSpPr>
        <p:spPr>
          <a:xfrm>
            <a:off x="4668253" y="2592805"/>
            <a:ext cx="5975363" cy="1323439"/>
          </a:xfrm>
          <a:prstGeom prst="rect">
            <a:avLst/>
          </a:prstGeom>
          <a:noFill/>
        </p:spPr>
        <p:txBody>
          <a:bodyPr wrap="square" rtlCol="0">
            <a:spAutoFit/>
          </a:bodyPr>
          <a:lstStyle/>
          <a:p>
            <a:pPr algn="ctr"/>
            <a:r>
              <a:rPr lang="en-US" sz="1600" dirty="0">
                <a:solidFill>
                  <a:schemeClr val="tx2"/>
                </a:solidFill>
              </a:rPr>
              <a:t>Alongside the improvement in correctness, there was a notable enhancement in time efficiency. The average solving time for the test decreased by 49 seconds, indicating that participants not only performed better but also did so more quickly.</a:t>
            </a:r>
          </a:p>
        </p:txBody>
      </p:sp>
      <p:sp>
        <p:nvSpPr>
          <p:cNvPr id="5" name="CasetăText 4">
            <a:extLst>
              <a:ext uri="{FF2B5EF4-FFF2-40B4-BE49-F238E27FC236}">
                <a16:creationId xmlns:a16="http://schemas.microsoft.com/office/drawing/2014/main" id="{0E5F3625-0356-679D-3E78-AF6278E3C612}"/>
              </a:ext>
            </a:extLst>
          </p:cNvPr>
          <p:cNvSpPr txBox="1"/>
          <p:nvPr/>
        </p:nvSpPr>
        <p:spPr>
          <a:xfrm>
            <a:off x="4559968" y="5329989"/>
            <a:ext cx="6442911" cy="1323439"/>
          </a:xfrm>
          <a:prstGeom prst="rect">
            <a:avLst/>
          </a:prstGeom>
          <a:noFill/>
        </p:spPr>
        <p:txBody>
          <a:bodyPr wrap="square" rtlCol="0">
            <a:spAutoFit/>
          </a:bodyPr>
          <a:lstStyle/>
          <a:p>
            <a:pPr algn="ctr"/>
            <a:r>
              <a:rPr lang="en-US" sz="1600" dirty="0">
                <a:solidFill>
                  <a:schemeClr val="tx2"/>
                </a:solidFill>
              </a:rPr>
              <a:t>Overall, the results suggest that providing ergonomic education positively influences both correctness and efficiency in task performance, emphasizing the potential benefits of incorporating ergonomic practices into educational programs, which also was the main objective of this article.</a:t>
            </a:r>
          </a:p>
        </p:txBody>
      </p:sp>
      <p:sp>
        <p:nvSpPr>
          <p:cNvPr id="6" name="CasetăText 5">
            <a:extLst>
              <a:ext uri="{FF2B5EF4-FFF2-40B4-BE49-F238E27FC236}">
                <a16:creationId xmlns:a16="http://schemas.microsoft.com/office/drawing/2014/main" id="{FA5CD3E7-50B1-C074-6AA8-422755C5D095}"/>
              </a:ext>
            </a:extLst>
          </p:cNvPr>
          <p:cNvSpPr txBox="1"/>
          <p:nvPr/>
        </p:nvSpPr>
        <p:spPr>
          <a:xfrm>
            <a:off x="4746459" y="4128814"/>
            <a:ext cx="6153912" cy="830997"/>
          </a:xfrm>
          <a:prstGeom prst="rect">
            <a:avLst/>
          </a:prstGeom>
          <a:noFill/>
        </p:spPr>
        <p:txBody>
          <a:bodyPr wrap="square" rtlCol="0">
            <a:spAutoFit/>
          </a:bodyPr>
          <a:lstStyle/>
          <a:p>
            <a:pPr algn="ctr"/>
            <a:r>
              <a:rPr lang="en-US" sz="1600" dirty="0">
                <a:solidFill>
                  <a:schemeClr val="tx2"/>
                </a:solidFill>
              </a:rPr>
              <a:t>The mention of individual analysis in the graphs suggests that there may be variations in how participants responded to ergonomic guidance.</a:t>
            </a:r>
          </a:p>
        </p:txBody>
      </p:sp>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Temă Offic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{71163027-4E23-488C-9FA3-95CB1971BD3D}tf33968143_win32</Template>
  <TotalTime>75</TotalTime>
  <Words>461</Words>
  <Application>Microsoft Office PowerPoint</Application>
  <PresentationFormat>Ecran lat</PresentationFormat>
  <Paragraphs>63</Paragraphs>
  <Slides>10</Slides>
  <Notes>1</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10</vt:i4>
      </vt:variant>
    </vt:vector>
  </HeadingPairs>
  <TitlesOfParts>
    <vt:vector size="15" baseType="lpstr">
      <vt:lpstr>Arial</vt:lpstr>
      <vt:lpstr>Avenir Next LT Pro</vt:lpstr>
      <vt:lpstr>Calibri</vt:lpstr>
      <vt:lpstr>Times New Roman</vt:lpstr>
      <vt:lpstr>Temă Office</vt:lpstr>
      <vt:lpstr>ARTICOL DE CERCETARE</vt:lpstr>
      <vt:lpstr>abstract</vt:lpstr>
      <vt:lpstr>STATE OF THE ART</vt:lpstr>
      <vt:lpstr>Results of the study</vt:lpstr>
      <vt:lpstr>Our study</vt:lpstr>
      <vt:lpstr>Results of our study- questionnare</vt:lpstr>
      <vt:lpstr>Prezentare PowerPoint</vt:lpstr>
      <vt:lpstr>Results of our study - tests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ARTICOL DE CERCETARE</dc:title>
  <dc:creator>Mihai-Cosmin ANDREI (119422)</dc:creator>
  <cp:lastModifiedBy>Mihai-Cosmin ANDREI</cp:lastModifiedBy>
  <cp:revision>1</cp:revision>
  <dcterms:created xsi:type="dcterms:W3CDTF">2024-01-18T04:51:39Z</dcterms:created>
  <dcterms:modified xsi:type="dcterms:W3CDTF">2024-01-18T06:06:40Z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