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317" r:id="rId3"/>
    <p:sldId id="307" r:id="rId4"/>
    <p:sldId id="300" r:id="rId5"/>
    <p:sldId id="301" r:id="rId6"/>
    <p:sldId id="302" r:id="rId7"/>
    <p:sldId id="303" r:id="rId8"/>
    <p:sldId id="315" r:id="rId9"/>
    <p:sldId id="308" r:id="rId10"/>
    <p:sldId id="316" r:id="rId11"/>
    <p:sldId id="311" r:id="rId12"/>
    <p:sldId id="312" r:id="rId13"/>
    <p:sldId id="297" r:id="rId14"/>
    <p:sldId id="299" r:id="rId1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70255" autoAdjust="0"/>
  </p:normalViewPr>
  <p:slideViewPr>
    <p:cSldViewPr snapToGrid="0">
      <p:cViewPr varScale="1">
        <p:scale>
          <a:sx n="62" d="100"/>
          <a:sy n="62" d="100"/>
        </p:scale>
        <p:origin x="150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F0919-6BC6-4C7B-BEAF-C7054450BF3A}" type="datetimeFigureOut">
              <a:rPr lang="ro-RO" smtClean="0"/>
              <a:t>05.07.2019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26221-5125-425C-A124-D2BBD323272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1626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Buna ziua!</a:t>
            </a:r>
          </a:p>
          <a:p>
            <a:endParaRPr lang="ro-RO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dirty="0" smtClean="0"/>
              <a:t>Mă</a:t>
            </a:r>
            <a:r>
              <a:rPr lang="ro-RO" baseline="0" dirty="0" smtClean="0"/>
              <a:t> numesc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Mihaela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Radu</a:t>
            </a:r>
            <a:r>
              <a:rPr lang="ro-RO" baseline="0" dirty="0" smtClean="0"/>
              <a:t>, și</a:t>
            </a:r>
            <a:r>
              <a:rPr lang="en-US" baseline="0" dirty="0" smtClean="0"/>
              <a:t> </a:t>
            </a:r>
            <a:r>
              <a:rPr lang="ro-RO" baseline="0" dirty="0" smtClean="0"/>
              <a:t>astăzi vă voi prezenta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lucrarea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licen</a:t>
            </a:r>
            <a:r>
              <a:rPr lang="ro-RO" baseline="0" dirty="0" smtClean="0"/>
              <a:t>ță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titlul</a:t>
            </a:r>
            <a:r>
              <a:rPr lang="ro-RO" baseline="0" dirty="0" smtClean="0"/>
              <a:t> „</a:t>
            </a:r>
            <a:r>
              <a:rPr lang="ro-RO" sz="1200" dirty="0" smtClean="0">
                <a:latin typeface="Trebuchet MS" panose="020B0603020202020204" pitchFamily="34" charset="0"/>
              </a:rPr>
              <a:t> </a:t>
            </a:r>
            <a:r>
              <a:rPr lang="ro-RO" sz="1200" b="1" dirty="0" smtClean="0">
                <a:latin typeface="Trebuchet MS" panose="020B0603020202020204" pitchFamily="34" charset="0"/>
              </a:rPr>
              <a:t>Dezvoltarea aplicațiilor pentru dispozitivele mobile folosind React Native. Un prototip de aplicație pentru iOS și Android</a:t>
            </a:r>
            <a:endParaRPr lang="en-US" sz="1200" b="1" dirty="0" smtClean="0">
              <a:latin typeface="Trebuchet MS" panose="020B0603020202020204" pitchFamily="34" charset="0"/>
            </a:endParaRPr>
          </a:p>
          <a:p>
            <a:r>
              <a:rPr lang="ro-RO" dirty="0" smtClean="0"/>
              <a:t>”</a:t>
            </a:r>
            <a:r>
              <a:rPr lang="vi-VN" dirty="0" smtClean="0"/>
              <a:t> </a:t>
            </a:r>
            <a:r>
              <a:rPr lang="ro-RO" dirty="0" smtClean="0"/>
              <a:t>, lucrare </a:t>
            </a:r>
            <a:r>
              <a:rPr lang="ro-RO" baseline="0" dirty="0" smtClean="0"/>
              <a:t>scrisa sub coordonarea domnului conf. dr. </a:t>
            </a:r>
            <a:r>
              <a:rPr lang="it-IT" sz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Gatu Cristian</a:t>
            </a:r>
            <a:endParaRPr lang="ro-RO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endParaRPr lang="ro-RO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6221-5125-425C-A124-D2BBD3232729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02107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recomandarile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oferite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utilizatorului</a:t>
            </a:r>
            <a:r>
              <a:rPr lang="en-US" baseline="0" dirty="0" smtClean="0"/>
              <a:t> am </a:t>
            </a:r>
            <a:r>
              <a:rPr lang="en-US" baseline="0" dirty="0" err="1" smtClean="0"/>
              <a:t>folosit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algoritm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recomandare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bazat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grafuri</a:t>
            </a:r>
            <a:r>
              <a:rPr lang="en-US" baseline="0" dirty="0" smtClean="0"/>
              <a:t>  care </a:t>
            </a:r>
          </a:p>
          <a:p>
            <a:r>
              <a:rPr lang="en-US" baseline="0" dirty="0" smtClean="0"/>
              <a:t>-</a:t>
            </a:r>
            <a:r>
              <a:rPr lang="en-US" dirty="0" smtClean="0"/>
              <a:t>In </a:t>
            </a:r>
            <a:r>
              <a:rPr lang="en-US" dirty="0" err="1" smtClean="0"/>
              <a:t>momentul</a:t>
            </a:r>
            <a:r>
              <a:rPr lang="en-US" dirty="0" smtClean="0"/>
              <a:t> in care un </a:t>
            </a:r>
            <a:r>
              <a:rPr lang="en-US" dirty="0" err="1" smtClean="0"/>
              <a:t>utilizator</a:t>
            </a:r>
            <a:r>
              <a:rPr lang="en-US" dirty="0" smtClean="0"/>
              <a:t> </a:t>
            </a:r>
            <a:r>
              <a:rPr lang="en-US" dirty="0" err="1" smtClean="0"/>
              <a:t>foloseste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aplicatia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genereaza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identifiocator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creaza</a:t>
            </a:r>
            <a:r>
              <a:rPr lang="en-US" baseline="0" dirty="0" smtClean="0"/>
              <a:t> un nod in </a:t>
            </a:r>
            <a:r>
              <a:rPr lang="en-US" baseline="0" dirty="0" err="1" smtClean="0"/>
              <a:t>graf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-se </a:t>
            </a:r>
            <a:r>
              <a:rPr lang="en-US" baseline="0" dirty="0" err="1" smtClean="0"/>
              <a:t>creaza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muchie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are o </a:t>
            </a:r>
            <a:r>
              <a:rPr lang="en-US" baseline="0" dirty="0" err="1" smtClean="0"/>
              <a:t>pondere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distanta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specifica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gradului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importanta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6221-5125-425C-A124-D2BBD3232729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60903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6221-5125-425C-A124-D2BBD3232729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26530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</a:t>
            </a:r>
            <a:r>
              <a:rPr lang="en-US" dirty="0" err="1" smtClean="0"/>
              <a:t>concluzie</a:t>
            </a:r>
            <a:r>
              <a:rPr lang="en-US" dirty="0" smtClean="0"/>
              <a:t> s-a </a:t>
            </a:r>
            <a:r>
              <a:rPr lang="en-US" dirty="0" err="1" smtClean="0"/>
              <a:t>putut</a:t>
            </a:r>
            <a:r>
              <a:rPr lang="en-US" dirty="0" smtClean="0"/>
              <a:t> </a:t>
            </a:r>
            <a:r>
              <a:rPr lang="en-US" dirty="0" err="1" smtClean="0"/>
              <a:t>ofserva</a:t>
            </a:r>
            <a:r>
              <a:rPr lang="en-US" dirty="0" smtClean="0"/>
              <a:t> </a:t>
            </a:r>
            <a:r>
              <a:rPr lang="en-US" dirty="0" err="1" smtClean="0"/>
              <a:t>imbinarea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multor</a:t>
            </a:r>
            <a:r>
              <a:rPr lang="en-US" dirty="0" smtClean="0"/>
              <a:t> </a:t>
            </a:r>
            <a:r>
              <a:rPr lang="en-US" dirty="0" err="1" smtClean="0"/>
              <a:t>tehnolii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folosirea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r>
              <a:rPr lang="en-US" dirty="0" smtClean="0"/>
              <a:t> a </a:t>
            </a:r>
            <a:r>
              <a:rPr lang="en-US" dirty="0" err="1" smtClean="0"/>
              <a:t>crea</a:t>
            </a:r>
            <a:r>
              <a:rPr lang="en-US" dirty="0" smtClean="0"/>
              <a:t> 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aplicatie</a:t>
            </a:r>
            <a:r>
              <a:rPr lang="en-US" baseline="0" dirty="0" smtClean="0"/>
              <a:t> care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ajutotul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oricarei</a:t>
            </a:r>
            <a:r>
              <a:rPr lang="en-US" baseline="0" dirty="0" smtClean="0"/>
              <a:t> personae.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</a:t>
            </a:r>
            <a:r>
              <a:rPr lang="en-US" baseline="0" dirty="0" err="1" smtClean="0"/>
              <a:t>continoare</a:t>
            </a:r>
            <a:r>
              <a:rPr lang="en-US" baseline="0" dirty="0" smtClean="0"/>
              <a:t> 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6221-5125-425C-A124-D2BBD3232729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18287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6221-5125-425C-A124-D2BBD3232729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64282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6221-5125-425C-A124-D2BBD3232729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9874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Aici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se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regaseste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un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cuprins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al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punctelor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principale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le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vom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atinge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de-a</a:t>
            </a:r>
            <a:r>
              <a:rPr lang="en-US" sz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</a:t>
            </a:r>
            <a:r>
              <a:rPr lang="en-US" sz="1200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lungul</a:t>
            </a:r>
            <a:r>
              <a:rPr lang="en-US" sz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</a:t>
            </a:r>
            <a:r>
              <a:rPr lang="en-US" sz="1200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prezentarii</a:t>
            </a:r>
            <a:endParaRPr lang="ro-RO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6221-5125-425C-A124-D2BBD3232729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76156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Această</a:t>
            </a:r>
            <a:r>
              <a:rPr lang="en-US" dirty="0" smtClean="0"/>
              <a:t> </a:t>
            </a:r>
            <a:r>
              <a:rPr lang="en-US" dirty="0" err="1" smtClean="0"/>
              <a:t>lucrare</a:t>
            </a:r>
            <a:r>
              <a:rPr lang="en-US" dirty="0" smtClean="0"/>
              <a:t> de </a:t>
            </a:r>
            <a:r>
              <a:rPr lang="en-US" dirty="0" err="1" smtClean="0"/>
              <a:t>licență</a:t>
            </a:r>
            <a:r>
              <a:rPr lang="en-US" dirty="0" smtClean="0"/>
              <a:t> are ca </a:t>
            </a:r>
            <a:r>
              <a:rPr lang="en-US" dirty="0" err="1" smtClean="0"/>
              <a:t>scop</a:t>
            </a:r>
            <a:r>
              <a:rPr lang="en-US" dirty="0" smtClean="0"/>
              <a:t> </a:t>
            </a:r>
            <a:r>
              <a:rPr lang="en-US" dirty="0" err="1" smtClean="0"/>
              <a:t>oferirea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aplicații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vrea</a:t>
            </a:r>
            <a:r>
              <a:rPr lang="en-US" dirty="0" smtClean="0"/>
              <a:t> </a:t>
            </a:r>
            <a:r>
              <a:rPr lang="en-US" dirty="0" err="1" smtClean="0"/>
              <a:t>să</a:t>
            </a:r>
            <a:r>
              <a:rPr lang="en-US" dirty="0" smtClean="0"/>
              <a:t> </a:t>
            </a:r>
            <a:r>
              <a:rPr lang="en-US" dirty="0" err="1" smtClean="0"/>
              <a:t>vină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ajutorul</a:t>
            </a:r>
            <a:r>
              <a:rPr lang="en-US" dirty="0" smtClean="0"/>
              <a:t> </a:t>
            </a:r>
            <a:r>
              <a:rPr lang="en-US" dirty="0" err="1" smtClean="0"/>
              <a:t>persoanelor</a:t>
            </a:r>
            <a:r>
              <a:rPr lang="en-US" dirty="0" smtClean="0"/>
              <a:t> care </a:t>
            </a:r>
            <a:r>
              <a:rPr lang="en-US" dirty="0" err="1" smtClean="0"/>
              <a:t>doresc</a:t>
            </a:r>
            <a:r>
              <a:rPr lang="en-US" dirty="0" smtClean="0"/>
              <a:t> </a:t>
            </a:r>
            <a:r>
              <a:rPr lang="en-US" dirty="0" err="1" smtClean="0"/>
              <a:t>să</a:t>
            </a:r>
            <a:r>
              <a:rPr lang="en-US" dirty="0" smtClean="0"/>
              <a:t> </a:t>
            </a:r>
            <a:r>
              <a:rPr lang="en-US" dirty="0" err="1" smtClean="0"/>
              <a:t>învețe</a:t>
            </a:r>
            <a:r>
              <a:rPr lang="en-US" dirty="0" smtClean="0"/>
              <a:t> </a:t>
            </a:r>
            <a:r>
              <a:rPr lang="en-US" dirty="0" err="1" smtClean="0"/>
              <a:t>să</a:t>
            </a:r>
            <a:r>
              <a:rPr lang="en-US" dirty="0" smtClean="0"/>
              <a:t> </a:t>
            </a:r>
            <a:r>
              <a:rPr lang="en-US" dirty="0" err="1" smtClean="0"/>
              <a:t>gătească</a:t>
            </a:r>
            <a:r>
              <a:rPr lang="en-US" dirty="0" smtClean="0"/>
              <a:t>, </a:t>
            </a:r>
            <a:r>
              <a:rPr lang="en-US" dirty="0" err="1" smtClean="0"/>
              <a:t>să</a:t>
            </a:r>
            <a:r>
              <a:rPr lang="en-US" dirty="0" smtClean="0"/>
              <a:t> </a:t>
            </a:r>
            <a:r>
              <a:rPr lang="en-US" dirty="0" err="1" smtClean="0"/>
              <a:t>încerce</a:t>
            </a:r>
            <a:r>
              <a:rPr lang="en-US" dirty="0" smtClean="0"/>
              <a:t> </a:t>
            </a:r>
            <a:r>
              <a:rPr lang="en-US" dirty="0" err="1" smtClean="0"/>
              <a:t>rețete</a:t>
            </a:r>
            <a:r>
              <a:rPr lang="en-US" dirty="0" smtClean="0"/>
              <a:t> </a:t>
            </a:r>
            <a:r>
              <a:rPr lang="en-US" dirty="0" err="1" smtClean="0"/>
              <a:t>noi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cunoscute</a:t>
            </a:r>
            <a:r>
              <a:rPr lang="en-US" dirty="0" smtClean="0"/>
              <a:t> </a:t>
            </a:r>
            <a:r>
              <a:rPr lang="ro-RO" dirty="0" smtClean="0"/>
              <a:t>î</a:t>
            </a:r>
            <a:r>
              <a:rPr lang="en-US" dirty="0" err="1" smtClean="0"/>
              <a:t>ntr</a:t>
            </a:r>
            <a:r>
              <a:rPr lang="en-US" dirty="0" smtClean="0"/>
              <a:t>-o </a:t>
            </a:r>
            <a:r>
              <a:rPr lang="en-US" dirty="0" err="1" smtClean="0"/>
              <a:t>manier</a:t>
            </a:r>
            <a:r>
              <a:rPr lang="ro-RO" dirty="0" smtClean="0"/>
              <a:t>ă</a:t>
            </a:r>
            <a:r>
              <a:rPr lang="en-US" dirty="0" smtClean="0"/>
              <a:t> c</a:t>
            </a:r>
            <a:r>
              <a:rPr lang="ro-RO" dirty="0" smtClean="0"/>
              <a:t>â</a:t>
            </a:r>
            <a:r>
              <a:rPr lang="en-US" dirty="0" smtClean="0"/>
              <a:t>t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accesibil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ro-RO" dirty="0" smtClean="0"/>
              <a:t>ș</a:t>
            </a:r>
            <a:r>
              <a:rPr lang="en-US" dirty="0" err="1" smtClean="0"/>
              <a:t>i</a:t>
            </a:r>
            <a:r>
              <a:rPr lang="en-US" dirty="0" smtClean="0"/>
              <a:t> u</a:t>
            </a:r>
            <a:r>
              <a:rPr lang="ro-RO" dirty="0" smtClean="0"/>
              <a:t>ș</a:t>
            </a:r>
            <a:r>
              <a:rPr lang="en-US" dirty="0" smtClean="0"/>
              <a:t>or de </a:t>
            </a:r>
            <a:r>
              <a:rPr lang="en-US" dirty="0" err="1" smtClean="0"/>
              <a:t>folosit</a:t>
            </a:r>
            <a:r>
              <a:rPr lang="ro-RO" dirty="0" smtClean="0"/>
              <a:t>. </a:t>
            </a:r>
            <a:endParaRPr lang="en-US" dirty="0" smtClean="0"/>
          </a:p>
          <a:p>
            <a:pPr marL="0" indent="0" algn="just">
              <a:buNone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just">
              <a:buNone/>
            </a:pP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Veti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urmeaza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aplicatia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care am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indeplineste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aceste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criterii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6221-5125-425C-A124-D2BBD3232729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27685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</a:t>
            </a:r>
            <a:r>
              <a:rPr lang="en-US" baseline="0" dirty="0" smtClean="0"/>
              <a:t> observant ca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nevoia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aplicatii</a:t>
            </a:r>
            <a:r>
              <a:rPr lang="en-US" baseline="0" dirty="0" smtClean="0"/>
              <a:t> care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ingrediente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fotografii</a:t>
            </a:r>
            <a:r>
              <a:rPr lang="en-US" baseline="0" dirty="0" smtClean="0"/>
              <a:t>, ca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fie </a:t>
            </a:r>
            <a:r>
              <a:rPr lang="en-US" baseline="0" dirty="0" err="1" smtClean="0"/>
              <a:t>oferite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sugestii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retete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acele</a:t>
            </a:r>
            <a:r>
              <a:rPr lang="en-US" baseline="0" dirty="0" smtClean="0"/>
              <a:t> ingredient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recomandari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bazate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actiuni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anterioare</a:t>
            </a:r>
            <a:r>
              <a:rPr lang="en-US" baseline="0" dirty="0" smtClean="0"/>
              <a:t> ale user-</a:t>
            </a:r>
            <a:r>
              <a:rPr lang="en-US" baseline="0" dirty="0" err="1" smtClean="0"/>
              <a:t>ului</a:t>
            </a:r>
            <a:r>
              <a:rPr lang="en-US" baseline="0" dirty="0" smtClean="0"/>
              <a:t> cum </a:t>
            </a:r>
            <a:r>
              <a:rPr lang="en-US" baseline="0" dirty="0" err="1" smtClean="0"/>
              <a:t>ar</a:t>
            </a:r>
            <a:r>
              <a:rPr lang="en-US" baseline="0" dirty="0" smtClean="0"/>
              <a:t> fi :</a:t>
            </a:r>
          </a:p>
          <a:p>
            <a:r>
              <a:rPr lang="en-US" baseline="0" dirty="0" smtClean="0"/>
              <a:t>Ca a </a:t>
            </a:r>
            <a:r>
              <a:rPr lang="en-US" baseline="0" dirty="0" err="1" smtClean="0"/>
              <a:t>vizualizat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reteta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baza</a:t>
            </a:r>
            <a:r>
              <a:rPr lang="en-US" baseline="0" dirty="0" smtClean="0"/>
              <a:t> like-</a:t>
            </a:r>
            <a:r>
              <a:rPr lang="en-US" baseline="0" dirty="0" err="1" smtClean="0"/>
              <a:t>urilor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retetelor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marcate</a:t>
            </a:r>
            <a:r>
              <a:rPr lang="en-US" baseline="0" dirty="0" smtClean="0"/>
              <a:t> ca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favorite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6221-5125-425C-A124-D2BBD3232729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1040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-&gt;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lucrare</a:t>
            </a:r>
            <a:r>
              <a:rPr lang="en-US" dirty="0" smtClean="0"/>
              <a:t> de </a:t>
            </a:r>
            <a:r>
              <a:rPr lang="en-US" dirty="0" err="1" smtClean="0"/>
              <a:t>licenta</a:t>
            </a:r>
            <a:r>
              <a:rPr lang="en-US" dirty="0" smtClean="0"/>
              <a:t> satisfice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nevoia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descrisa</a:t>
            </a:r>
            <a:r>
              <a:rPr lang="en-US" baseline="0" dirty="0" smtClean="0"/>
              <a:t> anterior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anume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aceasta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aplicatie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putea</a:t>
            </a:r>
            <a:r>
              <a:rPr lang="en-US" baseline="0" dirty="0" smtClean="0"/>
              <a:t> face o </a:t>
            </a:r>
            <a:r>
              <a:rPr lang="en-US" baseline="0" dirty="0" err="1" smtClean="0"/>
              <a:t>poza</a:t>
            </a:r>
            <a:r>
              <a:rPr lang="en-US" baseline="0" dirty="0" smtClean="0"/>
              <a:t> din care </a:t>
            </a:r>
            <a:r>
              <a:rPr lang="en-US" baseline="0" dirty="0" err="1" smtClean="0"/>
              <a:t>vor</a:t>
            </a:r>
            <a:r>
              <a:rPr lang="en-US" baseline="0" dirty="0" smtClean="0"/>
              <a:t> fi </a:t>
            </a:r>
            <a:r>
              <a:rPr lang="en-US" baseline="0" dirty="0" err="1" smtClean="0"/>
              <a:t>extrase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ingredientele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prezente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acestor</a:t>
            </a:r>
            <a:r>
              <a:rPr lang="en-US" baseline="0" dirty="0" smtClean="0"/>
              <a:t> ingredient </a:t>
            </a:r>
            <a:r>
              <a:rPr lang="en-US" baseline="0" dirty="0" err="1" smtClean="0"/>
              <a:t>vor</a:t>
            </a:r>
            <a:r>
              <a:rPr lang="en-US" baseline="0" dirty="0" smtClean="0"/>
              <a:t> fi </a:t>
            </a:r>
            <a:r>
              <a:rPr lang="en-US" baseline="0" dirty="0" err="1" smtClean="0"/>
              <a:t>oferite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sugestii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retete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-&gt;</a:t>
            </a:r>
            <a:r>
              <a:rPr lang="en-US" baseline="0" dirty="0" err="1" smtClean="0"/>
              <a:t>Totodata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utilizatorul</a:t>
            </a:r>
            <a:r>
              <a:rPr lang="en-US" baseline="0" dirty="0" smtClean="0"/>
              <a:t> are </a:t>
            </a:r>
            <a:r>
              <a:rPr lang="en-US" baseline="0" dirty="0" err="1" smtClean="0"/>
              <a:t>optiunea</a:t>
            </a:r>
            <a:r>
              <a:rPr lang="en-US" baseline="0" dirty="0" smtClean="0"/>
              <a:t> de a-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marca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retete</a:t>
            </a:r>
            <a:r>
              <a:rPr lang="en-US" baseline="0" dirty="0" smtClean="0"/>
              <a:t> ca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favorite ca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I se </a:t>
            </a:r>
            <a:r>
              <a:rPr lang="en-US" baseline="0" dirty="0" err="1" smtClean="0"/>
              <a:t>ofere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recomandari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asemanatoare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-&gt;La </a:t>
            </a:r>
            <a:r>
              <a:rPr lang="en-US" baseline="0" dirty="0" err="1" smtClean="0"/>
              <a:t>aceasta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utilizatorii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Andoid</a:t>
            </a:r>
            <a:r>
              <a:rPr lang="en-US" baseline="0" dirty="0" smtClean="0"/>
              <a:t> cat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de iOS. </a:t>
            </a:r>
          </a:p>
          <a:p>
            <a:r>
              <a:rPr lang="en-US" baseline="0" dirty="0" smtClean="0"/>
              <a:t>-&gt;</a:t>
            </a:r>
            <a:r>
              <a:rPr lang="en-US" baseline="0" dirty="0" err="1" smtClean="0"/>
              <a:t>Dezvoltarea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ambele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platforme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datoreaza</a:t>
            </a:r>
            <a:r>
              <a:rPr lang="en-US" baseline="0" dirty="0" smtClean="0"/>
              <a:t> framework-</a:t>
            </a:r>
            <a:r>
              <a:rPr lang="en-US" baseline="0" dirty="0" err="1" smtClean="0"/>
              <a:t>ului</a:t>
            </a:r>
            <a:r>
              <a:rPr lang="en-US" baseline="0" dirty="0" smtClean="0"/>
              <a:t> REACT NATIVE. </a:t>
            </a: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6221-5125-425C-A124-D2BBD3232729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90395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Implementarea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solutiei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fost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posibila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ajutorul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urmatoarelor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tehnologii</a:t>
            </a:r>
            <a:r>
              <a:rPr lang="en-US" baseline="0" dirty="0" smtClean="0"/>
              <a:t>: </a:t>
            </a:r>
          </a:p>
          <a:p>
            <a:r>
              <a:rPr lang="en-US" baseline="0" dirty="0" err="1" smtClean="0"/>
              <a:t>Pentru</a:t>
            </a:r>
            <a:r>
              <a:rPr lang="en-US" baseline="0" dirty="0" smtClean="0"/>
              <a:t> build-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proiectului</a:t>
            </a:r>
            <a:r>
              <a:rPr lang="en-US" baseline="0" dirty="0" smtClean="0"/>
              <a:t> am </a:t>
            </a:r>
            <a:r>
              <a:rPr lang="en-US" baseline="0" dirty="0" err="1" smtClean="0"/>
              <a:t>folosit</a:t>
            </a:r>
            <a:r>
              <a:rPr lang="en-US" baseline="0" dirty="0" smtClean="0"/>
              <a:t> SDK EXPO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6221-5125-425C-A124-D2BBD3232729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32032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abordari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anterioare</a:t>
            </a:r>
            <a:r>
              <a:rPr lang="en-US" baseline="0" dirty="0" smtClean="0"/>
              <a:t> ale </a:t>
            </a:r>
            <a:r>
              <a:rPr lang="en-US" baseline="0" dirty="0" err="1" smtClean="0"/>
              <a:t>acestei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idei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momentul</a:t>
            </a:r>
            <a:r>
              <a:rPr lang="en-US" baseline="0" dirty="0" smtClean="0"/>
              <a:t> de fata, </a:t>
            </a:r>
            <a:r>
              <a:rPr lang="en-US" baseline="0" dirty="0" err="1" smtClean="0"/>
              <a:t>dar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cateva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aplicatii</a:t>
            </a:r>
            <a:r>
              <a:rPr lang="en-US" baseline="0" dirty="0" smtClean="0"/>
              <a:t> in care se </a:t>
            </a:r>
            <a:r>
              <a:rPr lang="en-US" baseline="0" dirty="0" err="1" smtClean="0"/>
              <a:t>regasesc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doar</a:t>
            </a:r>
            <a:r>
              <a:rPr lang="en-US" baseline="0" dirty="0" smtClean="0"/>
              <a:t> o  mica parte din </a:t>
            </a:r>
            <a:r>
              <a:rPr lang="en-US" baseline="0" dirty="0" err="1" smtClean="0"/>
              <a:t>functionalitati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Avem</a:t>
            </a:r>
            <a:r>
              <a:rPr lang="en-US" baseline="0" dirty="0" smtClean="0"/>
              <a:t> ca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aplicatia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SuperCook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posibilitatea</a:t>
            </a:r>
            <a:r>
              <a:rPr lang="en-US" baseline="0" dirty="0" smtClean="0"/>
              <a:t> de a </a:t>
            </a:r>
            <a:r>
              <a:rPr lang="en-US" baseline="0" dirty="0" err="1" smtClean="0"/>
              <a:t>selecta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dintr</a:t>
            </a:r>
            <a:r>
              <a:rPr lang="en-US" baseline="0" dirty="0" smtClean="0"/>
              <a:t>-o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predefinita</a:t>
            </a:r>
            <a:r>
              <a:rPr lang="en-US" baseline="0" dirty="0" smtClean="0"/>
              <a:t> ingredient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de a </a:t>
            </a:r>
            <a:r>
              <a:rPr lang="en-US" baseline="0" dirty="0" err="1" smtClean="0"/>
              <a:t>oferi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retete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aplicatia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CalorieMAMMa</a:t>
            </a:r>
            <a:r>
              <a:rPr lang="en-US" baseline="0" dirty="0" smtClean="0"/>
              <a:t>-care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fotografii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identfica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caloriile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prezente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tinand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jurnal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lor</a:t>
            </a:r>
            <a:r>
              <a:rPr lang="en-US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6221-5125-425C-A124-D2BBD3232729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70841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</a:t>
            </a:r>
            <a:r>
              <a:rPr lang="en-US" dirty="0" err="1" smtClean="0"/>
              <a:t>aceasta</a:t>
            </a:r>
            <a:r>
              <a:rPr lang="en-US" dirty="0" smtClean="0"/>
              <a:t> imagine </a:t>
            </a:r>
            <a:r>
              <a:rPr lang="en-US" dirty="0" err="1" smtClean="0"/>
              <a:t>dupa</a:t>
            </a:r>
            <a:r>
              <a:rPr lang="en-US" dirty="0" smtClean="0"/>
              <a:t> cum 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observa</a:t>
            </a:r>
            <a:r>
              <a:rPr lang="en-US" dirty="0" smtClean="0"/>
              <a:t>,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arhitectura</a:t>
            </a:r>
            <a:r>
              <a:rPr lang="en-US" dirty="0" smtClean="0"/>
              <a:t> </a:t>
            </a:r>
            <a:r>
              <a:rPr lang="en-US" dirty="0" err="1" smtClean="0"/>
              <a:t>generala</a:t>
            </a:r>
            <a:r>
              <a:rPr lang="en-US" dirty="0" smtClean="0"/>
              <a:t> a </a:t>
            </a:r>
            <a:r>
              <a:rPr lang="en-US" dirty="0" err="1" smtClean="0"/>
              <a:t>aplicatiei</a:t>
            </a:r>
            <a:r>
              <a:rPr lang="en-US" dirty="0" smtClean="0"/>
              <a:t> </a:t>
            </a:r>
            <a:r>
              <a:rPr lang="en-US" dirty="0" err="1" smtClean="0"/>
              <a:t>exista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aplicatia</a:t>
            </a:r>
            <a:r>
              <a:rPr lang="en-US" baseline="0" dirty="0" smtClean="0"/>
              <a:t> in sine care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conectata</a:t>
            </a:r>
            <a:r>
              <a:rPr lang="en-US" baseline="0" dirty="0" smtClean="0"/>
              <a:t> la server 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comunica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doua</a:t>
            </a:r>
            <a:r>
              <a:rPr lang="en-US" baseline="0" dirty="0" smtClean="0"/>
              <a:t> API-</a:t>
            </a:r>
            <a:r>
              <a:rPr lang="en-US" baseline="0" dirty="0" err="1" smtClean="0"/>
              <a:t>uri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baza</a:t>
            </a:r>
            <a:r>
              <a:rPr lang="en-US" baseline="0" dirty="0" smtClean="0"/>
              <a:t> de date </a:t>
            </a:r>
            <a:r>
              <a:rPr lang="en-US" baseline="0" dirty="0" err="1" smtClean="0"/>
              <a:t>unde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stocate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recomandarile</a:t>
            </a:r>
            <a:r>
              <a:rPr lang="en-US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6221-5125-425C-A124-D2BBD3232729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02123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6221-5125-425C-A124-D2BBD3232729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25269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A1C4-216C-4A97-8DE3-152028707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8649A-8239-46BE-AF0C-C200DCE9D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31CC2-3371-440E-8FE4-B3E3FB59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CE6B-8E49-4A8E-BE81-E0FF3300F0FE}" type="datetimeFigureOut">
              <a:rPr lang="ro-RO" smtClean="0"/>
              <a:t>05.07.2019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BE5E0-D7C7-4360-932E-D96EE2EF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7370-F55E-443D-8A77-3F1B7069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DDCA-3F28-4796-ABC6-AA8642A13F3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1250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E309-0043-46BF-A9A5-3F3396CD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64942-3E39-4B16-8CA5-C732618FC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5D468-6609-416A-A660-ADDAF92B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CE6B-8E49-4A8E-BE81-E0FF3300F0FE}" type="datetimeFigureOut">
              <a:rPr lang="ro-RO" smtClean="0"/>
              <a:t>05.07.2019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CBE86-F889-4A0A-AD49-0301CE67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D0546-E8E7-4476-B014-1EC853AA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DDCA-3F28-4796-ABC6-AA8642A13F3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3759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18E23-FB12-4543-AAF0-74FF3EE26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D893C-9A81-410C-910C-413DF3770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3F0CE-C7B1-43B6-8696-AB1C10AA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CE6B-8E49-4A8E-BE81-E0FF3300F0FE}" type="datetimeFigureOut">
              <a:rPr lang="ro-RO" smtClean="0"/>
              <a:t>05.07.2019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7A514-8E91-4BED-BBD2-A07E7BAF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2F304-A2B5-4115-8761-C8F4D4DF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DDCA-3F28-4796-ABC6-AA8642A13F3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0702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AECC-CF15-439A-A2C5-1F41900B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DC21-5433-43FF-95F1-F043FA82B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A62DA-572B-4052-835D-A051AAF6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CE6B-8E49-4A8E-BE81-E0FF3300F0FE}" type="datetimeFigureOut">
              <a:rPr lang="ro-RO" smtClean="0"/>
              <a:t>05.07.2019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A9531-5589-4C92-9AE4-8FB93EEA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2F0BB-7747-4081-B8E4-C02A7BFD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DDCA-3F28-4796-ABC6-AA8642A13F3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620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248D-0F1D-4181-8173-E6D05B3B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560A7-CBAA-4145-ACC9-5F8972162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D8EFB-1C15-43F6-AE95-4093FE53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CE6B-8E49-4A8E-BE81-E0FF3300F0FE}" type="datetimeFigureOut">
              <a:rPr lang="ro-RO" smtClean="0"/>
              <a:t>05.07.2019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99B78-C60C-49F7-8E37-559FB561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99A72-F4BD-40AE-ADF3-06BE4A11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DDCA-3F28-4796-ABC6-AA8642A13F3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911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B75B-9BB2-446B-919F-AB10AD1F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5D511-8067-4699-A7C3-12098D8C2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6961D-4D81-469D-B972-2843401DC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80200-3FD8-4111-B771-77CB2757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CE6B-8E49-4A8E-BE81-E0FF3300F0FE}" type="datetimeFigureOut">
              <a:rPr lang="ro-RO" smtClean="0"/>
              <a:t>05.07.2019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C3E8-5F9B-4006-BA55-B4076E5A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D9B5B-18B9-4A37-A830-90BD5051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DDCA-3F28-4796-ABC6-AA8642A13F3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0180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658C-2001-4E53-A642-3387B31DC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6BF0B-07F6-4AAF-9A18-54541501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28B8B-D0D0-4068-BF80-AAFC76AD1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C3E43-F199-4CED-927B-917A7633F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81F08-06A0-4F23-85C7-4E6BFC3B9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30566-620E-47C9-8EEB-9A6A228F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CE6B-8E49-4A8E-BE81-E0FF3300F0FE}" type="datetimeFigureOut">
              <a:rPr lang="ro-RO" smtClean="0"/>
              <a:t>05.07.2019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88E19-9382-48AC-A4DD-1FD1AB2E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4451C-AA74-40F6-8553-472AF0B7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DDCA-3F28-4796-ABC6-AA8642A13F3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575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C09A-F5DA-49A8-94E5-2F508326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CBF24-BF23-4B73-8537-C2BB7001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CE6B-8E49-4A8E-BE81-E0FF3300F0FE}" type="datetimeFigureOut">
              <a:rPr lang="ro-RO" smtClean="0"/>
              <a:t>05.07.2019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5AE62-CA1E-4DFA-8D12-1529807A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AD7D3-B0F6-44E9-B9DE-A215E1A9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DDCA-3F28-4796-ABC6-AA8642A13F3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7656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A0069-552F-4299-A42B-0E8962FC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CE6B-8E49-4A8E-BE81-E0FF3300F0FE}" type="datetimeFigureOut">
              <a:rPr lang="ro-RO" smtClean="0"/>
              <a:t>05.07.2019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8712B-97DE-43A3-B7D5-37CAE308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19C5A-3305-4180-8BC8-74B0D5E3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DDCA-3F28-4796-ABC6-AA8642A13F3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12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7DE6-B7A3-4BBF-8564-C822E5EC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19AD9-4F63-48BA-9642-AD35D1A64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57567-AF80-443C-9506-D4BCAA94E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E3363-B8C1-49CB-A984-9F83C90F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CE6B-8E49-4A8E-BE81-E0FF3300F0FE}" type="datetimeFigureOut">
              <a:rPr lang="ro-RO" smtClean="0"/>
              <a:t>05.07.2019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A852F-6627-41F2-B441-D71BAF3E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FD0E0-3D2C-4732-9673-F30A43C5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DDCA-3F28-4796-ABC6-AA8642A13F3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747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6E3A-600C-409F-B5EC-64843FB4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13B31-4A8F-4AAA-9910-8E8E390DE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F2524-14B1-4514-BEE0-1C3DD425E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EC63B-C5BC-45ED-AA9E-8B580C14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CE6B-8E49-4A8E-BE81-E0FF3300F0FE}" type="datetimeFigureOut">
              <a:rPr lang="ro-RO" smtClean="0"/>
              <a:t>05.07.2019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1C9EB-73AE-4F0C-AE2D-7A922F08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DE45E-2486-47C1-82B1-5D370F95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DDCA-3F28-4796-ABC6-AA8642A13F3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418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87701-7FAB-4630-9589-F33C5F3F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0A9B5-D2BF-4206-B5B4-52435BD79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9B8F9-F124-46A4-B882-92962A173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CE6B-8E49-4A8E-BE81-E0FF3300F0FE}" type="datetimeFigureOut">
              <a:rPr lang="ro-RO" smtClean="0"/>
              <a:t>05.07.2019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44E8E-7D34-4D3C-941C-AC2CC9E6F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08229-E2E6-417B-A999-0BB2F96C2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4DDCA-3F28-4796-ABC6-AA8642A13F3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2386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CF0998-3EA8-4228-B200-BF6AB9916B7C}"/>
              </a:ext>
            </a:extLst>
          </p:cNvPr>
          <p:cNvSpPr/>
          <p:nvPr/>
        </p:nvSpPr>
        <p:spPr>
          <a:xfrm>
            <a:off x="5248511" y="6334780"/>
            <a:ext cx="1694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Sesiunea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 </a:t>
            </a:r>
            <a:r>
              <a:rPr lang="ro-RO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iulie </a:t>
            </a:r>
            <a:r>
              <a:rPr lang="ro-R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201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9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047151C-875C-43CB-9143-D88FC41ECDAC}"/>
              </a:ext>
            </a:extLst>
          </p:cNvPr>
          <p:cNvSpPr txBox="1">
            <a:spLocks/>
          </p:cNvSpPr>
          <p:nvPr/>
        </p:nvSpPr>
        <p:spPr>
          <a:xfrm>
            <a:off x="1112109" y="2852998"/>
            <a:ext cx="10293178" cy="1854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sz="3400" dirty="0" smtClean="0">
                <a:latin typeface="Trebuchet MS" panose="020B0603020202020204" pitchFamily="34" charset="0"/>
              </a:rPr>
              <a:t> </a:t>
            </a:r>
            <a:r>
              <a:rPr lang="ro-RO" sz="3400" b="1" dirty="0">
                <a:latin typeface="Trebuchet MS" panose="020B0603020202020204" pitchFamily="34" charset="0"/>
              </a:rPr>
              <a:t>Dezvoltarea aplicațiilor pentru dispozitivele mobile folosind React Native. Un prototip de aplicație pentru iOS și Android</a:t>
            </a:r>
            <a:endParaRPr lang="en-US" sz="3400" b="1" dirty="0">
              <a:latin typeface="Trebuchet MS" panose="020B0603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D55968F-CDB0-4954-BE47-9635FD0ACDAC}"/>
              </a:ext>
            </a:extLst>
          </p:cNvPr>
          <p:cNvSpPr txBox="1">
            <a:spLocks/>
          </p:cNvSpPr>
          <p:nvPr/>
        </p:nvSpPr>
        <p:spPr>
          <a:xfrm>
            <a:off x="1767021" y="4914518"/>
            <a:ext cx="6400800" cy="969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700" dirty="0">
                <a:latin typeface="Trebuchet MS" pitchFamily="34" charset="0"/>
              </a:rPr>
              <a:t>Student: </a:t>
            </a:r>
            <a:r>
              <a:rPr lang="it-IT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rPr>
              <a:t>Mihaela Radu</a:t>
            </a:r>
            <a:endParaRPr lang="ro-RO" sz="1700" dirty="0">
              <a:solidFill>
                <a:schemeClr val="tx1">
                  <a:lumMod val="65000"/>
                  <a:lumOff val="35000"/>
                </a:schemeClr>
              </a:solidFill>
              <a:latin typeface="Trebuchet MS" pitchFamily="34" charset="0"/>
            </a:endParaRPr>
          </a:p>
          <a:p>
            <a:r>
              <a:rPr lang="it-IT" sz="1700" dirty="0">
                <a:latin typeface="Trebuchet MS" pitchFamily="34" charset="0"/>
              </a:rPr>
              <a:t>Coordonator </a:t>
            </a:r>
            <a:r>
              <a:rPr lang="ro-RO" sz="1700" dirty="0" err="1">
                <a:latin typeface="Trebuchet MS" pitchFamily="34" charset="0"/>
              </a:rPr>
              <a:t>ş</a:t>
            </a:r>
            <a:r>
              <a:rPr lang="it-IT" sz="1700" dirty="0">
                <a:latin typeface="Trebuchet MS" pitchFamily="34" charset="0"/>
              </a:rPr>
              <a:t>tiin</a:t>
            </a:r>
            <a:r>
              <a:rPr lang="ro-RO" sz="1700" dirty="0" err="1">
                <a:latin typeface="Trebuchet MS" pitchFamily="34" charset="0"/>
              </a:rPr>
              <a:t>ţ</a:t>
            </a:r>
            <a:r>
              <a:rPr lang="it-IT" sz="1700" dirty="0">
                <a:latin typeface="Trebuchet MS" pitchFamily="34" charset="0"/>
              </a:rPr>
              <a:t>iﬁc: </a:t>
            </a:r>
            <a:r>
              <a:rPr lang="it-IT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rPr>
              <a:t>Conf. Dr. </a:t>
            </a:r>
            <a:r>
              <a:rPr lang="it-IT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rPr>
              <a:t>Cristian Ga</a:t>
            </a:r>
            <a:r>
              <a:rPr lang="ro-RO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rPr>
              <a:t>ț</a:t>
            </a:r>
            <a:r>
              <a:rPr lang="it-IT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rPr>
              <a:t>u</a:t>
            </a:r>
            <a:endParaRPr lang="it-IT" sz="1700" dirty="0">
              <a:solidFill>
                <a:schemeClr val="tx1">
                  <a:lumMod val="65000"/>
                  <a:lumOff val="3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C417DF-9BE5-4AE1-BFDE-18ADCF605B9B}"/>
              </a:ext>
            </a:extLst>
          </p:cNvPr>
          <p:cNvSpPr/>
          <p:nvPr/>
        </p:nvSpPr>
        <p:spPr>
          <a:xfrm>
            <a:off x="3619500" y="445008"/>
            <a:ext cx="4953000" cy="646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Trebuchet MS" pitchFamily="34" charset="0"/>
              </a:rPr>
              <a:t>Universitatea</a:t>
            </a:r>
            <a:r>
              <a:rPr lang="en-US" dirty="0">
                <a:latin typeface="Trebuchet MS" pitchFamily="34" charset="0"/>
              </a:rPr>
              <a:t> “</a:t>
            </a:r>
            <a:r>
              <a:rPr lang="en-US" dirty="0" err="1">
                <a:latin typeface="Trebuchet MS" pitchFamily="34" charset="0"/>
              </a:rPr>
              <a:t>Alexandru</a:t>
            </a:r>
            <a:r>
              <a:rPr lang="en-US" dirty="0">
                <a:latin typeface="Trebuchet MS" pitchFamily="34" charset="0"/>
              </a:rPr>
              <a:t> </a:t>
            </a:r>
            <a:r>
              <a:rPr lang="en-US" dirty="0" err="1">
                <a:latin typeface="Trebuchet MS" pitchFamily="34" charset="0"/>
              </a:rPr>
              <a:t>Ioan</a:t>
            </a:r>
            <a:r>
              <a:rPr lang="en-US" dirty="0">
                <a:latin typeface="Trebuchet MS" pitchFamily="34" charset="0"/>
              </a:rPr>
              <a:t> </a:t>
            </a:r>
            <a:r>
              <a:rPr lang="en-US" dirty="0" err="1">
                <a:latin typeface="Trebuchet MS" pitchFamily="34" charset="0"/>
              </a:rPr>
              <a:t>Cuza</a:t>
            </a:r>
            <a:r>
              <a:rPr lang="en-US" dirty="0">
                <a:latin typeface="Trebuchet MS" pitchFamily="34" charset="0"/>
              </a:rPr>
              <a:t>” din </a:t>
            </a:r>
            <a:r>
              <a:rPr lang="en-US" dirty="0" err="1">
                <a:latin typeface="Trebuchet MS" pitchFamily="34" charset="0"/>
              </a:rPr>
              <a:t>Ia</a:t>
            </a:r>
            <a:r>
              <a:rPr lang="ro-RO" dirty="0">
                <a:latin typeface="Trebuchet MS" pitchFamily="34" charset="0"/>
              </a:rPr>
              <a:t>şi</a:t>
            </a:r>
            <a:r>
              <a:rPr lang="en-US" dirty="0">
                <a:latin typeface="Trebuchet MS" pitchFamily="34" charset="0"/>
              </a:rPr>
              <a:t> </a:t>
            </a:r>
            <a:r>
              <a:rPr lang="en-US" dirty="0" err="1">
                <a:latin typeface="Trebuchet MS" pitchFamily="34" charset="0"/>
              </a:rPr>
              <a:t>Facultatea</a:t>
            </a:r>
            <a:r>
              <a:rPr lang="en-US" dirty="0">
                <a:latin typeface="Trebuchet MS" pitchFamily="34" charset="0"/>
              </a:rPr>
              <a:t> de </a:t>
            </a:r>
            <a:r>
              <a:rPr lang="en-US" dirty="0" err="1">
                <a:latin typeface="Trebuchet MS" pitchFamily="34" charset="0"/>
              </a:rPr>
              <a:t>Informatic</a:t>
            </a:r>
            <a:r>
              <a:rPr lang="ro-RO" dirty="0">
                <a:latin typeface="Trebuchet MS" pitchFamily="34" charset="0"/>
              </a:rPr>
              <a:t>ă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4649FE-B566-4086-A7E9-6D9480886722}"/>
              </a:ext>
            </a:extLst>
          </p:cNvPr>
          <p:cNvSpPr/>
          <p:nvPr/>
        </p:nvSpPr>
        <p:spPr>
          <a:xfrm>
            <a:off x="4905610" y="2277071"/>
            <a:ext cx="2380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rPr>
              <a:t>LUCRARE DE LICEN</a:t>
            </a:r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rPr>
              <a:t>ŢĂ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C4CE0A-6722-4F5B-8A3D-492A69FD6C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5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3FB750-A2F4-47A8-BF27-35B8A1BAE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020" y="1251034"/>
            <a:ext cx="843124" cy="81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1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4CC4583-FF93-4A9A-822B-A9EE764B84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50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4FF9F65-C9AA-4508-AAF8-5B788136E0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2663"/>
            <a:ext cx="12192000" cy="3210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D480351-3535-40F1-BE81-FBBD87B6F4A6}"/>
              </a:ext>
            </a:extLst>
          </p:cNvPr>
          <p:cNvSpPr txBox="1"/>
          <p:nvPr/>
        </p:nvSpPr>
        <p:spPr>
          <a:xfrm>
            <a:off x="5693980" y="6535424"/>
            <a:ext cx="804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 dirty="0">
                <a:solidFill>
                  <a:schemeClr val="bg1"/>
                </a:solidFill>
                <a:latin typeface="Philosopher" pitchFamily="2" charset="0"/>
                <a:cs typeface="Times New Roman" pitchFamily="18" charset="0"/>
              </a:rPr>
              <a:t>08</a:t>
            </a:r>
            <a:endParaRPr lang="en-US" sz="1000" b="1" dirty="0">
              <a:solidFill>
                <a:schemeClr val="bg1"/>
              </a:solidFill>
              <a:latin typeface="Philosopher" pitchFamily="2" charset="0"/>
              <a:cs typeface="Times New Roman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155D42-8DD6-4362-B859-6F42813A9618}"/>
              </a:ext>
            </a:extLst>
          </p:cNvPr>
          <p:cNvGrpSpPr/>
          <p:nvPr/>
        </p:nvGrpSpPr>
        <p:grpSpPr>
          <a:xfrm>
            <a:off x="1194050" y="-12578"/>
            <a:ext cx="9769723" cy="618264"/>
            <a:chOff x="1194050" y="-12578"/>
            <a:chExt cx="9769723" cy="61826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CA61995-2B19-424C-8764-6043F9AA85F2}"/>
                </a:ext>
              </a:extLst>
            </p:cNvPr>
            <p:cNvGrpSpPr/>
            <p:nvPr/>
          </p:nvGrpSpPr>
          <p:grpSpPr>
            <a:xfrm>
              <a:off x="1194050" y="-11474"/>
              <a:ext cx="1243124" cy="617160"/>
              <a:chOff x="1568347" y="-11187"/>
              <a:chExt cx="995726" cy="601737"/>
            </a:xfrm>
          </p:grpSpPr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36EABB76-926A-4966-B90C-B75DE2710C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042ED92-F0B9-4FDD-A429-59F1BDA64072}"/>
                  </a:ext>
                </a:extLst>
              </p:cNvPr>
              <p:cNvSpPr txBox="1"/>
              <p:nvPr/>
            </p:nvSpPr>
            <p:spPr>
              <a:xfrm>
                <a:off x="1568347" y="-11187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Introducere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B820725-2363-4F90-8028-74FAEA730F7E}"/>
                </a:ext>
              </a:extLst>
            </p:cNvPr>
            <p:cNvGrpSpPr/>
            <p:nvPr/>
          </p:nvGrpSpPr>
          <p:grpSpPr>
            <a:xfrm>
              <a:off x="2421629" y="-12578"/>
              <a:ext cx="1229060" cy="617160"/>
              <a:chOff x="1579612" y="-11187"/>
              <a:chExt cx="984461" cy="601737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6EDAD1ED-4811-414B-B093-E1EFAE338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852450-AAF3-410C-8EB2-65B2E526C75A}"/>
                  </a:ext>
                </a:extLst>
              </p:cNvPr>
              <p:cNvSpPr txBox="1"/>
              <p:nvPr/>
            </p:nvSpPr>
            <p:spPr>
              <a:xfrm>
                <a:off x="1579612" y="-11187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Nevoia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5AEADE3-E848-418F-BF7F-829F45C44B91}"/>
                </a:ext>
              </a:extLst>
            </p:cNvPr>
            <p:cNvGrpSpPr/>
            <p:nvPr/>
          </p:nvGrpSpPr>
          <p:grpSpPr>
            <a:xfrm>
              <a:off x="3637104" y="-12578"/>
              <a:ext cx="1227100" cy="618264"/>
              <a:chOff x="1581182" y="-12264"/>
              <a:chExt cx="982891" cy="602814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BF4343B-63F5-4A5F-884A-73D3D954DC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8ECDE9-6C7F-48D2-B1C9-47D3A4395F7C}"/>
                  </a:ext>
                </a:extLst>
              </p:cNvPr>
              <p:cNvSpPr txBox="1"/>
              <p:nvPr/>
            </p:nvSpPr>
            <p:spPr>
              <a:xfrm>
                <a:off x="1581182" y="-12264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Soluția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4081987-C37E-45B1-9ADD-6821292E0FB4}"/>
                </a:ext>
              </a:extLst>
            </p:cNvPr>
            <p:cNvGrpSpPr/>
            <p:nvPr/>
          </p:nvGrpSpPr>
          <p:grpSpPr>
            <a:xfrm>
              <a:off x="4849591" y="0"/>
              <a:ext cx="1228127" cy="605686"/>
              <a:chOff x="1580359" y="0"/>
              <a:chExt cx="983714" cy="590550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C3126129-220E-4DD6-8B0A-656724AADB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0062F8D-5D7C-426A-B4F1-06A206D83FCE}"/>
                  </a:ext>
                </a:extLst>
              </p:cNvPr>
              <p:cNvSpPr txBox="1"/>
              <p:nvPr/>
            </p:nvSpPr>
            <p:spPr>
              <a:xfrm>
                <a:off x="1580359" y="14493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Arhitectura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B91D8EC-AF74-4614-9C54-6372FF7537F6}"/>
                </a:ext>
              </a:extLst>
            </p:cNvPr>
            <p:cNvGrpSpPr/>
            <p:nvPr/>
          </p:nvGrpSpPr>
          <p:grpSpPr>
            <a:xfrm>
              <a:off x="6062077" y="0"/>
              <a:ext cx="1229156" cy="605686"/>
              <a:chOff x="1579535" y="0"/>
              <a:chExt cx="984538" cy="590550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1DD34C31-CF65-4C6E-B13A-44BF8BF77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98E632-8101-44FC-96AE-125138E42CAE}"/>
                  </a:ext>
                </a:extLst>
              </p:cNvPr>
              <p:cNvSpPr txBox="1"/>
              <p:nvPr/>
            </p:nvSpPr>
            <p:spPr>
              <a:xfrm>
                <a:off x="1579535" y="14172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b="1" dirty="0">
                    <a:solidFill>
                      <a:schemeClr val="bg1"/>
                    </a:solidFill>
                    <a:latin typeface="Philosopher" pitchFamily="2" charset="0"/>
                    <a:cs typeface="Times New Roman" pitchFamily="18" charset="0"/>
                  </a:rPr>
                  <a:t>D. </a:t>
                </a:r>
                <a:r>
                  <a:rPr lang="ro-RO" sz="1200" b="1" dirty="0" err="1">
                    <a:solidFill>
                      <a:schemeClr val="bg1"/>
                    </a:solidFill>
                    <a:latin typeface="Philosopher" pitchFamily="2" charset="0"/>
                    <a:cs typeface="Times New Roman" pitchFamily="18" charset="0"/>
                  </a:rPr>
                  <a:t>Patterns</a:t>
                </a:r>
                <a:endParaRPr lang="en-US" sz="1200" b="1" dirty="0">
                  <a:solidFill>
                    <a:schemeClr val="bg1"/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9A0C1FB-9A0F-40AC-B2A4-B9C0B01D1A6C}"/>
                </a:ext>
              </a:extLst>
            </p:cNvPr>
            <p:cNvGrpSpPr/>
            <p:nvPr/>
          </p:nvGrpSpPr>
          <p:grpSpPr>
            <a:xfrm>
              <a:off x="7287691" y="0"/>
              <a:ext cx="1232123" cy="605686"/>
              <a:chOff x="1585030" y="0"/>
              <a:chExt cx="986915" cy="590550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74176EC9-8AFB-4C39-AAEB-A4BA5CFDD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5030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93A40A0-EB46-4576-8429-DF08DCD97AFF}"/>
                  </a:ext>
                </a:extLst>
              </p:cNvPr>
              <p:cNvSpPr txBox="1"/>
              <p:nvPr/>
            </p:nvSpPr>
            <p:spPr>
              <a:xfrm>
                <a:off x="1600759" y="0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Algoritmi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EBE5617-E594-49BD-A69A-073B56D4EC17}"/>
                </a:ext>
              </a:extLst>
            </p:cNvPr>
            <p:cNvGrpSpPr/>
            <p:nvPr/>
          </p:nvGrpSpPr>
          <p:grpSpPr>
            <a:xfrm>
              <a:off x="8468346" y="0"/>
              <a:ext cx="1243127" cy="605686"/>
              <a:chOff x="1548000" y="0"/>
              <a:chExt cx="995728" cy="590550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07E7F63B-A79B-4E5D-B22B-9BD7AD7FD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4857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BA98211-5084-4FA0-A499-59CCB22EDCC6}"/>
                  </a:ext>
                </a:extLst>
              </p:cNvPr>
              <p:cNvSpPr txBox="1"/>
              <p:nvPr/>
            </p:nvSpPr>
            <p:spPr>
              <a:xfrm>
                <a:off x="1548000" y="14171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Implementare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ACD95A5-A9FA-4094-8E3E-244D339144C6}"/>
                </a:ext>
              </a:extLst>
            </p:cNvPr>
            <p:cNvGrpSpPr/>
            <p:nvPr/>
          </p:nvGrpSpPr>
          <p:grpSpPr>
            <a:xfrm>
              <a:off x="9728758" y="-5461"/>
              <a:ext cx="1235015" cy="605686"/>
              <a:chOff x="1564684" y="0"/>
              <a:chExt cx="989230" cy="590550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54C51C27-BF49-4EB3-830E-1D7E4DD484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4684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F278DF0-FE1F-4BE5-AE3F-1525B17E8C06}"/>
                  </a:ext>
                </a:extLst>
              </p:cNvPr>
              <p:cNvSpPr txBox="1"/>
              <p:nvPr/>
            </p:nvSpPr>
            <p:spPr>
              <a:xfrm>
                <a:off x="1582728" y="0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Concluzie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42" name="Title 12">
            <a:extLst>
              <a:ext uri="{FF2B5EF4-FFF2-40B4-BE49-F238E27FC236}">
                <a16:creationId xmlns:a16="http://schemas.microsoft.com/office/drawing/2014/main" id="{66BE8918-1DC1-4785-8E05-77CD11BDE2B9}"/>
              </a:ext>
            </a:extLst>
          </p:cNvPr>
          <p:cNvSpPr txBox="1">
            <a:spLocks/>
          </p:cNvSpPr>
          <p:nvPr/>
        </p:nvSpPr>
        <p:spPr>
          <a:xfrm>
            <a:off x="1112421" y="702531"/>
            <a:ext cx="9423947" cy="86721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3600" dirty="0" smtClean="0"/>
              <a:t>Algoritm de recomandare bazat pe grafuri </a:t>
            </a:r>
            <a:endParaRPr lang="ro-RO" sz="3600" dirty="0"/>
          </a:p>
        </p:txBody>
      </p:sp>
      <p:sp>
        <p:nvSpPr>
          <p:cNvPr id="44" name="Subtitle 13">
            <a:extLst>
              <a:ext uri="{FF2B5EF4-FFF2-40B4-BE49-F238E27FC236}">
                <a16:creationId xmlns:a16="http://schemas.microsoft.com/office/drawing/2014/main" id="{1F69B174-8B84-4F60-849C-C02F87E298BF}"/>
              </a:ext>
            </a:extLst>
          </p:cNvPr>
          <p:cNvSpPr txBox="1">
            <a:spLocks/>
          </p:cNvSpPr>
          <p:nvPr/>
        </p:nvSpPr>
        <p:spPr>
          <a:xfrm>
            <a:off x="1112421" y="2980196"/>
            <a:ext cx="9423947" cy="3260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o-RO" dirty="0"/>
              <a:t>	</a:t>
            </a:r>
            <a:endParaRPr lang="ro-RO" dirty="0" smtClean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155D42-8DD6-4362-B859-6F42813A9618}"/>
              </a:ext>
            </a:extLst>
          </p:cNvPr>
          <p:cNvGrpSpPr/>
          <p:nvPr/>
        </p:nvGrpSpPr>
        <p:grpSpPr>
          <a:xfrm>
            <a:off x="1208019" y="-66517"/>
            <a:ext cx="9738204" cy="672203"/>
            <a:chOff x="1208019" y="-66517"/>
            <a:chExt cx="9738204" cy="67220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CA61995-2B19-424C-8764-6043F9AA85F2}"/>
                </a:ext>
              </a:extLst>
            </p:cNvPr>
            <p:cNvGrpSpPr/>
            <p:nvPr/>
          </p:nvGrpSpPr>
          <p:grpSpPr>
            <a:xfrm>
              <a:off x="1208019" y="0"/>
              <a:ext cx="1229155" cy="605686"/>
              <a:chOff x="1579536" y="0"/>
              <a:chExt cx="984537" cy="590550"/>
            </a:xfrm>
          </p:grpSpPr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36EABB76-926A-4966-B90C-B75DE2710C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042ED92-F0B9-4FDD-A429-59F1BDA64072}"/>
                  </a:ext>
                </a:extLst>
              </p:cNvPr>
              <p:cNvSpPr txBox="1"/>
              <p:nvPr/>
            </p:nvSpPr>
            <p:spPr>
              <a:xfrm>
                <a:off x="1579536" y="1075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Introducere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B820725-2363-4F90-8028-74FAEA730F7E}"/>
                </a:ext>
              </a:extLst>
            </p:cNvPr>
            <p:cNvGrpSpPr/>
            <p:nvPr/>
          </p:nvGrpSpPr>
          <p:grpSpPr>
            <a:xfrm>
              <a:off x="2409298" y="-1104"/>
              <a:ext cx="1241389" cy="605686"/>
              <a:chOff x="1569736" y="0"/>
              <a:chExt cx="994337" cy="590550"/>
            </a:xfrm>
          </p:grpSpPr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6EDAD1ED-4811-414B-B093-E1EFAE338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0852450-AAF3-410C-8EB2-65B2E526C75A}"/>
                  </a:ext>
                </a:extLst>
              </p:cNvPr>
              <p:cNvSpPr txBox="1"/>
              <p:nvPr/>
            </p:nvSpPr>
            <p:spPr>
              <a:xfrm>
                <a:off x="1569736" y="10957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Nevoia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5AEADE3-E848-418F-BF7F-829F45C44B91}"/>
                </a:ext>
              </a:extLst>
            </p:cNvPr>
            <p:cNvGrpSpPr/>
            <p:nvPr/>
          </p:nvGrpSpPr>
          <p:grpSpPr>
            <a:xfrm>
              <a:off x="3595926" y="0"/>
              <a:ext cx="1268278" cy="605686"/>
              <a:chOff x="1548199" y="0"/>
              <a:chExt cx="1015874" cy="590550"/>
            </a:xfrm>
          </p:grpSpPr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EBF4343B-63F5-4A5F-884A-73D3D954DC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D8ECDE9-6C7F-48D2-B1C9-47D3A4395F7C}"/>
                  </a:ext>
                </a:extLst>
              </p:cNvPr>
              <p:cNvSpPr txBox="1"/>
              <p:nvPr/>
            </p:nvSpPr>
            <p:spPr>
              <a:xfrm>
                <a:off x="1548199" y="13850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Soluția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4081987-C37E-45B1-9ADD-6821292E0FB4}"/>
                </a:ext>
              </a:extLst>
            </p:cNvPr>
            <p:cNvGrpSpPr/>
            <p:nvPr/>
          </p:nvGrpSpPr>
          <p:grpSpPr>
            <a:xfrm>
              <a:off x="4831051" y="-66517"/>
              <a:ext cx="1246666" cy="672203"/>
              <a:chOff x="1565509" y="-64854"/>
              <a:chExt cx="998564" cy="655404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C3126129-220E-4DD6-8B0A-656724AADB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0062F8D-5D7C-426A-B4F1-06A206D83FCE}"/>
                  </a:ext>
                </a:extLst>
              </p:cNvPr>
              <p:cNvSpPr txBox="1"/>
              <p:nvPr/>
            </p:nvSpPr>
            <p:spPr>
              <a:xfrm>
                <a:off x="1565509" y="-64854"/>
                <a:ext cx="971186" cy="63017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Tehnologii și abordări </a:t>
                </a:r>
                <a:r>
                  <a:rPr lang="ro-RO" sz="1200" dirty="0" smtClean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anterioare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B91D8EC-AF74-4614-9C54-6372FF7537F6}"/>
                </a:ext>
              </a:extLst>
            </p:cNvPr>
            <p:cNvGrpSpPr/>
            <p:nvPr/>
          </p:nvGrpSpPr>
          <p:grpSpPr>
            <a:xfrm>
              <a:off x="6024998" y="0"/>
              <a:ext cx="1266235" cy="605686"/>
              <a:chOff x="1549835" y="0"/>
              <a:chExt cx="1014238" cy="590550"/>
            </a:xfrm>
          </p:grpSpPr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1DD34C31-CF65-4C6E-B13A-44BF8BF77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998E632-8101-44FC-96AE-125138E42CAE}"/>
                  </a:ext>
                </a:extLst>
              </p:cNvPr>
              <p:cNvSpPr txBox="1"/>
              <p:nvPr/>
            </p:nvSpPr>
            <p:spPr>
              <a:xfrm>
                <a:off x="1549835" y="1216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Arhitectura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9A0C1FB-9A0F-40AC-B2A4-B9C0B01D1A6C}"/>
                </a:ext>
              </a:extLst>
            </p:cNvPr>
            <p:cNvGrpSpPr/>
            <p:nvPr/>
          </p:nvGrpSpPr>
          <p:grpSpPr>
            <a:xfrm>
              <a:off x="7282764" y="0"/>
              <a:ext cx="1214524" cy="605686"/>
              <a:chOff x="1581083" y="0"/>
              <a:chExt cx="972818" cy="590550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74176EC9-8AFB-4C39-AAEB-A4BA5CFDD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5030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93A40A0-EB46-4576-8429-DF08DCD97AFF}"/>
                  </a:ext>
                </a:extLst>
              </p:cNvPr>
              <p:cNvSpPr txBox="1"/>
              <p:nvPr/>
            </p:nvSpPr>
            <p:spPr>
              <a:xfrm>
                <a:off x="1581083" y="1076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b="1" dirty="0" smtClean="0">
                    <a:solidFill>
                      <a:schemeClr val="bg1"/>
                    </a:solidFill>
                    <a:latin typeface="Philosopher" pitchFamily="2" charset="0"/>
                    <a:cs typeface="Times New Roman" pitchFamily="18" charset="0"/>
                  </a:rPr>
                  <a:t>Algoritm</a:t>
                </a:r>
                <a:endParaRPr lang="en-US" sz="1200" b="1" dirty="0">
                  <a:solidFill>
                    <a:schemeClr val="bg1"/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EBE5617-E594-49BD-A69A-073B56D4EC17}"/>
                </a:ext>
              </a:extLst>
            </p:cNvPr>
            <p:cNvGrpSpPr/>
            <p:nvPr/>
          </p:nvGrpSpPr>
          <p:grpSpPr>
            <a:xfrm>
              <a:off x="8492360" y="-51978"/>
              <a:ext cx="1219111" cy="657664"/>
              <a:chOff x="1567236" y="-50679"/>
              <a:chExt cx="976492" cy="641229"/>
            </a:xfrm>
          </p:grpSpPr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07E7F63B-A79B-4E5D-B22B-9BD7AD7FD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4857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BA98211-5084-4FA0-A499-59CCB22EDCC6}"/>
                  </a:ext>
                </a:extLst>
              </p:cNvPr>
              <p:cNvSpPr txBox="1"/>
              <p:nvPr/>
            </p:nvSpPr>
            <p:spPr>
              <a:xfrm>
                <a:off x="1567236" y="-50679"/>
                <a:ext cx="971186" cy="45012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Îmbunătățiri </a:t>
                </a:r>
                <a:r>
                  <a:rPr lang="ro-RO" sz="1200" dirty="0" smtClean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viitoare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ACD95A5-A9FA-4094-8E3E-244D339144C6}"/>
                </a:ext>
              </a:extLst>
            </p:cNvPr>
            <p:cNvGrpSpPr/>
            <p:nvPr/>
          </p:nvGrpSpPr>
          <p:grpSpPr>
            <a:xfrm>
              <a:off x="9728756" y="-5461"/>
              <a:ext cx="1217467" cy="605686"/>
              <a:chOff x="1564684" y="0"/>
              <a:chExt cx="975175" cy="590550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54C51C27-BF49-4EB3-830E-1D7E4DD484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4684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F278DF0-FE1F-4BE5-AE3F-1525B17E8C06}"/>
                  </a:ext>
                </a:extLst>
              </p:cNvPr>
              <p:cNvSpPr txBox="1"/>
              <p:nvPr/>
            </p:nvSpPr>
            <p:spPr>
              <a:xfrm>
                <a:off x="1568673" y="15204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Concluzie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070" y="1186249"/>
            <a:ext cx="8236360" cy="539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0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4CC4583-FF93-4A9A-822B-A9EE764B84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50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4FF9F65-C9AA-4508-AAF8-5B788136E0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2663"/>
            <a:ext cx="12192000" cy="3210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D480351-3535-40F1-BE81-FBBD87B6F4A6}"/>
              </a:ext>
            </a:extLst>
          </p:cNvPr>
          <p:cNvSpPr txBox="1"/>
          <p:nvPr/>
        </p:nvSpPr>
        <p:spPr>
          <a:xfrm>
            <a:off x="5693980" y="6535424"/>
            <a:ext cx="804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 dirty="0">
                <a:solidFill>
                  <a:schemeClr val="bg1"/>
                </a:solidFill>
                <a:latin typeface="Philosopher" pitchFamily="2" charset="0"/>
                <a:cs typeface="Times New Roman" pitchFamily="18" charset="0"/>
              </a:rPr>
              <a:t>13</a:t>
            </a:r>
            <a:endParaRPr lang="en-US" sz="1000" b="1" dirty="0">
              <a:solidFill>
                <a:schemeClr val="bg1"/>
              </a:solidFill>
              <a:latin typeface="Philosopher" pitchFamily="2" charset="0"/>
              <a:cs typeface="Times New Roman" pitchFamily="18" charset="0"/>
            </a:endParaRPr>
          </a:p>
        </p:txBody>
      </p:sp>
      <p:sp>
        <p:nvSpPr>
          <p:cNvPr id="42" name="Title 12">
            <a:extLst>
              <a:ext uri="{FF2B5EF4-FFF2-40B4-BE49-F238E27FC236}">
                <a16:creationId xmlns:a16="http://schemas.microsoft.com/office/drawing/2014/main" id="{1BD5FC62-3290-4DC8-906F-3CA80108833C}"/>
              </a:ext>
            </a:extLst>
          </p:cNvPr>
          <p:cNvSpPr txBox="1">
            <a:spLocks/>
          </p:cNvSpPr>
          <p:nvPr/>
        </p:nvSpPr>
        <p:spPr>
          <a:xfrm>
            <a:off x="1524000" y="1187777"/>
            <a:ext cx="9144000" cy="86721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dirty="0"/>
              <a:t>Îmbunătățiri viitoare</a:t>
            </a:r>
          </a:p>
        </p:txBody>
      </p:sp>
      <p:sp>
        <p:nvSpPr>
          <p:cNvPr id="44" name="Subtitle 13">
            <a:extLst>
              <a:ext uri="{FF2B5EF4-FFF2-40B4-BE49-F238E27FC236}">
                <a16:creationId xmlns:a16="http://schemas.microsoft.com/office/drawing/2014/main" id="{58C56AD9-082F-463F-81D1-14F394DDC558}"/>
              </a:ext>
            </a:extLst>
          </p:cNvPr>
          <p:cNvSpPr txBox="1">
            <a:spLocks/>
          </p:cNvSpPr>
          <p:nvPr/>
        </p:nvSpPr>
        <p:spPr>
          <a:xfrm>
            <a:off x="1524000" y="2054988"/>
            <a:ext cx="9144000" cy="4022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o-RO" dirty="0" smtClean="0"/>
              <a:t>Recomandări de achizitionare a ingredintelor lipsă</a:t>
            </a:r>
          </a:p>
          <a:p>
            <a:pPr algn="just"/>
            <a:r>
              <a:rPr lang="ro-RO" dirty="0" smtClean="0"/>
              <a:t>Crearea unui model de machine learning care detectează ingrediente</a:t>
            </a:r>
            <a:endParaRPr lang="ro-RO" dirty="0"/>
          </a:p>
          <a:p>
            <a:pPr algn="just"/>
            <a:r>
              <a:rPr lang="ro-RO" dirty="0" smtClean="0"/>
              <a:t>Îmbunătățirea algoritmului de recomandări</a:t>
            </a:r>
            <a:endParaRPr lang="ro-RO" dirty="0"/>
          </a:p>
          <a:p>
            <a:pPr algn="just"/>
            <a:r>
              <a:rPr lang="ro-RO" dirty="0" smtClean="0"/>
              <a:t>Comenzi vocale</a:t>
            </a:r>
            <a:endParaRPr lang="ro-RO" dirty="0"/>
          </a:p>
          <a:p>
            <a:pPr algn="just"/>
            <a:r>
              <a:rPr lang="ro-RO" dirty="0" smtClean="0"/>
              <a:t>Posibilitatea de a plasa o comandă cu ingredientele lipsă online</a:t>
            </a:r>
            <a:endParaRPr lang="en-US" dirty="0" smtClean="0"/>
          </a:p>
          <a:p>
            <a:pPr algn="just"/>
            <a:r>
              <a:rPr lang="ro-RO" dirty="0"/>
              <a:t>Valori nutriționale</a:t>
            </a:r>
          </a:p>
          <a:p>
            <a:pPr algn="just"/>
            <a:r>
              <a:rPr lang="ro-RO" dirty="0"/>
              <a:t>Crearea unui plan nutrițional</a:t>
            </a:r>
          </a:p>
          <a:p>
            <a:pPr algn="just"/>
            <a:endParaRPr lang="ro-RO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4155D42-8DD6-4362-B859-6F42813A9618}"/>
              </a:ext>
            </a:extLst>
          </p:cNvPr>
          <p:cNvGrpSpPr/>
          <p:nvPr/>
        </p:nvGrpSpPr>
        <p:grpSpPr>
          <a:xfrm>
            <a:off x="1220560" y="-50657"/>
            <a:ext cx="9730492" cy="656343"/>
            <a:chOff x="1220560" y="-50657"/>
            <a:chExt cx="9730492" cy="65634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CA61995-2B19-424C-8764-6043F9AA85F2}"/>
                </a:ext>
              </a:extLst>
            </p:cNvPr>
            <p:cNvGrpSpPr/>
            <p:nvPr/>
          </p:nvGrpSpPr>
          <p:grpSpPr>
            <a:xfrm>
              <a:off x="1220560" y="-8695"/>
              <a:ext cx="1216614" cy="614381"/>
              <a:chOff x="1589581" y="-8478"/>
              <a:chExt cx="974492" cy="599028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36EABB76-926A-4966-B90C-B75DE2710C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042ED92-F0B9-4FDD-A429-59F1BDA64072}"/>
                  </a:ext>
                </a:extLst>
              </p:cNvPr>
              <p:cNvSpPr txBox="1"/>
              <p:nvPr/>
            </p:nvSpPr>
            <p:spPr>
              <a:xfrm>
                <a:off x="1589581" y="-8478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Introducere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B820725-2363-4F90-8028-74FAEA730F7E}"/>
                </a:ext>
              </a:extLst>
            </p:cNvPr>
            <p:cNvGrpSpPr/>
            <p:nvPr/>
          </p:nvGrpSpPr>
          <p:grpSpPr>
            <a:xfrm>
              <a:off x="2441092" y="-1104"/>
              <a:ext cx="1231091" cy="605686"/>
              <a:chOff x="1595202" y="0"/>
              <a:chExt cx="986088" cy="590550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6EDAD1ED-4811-414B-B093-E1EFAE338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0852450-AAF3-410C-8EB2-65B2E526C75A}"/>
                  </a:ext>
                </a:extLst>
              </p:cNvPr>
              <p:cNvSpPr txBox="1"/>
              <p:nvPr/>
            </p:nvSpPr>
            <p:spPr>
              <a:xfrm>
                <a:off x="1610104" y="10903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Nevoia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5AEADE3-E848-418F-BF7F-829F45C44B91}"/>
                </a:ext>
              </a:extLst>
            </p:cNvPr>
            <p:cNvGrpSpPr/>
            <p:nvPr/>
          </p:nvGrpSpPr>
          <p:grpSpPr>
            <a:xfrm>
              <a:off x="3634727" y="0"/>
              <a:ext cx="1229475" cy="605686"/>
              <a:chOff x="1579279" y="0"/>
              <a:chExt cx="984794" cy="590550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EBF4343B-63F5-4A5F-884A-73D3D954DC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D8ECDE9-6C7F-48D2-B1C9-47D3A4395F7C}"/>
                  </a:ext>
                </a:extLst>
              </p:cNvPr>
              <p:cNvSpPr txBox="1"/>
              <p:nvPr/>
            </p:nvSpPr>
            <p:spPr>
              <a:xfrm>
                <a:off x="1579279" y="1003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Soluția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4081987-C37E-45B1-9ADD-6821292E0FB4}"/>
                </a:ext>
              </a:extLst>
            </p:cNvPr>
            <p:cNvGrpSpPr/>
            <p:nvPr/>
          </p:nvGrpSpPr>
          <p:grpSpPr>
            <a:xfrm>
              <a:off x="4859912" y="-46107"/>
              <a:ext cx="1217806" cy="651793"/>
              <a:chOff x="1588627" y="-44955"/>
              <a:chExt cx="975447" cy="635505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C3126129-220E-4DD6-8B0A-656724AADB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3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062F8D-5D7C-426A-B4F1-06A206D83FCE}"/>
                  </a:ext>
                </a:extLst>
              </p:cNvPr>
              <p:cNvSpPr txBox="1"/>
              <p:nvPr/>
            </p:nvSpPr>
            <p:spPr>
              <a:xfrm>
                <a:off x="1588627" y="-44955"/>
                <a:ext cx="971186" cy="6301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Tehnologii și abordări </a:t>
                </a:r>
                <a:r>
                  <a:rPr lang="ro-RO" sz="1200" dirty="0" smtClean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anterioare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B91D8EC-AF74-4614-9C54-6372FF7537F6}"/>
                </a:ext>
              </a:extLst>
            </p:cNvPr>
            <p:cNvGrpSpPr/>
            <p:nvPr/>
          </p:nvGrpSpPr>
          <p:grpSpPr>
            <a:xfrm>
              <a:off x="6048110" y="-8694"/>
              <a:ext cx="1243124" cy="614380"/>
              <a:chOff x="1568347" y="-8477"/>
              <a:chExt cx="995726" cy="599027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1DD34C31-CF65-4C6E-B13A-44BF8BF77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998E632-8101-44FC-96AE-125138E42CAE}"/>
                  </a:ext>
                </a:extLst>
              </p:cNvPr>
              <p:cNvSpPr txBox="1"/>
              <p:nvPr/>
            </p:nvSpPr>
            <p:spPr>
              <a:xfrm>
                <a:off x="1568347" y="-8477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Arhitectura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9A0C1FB-9A0F-40AC-B2A4-B9C0B01D1A6C}"/>
                </a:ext>
              </a:extLst>
            </p:cNvPr>
            <p:cNvGrpSpPr/>
            <p:nvPr/>
          </p:nvGrpSpPr>
          <p:grpSpPr>
            <a:xfrm>
              <a:off x="7287691" y="0"/>
              <a:ext cx="1218239" cy="605686"/>
              <a:chOff x="1585030" y="0"/>
              <a:chExt cx="975794" cy="590550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74176EC9-8AFB-4C39-AAEB-A4BA5CFDD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5030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93A40A0-EB46-4576-8429-DF08DCD97AFF}"/>
                  </a:ext>
                </a:extLst>
              </p:cNvPr>
              <p:cNvSpPr txBox="1"/>
              <p:nvPr/>
            </p:nvSpPr>
            <p:spPr>
              <a:xfrm>
                <a:off x="1589638" y="1454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 smtClean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Algoritm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EBE5617-E594-49BD-A69A-073B56D4EC17}"/>
                </a:ext>
              </a:extLst>
            </p:cNvPr>
            <p:cNvGrpSpPr/>
            <p:nvPr/>
          </p:nvGrpSpPr>
          <p:grpSpPr>
            <a:xfrm>
              <a:off x="8501875" y="-50657"/>
              <a:ext cx="1230426" cy="656342"/>
              <a:chOff x="1574857" y="-49390"/>
              <a:chExt cx="985555" cy="639940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07E7F63B-A79B-4E5D-B22B-9BD7AD7FD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4857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BA98211-5084-4FA0-A499-59CCB22EDCC6}"/>
                  </a:ext>
                </a:extLst>
              </p:cNvPr>
              <p:cNvSpPr txBox="1"/>
              <p:nvPr/>
            </p:nvSpPr>
            <p:spPr>
              <a:xfrm>
                <a:off x="1589226" y="-49390"/>
                <a:ext cx="971186" cy="45012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b="1" dirty="0" smtClean="0">
                    <a:solidFill>
                      <a:schemeClr val="bg1"/>
                    </a:solidFill>
                    <a:latin typeface="Philosopher" pitchFamily="2" charset="0"/>
                    <a:cs typeface="Times New Roman" pitchFamily="18" charset="0"/>
                  </a:rPr>
                  <a:t>Îmbunătățiri viitoare</a:t>
                </a:r>
                <a:endParaRPr lang="en-US" sz="1200" b="1" dirty="0">
                  <a:solidFill>
                    <a:schemeClr val="bg1"/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ACD95A5-A9FA-4094-8E3E-244D339144C6}"/>
                </a:ext>
              </a:extLst>
            </p:cNvPr>
            <p:cNvGrpSpPr/>
            <p:nvPr/>
          </p:nvGrpSpPr>
          <p:grpSpPr>
            <a:xfrm>
              <a:off x="9728757" y="-5461"/>
              <a:ext cx="1222295" cy="605686"/>
              <a:chOff x="1564684" y="0"/>
              <a:chExt cx="979042" cy="590550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54C51C27-BF49-4EB3-830E-1D7E4DD484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4684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F278DF0-FE1F-4BE5-AE3F-1525B17E8C06}"/>
                  </a:ext>
                </a:extLst>
              </p:cNvPr>
              <p:cNvSpPr txBox="1"/>
              <p:nvPr/>
            </p:nvSpPr>
            <p:spPr>
              <a:xfrm>
                <a:off x="1572540" y="10244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Concluzie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306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4CC4583-FF93-4A9A-822B-A9EE764B84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500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38AD484-E826-42A2-93FD-AB2D482E299A}"/>
              </a:ext>
            </a:extLst>
          </p:cNvPr>
          <p:cNvSpPr txBox="1">
            <a:spLocks/>
          </p:cNvSpPr>
          <p:nvPr/>
        </p:nvSpPr>
        <p:spPr>
          <a:xfrm>
            <a:off x="1220116" y="1139199"/>
            <a:ext cx="8746059" cy="1627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4300" dirty="0" smtClean="0"/>
              <a:t>Concluzie</a:t>
            </a:r>
            <a:endParaRPr lang="ro-RO" sz="43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4FF9F65-C9AA-4508-AAF8-5B788136E0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2663"/>
            <a:ext cx="12192000" cy="3210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D480351-3535-40F1-BE81-FBBD87B6F4A6}"/>
              </a:ext>
            </a:extLst>
          </p:cNvPr>
          <p:cNvSpPr txBox="1"/>
          <p:nvPr/>
        </p:nvSpPr>
        <p:spPr>
          <a:xfrm>
            <a:off x="5693980" y="6535424"/>
            <a:ext cx="804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 dirty="0">
                <a:solidFill>
                  <a:schemeClr val="bg1"/>
                </a:solidFill>
                <a:latin typeface="Philosopher" pitchFamily="2" charset="0"/>
                <a:cs typeface="Times New Roman" pitchFamily="18" charset="0"/>
              </a:rPr>
              <a:t>14</a:t>
            </a:r>
            <a:endParaRPr lang="en-US" sz="1000" b="1" dirty="0">
              <a:solidFill>
                <a:schemeClr val="bg1"/>
              </a:solidFill>
              <a:latin typeface="Philosopher" pitchFamily="2" charset="0"/>
              <a:cs typeface="Times New Roman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155D42-8DD6-4362-B859-6F42813A9618}"/>
              </a:ext>
            </a:extLst>
          </p:cNvPr>
          <p:cNvGrpSpPr/>
          <p:nvPr/>
        </p:nvGrpSpPr>
        <p:grpSpPr>
          <a:xfrm>
            <a:off x="1210292" y="-79102"/>
            <a:ext cx="9728062" cy="830997"/>
            <a:chOff x="1210292" y="-79102"/>
            <a:chExt cx="9728062" cy="83099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CA61995-2B19-424C-8764-6043F9AA85F2}"/>
                </a:ext>
              </a:extLst>
            </p:cNvPr>
            <p:cNvGrpSpPr/>
            <p:nvPr/>
          </p:nvGrpSpPr>
          <p:grpSpPr>
            <a:xfrm>
              <a:off x="1210292" y="0"/>
              <a:ext cx="1226881" cy="605686"/>
              <a:chOff x="1581357" y="0"/>
              <a:chExt cx="982716" cy="590550"/>
            </a:xfrm>
          </p:grpSpPr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36EABB76-926A-4966-B90C-B75DE2710C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042ED92-F0B9-4FDD-A429-59F1BDA64072}"/>
                  </a:ext>
                </a:extLst>
              </p:cNvPr>
              <p:cNvSpPr txBox="1"/>
              <p:nvPr/>
            </p:nvSpPr>
            <p:spPr>
              <a:xfrm>
                <a:off x="1581357" y="0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Introducere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B820725-2363-4F90-8028-74FAEA730F7E}"/>
                </a:ext>
              </a:extLst>
            </p:cNvPr>
            <p:cNvGrpSpPr/>
            <p:nvPr/>
          </p:nvGrpSpPr>
          <p:grpSpPr>
            <a:xfrm>
              <a:off x="2432367" y="-1104"/>
              <a:ext cx="1218322" cy="605686"/>
              <a:chOff x="1588213" y="0"/>
              <a:chExt cx="975860" cy="59055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6EDAD1ED-4811-414B-B093-E1EFAE338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852450-AAF3-410C-8EB2-65B2E526C75A}"/>
                  </a:ext>
                </a:extLst>
              </p:cNvPr>
              <p:cNvSpPr txBox="1"/>
              <p:nvPr/>
            </p:nvSpPr>
            <p:spPr>
              <a:xfrm>
                <a:off x="1588213" y="1076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Nevoia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5AEADE3-E848-418F-BF7F-829F45C44B91}"/>
                </a:ext>
              </a:extLst>
            </p:cNvPr>
            <p:cNvGrpSpPr/>
            <p:nvPr/>
          </p:nvGrpSpPr>
          <p:grpSpPr>
            <a:xfrm>
              <a:off x="3621080" y="0"/>
              <a:ext cx="1243124" cy="605686"/>
              <a:chOff x="1568347" y="0"/>
              <a:chExt cx="995726" cy="590550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BF4343B-63F5-4A5F-884A-73D3D954DC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8ECDE9-6C7F-48D2-B1C9-47D3A4395F7C}"/>
                  </a:ext>
                </a:extLst>
              </p:cNvPr>
              <p:cNvSpPr txBox="1"/>
              <p:nvPr/>
            </p:nvSpPr>
            <p:spPr>
              <a:xfrm>
                <a:off x="1568347" y="0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Soluția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4081987-C37E-45B1-9ADD-6821292E0FB4}"/>
                </a:ext>
              </a:extLst>
            </p:cNvPr>
            <p:cNvGrpSpPr/>
            <p:nvPr/>
          </p:nvGrpSpPr>
          <p:grpSpPr>
            <a:xfrm>
              <a:off x="4849473" y="-79102"/>
              <a:ext cx="1228246" cy="830997"/>
              <a:chOff x="1580264" y="-77126"/>
              <a:chExt cx="983809" cy="810231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C3126129-220E-4DD6-8B0A-656724AADB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0062F8D-5D7C-426A-B4F1-06A206D83FCE}"/>
                  </a:ext>
                </a:extLst>
              </p:cNvPr>
              <p:cNvSpPr txBox="1"/>
              <p:nvPr/>
            </p:nvSpPr>
            <p:spPr>
              <a:xfrm>
                <a:off x="1580264" y="-77126"/>
                <a:ext cx="971186" cy="8102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Tehnologii și abordări anterioare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  <a:p>
                <a:pPr algn="ctr"/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B91D8EC-AF74-4614-9C54-6372FF7537F6}"/>
                </a:ext>
              </a:extLst>
            </p:cNvPr>
            <p:cNvGrpSpPr/>
            <p:nvPr/>
          </p:nvGrpSpPr>
          <p:grpSpPr>
            <a:xfrm>
              <a:off x="6050628" y="-7239"/>
              <a:ext cx="1240607" cy="612925"/>
              <a:chOff x="1570363" y="-7058"/>
              <a:chExt cx="993710" cy="597608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1DD34C31-CF65-4C6E-B13A-44BF8BF77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98E632-8101-44FC-96AE-125138E42CAE}"/>
                  </a:ext>
                </a:extLst>
              </p:cNvPr>
              <p:cNvSpPr txBox="1"/>
              <p:nvPr/>
            </p:nvSpPr>
            <p:spPr>
              <a:xfrm>
                <a:off x="1570363" y="-7058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Arhitectura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9A0C1FB-9A0F-40AC-B2A4-B9C0B01D1A6C}"/>
                </a:ext>
              </a:extLst>
            </p:cNvPr>
            <p:cNvGrpSpPr/>
            <p:nvPr/>
          </p:nvGrpSpPr>
          <p:grpSpPr>
            <a:xfrm>
              <a:off x="7280420" y="0"/>
              <a:ext cx="1216867" cy="605686"/>
              <a:chOff x="1579206" y="0"/>
              <a:chExt cx="974695" cy="590550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74176EC9-8AFB-4C39-AAEB-A4BA5CFDD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5030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93A40A0-EB46-4576-8429-DF08DCD97AFF}"/>
                  </a:ext>
                </a:extLst>
              </p:cNvPr>
              <p:cNvSpPr txBox="1"/>
              <p:nvPr/>
            </p:nvSpPr>
            <p:spPr>
              <a:xfrm>
                <a:off x="1579206" y="0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 smtClean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Algoritm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EBE5617-E594-49BD-A69A-073B56D4EC17}"/>
                </a:ext>
              </a:extLst>
            </p:cNvPr>
            <p:cNvGrpSpPr/>
            <p:nvPr/>
          </p:nvGrpSpPr>
          <p:grpSpPr>
            <a:xfrm>
              <a:off x="8501876" y="-63352"/>
              <a:ext cx="1218239" cy="669038"/>
              <a:chOff x="1574857" y="-61769"/>
              <a:chExt cx="975793" cy="652319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07E7F63B-A79B-4E5D-B22B-9BD7AD7FD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4857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BA98211-5084-4FA0-A499-59CCB22EDCC6}"/>
                  </a:ext>
                </a:extLst>
              </p:cNvPr>
              <p:cNvSpPr txBox="1"/>
              <p:nvPr/>
            </p:nvSpPr>
            <p:spPr>
              <a:xfrm>
                <a:off x="1579464" y="-61769"/>
                <a:ext cx="971186" cy="45012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 smtClean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Îmbunătățiri viitoare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ACD95A5-A9FA-4094-8E3E-244D339144C6}"/>
                </a:ext>
              </a:extLst>
            </p:cNvPr>
            <p:cNvGrpSpPr/>
            <p:nvPr/>
          </p:nvGrpSpPr>
          <p:grpSpPr>
            <a:xfrm>
              <a:off x="9668495" y="-12806"/>
              <a:ext cx="1269859" cy="613031"/>
              <a:chOff x="1516415" y="-7161"/>
              <a:chExt cx="1017140" cy="597711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54C51C27-BF49-4EB3-830E-1D7E4DD484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4684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F278DF0-FE1F-4BE5-AE3F-1525B17E8C06}"/>
                  </a:ext>
                </a:extLst>
              </p:cNvPr>
              <p:cNvSpPr txBox="1"/>
              <p:nvPr/>
            </p:nvSpPr>
            <p:spPr>
              <a:xfrm>
                <a:off x="1516415" y="-7161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b="1" dirty="0">
                    <a:solidFill>
                      <a:schemeClr val="bg1"/>
                    </a:solidFill>
                    <a:latin typeface="Philosopher" pitchFamily="2" charset="0"/>
                    <a:cs typeface="Times New Roman" pitchFamily="18" charset="0"/>
                  </a:rPr>
                  <a:t>Concluzie</a:t>
                </a:r>
                <a:endParaRPr lang="en-US" sz="1200" b="1" dirty="0">
                  <a:solidFill>
                    <a:schemeClr val="bg1"/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42" name="Subtitle 13">
            <a:extLst>
              <a:ext uri="{FF2B5EF4-FFF2-40B4-BE49-F238E27FC236}">
                <a16:creationId xmlns:a16="http://schemas.microsoft.com/office/drawing/2014/main" id="{6AF309AF-B413-4674-95D1-1D598C88ED7E}"/>
              </a:ext>
            </a:extLst>
          </p:cNvPr>
          <p:cNvSpPr txBox="1">
            <a:spLocks/>
          </p:cNvSpPr>
          <p:nvPr/>
        </p:nvSpPr>
        <p:spPr>
          <a:xfrm>
            <a:off x="1227577" y="2774102"/>
            <a:ext cx="9144000" cy="25908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căreia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construită</a:t>
            </a:r>
            <a:r>
              <a:rPr lang="en-US" dirty="0"/>
              <a:t> </a:t>
            </a:r>
            <a:r>
              <a:rPr lang="en-US" dirty="0" err="1"/>
              <a:t>acestă</a:t>
            </a:r>
            <a:r>
              <a:rPr lang="en-US" dirty="0"/>
              <a:t> </a:t>
            </a:r>
            <a:r>
              <a:rPr lang="en-US" dirty="0" err="1"/>
              <a:t>aplicație</a:t>
            </a:r>
            <a:r>
              <a:rPr lang="en-US" dirty="0"/>
              <a:t> </a:t>
            </a:r>
            <a:r>
              <a:rPr lang="en-US" dirty="0" err="1"/>
              <a:t>împreună</a:t>
            </a:r>
            <a:r>
              <a:rPr lang="en-US" dirty="0"/>
              <a:t> cu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algoritmului</a:t>
            </a:r>
            <a:r>
              <a:rPr lang="en-US" dirty="0"/>
              <a:t> de </a:t>
            </a:r>
            <a:r>
              <a:rPr lang="en-US" dirty="0" err="1"/>
              <a:t>recomandare</a:t>
            </a:r>
            <a:r>
              <a:rPr lang="en-US" dirty="0"/>
              <a:t> </a:t>
            </a:r>
            <a:r>
              <a:rPr lang="en-US" dirty="0" err="1"/>
              <a:t>oferă</a:t>
            </a:r>
            <a:r>
              <a:rPr lang="en-US" dirty="0"/>
              <a:t> o </a:t>
            </a:r>
            <a:r>
              <a:rPr lang="en-US" dirty="0" err="1"/>
              <a:t>bază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creearea</a:t>
            </a:r>
            <a:r>
              <a:rPr lang="en-US" dirty="0"/>
              <a:t> de </a:t>
            </a:r>
            <a:r>
              <a:rPr lang="en-US" dirty="0" err="1"/>
              <a:t>aplicații</a:t>
            </a:r>
            <a:r>
              <a:rPr lang="en-US" dirty="0"/>
              <a:t> </a:t>
            </a:r>
            <a:r>
              <a:rPr lang="en-US" dirty="0" err="1"/>
              <a:t>asemănătoare</a:t>
            </a:r>
            <a:r>
              <a:rPr lang="en-US" dirty="0"/>
              <a:t> . </a:t>
            </a:r>
            <a:r>
              <a:rPr lang="en-US" dirty="0" err="1"/>
              <a:t>Totodată</a:t>
            </a:r>
            <a:r>
              <a:rPr lang="en-US" dirty="0"/>
              <a:t> am </a:t>
            </a:r>
            <a:r>
              <a:rPr lang="en-US" dirty="0" err="1"/>
              <a:t>avut</a:t>
            </a:r>
            <a:r>
              <a:rPr lang="en-US" dirty="0"/>
              <a:t> ca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scop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oferirea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modalități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ușoare</a:t>
            </a:r>
            <a:r>
              <a:rPr lang="en-US" dirty="0"/>
              <a:t> de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activitate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uneori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smtClean="0"/>
              <a:t>p</a:t>
            </a:r>
            <a:r>
              <a:rPr lang="ro-RO" dirty="0" smtClean="0"/>
              <a:t>ă</a:t>
            </a:r>
            <a:r>
              <a:rPr lang="en-US" dirty="0" smtClean="0"/>
              <a:t>rea </a:t>
            </a:r>
            <a:r>
              <a:rPr lang="en-US" dirty="0" err="1"/>
              <a:t>anevoioasă</a:t>
            </a:r>
            <a:r>
              <a:rPr lang="en-US" dirty="0"/>
              <a:t>, </a:t>
            </a:r>
            <a:r>
              <a:rPr lang="en-US" dirty="0" err="1"/>
              <a:t>gătitul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8452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4CC4583-FF93-4A9A-822B-A9EE764B84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500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38AD484-E826-42A2-93FD-AB2D482E299A}"/>
              </a:ext>
            </a:extLst>
          </p:cNvPr>
          <p:cNvSpPr txBox="1">
            <a:spLocks/>
          </p:cNvSpPr>
          <p:nvPr/>
        </p:nvSpPr>
        <p:spPr>
          <a:xfrm>
            <a:off x="1722971" y="2615168"/>
            <a:ext cx="8746059" cy="1627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sz="7200" dirty="0" err="1">
                <a:latin typeface="Trebuchet MS" panose="020B0603020202020204" pitchFamily="34" charset="0"/>
              </a:rPr>
              <a:t>Demo</a:t>
            </a:r>
            <a:endParaRPr lang="ro-RO" sz="7200" dirty="0">
              <a:latin typeface="Trebuchet MS" panose="020B0603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4FF9F65-C9AA-4508-AAF8-5B788136E0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2663"/>
            <a:ext cx="12192000" cy="3210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D480351-3535-40F1-BE81-FBBD87B6F4A6}"/>
              </a:ext>
            </a:extLst>
          </p:cNvPr>
          <p:cNvSpPr txBox="1"/>
          <p:nvPr/>
        </p:nvSpPr>
        <p:spPr>
          <a:xfrm>
            <a:off x="5693980" y="6535424"/>
            <a:ext cx="804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 dirty="0">
                <a:solidFill>
                  <a:schemeClr val="bg1"/>
                </a:solidFill>
                <a:latin typeface="Philosopher" pitchFamily="2" charset="0"/>
                <a:cs typeface="Times New Roman" pitchFamily="18" charset="0"/>
              </a:rPr>
              <a:t>15</a:t>
            </a:r>
            <a:endParaRPr lang="en-US" sz="1000" b="1" dirty="0">
              <a:solidFill>
                <a:schemeClr val="bg1"/>
              </a:solidFill>
              <a:latin typeface="Philosopher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8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4CC4583-FF93-4A9A-822B-A9EE764B84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500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38AD484-E826-42A2-93FD-AB2D482E299A}"/>
              </a:ext>
            </a:extLst>
          </p:cNvPr>
          <p:cNvSpPr txBox="1">
            <a:spLocks/>
          </p:cNvSpPr>
          <p:nvPr/>
        </p:nvSpPr>
        <p:spPr>
          <a:xfrm>
            <a:off x="1722971" y="2615168"/>
            <a:ext cx="8746059" cy="1627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latin typeface="Trebuchet MS" panose="020B0603020202020204" pitchFamily="34" charset="0"/>
              </a:rPr>
              <a:t>V</a:t>
            </a:r>
            <a:r>
              <a:rPr lang="ro-RO" sz="7200" dirty="0">
                <a:latin typeface="Trebuchet MS" panose="020B0603020202020204" pitchFamily="34" charset="0"/>
              </a:rPr>
              <a:t>ă mulțumesc</a:t>
            </a:r>
            <a:r>
              <a:rPr lang="en-US" sz="7200" dirty="0">
                <a:latin typeface="Trebuchet MS" panose="020B0603020202020204" pitchFamily="34" charset="0"/>
              </a:rPr>
              <a:t> </a:t>
            </a:r>
            <a:r>
              <a:rPr lang="en-US" sz="7200" dirty="0" err="1">
                <a:latin typeface="Trebuchet MS" panose="020B0603020202020204" pitchFamily="34" charset="0"/>
              </a:rPr>
              <a:t>pentru</a:t>
            </a:r>
            <a:r>
              <a:rPr lang="en-US" sz="7200" dirty="0">
                <a:latin typeface="Trebuchet MS" panose="020B0603020202020204" pitchFamily="34" charset="0"/>
              </a:rPr>
              <a:t> </a:t>
            </a:r>
            <a:r>
              <a:rPr lang="en-US" sz="7200" dirty="0" err="1">
                <a:latin typeface="Trebuchet MS" panose="020B0603020202020204" pitchFamily="34" charset="0"/>
              </a:rPr>
              <a:t>aten</a:t>
            </a:r>
            <a:r>
              <a:rPr lang="ro-RO" sz="7200" dirty="0">
                <a:latin typeface="Trebuchet MS" panose="020B0603020202020204" pitchFamily="34" charset="0"/>
              </a:rPr>
              <a:t>ție!</a:t>
            </a:r>
            <a:endParaRPr lang="en-US" sz="7200" b="1" dirty="0">
              <a:latin typeface="Trebuchet MS" panose="020B0603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4FF9F65-C9AA-4508-AAF8-5B788136E0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2663"/>
            <a:ext cx="12192000" cy="3210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D480351-3535-40F1-BE81-FBBD87B6F4A6}"/>
              </a:ext>
            </a:extLst>
          </p:cNvPr>
          <p:cNvSpPr txBox="1"/>
          <p:nvPr/>
        </p:nvSpPr>
        <p:spPr>
          <a:xfrm>
            <a:off x="5693980" y="6535424"/>
            <a:ext cx="804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 dirty="0">
                <a:solidFill>
                  <a:schemeClr val="bg1"/>
                </a:solidFill>
                <a:latin typeface="Philosopher" pitchFamily="2" charset="0"/>
                <a:cs typeface="Times New Roman" pitchFamily="18" charset="0"/>
              </a:rPr>
              <a:t>17</a:t>
            </a:r>
            <a:endParaRPr lang="en-US" sz="1000" b="1" dirty="0">
              <a:solidFill>
                <a:schemeClr val="bg1"/>
              </a:solidFill>
              <a:latin typeface="Philosopher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43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4C4CE0A-6722-4F5B-8A3D-492A69FD6C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5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703" y="2055813"/>
            <a:ext cx="10515600" cy="4351338"/>
          </a:xfrm>
        </p:spPr>
        <p:txBody>
          <a:bodyPr/>
          <a:lstStyle/>
          <a:p>
            <a:r>
              <a:rPr lang="ro-RO" dirty="0" smtClean="0"/>
              <a:t>Introducere</a:t>
            </a:r>
            <a:endParaRPr lang="ro-RO" dirty="0" smtClean="0"/>
          </a:p>
          <a:p>
            <a:r>
              <a:rPr lang="ro-RO" dirty="0" smtClean="0"/>
              <a:t>Tehnologii și abordări anterioare</a:t>
            </a:r>
          </a:p>
          <a:p>
            <a:r>
              <a:rPr lang="ro-RO" dirty="0" smtClean="0"/>
              <a:t>Arhitectură</a:t>
            </a:r>
          </a:p>
          <a:p>
            <a:r>
              <a:rPr lang="ro-RO" dirty="0" smtClean="0"/>
              <a:t>Algoritm de recomandare</a:t>
            </a:r>
          </a:p>
          <a:p>
            <a:r>
              <a:rPr lang="ro-RO" dirty="0" smtClean="0"/>
              <a:t>Îmbunătățiri viitoare</a:t>
            </a:r>
          </a:p>
          <a:p>
            <a:r>
              <a:rPr lang="ro-RO" dirty="0" smtClean="0"/>
              <a:t>Concluzie</a:t>
            </a:r>
          </a:p>
          <a:p>
            <a:endParaRPr lang="ro-RO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4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4CC4583-FF93-4A9A-822B-A9EE764B84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50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4FF9F65-C9AA-4508-AAF8-5B788136E0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2663"/>
            <a:ext cx="12192000" cy="3210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D480351-3535-40F1-BE81-FBBD87B6F4A6}"/>
              </a:ext>
            </a:extLst>
          </p:cNvPr>
          <p:cNvSpPr txBox="1"/>
          <p:nvPr/>
        </p:nvSpPr>
        <p:spPr>
          <a:xfrm>
            <a:off x="5693980" y="6535424"/>
            <a:ext cx="804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 dirty="0">
                <a:solidFill>
                  <a:schemeClr val="bg1"/>
                </a:solidFill>
                <a:latin typeface="Philosopher" pitchFamily="2" charset="0"/>
                <a:cs typeface="Times New Roman" pitchFamily="18" charset="0"/>
              </a:rPr>
              <a:t>01</a:t>
            </a:r>
            <a:endParaRPr lang="en-US" sz="1000" b="1" dirty="0">
              <a:solidFill>
                <a:schemeClr val="bg1"/>
              </a:solidFill>
              <a:latin typeface="Philosopher" pitchFamily="2" charset="0"/>
              <a:cs typeface="Times New Roman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155D42-8DD6-4362-B859-6F42813A9618}"/>
              </a:ext>
            </a:extLst>
          </p:cNvPr>
          <p:cNvGrpSpPr/>
          <p:nvPr/>
        </p:nvGrpSpPr>
        <p:grpSpPr>
          <a:xfrm>
            <a:off x="1210292" y="-65263"/>
            <a:ext cx="9728063" cy="670949"/>
            <a:chOff x="1210292" y="-65263"/>
            <a:chExt cx="9728063" cy="67094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CA61995-2B19-424C-8764-6043F9AA85F2}"/>
                </a:ext>
              </a:extLst>
            </p:cNvPr>
            <p:cNvGrpSpPr/>
            <p:nvPr/>
          </p:nvGrpSpPr>
          <p:grpSpPr>
            <a:xfrm>
              <a:off x="1210292" y="-12648"/>
              <a:ext cx="1226881" cy="618334"/>
              <a:chOff x="1581357" y="-12332"/>
              <a:chExt cx="982716" cy="602882"/>
            </a:xfrm>
          </p:grpSpPr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36EABB76-926A-4966-B90C-B75DE2710C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042ED92-F0B9-4FDD-A429-59F1BDA64072}"/>
                  </a:ext>
                </a:extLst>
              </p:cNvPr>
              <p:cNvSpPr txBox="1"/>
              <p:nvPr/>
            </p:nvSpPr>
            <p:spPr>
              <a:xfrm>
                <a:off x="1581357" y="-12332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b="1" dirty="0">
                    <a:solidFill>
                      <a:schemeClr val="bg1"/>
                    </a:solidFill>
                    <a:latin typeface="Philosopher" pitchFamily="2" charset="0"/>
                    <a:cs typeface="Times New Roman" pitchFamily="18" charset="0"/>
                  </a:rPr>
                  <a:t>Introducere</a:t>
                </a:r>
                <a:endParaRPr lang="en-US" sz="1200" b="1" dirty="0">
                  <a:solidFill>
                    <a:schemeClr val="bg1"/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B820725-2363-4F90-8028-74FAEA730F7E}"/>
                </a:ext>
              </a:extLst>
            </p:cNvPr>
            <p:cNvGrpSpPr/>
            <p:nvPr/>
          </p:nvGrpSpPr>
          <p:grpSpPr>
            <a:xfrm>
              <a:off x="2422217" y="-12648"/>
              <a:ext cx="1228472" cy="617230"/>
              <a:chOff x="1580083" y="-11256"/>
              <a:chExt cx="983990" cy="601806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6EDAD1ED-4811-414B-B093-E1EFAE338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852450-AAF3-410C-8EB2-65B2E526C75A}"/>
                  </a:ext>
                </a:extLst>
              </p:cNvPr>
              <p:cNvSpPr txBox="1"/>
              <p:nvPr/>
            </p:nvSpPr>
            <p:spPr>
              <a:xfrm>
                <a:off x="1580083" y="-11256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Nevoia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5AEADE3-E848-418F-BF7F-829F45C44B91}"/>
                </a:ext>
              </a:extLst>
            </p:cNvPr>
            <p:cNvGrpSpPr/>
            <p:nvPr/>
          </p:nvGrpSpPr>
          <p:grpSpPr>
            <a:xfrm>
              <a:off x="3622105" y="-13752"/>
              <a:ext cx="1242097" cy="619438"/>
              <a:chOff x="1569169" y="-13408"/>
              <a:chExt cx="994904" cy="603958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BF4343B-63F5-4A5F-884A-73D3D954DC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8ECDE9-6C7F-48D2-B1C9-47D3A4395F7C}"/>
                  </a:ext>
                </a:extLst>
              </p:cNvPr>
              <p:cNvSpPr txBox="1"/>
              <p:nvPr/>
            </p:nvSpPr>
            <p:spPr>
              <a:xfrm>
                <a:off x="1569169" y="-13408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Soluția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4081987-C37E-45B1-9ADD-6821292E0FB4}"/>
                </a:ext>
              </a:extLst>
            </p:cNvPr>
            <p:cNvGrpSpPr/>
            <p:nvPr/>
          </p:nvGrpSpPr>
          <p:grpSpPr>
            <a:xfrm>
              <a:off x="4860987" y="-46107"/>
              <a:ext cx="1216731" cy="651793"/>
              <a:chOff x="1589487" y="-44955"/>
              <a:chExt cx="974586" cy="635505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C3126129-220E-4DD6-8B0A-656724AADB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0062F8D-5D7C-426A-B4F1-06A206D83FCE}"/>
                  </a:ext>
                </a:extLst>
              </p:cNvPr>
              <p:cNvSpPr txBox="1"/>
              <p:nvPr/>
            </p:nvSpPr>
            <p:spPr>
              <a:xfrm>
                <a:off x="1589487" y="-44955"/>
                <a:ext cx="971186" cy="6301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Tehnologii și abordări </a:t>
                </a:r>
                <a:r>
                  <a:rPr lang="ro-RO" sz="1200" dirty="0" smtClean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anterioare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B91D8EC-AF74-4614-9C54-6372FF7537F6}"/>
                </a:ext>
              </a:extLst>
            </p:cNvPr>
            <p:cNvGrpSpPr/>
            <p:nvPr/>
          </p:nvGrpSpPr>
          <p:grpSpPr>
            <a:xfrm>
              <a:off x="6081636" y="-18260"/>
              <a:ext cx="1218239" cy="623946"/>
              <a:chOff x="1595202" y="-17804"/>
              <a:chExt cx="975794" cy="608354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1DD34C31-CF65-4C6E-B13A-44BF8BF77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98E632-8101-44FC-96AE-125138E42CAE}"/>
                  </a:ext>
                </a:extLst>
              </p:cNvPr>
              <p:cNvSpPr txBox="1"/>
              <p:nvPr/>
            </p:nvSpPr>
            <p:spPr>
              <a:xfrm>
                <a:off x="1599810" y="-17804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Arhitectura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9A0C1FB-9A0F-40AC-B2A4-B9C0B01D1A6C}"/>
                </a:ext>
              </a:extLst>
            </p:cNvPr>
            <p:cNvGrpSpPr/>
            <p:nvPr/>
          </p:nvGrpSpPr>
          <p:grpSpPr>
            <a:xfrm>
              <a:off x="7248229" y="-11474"/>
              <a:ext cx="1249059" cy="617160"/>
              <a:chOff x="1553421" y="-11187"/>
              <a:chExt cx="1000480" cy="601737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74176EC9-8AFB-4C39-AAEB-A4BA5CFDD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5030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93A40A0-EB46-4576-8429-DF08DCD97AFF}"/>
                  </a:ext>
                </a:extLst>
              </p:cNvPr>
              <p:cNvSpPr txBox="1"/>
              <p:nvPr/>
            </p:nvSpPr>
            <p:spPr>
              <a:xfrm>
                <a:off x="1553421" y="-11187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 smtClean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Algoritm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EBE5617-E594-49BD-A69A-073B56D4EC17}"/>
                </a:ext>
              </a:extLst>
            </p:cNvPr>
            <p:cNvGrpSpPr/>
            <p:nvPr/>
          </p:nvGrpSpPr>
          <p:grpSpPr>
            <a:xfrm>
              <a:off x="8484593" y="-65263"/>
              <a:ext cx="1226881" cy="670949"/>
              <a:chOff x="1561013" y="-63632"/>
              <a:chExt cx="982715" cy="654182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07E7F63B-A79B-4E5D-B22B-9BD7AD7FD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4857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BA98211-5084-4FA0-A499-59CCB22EDCC6}"/>
                  </a:ext>
                </a:extLst>
              </p:cNvPr>
              <p:cNvSpPr txBox="1"/>
              <p:nvPr/>
            </p:nvSpPr>
            <p:spPr>
              <a:xfrm>
                <a:off x="1561013" y="-63632"/>
                <a:ext cx="971186" cy="45012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Îmbunătățiri </a:t>
                </a:r>
                <a:r>
                  <a:rPr lang="ro-RO" sz="1200" dirty="0" smtClean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viitoare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ACD95A5-A9FA-4094-8E3E-244D339144C6}"/>
                </a:ext>
              </a:extLst>
            </p:cNvPr>
            <p:cNvGrpSpPr/>
            <p:nvPr/>
          </p:nvGrpSpPr>
          <p:grpSpPr>
            <a:xfrm>
              <a:off x="9697079" y="-5461"/>
              <a:ext cx="1241276" cy="605686"/>
              <a:chOff x="1539310" y="0"/>
              <a:chExt cx="994245" cy="590550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54C51C27-BF49-4EB3-830E-1D7E4DD484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4684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F278DF0-FE1F-4BE5-AE3F-1525B17E8C06}"/>
                  </a:ext>
                </a:extLst>
              </p:cNvPr>
              <p:cNvSpPr txBox="1"/>
              <p:nvPr/>
            </p:nvSpPr>
            <p:spPr>
              <a:xfrm>
                <a:off x="1539310" y="18276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Concluzie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42" name="Title 12">
            <a:extLst>
              <a:ext uri="{FF2B5EF4-FFF2-40B4-BE49-F238E27FC236}">
                <a16:creationId xmlns:a16="http://schemas.microsoft.com/office/drawing/2014/main" id="{62EFF32A-5CD4-41DF-807C-CC82FFA0A689}"/>
              </a:ext>
            </a:extLst>
          </p:cNvPr>
          <p:cNvSpPr txBox="1">
            <a:spLocks/>
          </p:cNvSpPr>
          <p:nvPr/>
        </p:nvSpPr>
        <p:spPr>
          <a:xfrm>
            <a:off x="1501147" y="1170511"/>
            <a:ext cx="9144000" cy="86721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dirty="0"/>
              <a:t>Introducere</a:t>
            </a:r>
          </a:p>
        </p:txBody>
      </p:sp>
      <p:sp>
        <p:nvSpPr>
          <p:cNvPr id="44" name="Subtitle 13">
            <a:extLst>
              <a:ext uri="{FF2B5EF4-FFF2-40B4-BE49-F238E27FC236}">
                <a16:creationId xmlns:a16="http://schemas.microsoft.com/office/drawing/2014/main" id="{3D7CBB07-43A8-4C68-90F9-296E40AF536C}"/>
              </a:ext>
            </a:extLst>
          </p:cNvPr>
          <p:cNvSpPr txBox="1">
            <a:spLocks/>
          </p:cNvSpPr>
          <p:nvPr/>
        </p:nvSpPr>
        <p:spPr>
          <a:xfrm>
            <a:off x="1501147" y="2198400"/>
            <a:ext cx="9144000" cy="26207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o-RO" dirty="0"/>
              <a:t>	</a:t>
            </a:r>
            <a:endParaRPr lang="ro-RO" dirty="0" smtClean="0"/>
          </a:p>
          <a:p>
            <a:pPr marL="0" indent="0" algn="just">
              <a:buNone/>
            </a:pPr>
            <a:r>
              <a:rPr lang="ro-RO" dirty="0"/>
              <a:t>	</a:t>
            </a:r>
            <a:r>
              <a:rPr lang="en-US" dirty="0" err="1" smtClean="0"/>
              <a:t>Această</a:t>
            </a:r>
            <a:r>
              <a:rPr lang="en-US" dirty="0" smtClean="0"/>
              <a:t> </a:t>
            </a:r>
            <a:r>
              <a:rPr lang="en-US" dirty="0" err="1"/>
              <a:t>lucrare</a:t>
            </a:r>
            <a:r>
              <a:rPr lang="en-US" dirty="0"/>
              <a:t> de </a:t>
            </a:r>
            <a:r>
              <a:rPr lang="en-US" dirty="0" err="1"/>
              <a:t>licență</a:t>
            </a:r>
            <a:r>
              <a:rPr lang="en-US" dirty="0"/>
              <a:t> are ca </a:t>
            </a:r>
            <a:r>
              <a:rPr lang="en-US" dirty="0" err="1"/>
              <a:t>scop</a:t>
            </a:r>
            <a:r>
              <a:rPr lang="en-US" dirty="0"/>
              <a:t> </a:t>
            </a:r>
            <a:r>
              <a:rPr lang="en-US" dirty="0" err="1"/>
              <a:t>oferirea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aplicații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vrea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vină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persoanelor</a:t>
            </a:r>
            <a:r>
              <a:rPr lang="en-US" dirty="0"/>
              <a:t> care </a:t>
            </a:r>
            <a:r>
              <a:rPr lang="en-US" dirty="0" err="1"/>
              <a:t>doresc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învețe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gătească</a:t>
            </a:r>
            <a:r>
              <a:rPr lang="en-US" dirty="0"/>
              <a:t>,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încerce</a:t>
            </a:r>
            <a:r>
              <a:rPr lang="en-US" dirty="0"/>
              <a:t> </a:t>
            </a:r>
            <a:r>
              <a:rPr lang="en-US" dirty="0" err="1"/>
              <a:t>rețete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cunoscute</a:t>
            </a:r>
            <a:r>
              <a:rPr lang="en-US" dirty="0" smtClean="0"/>
              <a:t> </a:t>
            </a:r>
            <a:r>
              <a:rPr lang="ro-RO" dirty="0" err="1"/>
              <a:t>î</a:t>
            </a:r>
            <a:r>
              <a:rPr lang="en-US" dirty="0" err="1" smtClean="0"/>
              <a:t>ntr</a:t>
            </a:r>
            <a:r>
              <a:rPr lang="en-US" dirty="0" smtClean="0"/>
              <a:t>-o </a:t>
            </a:r>
            <a:r>
              <a:rPr lang="en-US" dirty="0" err="1" smtClean="0"/>
              <a:t>manier</a:t>
            </a:r>
            <a:r>
              <a:rPr lang="ro-RO" dirty="0" smtClean="0"/>
              <a:t>ă</a:t>
            </a:r>
            <a:r>
              <a:rPr lang="en-US" dirty="0" smtClean="0"/>
              <a:t> c</a:t>
            </a:r>
            <a:r>
              <a:rPr lang="ro-RO" dirty="0" smtClean="0"/>
              <a:t>â</a:t>
            </a:r>
            <a:r>
              <a:rPr lang="en-US" dirty="0" smtClean="0"/>
              <a:t>t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accesibil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ro-RO" dirty="0" err="1"/>
              <a:t>ș</a:t>
            </a:r>
            <a:r>
              <a:rPr lang="en-US" dirty="0" err="1" smtClean="0"/>
              <a:t>i</a:t>
            </a:r>
            <a:r>
              <a:rPr lang="en-US" dirty="0" smtClean="0"/>
              <a:t> u</a:t>
            </a:r>
            <a:r>
              <a:rPr lang="ro-RO" dirty="0" smtClean="0"/>
              <a:t>ș</a:t>
            </a:r>
            <a:r>
              <a:rPr lang="en-US" dirty="0" smtClean="0"/>
              <a:t>or de </a:t>
            </a:r>
            <a:r>
              <a:rPr lang="en-US" dirty="0" err="1" smtClean="0"/>
              <a:t>folosit</a:t>
            </a:r>
            <a:r>
              <a:rPr lang="ro-RO" dirty="0" smtClean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0375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4CC4583-FF93-4A9A-822B-A9EE764B84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50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4FF9F65-C9AA-4508-AAF8-5B788136E0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2663"/>
            <a:ext cx="12192000" cy="3210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D480351-3535-40F1-BE81-FBBD87B6F4A6}"/>
              </a:ext>
            </a:extLst>
          </p:cNvPr>
          <p:cNvSpPr txBox="1"/>
          <p:nvPr/>
        </p:nvSpPr>
        <p:spPr>
          <a:xfrm>
            <a:off x="5693980" y="6535424"/>
            <a:ext cx="804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 dirty="0">
                <a:solidFill>
                  <a:schemeClr val="bg1"/>
                </a:solidFill>
                <a:latin typeface="Philosopher" pitchFamily="2" charset="0"/>
                <a:cs typeface="Times New Roman" pitchFamily="18" charset="0"/>
              </a:rPr>
              <a:t>02</a:t>
            </a:r>
            <a:endParaRPr lang="en-US" sz="1000" b="1" dirty="0">
              <a:solidFill>
                <a:schemeClr val="bg1"/>
              </a:solidFill>
              <a:latin typeface="Philosopher" pitchFamily="2" charset="0"/>
              <a:cs typeface="Times New Roman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155D42-8DD6-4362-B859-6F42813A9618}"/>
              </a:ext>
            </a:extLst>
          </p:cNvPr>
          <p:cNvGrpSpPr/>
          <p:nvPr/>
        </p:nvGrpSpPr>
        <p:grpSpPr>
          <a:xfrm>
            <a:off x="1181599" y="-77087"/>
            <a:ext cx="9777235" cy="682773"/>
            <a:chOff x="1181599" y="-77087"/>
            <a:chExt cx="9777235" cy="68277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CA61995-2B19-424C-8764-6043F9AA85F2}"/>
                </a:ext>
              </a:extLst>
            </p:cNvPr>
            <p:cNvGrpSpPr/>
            <p:nvPr/>
          </p:nvGrpSpPr>
          <p:grpSpPr>
            <a:xfrm>
              <a:off x="1181599" y="-22218"/>
              <a:ext cx="1255573" cy="627904"/>
              <a:chOff x="1558375" y="-21663"/>
              <a:chExt cx="1005698" cy="612213"/>
            </a:xfrm>
          </p:grpSpPr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36EABB76-926A-4966-B90C-B75DE2710C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042ED92-F0B9-4FDD-A429-59F1BDA64072}"/>
                  </a:ext>
                </a:extLst>
              </p:cNvPr>
              <p:cNvSpPr txBox="1"/>
              <p:nvPr/>
            </p:nvSpPr>
            <p:spPr>
              <a:xfrm>
                <a:off x="1558375" y="-21663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Introducere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B820725-2363-4F90-8028-74FAEA730F7E}"/>
                </a:ext>
              </a:extLst>
            </p:cNvPr>
            <p:cNvGrpSpPr/>
            <p:nvPr/>
          </p:nvGrpSpPr>
          <p:grpSpPr>
            <a:xfrm>
              <a:off x="2421182" y="-1104"/>
              <a:ext cx="1229507" cy="605686"/>
              <a:chOff x="1579254" y="0"/>
              <a:chExt cx="984819" cy="59055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6EDAD1ED-4811-414B-B093-E1EFAE338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852450-AAF3-410C-8EB2-65B2E526C75A}"/>
                  </a:ext>
                </a:extLst>
              </p:cNvPr>
              <p:cNvSpPr txBox="1"/>
              <p:nvPr/>
            </p:nvSpPr>
            <p:spPr>
              <a:xfrm>
                <a:off x="1579254" y="14271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b="1" dirty="0">
                    <a:solidFill>
                      <a:schemeClr val="bg1"/>
                    </a:solidFill>
                    <a:latin typeface="Philosopher" pitchFamily="2" charset="0"/>
                    <a:cs typeface="Times New Roman" pitchFamily="18" charset="0"/>
                  </a:rPr>
                  <a:t>Nevoia</a:t>
                </a:r>
                <a:endParaRPr lang="en-US" sz="1200" b="1" dirty="0">
                  <a:solidFill>
                    <a:schemeClr val="bg1"/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5AEADE3-E848-418F-BF7F-829F45C44B91}"/>
                </a:ext>
              </a:extLst>
            </p:cNvPr>
            <p:cNvGrpSpPr/>
            <p:nvPr/>
          </p:nvGrpSpPr>
          <p:grpSpPr>
            <a:xfrm>
              <a:off x="3634697" y="0"/>
              <a:ext cx="1229505" cy="605686"/>
              <a:chOff x="1579255" y="0"/>
              <a:chExt cx="984818" cy="590550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BF4343B-63F5-4A5F-884A-73D3D954DC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8ECDE9-6C7F-48D2-B1C9-47D3A4395F7C}"/>
                  </a:ext>
                </a:extLst>
              </p:cNvPr>
              <p:cNvSpPr txBox="1"/>
              <p:nvPr/>
            </p:nvSpPr>
            <p:spPr>
              <a:xfrm>
                <a:off x="1579255" y="0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Soluția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4081987-C37E-45B1-9ADD-6821292E0FB4}"/>
                </a:ext>
              </a:extLst>
            </p:cNvPr>
            <p:cNvGrpSpPr/>
            <p:nvPr/>
          </p:nvGrpSpPr>
          <p:grpSpPr>
            <a:xfrm>
              <a:off x="4848670" y="-77087"/>
              <a:ext cx="1229049" cy="682773"/>
              <a:chOff x="1579621" y="-75160"/>
              <a:chExt cx="984452" cy="665710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C3126129-220E-4DD6-8B0A-656724AADB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0062F8D-5D7C-426A-B4F1-06A206D83FCE}"/>
                  </a:ext>
                </a:extLst>
              </p:cNvPr>
              <p:cNvSpPr txBox="1"/>
              <p:nvPr/>
            </p:nvSpPr>
            <p:spPr>
              <a:xfrm>
                <a:off x="1579621" y="-75160"/>
                <a:ext cx="971186" cy="63017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Tehnologii și abordări </a:t>
                </a:r>
                <a:r>
                  <a:rPr lang="ro-RO" sz="1200" dirty="0" smtClean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anterioare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B91D8EC-AF74-4614-9C54-6372FF7537F6}"/>
                </a:ext>
              </a:extLst>
            </p:cNvPr>
            <p:cNvGrpSpPr/>
            <p:nvPr/>
          </p:nvGrpSpPr>
          <p:grpSpPr>
            <a:xfrm>
              <a:off x="6073246" y="0"/>
              <a:ext cx="1217987" cy="605686"/>
              <a:chOff x="1588481" y="0"/>
              <a:chExt cx="975592" cy="590550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1DD34C31-CF65-4C6E-B13A-44BF8BF77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98E632-8101-44FC-96AE-125138E42CAE}"/>
                  </a:ext>
                </a:extLst>
              </p:cNvPr>
              <p:cNvSpPr txBox="1"/>
              <p:nvPr/>
            </p:nvSpPr>
            <p:spPr>
              <a:xfrm>
                <a:off x="1588481" y="13194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 smtClean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Arhitectura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9A0C1FB-9A0F-40AC-B2A4-B9C0B01D1A6C}"/>
                </a:ext>
              </a:extLst>
            </p:cNvPr>
            <p:cNvGrpSpPr/>
            <p:nvPr/>
          </p:nvGrpSpPr>
          <p:grpSpPr>
            <a:xfrm>
              <a:off x="7248229" y="-9861"/>
              <a:ext cx="1249059" cy="615547"/>
              <a:chOff x="1553421" y="-9615"/>
              <a:chExt cx="1000480" cy="600165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74176EC9-8AFB-4C39-AAEB-A4BA5CFDD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5030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93A40A0-EB46-4576-8429-DF08DCD97AFF}"/>
                  </a:ext>
                </a:extLst>
              </p:cNvPr>
              <p:cNvSpPr txBox="1"/>
              <p:nvPr/>
            </p:nvSpPr>
            <p:spPr>
              <a:xfrm>
                <a:off x="1553421" y="-9615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 smtClean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Algoritm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EBE5617-E594-49BD-A69A-073B56D4EC17}"/>
                </a:ext>
              </a:extLst>
            </p:cNvPr>
            <p:cNvGrpSpPr/>
            <p:nvPr/>
          </p:nvGrpSpPr>
          <p:grpSpPr>
            <a:xfrm>
              <a:off x="8498984" y="-59289"/>
              <a:ext cx="1212487" cy="664975"/>
              <a:chOff x="1572542" y="-57806"/>
              <a:chExt cx="971186" cy="648356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07E7F63B-A79B-4E5D-B22B-9BD7AD7FD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4857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BA98211-5084-4FA0-A499-59CCB22EDCC6}"/>
                  </a:ext>
                </a:extLst>
              </p:cNvPr>
              <p:cNvSpPr txBox="1"/>
              <p:nvPr/>
            </p:nvSpPr>
            <p:spPr>
              <a:xfrm>
                <a:off x="1572542" y="-57806"/>
                <a:ext cx="971186" cy="45012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Îmbunătățiri </a:t>
                </a:r>
                <a:r>
                  <a:rPr lang="ro-RO" sz="1200" dirty="0" smtClean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viitoare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ACD95A5-A9FA-4094-8E3E-244D339144C6}"/>
                </a:ext>
              </a:extLst>
            </p:cNvPr>
            <p:cNvGrpSpPr/>
            <p:nvPr/>
          </p:nvGrpSpPr>
          <p:grpSpPr>
            <a:xfrm>
              <a:off x="9728757" y="-5461"/>
              <a:ext cx="1230077" cy="605686"/>
              <a:chOff x="1564684" y="0"/>
              <a:chExt cx="985275" cy="590550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54C51C27-BF49-4EB3-830E-1D7E4DD484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4684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F278DF0-FE1F-4BE5-AE3F-1525B17E8C06}"/>
                  </a:ext>
                </a:extLst>
              </p:cNvPr>
              <p:cNvSpPr txBox="1"/>
              <p:nvPr/>
            </p:nvSpPr>
            <p:spPr>
              <a:xfrm>
                <a:off x="1578773" y="4145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Concluzie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51" name="Title 12">
            <a:extLst>
              <a:ext uri="{FF2B5EF4-FFF2-40B4-BE49-F238E27FC236}">
                <a16:creationId xmlns:a16="http://schemas.microsoft.com/office/drawing/2014/main" id="{B6D1BD93-9467-409B-990A-3DB45704D774}"/>
              </a:ext>
            </a:extLst>
          </p:cNvPr>
          <p:cNvSpPr txBox="1">
            <a:spLocks/>
          </p:cNvSpPr>
          <p:nvPr/>
        </p:nvSpPr>
        <p:spPr>
          <a:xfrm>
            <a:off x="1524000" y="1639040"/>
            <a:ext cx="9144000" cy="86721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dirty="0"/>
              <a:t>Nevoia</a:t>
            </a:r>
          </a:p>
        </p:txBody>
      </p:sp>
      <p:sp>
        <p:nvSpPr>
          <p:cNvPr id="42" name="Subtitle 13">
            <a:extLst>
              <a:ext uri="{FF2B5EF4-FFF2-40B4-BE49-F238E27FC236}">
                <a16:creationId xmlns:a16="http://schemas.microsoft.com/office/drawing/2014/main" id="{B5C15223-EF20-413C-AE66-8D4CC6364010}"/>
              </a:ext>
            </a:extLst>
          </p:cNvPr>
          <p:cNvSpPr txBox="1">
            <a:spLocks/>
          </p:cNvSpPr>
          <p:nvPr/>
        </p:nvSpPr>
        <p:spPr>
          <a:xfrm>
            <a:off x="1501147" y="2936376"/>
            <a:ext cx="9144000" cy="2590871"/>
          </a:xfrm>
          <a:prstGeom prst="rect">
            <a:avLst/>
          </a:prstGeom>
        </p:spPr>
        <p:txBody>
          <a:bodyPr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o-RO" sz="2800" dirty="0"/>
              <a:t>O </a:t>
            </a:r>
            <a:r>
              <a:rPr lang="ro-RO" sz="2800" dirty="0" smtClean="0"/>
              <a:t>aplicație </a:t>
            </a:r>
            <a:r>
              <a:rPr lang="ro-RO" sz="2800" dirty="0"/>
              <a:t>care să îndeplinească următoarele proprietăți</a:t>
            </a:r>
            <a:r>
              <a:rPr lang="ro-RO" sz="2800" dirty="0" smtClean="0"/>
              <a:t>:</a:t>
            </a:r>
            <a:endParaRPr lang="ro-RO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o-RO" sz="2800" dirty="0" smtClean="0"/>
              <a:t>Identificarea ingedientelor pe baza imaginii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o-RO" sz="2800" dirty="0" smtClean="0"/>
              <a:t>Oferirea de sugestii de rețete pe baza ingredientelor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o-RO" sz="2800" dirty="0" smtClean="0"/>
              <a:t>Recomandare de </a:t>
            </a:r>
            <a:r>
              <a:rPr lang="en-US" sz="2800" dirty="0" err="1" smtClean="0"/>
              <a:t>noi</a:t>
            </a:r>
            <a:r>
              <a:rPr lang="en-US" sz="2800" dirty="0" smtClean="0"/>
              <a:t> </a:t>
            </a:r>
            <a:r>
              <a:rPr lang="ro-RO" sz="2800" dirty="0" smtClean="0"/>
              <a:t>rețete pe baza celor </a:t>
            </a:r>
            <a:r>
              <a:rPr lang="en-US" sz="2800" dirty="0" err="1" smtClean="0"/>
              <a:t>marcate</a:t>
            </a:r>
            <a:r>
              <a:rPr lang="en-US" sz="2800" dirty="0" smtClean="0"/>
              <a:t> ca </a:t>
            </a:r>
            <a:r>
              <a:rPr lang="ro-RO" sz="2800" dirty="0" smtClean="0"/>
              <a:t>favorite</a:t>
            </a:r>
          </a:p>
          <a:p>
            <a:pPr algn="just"/>
            <a:endParaRPr lang="ro-RO" sz="2800" dirty="0" smtClean="0"/>
          </a:p>
          <a:p>
            <a:pPr algn="just"/>
            <a:endParaRPr lang="ro-RO" sz="2800" dirty="0"/>
          </a:p>
          <a:p>
            <a:pPr algn="just"/>
            <a:endParaRPr lang="ro-RO" dirty="0"/>
          </a:p>
          <a:p>
            <a:pPr algn="just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5795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4CC4583-FF93-4A9A-822B-A9EE764B84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50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4FF9F65-C9AA-4508-AAF8-5B788136E0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2663"/>
            <a:ext cx="12192000" cy="3210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D480351-3535-40F1-BE81-FBBD87B6F4A6}"/>
              </a:ext>
            </a:extLst>
          </p:cNvPr>
          <p:cNvSpPr txBox="1"/>
          <p:nvPr/>
        </p:nvSpPr>
        <p:spPr>
          <a:xfrm>
            <a:off x="5693980" y="6535424"/>
            <a:ext cx="804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 dirty="0">
                <a:solidFill>
                  <a:schemeClr val="bg1"/>
                </a:solidFill>
                <a:latin typeface="Philosopher" pitchFamily="2" charset="0"/>
                <a:cs typeface="Times New Roman" pitchFamily="18" charset="0"/>
              </a:rPr>
              <a:t>03</a:t>
            </a:r>
            <a:endParaRPr lang="en-US" sz="1000" b="1" dirty="0">
              <a:solidFill>
                <a:schemeClr val="bg1"/>
              </a:solidFill>
              <a:latin typeface="Philosopher" pitchFamily="2" charset="0"/>
              <a:cs typeface="Times New Roman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155D42-8DD6-4362-B859-6F42813A9618}"/>
              </a:ext>
            </a:extLst>
          </p:cNvPr>
          <p:cNvGrpSpPr/>
          <p:nvPr/>
        </p:nvGrpSpPr>
        <p:grpSpPr>
          <a:xfrm>
            <a:off x="1210292" y="-49614"/>
            <a:ext cx="9728063" cy="655300"/>
            <a:chOff x="1210292" y="-49614"/>
            <a:chExt cx="9728063" cy="65530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CA61995-2B19-424C-8764-6043F9AA85F2}"/>
                </a:ext>
              </a:extLst>
            </p:cNvPr>
            <p:cNvGrpSpPr/>
            <p:nvPr/>
          </p:nvGrpSpPr>
          <p:grpSpPr>
            <a:xfrm>
              <a:off x="1210292" y="0"/>
              <a:ext cx="1226881" cy="605686"/>
              <a:chOff x="1581357" y="0"/>
              <a:chExt cx="982716" cy="590550"/>
            </a:xfrm>
          </p:grpSpPr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36EABB76-926A-4966-B90C-B75DE2710C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042ED92-F0B9-4FDD-A429-59F1BDA64072}"/>
                  </a:ext>
                </a:extLst>
              </p:cNvPr>
              <p:cNvSpPr txBox="1"/>
              <p:nvPr/>
            </p:nvSpPr>
            <p:spPr>
              <a:xfrm>
                <a:off x="1581357" y="0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Introducere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B820725-2363-4F90-8028-74FAEA730F7E}"/>
                </a:ext>
              </a:extLst>
            </p:cNvPr>
            <p:cNvGrpSpPr/>
            <p:nvPr/>
          </p:nvGrpSpPr>
          <p:grpSpPr>
            <a:xfrm>
              <a:off x="2400962" y="-5461"/>
              <a:ext cx="1249727" cy="610043"/>
              <a:chOff x="1563058" y="-4248"/>
              <a:chExt cx="1001015" cy="594798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6EDAD1ED-4811-414B-B093-E1EFAE338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852450-AAF3-410C-8EB2-65B2E526C75A}"/>
                  </a:ext>
                </a:extLst>
              </p:cNvPr>
              <p:cNvSpPr txBox="1"/>
              <p:nvPr/>
            </p:nvSpPr>
            <p:spPr>
              <a:xfrm>
                <a:off x="1563058" y="-4248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Nevoia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5AEADE3-E848-418F-BF7F-829F45C44B91}"/>
                </a:ext>
              </a:extLst>
            </p:cNvPr>
            <p:cNvGrpSpPr/>
            <p:nvPr/>
          </p:nvGrpSpPr>
          <p:grpSpPr>
            <a:xfrm>
              <a:off x="3647473" y="0"/>
              <a:ext cx="1216730" cy="605686"/>
              <a:chOff x="1589488" y="0"/>
              <a:chExt cx="974585" cy="590550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BF4343B-63F5-4A5F-884A-73D3D954DC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8ECDE9-6C7F-48D2-B1C9-47D3A4395F7C}"/>
                  </a:ext>
                </a:extLst>
              </p:cNvPr>
              <p:cNvSpPr txBox="1"/>
              <p:nvPr/>
            </p:nvSpPr>
            <p:spPr>
              <a:xfrm>
                <a:off x="1589488" y="861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b="1" dirty="0">
                    <a:solidFill>
                      <a:schemeClr val="bg1"/>
                    </a:solidFill>
                    <a:latin typeface="Philosopher" pitchFamily="2" charset="0"/>
                    <a:cs typeface="Times New Roman" pitchFamily="18" charset="0"/>
                  </a:rPr>
                  <a:t>Soluția</a:t>
                </a:r>
                <a:endParaRPr lang="en-US" sz="1200" b="1" dirty="0">
                  <a:solidFill>
                    <a:schemeClr val="bg1"/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4081987-C37E-45B1-9ADD-6821292E0FB4}"/>
                </a:ext>
              </a:extLst>
            </p:cNvPr>
            <p:cNvGrpSpPr/>
            <p:nvPr/>
          </p:nvGrpSpPr>
          <p:grpSpPr>
            <a:xfrm>
              <a:off x="4859550" y="-49614"/>
              <a:ext cx="1218170" cy="655300"/>
              <a:chOff x="1588335" y="-48373"/>
              <a:chExt cx="975738" cy="638923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C3126129-220E-4DD6-8B0A-656724AADB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0062F8D-5D7C-426A-B4F1-06A206D83FCE}"/>
                  </a:ext>
                </a:extLst>
              </p:cNvPr>
              <p:cNvSpPr txBox="1"/>
              <p:nvPr/>
            </p:nvSpPr>
            <p:spPr>
              <a:xfrm>
                <a:off x="1588335" y="-48373"/>
                <a:ext cx="971186" cy="63017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Tehnologii și abordări </a:t>
                </a:r>
                <a:r>
                  <a:rPr lang="ro-RO" sz="1200" dirty="0" smtClean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anterioare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B91D8EC-AF74-4614-9C54-6372FF7537F6}"/>
                </a:ext>
              </a:extLst>
            </p:cNvPr>
            <p:cNvGrpSpPr/>
            <p:nvPr/>
          </p:nvGrpSpPr>
          <p:grpSpPr>
            <a:xfrm>
              <a:off x="6081637" y="0"/>
              <a:ext cx="1226881" cy="605686"/>
              <a:chOff x="1595202" y="0"/>
              <a:chExt cx="982716" cy="590550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1DD34C31-CF65-4C6E-B13A-44BF8BF77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98E632-8101-44FC-96AE-125138E42CAE}"/>
                  </a:ext>
                </a:extLst>
              </p:cNvPr>
              <p:cNvSpPr txBox="1"/>
              <p:nvPr/>
            </p:nvSpPr>
            <p:spPr>
              <a:xfrm>
                <a:off x="1606732" y="0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Arhitectura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9A0C1FB-9A0F-40AC-B2A4-B9C0B01D1A6C}"/>
                </a:ext>
              </a:extLst>
            </p:cNvPr>
            <p:cNvGrpSpPr/>
            <p:nvPr/>
          </p:nvGrpSpPr>
          <p:grpSpPr>
            <a:xfrm>
              <a:off x="7287691" y="0"/>
              <a:ext cx="1218575" cy="605686"/>
              <a:chOff x="1585030" y="0"/>
              <a:chExt cx="976063" cy="590550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74176EC9-8AFB-4C39-AAEB-A4BA5CFDD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5030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93A40A0-EB46-4576-8429-DF08DCD97AFF}"/>
                  </a:ext>
                </a:extLst>
              </p:cNvPr>
              <p:cNvSpPr txBox="1"/>
              <p:nvPr/>
            </p:nvSpPr>
            <p:spPr>
              <a:xfrm>
                <a:off x="1589907" y="17199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 smtClean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Algoritm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EBE5617-E594-49BD-A69A-073B56D4EC17}"/>
                </a:ext>
              </a:extLst>
            </p:cNvPr>
            <p:cNvGrpSpPr/>
            <p:nvPr/>
          </p:nvGrpSpPr>
          <p:grpSpPr>
            <a:xfrm>
              <a:off x="8501875" y="-49614"/>
              <a:ext cx="1234163" cy="655300"/>
              <a:chOff x="1574857" y="-48374"/>
              <a:chExt cx="988548" cy="638924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07E7F63B-A79B-4E5D-B22B-9BD7AD7FD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4857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BA98211-5084-4FA0-A499-59CCB22EDCC6}"/>
                  </a:ext>
                </a:extLst>
              </p:cNvPr>
              <p:cNvSpPr txBox="1"/>
              <p:nvPr/>
            </p:nvSpPr>
            <p:spPr>
              <a:xfrm>
                <a:off x="1592219" y="-48374"/>
                <a:ext cx="971186" cy="45012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Îmbunătățiri </a:t>
                </a:r>
                <a:r>
                  <a:rPr lang="ro-RO" sz="1200" dirty="0" smtClean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viitoare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ACD95A5-A9FA-4094-8E3E-244D339144C6}"/>
                </a:ext>
              </a:extLst>
            </p:cNvPr>
            <p:cNvGrpSpPr/>
            <p:nvPr/>
          </p:nvGrpSpPr>
          <p:grpSpPr>
            <a:xfrm>
              <a:off x="9722665" y="-10547"/>
              <a:ext cx="1215690" cy="610772"/>
              <a:chOff x="1559804" y="-4959"/>
              <a:chExt cx="973751" cy="595509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54C51C27-BF49-4EB3-830E-1D7E4DD484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4684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F278DF0-FE1F-4BE5-AE3F-1525B17E8C06}"/>
                  </a:ext>
                </a:extLst>
              </p:cNvPr>
              <p:cNvSpPr txBox="1"/>
              <p:nvPr/>
            </p:nvSpPr>
            <p:spPr>
              <a:xfrm>
                <a:off x="1559804" y="-4959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Concluzie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47" name="Title 12">
            <a:extLst>
              <a:ext uri="{FF2B5EF4-FFF2-40B4-BE49-F238E27FC236}">
                <a16:creationId xmlns:a16="http://schemas.microsoft.com/office/drawing/2014/main" id="{1CEA3E25-B599-495F-AB0A-2CD989367B01}"/>
              </a:ext>
            </a:extLst>
          </p:cNvPr>
          <p:cNvSpPr txBox="1">
            <a:spLocks/>
          </p:cNvSpPr>
          <p:nvPr/>
        </p:nvSpPr>
        <p:spPr>
          <a:xfrm>
            <a:off x="1524000" y="1248486"/>
            <a:ext cx="9144000" cy="86721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dirty="0"/>
              <a:t>Soluția</a:t>
            </a:r>
          </a:p>
        </p:txBody>
      </p:sp>
      <p:sp>
        <p:nvSpPr>
          <p:cNvPr id="48" name="Subtitle 13">
            <a:extLst>
              <a:ext uri="{FF2B5EF4-FFF2-40B4-BE49-F238E27FC236}">
                <a16:creationId xmlns:a16="http://schemas.microsoft.com/office/drawing/2014/main" id="{1F69B174-8B84-4F60-849C-C02F87E298BF}"/>
              </a:ext>
            </a:extLst>
          </p:cNvPr>
          <p:cNvSpPr txBox="1">
            <a:spLocks/>
          </p:cNvSpPr>
          <p:nvPr/>
        </p:nvSpPr>
        <p:spPr>
          <a:xfrm>
            <a:off x="1227577" y="2758497"/>
            <a:ext cx="9440423" cy="3012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o-RO" dirty="0"/>
              <a:t>	Lucrarea de licență realizată satisface nevoia de a avea o </a:t>
            </a:r>
            <a:r>
              <a:rPr lang="ro-RO" dirty="0" smtClean="0"/>
              <a:t>aplicație accesibilă și ușor de folosit pentru </a:t>
            </a:r>
            <a:r>
              <a:rPr lang="ro-RO" dirty="0" smtClean="0"/>
              <a:t>oric</a:t>
            </a:r>
            <a:r>
              <a:rPr lang="en-US" dirty="0" err="1" smtClean="0"/>
              <a:t>ine</a:t>
            </a:r>
            <a:r>
              <a:rPr lang="en-US" dirty="0" smtClean="0"/>
              <a:t>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Aplica</a:t>
            </a:r>
            <a:r>
              <a:rPr lang="ro-RO" dirty="0" smtClean="0"/>
              <a:t>ț</a:t>
            </a:r>
            <a:r>
              <a:rPr lang="en-US" dirty="0" err="1" smtClean="0"/>
              <a:t>i</a:t>
            </a:r>
            <a:r>
              <a:rPr lang="ro-RO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disponibil</a:t>
            </a:r>
            <a:r>
              <a:rPr lang="ro-RO" dirty="0" smtClean="0"/>
              <a:t>ă</a:t>
            </a:r>
            <a:r>
              <a:rPr lang="en-US" dirty="0" smtClean="0"/>
              <a:t> at</a:t>
            </a:r>
            <a:r>
              <a:rPr lang="ro-RO" dirty="0" smtClean="0"/>
              <a:t>â</a:t>
            </a:r>
            <a:r>
              <a:rPr lang="en-US" dirty="0" smtClean="0"/>
              <a:t>t </a:t>
            </a:r>
            <a:r>
              <a:rPr lang="en-US" dirty="0" err="1" smtClean="0"/>
              <a:t>pe</a:t>
            </a:r>
            <a:r>
              <a:rPr lang="ro-RO" dirty="0" smtClean="0"/>
              <a:t> </a:t>
            </a:r>
            <a:r>
              <a:rPr lang="en-US" dirty="0" err="1" smtClean="0"/>
              <a:t>sistemul</a:t>
            </a:r>
            <a:r>
              <a:rPr lang="en-US" dirty="0" smtClean="0"/>
              <a:t> de </a:t>
            </a:r>
            <a:r>
              <a:rPr lang="en-US" dirty="0" err="1" smtClean="0"/>
              <a:t>operare</a:t>
            </a:r>
            <a:r>
              <a:rPr lang="en-US" dirty="0" smtClean="0"/>
              <a:t> </a:t>
            </a:r>
            <a:r>
              <a:rPr lang="ro-RO" dirty="0" smtClean="0"/>
              <a:t>iOS </a:t>
            </a:r>
            <a:r>
              <a:rPr lang="en-US" dirty="0" smtClean="0"/>
              <a:t>c</a:t>
            </a:r>
            <a:r>
              <a:rPr lang="ro-RO" dirty="0" smtClean="0"/>
              <a:t>â</a:t>
            </a:r>
            <a:r>
              <a:rPr lang="en-US" dirty="0" smtClean="0"/>
              <a:t>t </a:t>
            </a:r>
            <a:r>
              <a:rPr lang="ro-RO" dirty="0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ro-RO" dirty="0" smtClean="0"/>
              <a:t>Android.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038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4CC4583-FF93-4A9A-822B-A9EE764B84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50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4FF9F65-C9AA-4508-AAF8-5B788136E0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2663"/>
            <a:ext cx="12192000" cy="3210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D480351-3535-40F1-BE81-FBBD87B6F4A6}"/>
              </a:ext>
            </a:extLst>
          </p:cNvPr>
          <p:cNvSpPr txBox="1"/>
          <p:nvPr/>
        </p:nvSpPr>
        <p:spPr>
          <a:xfrm>
            <a:off x="5693980" y="6535424"/>
            <a:ext cx="804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 dirty="0">
                <a:solidFill>
                  <a:schemeClr val="bg1"/>
                </a:solidFill>
                <a:latin typeface="Philosopher" pitchFamily="2" charset="0"/>
                <a:cs typeface="Times New Roman" pitchFamily="18" charset="0"/>
              </a:rPr>
              <a:t>04</a:t>
            </a:r>
            <a:endParaRPr lang="en-US" sz="1000" b="1" dirty="0">
              <a:solidFill>
                <a:schemeClr val="bg1"/>
              </a:solidFill>
              <a:latin typeface="Philosopher" pitchFamily="2" charset="0"/>
              <a:cs typeface="Times New Roman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155D42-8DD6-4362-B859-6F42813A9618}"/>
              </a:ext>
            </a:extLst>
          </p:cNvPr>
          <p:cNvGrpSpPr/>
          <p:nvPr/>
        </p:nvGrpSpPr>
        <p:grpSpPr>
          <a:xfrm>
            <a:off x="1218777" y="-76098"/>
            <a:ext cx="9722467" cy="681784"/>
            <a:chOff x="1218777" y="-76098"/>
            <a:chExt cx="9722467" cy="68178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CA61995-2B19-424C-8764-6043F9AA85F2}"/>
                </a:ext>
              </a:extLst>
            </p:cNvPr>
            <p:cNvGrpSpPr/>
            <p:nvPr/>
          </p:nvGrpSpPr>
          <p:grpSpPr>
            <a:xfrm>
              <a:off x="1218777" y="0"/>
              <a:ext cx="1218397" cy="605686"/>
              <a:chOff x="1588153" y="0"/>
              <a:chExt cx="975920" cy="590550"/>
            </a:xfrm>
          </p:grpSpPr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36EABB76-926A-4966-B90C-B75DE2710C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042ED92-F0B9-4FDD-A429-59F1BDA64072}"/>
                  </a:ext>
                </a:extLst>
              </p:cNvPr>
              <p:cNvSpPr txBox="1"/>
              <p:nvPr/>
            </p:nvSpPr>
            <p:spPr>
              <a:xfrm>
                <a:off x="1588153" y="14920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b="1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Introducere</a:t>
                </a:r>
                <a:endParaRPr lang="en-US" sz="1200" b="1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B820725-2363-4F90-8028-74FAEA730F7E}"/>
                </a:ext>
              </a:extLst>
            </p:cNvPr>
            <p:cNvGrpSpPr/>
            <p:nvPr/>
          </p:nvGrpSpPr>
          <p:grpSpPr>
            <a:xfrm>
              <a:off x="2432962" y="-1104"/>
              <a:ext cx="1217726" cy="605686"/>
              <a:chOff x="1588690" y="0"/>
              <a:chExt cx="975383" cy="59055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6EDAD1ED-4811-414B-B093-E1EFAE338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852450-AAF3-410C-8EB2-65B2E526C75A}"/>
                  </a:ext>
                </a:extLst>
              </p:cNvPr>
              <p:cNvSpPr txBox="1"/>
              <p:nvPr/>
            </p:nvSpPr>
            <p:spPr>
              <a:xfrm>
                <a:off x="1588690" y="8938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Nevoia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5AEADE3-E848-418F-BF7F-829F45C44B91}"/>
                </a:ext>
              </a:extLst>
            </p:cNvPr>
            <p:cNvGrpSpPr/>
            <p:nvPr/>
          </p:nvGrpSpPr>
          <p:grpSpPr>
            <a:xfrm>
              <a:off x="3622105" y="0"/>
              <a:ext cx="1242097" cy="605686"/>
              <a:chOff x="1569169" y="0"/>
              <a:chExt cx="994904" cy="590550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BF4343B-63F5-4A5F-884A-73D3D954DC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8ECDE9-6C7F-48D2-B1C9-47D3A4395F7C}"/>
                  </a:ext>
                </a:extLst>
              </p:cNvPr>
              <p:cNvSpPr txBox="1"/>
              <p:nvPr/>
            </p:nvSpPr>
            <p:spPr>
              <a:xfrm>
                <a:off x="1569169" y="0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Soluția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4081987-C37E-45B1-9ADD-6821292E0FB4}"/>
                </a:ext>
              </a:extLst>
            </p:cNvPr>
            <p:cNvGrpSpPr/>
            <p:nvPr/>
          </p:nvGrpSpPr>
          <p:grpSpPr>
            <a:xfrm>
              <a:off x="4812617" y="-70070"/>
              <a:ext cx="1367144" cy="675755"/>
              <a:chOff x="1550743" y="-68319"/>
              <a:chExt cx="1095065" cy="658869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C3126129-220E-4DD6-8B0A-656724AADB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0062F8D-5D7C-426A-B4F1-06A206D83FCE}"/>
                  </a:ext>
                </a:extLst>
              </p:cNvPr>
              <p:cNvSpPr txBox="1"/>
              <p:nvPr/>
            </p:nvSpPr>
            <p:spPr>
              <a:xfrm>
                <a:off x="1550743" y="-68319"/>
                <a:ext cx="1095065" cy="6301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b="1" dirty="0" smtClean="0">
                    <a:solidFill>
                      <a:schemeClr val="bg1"/>
                    </a:solidFill>
                    <a:latin typeface="Philosopher" pitchFamily="2" charset="0"/>
                    <a:cs typeface="Times New Roman" pitchFamily="18" charset="0"/>
                  </a:rPr>
                  <a:t>Tehnologii și abordări anterioare</a:t>
                </a:r>
                <a:endParaRPr lang="en-US" sz="1200" b="1" dirty="0">
                  <a:solidFill>
                    <a:schemeClr val="bg1"/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B91D8EC-AF74-4614-9C54-6372FF7537F6}"/>
                </a:ext>
              </a:extLst>
            </p:cNvPr>
            <p:cNvGrpSpPr/>
            <p:nvPr/>
          </p:nvGrpSpPr>
          <p:grpSpPr>
            <a:xfrm>
              <a:off x="6074721" y="0"/>
              <a:ext cx="1216511" cy="605686"/>
              <a:chOff x="1589663" y="0"/>
              <a:chExt cx="974410" cy="590550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1DD34C31-CF65-4C6E-B13A-44BF8BF77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98E632-8101-44FC-96AE-125138E42CAE}"/>
                  </a:ext>
                </a:extLst>
              </p:cNvPr>
              <p:cNvSpPr txBox="1"/>
              <p:nvPr/>
            </p:nvSpPr>
            <p:spPr>
              <a:xfrm>
                <a:off x="1589663" y="14919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Arhitectura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9A0C1FB-9A0F-40AC-B2A4-B9C0B01D1A6C}"/>
                </a:ext>
              </a:extLst>
            </p:cNvPr>
            <p:cNvGrpSpPr/>
            <p:nvPr/>
          </p:nvGrpSpPr>
          <p:grpSpPr>
            <a:xfrm>
              <a:off x="7280747" y="-5567"/>
              <a:ext cx="1216540" cy="611253"/>
              <a:chOff x="1579468" y="-5428"/>
              <a:chExt cx="974433" cy="595978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74176EC9-8AFB-4C39-AAEB-A4BA5CFDD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5030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93A40A0-EB46-4576-8429-DF08DCD97AFF}"/>
                  </a:ext>
                </a:extLst>
              </p:cNvPr>
              <p:cNvSpPr txBox="1"/>
              <p:nvPr/>
            </p:nvSpPr>
            <p:spPr>
              <a:xfrm>
                <a:off x="1579468" y="-5428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 smtClean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Algoritm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EBE5617-E594-49BD-A69A-073B56D4EC17}"/>
                </a:ext>
              </a:extLst>
            </p:cNvPr>
            <p:cNvGrpSpPr/>
            <p:nvPr/>
          </p:nvGrpSpPr>
          <p:grpSpPr>
            <a:xfrm>
              <a:off x="8484591" y="-76098"/>
              <a:ext cx="1226882" cy="681784"/>
              <a:chOff x="1561012" y="-74196"/>
              <a:chExt cx="982716" cy="664746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07E7F63B-A79B-4E5D-B22B-9BD7AD7FD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4857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BA98211-5084-4FA0-A499-59CCB22EDCC6}"/>
                  </a:ext>
                </a:extLst>
              </p:cNvPr>
              <p:cNvSpPr txBox="1"/>
              <p:nvPr/>
            </p:nvSpPr>
            <p:spPr>
              <a:xfrm>
                <a:off x="1561012" y="-74196"/>
                <a:ext cx="971186" cy="45012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Îmbunătățiri </a:t>
                </a:r>
                <a:r>
                  <a:rPr lang="ro-RO" sz="1200" dirty="0" smtClean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viitoare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ACD95A5-A9FA-4094-8E3E-244D339144C6}"/>
                </a:ext>
              </a:extLst>
            </p:cNvPr>
            <p:cNvGrpSpPr/>
            <p:nvPr/>
          </p:nvGrpSpPr>
          <p:grpSpPr>
            <a:xfrm>
              <a:off x="9728757" y="-31004"/>
              <a:ext cx="1212487" cy="631229"/>
              <a:chOff x="1564684" y="-24905"/>
              <a:chExt cx="971186" cy="615455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54C51C27-BF49-4EB3-830E-1D7E4DD484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4684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F278DF0-FE1F-4BE5-AE3F-1525B17E8C06}"/>
                  </a:ext>
                </a:extLst>
              </p:cNvPr>
              <p:cNvSpPr txBox="1"/>
              <p:nvPr/>
            </p:nvSpPr>
            <p:spPr>
              <a:xfrm>
                <a:off x="1564684" y="-24905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Concluzie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44" name="Title 12">
            <a:extLst>
              <a:ext uri="{FF2B5EF4-FFF2-40B4-BE49-F238E27FC236}">
                <a16:creationId xmlns:a16="http://schemas.microsoft.com/office/drawing/2014/main" id="{B6D1BD93-9467-409B-990A-3DB45704D774}"/>
              </a:ext>
            </a:extLst>
          </p:cNvPr>
          <p:cNvSpPr txBox="1">
            <a:spLocks/>
          </p:cNvSpPr>
          <p:nvPr/>
        </p:nvSpPr>
        <p:spPr>
          <a:xfrm>
            <a:off x="1248032" y="705296"/>
            <a:ext cx="9144000" cy="86721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dirty="0" smtClean="0"/>
              <a:t>Tehnologii folosite</a:t>
            </a:r>
            <a:endParaRPr lang="ro-RO" dirty="0"/>
          </a:p>
        </p:txBody>
      </p:sp>
      <p:sp>
        <p:nvSpPr>
          <p:cNvPr id="45" name="Subtitle 13">
            <a:extLst>
              <a:ext uri="{FF2B5EF4-FFF2-40B4-BE49-F238E27FC236}">
                <a16:creationId xmlns:a16="http://schemas.microsoft.com/office/drawing/2014/main" id="{1F69B174-8B84-4F60-849C-C02F87E298BF}"/>
              </a:ext>
            </a:extLst>
          </p:cNvPr>
          <p:cNvSpPr txBox="1">
            <a:spLocks/>
          </p:cNvSpPr>
          <p:nvPr/>
        </p:nvSpPr>
        <p:spPr>
          <a:xfrm>
            <a:off x="1218777" y="1732081"/>
            <a:ext cx="9173255" cy="48119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/>
              <a:t>partea</a:t>
            </a:r>
            <a:r>
              <a:rPr lang="en-US" dirty="0"/>
              <a:t> de </a:t>
            </a:r>
            <a:r>
              <a:rPr lang="en-US" b="1" dirty="0"/>
              <a:t>server </a:t>
            </a:r>
            <a:r>
              <a:rPr lang="en-US" dirty="0" err="1"/>
              <a:t>folosesc</a:t>
            </a:r>
            <a:r>
              <a:rPr lang="en-US" dirty="0"/>
              <a:t>: </a:t>
            </a:r>
          </a:p>
          <a:p>
            <a:pPr lvl="2" algn="just"/>
            <a:r>
              <a:rPr lang="en-US" b="1" dirty="0" err="1" smtClean="0"/>
              <a:t>NodeJS</a:t>
            </a:r>
            <a:r>
              <a:rPr lang="en-US" b="1" dirty="0" smtClean="0"/>
              <a:t> </a:t>
            </a:r>
          </a:p>
          <a:p>
            <a:pPr lvl="2" algn="just"/>
            <a:r>
              <a:rPr lang="en-US" b="1" dirty="0" smtClean="0"/>
              <a:t>Express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 smtClean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de </a:t>
            </a:r>
            <a:r>
              <a:rPr lang="en-US" b="1" dirty="0"/>
              <a:t>client </a:t>
            </a:r>
            <a:r>
              <a:rPr lang="en-US" dirty="0" err="1"/>
              <a:t>folosesc</a:t>
            </a:r>
            <a:r>
              <a:rPr lang="en-US" dirty="0"/>
              <a:t>: </a:t>
            </a:r>
          </a:p>
          <a:p>
            <a:pPr lvl="2" algn="just"/>
            <a:r>
              <a:rPr lang="en-US" b="1" dirty="0" err="1" smtClean="0"/>
              <a:t>JavaSript</a:t>
            </a:r>
            <a:r>
              <a:rPr lang="en-US" b="1" dirty="0" smtClean="0"/>
              <a:t> </a:t>
            </a:r>
            <a:endParaRPr lang="en-US" dirty="0"/>
          </a:p>
          <a:p>
            <a:pPr lvl="2" algn="just"/>
            <a:r>
              <a:rPr lang="en-US" b="1" dirty="0" err="1" smtClean="0"/>
              <a:t>ReactJs</a:t>
            </a:r>
            <a:r>
              <a:rPr lang="en-US" b="1" dirty="0" smtClean="0"/>
              <a:t> </a:t>
            </a:r>
            <a:endParaRPr lang="en-US" dirty="0"/>
          </a:p>
          <a:p>
            <a:pPr lvl="2" algn="just"/>
            <a:r>
              <a:rPr lang="en-US" b="1" dirty="0" err="1" smtClean="0"/>
              <a:t>ReactNative</a:t>
            </a:r>
            <a:r>
              <a:rPr lang="en-US" b="1" dirty="0" smtClean="0"/>
              <a:t> </a:t>
            </a:r>
            <a:endParaRPr lang="en-US" dirty="0"/>
          </a:p>
          <a:p>
            <a:pPr lvl="2" algn="just"/>
            <a:r>
              <a:rPr lang="en-US" b="1" dirty="0" err="1" smtClean="0"/>
              <a:t>Spoonacular</a:t>
            </a:r>
            <a:r>
              <a:rPr lang="en-US" b="1" dirty="0" smtClean="0"/>
              <a:t> </a:t>
            </a:r>
            <a:r>
              <a:rPr lang="en-US" b="1" dirty="0"/>
              <a:t>API </a:t>
            </a:r>
            <a:endParaRPr lang="en-US" dirty="0"/>
          </a:p>
          <a:p>
            <a:pPr lvl="2" algn="just"/>
            <a:r>
              <a:rPr lang="en-US" b="1" dirty="0" smtClean="0"/>
              <a:t>Camera </a:t>
            </a:r>
            <a:r>
              <a:rPr lang="en-US" b="1" dirty="0"/>
              <a:t>Expo </a:t>
            </a:r>
            <a:endParaRPr lang="en-US" dirty="0"/>
          </a:p>
          <a:p>
            <a:pPr lvl="2" algn="just"/>
            <a:r>
              <a:rPr lang="en-US" b="1" dirty="0" smtClean="0"/>
              <a:t>SASS&amp;CSS3 </a:t>
            </a:r>
            <a:endParaRPr lang="en-US" dirty="0"/>
          </a:p>
          <a:p>
            <a:pPr lvl="2" algn="just"/>
            <a:r>
              <a:rPr lang="en-US" b="1" dirty="0" err="1" smtClean="0"/>
              <a:t>Clarifai</a:t>
            </a:r>
            <a:r>
              <a:rPr lang="en-US" b="1" dirty="0" smtClean="0"/>
              <a:t> </a:t>
            </a:r>
            <a:r>
              <a:rPr lang="en-US" b="1" dirty="0"/>
              <a:t>API</a:t>
            </a:r>
            <a:endParaRPr lang="en-US" dirty="0"/>
          </a:p>
          <a:p>
            <a:pPr marL="457200" lvl="1" indent="0" algn="just">
              <a:buNone/>
            </a:pPr>
            <a:r>
              <a:rPr lang="pt-BR" dirty="0" smtClean="0"/>
              <a:t>Pentru </a:t>
            </a:r>
            <a:r>
              <a:rPr lang="pt-BR" dirty="0"/>
              <a:t>partea de </a:t>
            </a:r>
            <a:r>
              <a:rPr lang="pt-BR" b="1" dirty="0" smtClean="0"/>
              <a:t>build</a:t>
            </a:r>
            <a:r>
              <a:rPr lang="pt-BR" dirty="0" smtClean="0"/>
              <a:t> </a:t>
            </a:r>
            <a:r>
              <a:rPr lang="pt-BR" dirty="0"/>
              <a:t>folosesc</a:t>
            </a:r>
            <a:r>
              <a:rPr lang="pt-BR" b="1" dirty="0"/>
              <a:t>: </a:t>
            </a:r>
            <a:endParaRPr lang="pt-BR" dirty="0"/>
          </a:p>
          <a:p>
            <a:pPr lvl="2" algn="just"/>
            <a:r>
              <a:rPr lang="en-US" b="1" dirty="0" smtClean="0"/>
              <a:t>Expo (SDK)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2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4CC4583-FF93-4A9A-822B-A9EE764B84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50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4FF9F65-C9AA-4508-AAF8-5B788136E0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2663"/>
            <a:ext cx="12192000" cy="3210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D480351-3535-40F1-BE81-FBBD87B6F4A6}"/>
              </a:ext>
            </a:extLst>
          </p:cNvPr>
          <p:cNvSpPr txBox="1"/>
          <p:nvPr/>
        </p:nvSpPr>
        <p:spPr>
          <a:xfrm>
            <a:off x="5693980" y="6535424"/>
            <a:ext cx="804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 dirty="0">
                <a:solidFill>
                  <a:schemeClr val="bg1"/>
                </a:solidFill>
                <a:latin typeface="Philosopher" pitchFamily="2" charset="0"/>
                <a:cs typeface="Times New Roman" pitchFamily="18" charset="0"/>
              </a:rPr>
              <a:t>06</a:t>
            </a:r>
            <a:endParaRPr lang="en-US" sz="1000" b="1" dirty="0">
              <a:solidFill>
                <a:schemeClr val="bg1"/>
              </a:solidFill>
              <a:latin typeface="Philosopher" pitchFamily="2" charset="0"/>
              <a:cs typeface="Times New Roman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155D42-8DD6-4362-B859-6F42813A9618}"/>
              </a:ext>
            </a:extLst>
          </p:cNvPr>
          <p:cNvGrpSpPr/>
          <p:nvPr/>
        </p:nvGrpSpPr>
        <p:grpSpPr>
          <a:xfrm>
            <a:off x="1227576" y="-64069"/>
            <a:ext cx="9710777" cy="669755"/>
            <a:chOff x="1227576" y="-64069"/>
            <a:chExt cx="9710777" cy="66975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CA61995-2B19-424C-8764-6043F9AA85F2}"/>
                </a:ext>
              </a:extLst>
            </p:cNvPr>
            <p:cNvGrpSpPr/>
            <p:nvPr/>
          </p:nvGrpSpPr>
          <p:grpSpPr>
            <a:xfrm>
              <a:off x="1227576" y="0"/>
              <a:ext cx="1218239" cy="605686"/>
              <a:chOff x="1595202" y="0"/>
              <a:chExt cx="975794" cy="590550"/>
            </a:xfrm>
          </p:grpSpPr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36EABB76-926A-4966-B90C-B75DE2710C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042ED92-F0B9-4FDD-A429-59F1BDA64072}"/>
                  </a:ext>
                </a:extLst>
              </p:cNvPr>
              <p:cNvSpPr txBox="1"/>
              <p:nvPr/>
            </p:nvSpPr>
            <p:spPr>
              <a:xfrm>
                <a:off x="1599810" y="1076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Introducere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B820725-2363-4F90-8028-74FAEA730F7E}"/>
                </a:ext>
              </a:extLst>
            </p:cNvPr>
            <p:cNvGrpSpPr/>
            <p:nvPr/>
          </p:nvGrpSpPr>
          <p:grpSpPr>
            <a:xfrm>
              <a:off x="2408590" y="-1104"/>
              <a:ext cx="1242097" cy="605686"/>
              <a:chOff x="1569169" y="0"/>
              <a:chExt cx="994904" cy="59055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6EDAD1ED-4811-414B-B093-E1EFAE338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852450-AAF3-410C-8EB2-65B2E526C75A}"/>
                  </a:ext>
                </a:extLst>
              </p:cNvPr>
              <p:cNvSpPr txBox="1"/>
              <p:nvPr/>
            </p:nvSpPr>
            <p:spPr>
              <a:xfrm>
                <a:off x="1569169" y="1076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Nevoia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5AEADE3-E848-418F-BF7F-829F45C44B91}"/>
                </a:ext>
              </a:extLst>
            </p:cNvPr>
            <p:cNvGrpSpPr/>
            <p:nvPr/>
          </p:nvGrpSpPr>
          <p:grpSpPr>
            <a:xfrm>
              <a:off x="3645963" y="-10440"/>
              <a:ext cx="1218241" cy="616126"/>
              <a:chOff x="1588278" y="-10179"/>
              <a:chExt cx="975795" cy="600729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BF4343B-63F5-4A5F-884A-73D3D954DC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8ECDE9-6C7F-48D2-B1C9-47D3A4395F7C}"/>
                  </a:ext>
                </a:extLst>
              </p:cNvPr>
              <p:cNvSpPr txBox="1"/>
              <p:nvPr/>
            </p:nvSpPr>
            <p:spPr>
              <a:xfrm>
                <a:off x="1588278" y="-10179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Soluția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4081987-C37E-45B1-9ADD-6821292E0FB4}"/>
                </a:ext>
              </a:extLst>
            </p:cNvPr>
            <p:cNvGrpSpPr/>
            <p:nvPr/>
          </p:nvGrpSpPr>
          <p:grpSpPr>
            <a:xfrm>
              <a:off x="4860723" y="-56235"/>
              <a:ext cx="1216994" cy="661921"/>
              <a:chOff x="1589276" y="-54830"/>
              <a:chExt cx="974797" cy="645380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C3126129-220E-4DD6-8B0A-656724AADB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0062F8D-5D7C-426A-B4F1-06A206D83FCE}"/>
                  </a:ext>
                </a:extLst>
              </p:cNvPr>
              <p:cNvSpPr txBox="1"/>
              <p:nvPr/>
            </p:nvSpPr>
            <p:spPr>
              <a:xfrm>
                <a:off x="1589276" y="-54830"/>
                <a:ext cx="971186" cy="6301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Tehnologii și abordări </a:t>
                </a:r>
                <a:r>
                  <a:rPr lang="ro-RO" sz="1200" dirty="0" smtClean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anterioare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B91D8EC-AF74-4614-9C54-6372FF7537F6}"/>
                </a:ext>
              </a:extLst>
            </p:cNvPr>
            <p:cNvGrpSpPr/>
            <p:nvPr/>
          </p:nvGrpSpPr>
          <p:grpSpPr>
            <a:xfrm>
              <a:off x="6073874" y="-64069"/>
              <a:ext cx="1217359" cy="669755"/>
              <a:chOff x="1588984" y="-62468"/>
              <a:chExt cx="975089" cy="653018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1DD34C31-CF65-4C6E-B13A-44BF8BF77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98E632-8101-44FC-96AE-125138E42CAE}"/>
                  </a:ext>
                </a:extLst>
              </p:cNvPr>
              <p:cNvSpPr txBox="1"/>
              <p:nvPr/>
            </p:nvSpPr>
            <p:spPr>
              <a:xfrm>
                <a:off x="1588984" y="-62468"/>
                <a:ext cx="971186" cy="45012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b="1" dirty="0" smtClean="0">
                    <a:solidFill>
                      <a:schemeClr val="bg1"/>
                    </a:solidFill>
                    <a:latin typeface="Philosopher" pitchFamily="2" charset="0"/>
                    <a:cs typeface="Times New Roman" pitchFamily="18" charset="0"/>
                  </a:rPr>
                  <a:t>Abordări anterioare</a:t>
                </a:r>
                <a:endParaRPr lang="en-US" sz="1200" b="1" dirty="0">
                  <a:solidFill>
                    <a:schemeClr val="bg1"/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9A0C1FB-9A0F-40AC-B2A4-B9C0B01D1A6C}"/>
                </a:ext>
              </a:extLst>
            </p:cNvPr>
            <p:cNvGrpSpPr/>
            <p:nvPr/>
          </p:nvGrpSpPr>
          <p:grpSpPr>
            <a:xfrm>
              <a:off x="7267039" y="-17621"/>
              <a:ext cx="1230248" cy="623307"/>
              <a:chOff x="1568488" y="-17181"/>
              <a:chExt cx="985413" cy="607731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74176EC9-8AFB-4C39-AAEB-A4BA5CFDD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5030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93A40A0-EB46-4576-8429-DF08DCD97AFF}"/>
                  </a:ext>
                </a:extLst>
              </p:cNvPr>
              <p:cNvSpPr txBox="1"/>
              <p:nvPr/>
            </p:nvSpPr>
            <p:spPr>
              <a:xfrm>
                <a:off x="1568488" y="-17181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Algoritmi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EBE5617-E594-49BD-A69A-073B56D4EC17}"/>
                </a:ext>
              </a:extLst>
            </p:cNvPr>
            <p:cNvGrpSpPr/>
            <p:nvPr/>
          </p:nvGrpSpPr>
          <p:grpSpPr>
            <a:xfrm>
              <a:off x="8501875" y="-11474"/>
              <a:ext cx="1233315" cy="617160"/>
              <a:chOff x="1574857" y="-11187"/>
              <a:chExt cx="987869" cy="601737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07E7F63B-A79B-4E5D-B22B-9BD7AD7FD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4857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BA98211-5084-4FA0-A499-59CCB22EDCC6}"/>
                  </a:ext>
                </a:extLst>
              </p:cNvPr>
              <p:cNvSpPr txBox="1"/>
              <p:nvPr/>
            </p:nvSpPr>
            <p:spPr>
              <a:xfrm>
                <a:off x="1591540" y="-11187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Implementare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ACD95A5-A9FA-4094-8E3E-244D339144C6}"/>
                </a:ext>
              </a:extLst>
            </p:cNvPr>
            <p:cNvGrpSpPr/>
            <p:nvPr/>
          </p:nvGrpSpPr>
          <p:grpSpPr>
            <a:xfrm>
              <a:off x="9725866" y="-5461"/>
              <a:ext cx="1212487" cy="605686"/>
              <a:chOff x="1562369" y="0"/>
              <a:chExt cx="971186" cy="590550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54C51C27-BF49-4EB3-830E-1D7E4DD484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4684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F278DF0-FE1F-4BE5-AE3F-1525B17E8C06}"/>
                  </a:ext>
                </a:extLst>
              </p:cNvPr>
              <p:cNvSpPr txBox="1"/>
              <p:nvPr/>
            </p:nvSpPr>
            <p:spPr>
              <a:xfrm>
                <a:off x="1562369" y="11318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Concluzie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42" name="Title 12">
            <a:extLst>
              <a:ext uri="{FF2B5EF4-FFF2-40B4-BE49-F238E27FC236}">
                <a16:creationId xmlns:a16="http://schemas.microsoft.com/office/drawing/2014/main" id="{310F7899-3BA1-4E05-9E65-6BB1E88AD310}"/>
              </a:ext>
            </a:extLst>
          </p:cNvPr>
          <p:cNvSpPr txBox="1">
            <a:spLocks/>
          </p:cNvSpPr>
          <p:nvPr/>
        </p:nvSpPr>
        <p:spPr>
          <a:xfrm>
            <a:off x="1227576" y="661921"/>
            <a:ext cx="9144000" cy="86721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dirty="0"/>
              <a:t>Abordări anterioare</a:t>
            </a:r>
          </a:p>
          <a:p>
            <a:endParaRPr lang="ro-RO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401" y="1544943"/>
            <a:ext cx="3472976" cy="46711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734" y="1373915"/>
            <a:ext cx="2712660" cy="4835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74155D42-8DD6-4362-B859-6F42813A9618}"/>
              </a:ext>
            </a:extLst>
          </p:cNvPr>
          <p:cNvGrpSpPr/>
          <p:nvPr/>
        </p:nvGrpSpPr>
        <p:grpSpPr>
          <a:xfrm>
            <a:off x="1218777" y="-70070"/>
            <a:ext cx="9722467" cy="675756"/>
            <a:chOff x="1218777" y="-70070"/>
            <a:chExt cx="9722467" cy="67575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CA61995-2B19-424C-8764-6043F9AA85F2}"/>
                </a:ext>
              </a:extLst>
            </p:cNvPr>
            <p:cNvGrpSpPr/>
            <p:nvPr/>
          </p:nvGrpSpPr>
          <p:grpSpPr>
            <a:xfrm>
              <a:off x="1218777" y="0"/>
              <a:ext cx="1218397" cy="605686"/>
              <a:chOff x="1588153" y="0"/>
              <a:chExt cx="975920" cy="590550"/>
            </a:xfrm>
          </p:grpSpPr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6EABB76-926A-4966-B90C-B75DE2710C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042ED92-F0B9-4FDD-A429-59F1BDA64072}"/>
                  </a:ext>
                </a:extLst>
              </p:cNvPr>
              <p:cNvSpPr txBox="1"/>
              <p:nvPr/>
            </p:nvSpPr>
            <p:spPr>
              <a:xfrm>
                <a:off x="1588153" y="14920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b="1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Introducere</a:t>
                </a:r>
                <a:endParaRPr lang="en-US" sz="1200" b="1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B820725-2363-4F90-8028-74FAEA730F7E}"/>
                </a:ext>
              </a:extLst>
            </p:cNvPr>
            <p:cNvGrpSpPr/>
            <p:nvPr/>
          </p:nvGrpSpPr>
          <p:grpSpPr>
            <a:xfrm>
              <a:off x="2432962" y="-1104"/>
              <a:ext cx="1217726" cy="605686"/>
              <a:chOff x="1588690" y="0"/>
              <a:chExt cx="975383" cy="590550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6EDAD1ED-4811-414B-B093-E1EFAE338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0852450-AAF3-410C-8EB2-65B2E526C75A}"/>
                  </a:ext>
                </a:extLst>
              </p:cNvPr>
              <p:cNvSpPr txBox="1"/>
              <p:nvPr/>
            </p:nvSpPr>
            <p:spPr>
              <a:xfrm>
                <a:off x="1588690" y="8938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Nevoia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5AEADE3-E848-418F-BF7F-829F45C44B91}"/>
                </a:ext>
              </a:extLst>
            </p:cNvPr>
            <p:cNvGrpSpPr/>
            <p:nvPr/>
          </p:nvGrpSpPr>
          <p:grpSpPr>
            <a:xfrm>
              <a:off x="3622105" y="0"/>
              <a:ext cx="1242097" cy="605686"/>
              <a:chOff x="1569169" y="0"/>
              <a:chExt cx="994904" cy="590550"/>
            </a:xfrm>
          </p:grpSpPr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EBF4343B-63F5-4A5F-884A-73D3D954DC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D8ECDE9-6C7F-48D2-B1C9-47D3A4395F7C}"/>
                  </a:ext>
                </a:extLst>
              </p:cNvPr>
              <p:cNvSpPr txBox="1"/>
              <p:nvPr/>
            </p:nvSpPr>
            <p:spPr>
              <a:xfrm>
                <a:off x="1569169" y="0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Soluția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4081987-C37E-45B1-9ADD-6821292E0FB4}"/>
                </a:ext>
              </a:extLst>
            </p:cNvPr>
            <p:cNvGrpSpPr/>
            <p:nvPr/>
          </p:nvGrpSpPr>
          <p:grpSpPr>
            <a:xfrm>
              <a:off x="4812617" y="-70070"/>
              <a:ext cx="1367144" cy="675755"/>
              <a:chOff x="1550743" y="-68319"/>
              <a:chExt cx="1095065" cy="658869"/>
            </a:xfrm>
          </p:grpSpPr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C3126129-220E-4DD6-8B0A-656724AADB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0062F8D-5D7C-426A-B4F1-06A206D83FCE}"/>
                  </a:ext>
                </a:extLst>
              </p:cNvPr>
              <p:cNvSpPr txBox="1"/>
              <p:nvPr/>
            </p:nvSpPr>
            <p:spPr>
              <a:xfrm>
                <a:off x="1550743" y="-68319"/>
                <a:ext cx="1095065" cy="6301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b="1" dirty="0" smtClean="0">
                    <a:solidFill>
                      <a:schemeClr val="bg1"/>
                    </a:solidFill>
                    <a:latin typeface="Philosopher" pitchFamily="2" charset="0"/>
                    <a:cs typeface="Times New Roman" pitchFamily="18" charset="0"/>
                  </a:rPr>
                  <a:t>Tehnologii și abordări anterioare</a:t>
                </a:r>
                <a:endParaRPr lang="en-US" sz="1200" b="1" dirty="0">
                  <a:solidFill>
                    <a:schemeClr val="bg1"/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B91D8EC-AF74-4614-9C54-6372FF7537F6}"/>
                </a:ext>
              </a:extLst>
            </p:cNvPr>
            <p:cNvGrpSpPr/>
            <p:nvPr/>
          </p:nvGrpSpPr>
          <p:grpSpPr>
            <a:xfrm>
              <a:off x="6074721" y="0"/>
              <a:ext cx="1216511" cy="605686"/>
              <a:chOff x="1589663" y="0"/>
              <a:chExt cx="974410" cy="590550"/>
            </a:xfrm>
          </p:grpSpPr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1DD34C31-CF65-4C6E-B13A-44BF8BF77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998E632-8101-44FC-96AE-125138E42CAE}"/>
                  </a:ext>
                </a:extLst>
              </p:cNvPr>
              <p:cNvSpPr txBox="1"/>
              <p:nvPr/>
            </p:nvSpPr>
            <p:spPr>
              <a:xfrm>
                <a:off x="1589663" y="14919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Arhitectura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9A0C1FB-9A0F-40AC-B2A4-B9C0B01D1A6C}"/>
                </a:ext>
              </a:extLst>
            </p:cNvPr>
            <p:cNvGrpSpPr/>
            <p:nvPr/>
          </p:nvGrpSpPr>
          <p:grpSpPr>
            <a:xfrm>
              <a:off x="7280747" y="-5567"/>
              <a:ext cx="1216540" cy="611253"/>
              <a:chOff x="1579468" y="-5428"/>
              <a:chExt cx="974433" cy="595978"/>
            </a:xfrm>
          </p:grpSpPr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74176EC9-8AFB-4C39-AAEB-A4BA5CFDD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5030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93A40A0-EB46-4576-8429-DF08DCD97AFF}"/>
                  </a:ext>
                </a:extLst>
              </p:cNvPr>
              <p:cNvSpPr txBox="1"/>
              <p:nvPr/>
            </p:nvSpPr>
            <p:spPr>
              <a:xfrm>
                <a:off x="1579468" y="-5428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 smtClean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Algoritm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EBE5617-E594-49BD-A69A-073B56D4EC17}"/>
                </a:ext>
              </a:extLst>
            </p:cNvPr>
            <p:cNvGrpSpPr/>
            <p:nvPr/>
          </p:nvGrpSpPr>
          <p:grpSpPr>
            <a:xfrm>
              <a:off x="8494324" y="-63246"/>
              <a:ext cx="1217149" cy="668932"/>
              <a:chOff x="1568808" y="-61665"/>
              <a:chExt cx="974920" cy="652215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07E7F63B-A79B-4E5D-B22B-9BD7AD7FD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4857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BA98211-5084-4FA0-A499-59CCB22EDCC6}"/>
                  </a:ext>
                </a:extLst>
              </p:cNvPr>
              <p:cNvSpPr txBox="1"/>
              <p:nvPr/>
            </p:nvSpPr>
            <p:spPr>
              <a:xfrm>
                <a:off x="1568808" y="-61665"/>
                <a:ext cx="971186" cy="45012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Îmbunătățiri </a:t>
                </a:r>
                <a:r>
                  <a:rPr lang="ro-RO" sz="1200" dirty="0" smtClean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viitoare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ACD95A5-A9FA-4094-8E3E-244D339144C6}"/>
                </a:ext>
              </a:extLst>
            </p:cNvPr>
            <p:cNvGrpSpPr/>
            <p:nvPr/>
          </p:nvGrpSpPr>
          <p:grpSpPr>
            <a:xfrm>
              <a:off x="9728757" y="-31004"/>
              <a:ext cx="1212487" cy="631229"/>
              <a:chOff x="1564684" y="-24905"/>
              <a:chExt cx="971186" cy="615455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54C51C27-BF49-4EB3-830E-1D7E4DD484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4684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278DF0-FE1F-4BE5-AE3F-1525B17E8C06}"/>
                  </a:ext>
                </a:extLst>
              </p:cNvPr>
              <p:cNvSpPr txBox="1"/>
              <p:nvPr/>
            </p:nvSpPr>
            <p:spPr>
              <a:xfrm>
                <a:off x="1564684" y="-24905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Concluzie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66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4CC4583-FF93-4A9A-822B-A9EE764B84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50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4FF9F65-C9AA-4508-AAF8-5B788136E0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2663"/>
            <a:ext cx="12192000" cy="3210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D480351-3535-40F1-BE81-FBBD87B6F4A6}"/>
              </a:ext>
            </a:extLst>
          </p:cNvPr>
          <p:cNvSpPr txBox="1"/>
          <p:nvPr/>
        </p:nvSpPr>
        <p:spPr>
          <a:xfrm>
            <a:off x="5693980" y="6535424"/>
            <a:ext cx="804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 dirty="0">
                <a:solidFill>
                  <a:schemeClr val="bg1"/>
                </a:solidFill>
                <a:latin typeface="Philosopher" pitchFamily="2" charset="0"/>
                <a:cs typeface="Times New Roman" pitchFamily="18" charset="0"/>
              </a:rPr>
              <a:t>06</a:t>
            </a:r>
            <a:endParaRPr lang="en-US" sz="1000" b="1" dirty="0">
              <a:solidFill>
                <a:schemeClr val="bg1"/>
              </a:solidFill>
              <a:latin typeface="Philosopher" pitchFamily="2" charset="0"/>
              <a:cs typeface="Times New Roman" pitchFamily="18" charset="0"/>
            </a:endParaRPr>
          </a:p>
        </p:txBody>
      </p:sp>
      <p:sp>
        <p:nvSpPr>
          <p:cNvPr id="42" name="Title 12">
            <a:extLst>
              <a:ext uri="{FF2B5EF4-FFF2-40B4-BE49-F238E27FC236}">
                <a16:creationId xmlns:a16="http://schemas.microsoft.com/office/drawing/2014/main" id="{310F7899-3BA1-4E05-9E65-6BB1E88AD310}"/>
              </a:ext>
            </a:extLst>
          </p:cNvPr>
          <p:cNvSpPr txBox="1">
            <a:spLocks/>
          </p:cNvSpPr>
          <p:nvPr/>
        </p:nvSpPr>
        <p:spPr>
          <a:xfrm>
            <a:off x="1220116" y="901101"/>
            <a:ext cx="9144000" cy="86721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dirty="0" smtClean="0"/>
              <a:t>Arhitectura generală</a:t>
            </a:r>
            <a:endParaRPr lang="ro-RO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263" y="1519881"/>
            <a:ext cx="6563989" cy="4886068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74155D42-8DD6-4362-B859-6F42813A9618}"/>
              </a:ext>
            </a:extLst>
          </p:cNvPr>
          <p:cNvGrpSpPr/>
          <p:nvPr/>
        </p:nvGrpSpPr>
        <p:grpSpPr>
          <a:xfrm>
            <a:off x="1227576" y="-62409"/>
            <a:ext cx="9710778" cy="668095"/>
            <a:chOff x="1227576" y="-62409"/>
            <a:chExt cx="9710778" cy="66809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CA61995-2B19-424C-8764-6043F9AA85F2}"/>
                </a:ext>
              </a:extLst>
            </p:cNvPr>
            <p:cNvGrpSpPr/>
            <p:nvPr/>
          </p:nvGrpSpPr>
          <p:grpSpPr>
            <a:xfrm>
              <a:off x="1227576" y="0"/>
              <a:ext cx="1216867" cy="605686"/>
              <a:chOff x="1595202" y="0"/>
              <a:chExt cx="974695" cy="590550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36EABB76-926A-4966-B90C-B75DE2710C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042ED92-F0B9-4FDD-A429-59F1BDA64072}"/>
                  </a:ext>
                </a:extLst>
              </p:cNvPr>
              <p:cNvSpPr txBox="1"/>
              <p:nvPr/>
            </p:nvSpPr>
            <p:spPr>
              <a:xfrm>
                <a:off x="1598711" y="861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Introducere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B820725-2363-4F90-8028-74FAEA730F7E}"/>
                </a:ext>
              </a:extLst>
            </p:cNvPr>
            <p:cNvGrpSpPr/>
            <p:nvPr/>
          </p:nvGrpSpPr>
          <p:grpSpPr>
            <a:xfrm>
              <a:off x="2407562" y="-1104"/>
              <a:ext cx="1243126" cy="605686"/>
              <a:chOff x="1568345" y="0"/>
              <a:chExt cx="995728" cy="590550"/>
            </a:xfrm>
          </p:grpSpPr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6EDAD1ED-4811-414B-B093-E1EFAE338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852450-AAF3-410C-8EB2-65B2E526C75A}"/>
                  </a:ext>
                </a:extLst>
              </p:cNvPr>
              <p:cNvSpPr txBox="1"/>
              <p:nvPr/>
            </p:nvSpPr>
            <p:spPr>
              <a:xfrm>
                <a:off x="1568345" y="1075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Nevoia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5AEADE3-E848-418F-BF7F-829F45C44B91}"/>
                </a:ext>
              </a:extLst>
            </p:cNvPr>
            <p:cNvGrpSpPr/>
            <p:nvPr/>
          </p:nvGrpSpPr>
          <p:grpSpPr>
            <a:xfrm>
              <a:off x="3623864" y="0"/>
              <a:ext cx="1240340" cy="605686"/>
              <a:chOff x="1570577" y="0"/>
              <a:chExt cx="993496" cy="590550"/>
            </a:xfrm>
          </p:grpSpPr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EBF4343B-63F5-4A5F-884A-73D3D954DC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D8ECDE9-6C7F-48D2-B1C9-47D3A4395F7C}"/>
                  </a:ext>
                </a:extLst>
              </p:cNvPr>
              <p:cNvSpPr txBox="1"/>
              <p:nvPr/>
            </p:nvSpPr>
            <p:spPr>
              <a:xfrm>
                <a:off x="1570577" y="0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Soluția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4081987-C37E-45B1-9ADD-6821292E0FB4}"/>
                </a:ext>
              </a:extLst>
            </p:cNvPr>
            <p:cNvGrpSpPr/>
            <p:nvPr/>
          </p:nvGrpSpPr>
          <p:grpSpPr>
            <a:xfrm>
              <a:off x="4834595" y="-49506"/>
              <a:ext cx="1243124" cy="655192"/>
              <a:chOff x="1568347" y="-48269"/>
              <a:chExt cx="995726" cy="638819"/>
            </a:xfrm>
          </p:grpSpPr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C3126129-220E-4DD6-8B0A-656724AADB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062F8D-5D7C-426A-B4F1-06A206D83FCE}"/>
                  </a:ext>
                </a:extLst>
              </p:cNvPr>
              <p:cNvSpPr txBox="1"/>
              <p:nvPr/>
            </p:nvSpPr>
            <p:spPr>
              <a:xfrm>
                <a:off x="1568347" y="-48269"/>
                <a:ext cx="971186" cy="6301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Tehnologii și </a:t>
                </a:r>
                <a:r>
                  <a:rPr lang="ro-RO" sz="1200" dirty="0" smtClean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abordări anterioare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B91D8EC-AF74-4614-9C54-6372FF7537F6}"/>
                </a:ext>
              </a:extLst>
            </p:cNvPr>
            <p:cNvGrpSpPr/>
            <p:nvPr/>
          </p:nvGrpSpPr>
          <p:grpSpPr>
            <a:xfrm>
              <a:off x="6071118" y="0"/>
              <a:ext cx="1220116" cy="605686"/>
              <a:chOff x="1586775" y="0"/>
              <a:chExt cx="977297" cy="590550"/>
            </a:xfrm>
          </p:grpSpPr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1DD34C31-CF65-4C6E-B13A-44BF8BF77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1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998E632-8101-44FC-96AE-125138E42CAE}"/>
                  </a:ext>
                </a:extLst>
              </p:cNvPr>
              <p:cNvSpPr txBox="1"/>
              <p:nvPr/>
            </p:nvSpPr>
            <p:spPr>
              <a:xfrm>
                <a:off x="1586775" y="0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b="1" dirty="0" smtClean="0">
                    <a:solidFill>
                      <a:schemeClr val="bg1"/>
                    </a:solidFill>
                    <a:latin typeface="Philosopher" pitchFamily="2" charset="0"/>
                    <a:cs typeface="Times New Roman" pitchFamily="18" charset="0"/>
                  </a:rPr>
                  <a:t>Arhitectura</a:t>
                </a:r>
                <a:endParaRPr lang="en-US" sz="1200" b="1" dirty="0">
                  <a:solidFill>
                    <a:schemeClr val="bg1"/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9A0C1FB-9A0F-40AC-B2A4-B9C0B01D1A6C}"/>
                </a:ext>
              </a:extLst>
            </p:cNvPr>
            <p:cNvGrpSpPr/>
            <p:nvPr/>
          </p:nvGrpSpPr>
          <p:grpSpPr>
            <a:xfrm>
              <a:off x="7280420" y="0"/>
              <a:ext cx="1216867" cy="605686"/>
              <a:chOff x="1579206" y="0"/>
              <a:chExt cx="974695" cy="590550"/>
            </a:xfrm>
          </p:grpSpPr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74176EC9-8AFB-4C39-AAEB-A4BA5CFDD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5030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93A40A0-EB46-4576-8429-DF08DCD97AFF}"/>
                  </a:ext>
                </a:extLst>
              </p:cNvPr>
              <p:cNvSpPr txBox="1"/>
              <p:nvPr/>
            </p:nvSpPr>
            <p:spPr>
              <a:xfrm>
                <a:off x="1579206" y="861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 smtClean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Algoritm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EBE5617-E594-49BD-A69A-073B56D4EC17}"/>
                </a:ext>
              </a:extLst>
            </p:cNvPr>
            <p:cNvGrpSpPr/>
            <p:nvPr/>
          </p:nvGrpSpPr>
          <p:grpSpPr>
            <a:xfrm>
              <a:off x="8501874" y="-62409"/>
              <a:ext cx="1218239" cy="668095"/>
              <a:chOff x="1574857" y="-60849"/>
              <a:chExt cx="975794" cy="651399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07E7F63B-A79B-4E5D-B22B-9BD7AD7FD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4857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BA98211-5084-4FA0-A499-59CCB22EDCC6}"/>
                  </a:ext>
                </a:extLst>
              </p:cNvPr>
              <p:cNvSpPr txBox="1"/>
              <p:nvPr/>
            </p:nvSpPr>
            <p:spPr>
              <a:xfrm>
                <a:off x="1579465" y="-60849"/>
                <a:ext cx="971186" cy="45012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Îmbunătățiri </a:t>
                </a:r>
                <a:r>
                  <a:rPr lang="ro-RO" sz="1200" dirty="0" smtClean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viitoare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ACD95A5-A9FA-4094-8E3E-244D339144C6}"/>
                </a:ext>
              </a:extLst>
            </p:cNvPr>
            <p:cNvGrpSpPr/>
            <p:nvPr/>
          </p:nvGrpSpPr>
          <p:grpSpPr>
            <a:xfrm>
              <a:off x="9698664" y="-14737"/>
              <a:ext cx="1239690" cy="614962"/>
              <a:chOff x="1540580" y="-9044"/>
              <a:chExt cx="992975" cy="599594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54C51C27-BF49-4EB3-830E-1D7E4DD484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4684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F278DF0-FE1F-4BE5-AE3F-1525B17E8C06}"/>
                  </a:ext>
                </a:extLst>
              </p:cNvPr>
              <p:cNvSpPr txBox="1"/>
              <p:nvPr/>
            </p:nvSpPr>
            <p:spPr>
              <a:xfrm>
                <a:off x="1540580" y="-9044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Concluzie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539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4CC4583-FF93-4A9A-822B-A9EE764B84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50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4FF9F65-C9AA-4508-AAF8-5B788136E0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2663"/>
            <a:ext cx="12192000" cy="3210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D480351-3535-40F1-BE81-FBBD87B6F4A6}"/>
              </a:ext>
            </a:extLst>
          </p:cNvPr>
          <p:cNvSpPr txBox="1"/>
          <p:nvPr/>
        </p:nvSpPr>
        <p:spPr>
          <a:xfrm>
            <a:off x="5693980" y="6535424"/>
            <a:ext cx="804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000" b="1" dirty="0">
                <a:solidFill>
                  <a:schemeClr val="bg1"/>
                </a:solidFill>
                <a:latin typeface="Philosopher" pitchFamily="2" charset="0"/>
                <a:cs typeface="Times New Roman" pitchFamily="18" charset="0"/>
              </a:rPr>
              <a:t>07</a:t>
            </a:r>
            <a:endParaRPr lang="en-US" sz="1000" b="1" dirty="0">
              <a:solidFill>
                <a:schemeClr val="bg1"/>
              </a:solidFill>
              <a:latin typeface="Philosopher" pitchFamily="2" charset="0"/>
              <a:cs typeface="Times New Roman" pitchFamily="18" charset="0"/>
            </a:endParaRPr>
          </a:p>
        </p:txBody>
      </p:sp>
      <p:sp>
        <p:nvSpPr>
          <p:cNvPr id="42" name="Title 12">
            <a:extLst>
              <a:ext uri="{FF2B5EF4-FFF2-40B4-BE49-F238E27FC236}">
                <a16:creationId xmlns:a16="http://schemas.microsoft.com/office/drawing/2014/main" id="{66BE8918-1DC1-4785-8E05-77CD11BDE2B9}"/>
              </a:ext>
            </a:extLst>
          </p:cNvPr>
          <p:cNvSpPr txBox="1">
            <a:spLocks/>
          </p:cNvSpPr>
          <p:nvPr/>
        </p:nvSpPr>
        <p:spPr>
          <a:xfrm>
            <a:off x="1121980" y="752977"/>
            <a:ext cx="9144000" cy="86721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dirty="0" smtClean="0"/>
              <a:t>Flow-ul aplicației </a:t>
            </a:r>
            <a:endParaRPr lang="ro-RO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4155D42-8DD6-4362-B859-6F42813A9618}"/>
              </a:ext>
            </a:extLst>
          </p:cNvPr>
          <p:cNvGrpSpPr/>
          <p:nvPr/>
        </p:nvGrpSpPr>
        <p:grpSpPr>
          <a:xfrm>
            <a:off x="1210292" y="-61890"/>
            <a:ext cx="9728063" cy="667576"/>
            <a:chOff x="1210292" y="-61890"/>
            <a:chExt cx="9728063" cy="66757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CA61995-2B19-424C-8764-6043F9AA85F2}"/>
                </a:ext>
              </a:extLst>
            </p:cNvPr>
            <p:cNvGrpSpPr/>
            <p:nvPr/>
          </p:nvGrpSpPr>
          <p:grpSpPr>
            <a:xfrm>
              <a:off x="1210292" y="-10440"/>
              <a:ext cx="1226881" cy="616126"/>
              <a:chOff x="1581357" y="-10179"/>
              <a:chExt cx="982716" cy="600729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36EABB76-926A-4966-B90C-B75DE2710C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042ED92-F0B9-4FDD-A429-59F1BDA64072}"/>
                  </a:ext>
                </a:extLst>
              </p:cNvPr>
              <p:cNvSpPr txBox="1"/>
              <p:nvPr/>
            </p:nvSpPr>
            <p:spPr>
              <a:xfrm>
                <a:off x="1581357" y="-10179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Introducere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B820725-2363-4F90-8028-74FAEA730F7E}"/>
                </a:ext>
              </a:extLst>
            </p:cNvPr>
            <p:cNvGrpSpPr/>
            <p:nvPr/>
          </p:nvGrpSpPr>
          <p:grpSpPr>
            <a:xfrm>
              <a:off x="2421906" y="-12134"/>
              <a:ext cx="1228783" cy="616716"/>
              <a:chOff x="1579834" y="-10754"/>
              <a:chExt cx="984239" cy="601304"/>
            </a:xfrm>
          </p:grpSpPr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6EDAD1ED-4811-414B-B093-E1EFAE338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0852450-AAF3-410C-8EB2-65B2E526C75A}"/>
                  </a:ext>
                </a:extLst>
              </p:cNvPr>
              <p:cNvSpPr txBox="1"/>
              <p:nvPr/>
            </p:nvSpPr>
            <p:spPr>
              <a:xfrm>
                <a:off x="1579834" y="-10754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Nevoia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5AEADE3-E848-418F-BF7F-829F45C44B91}"/>
                </a:ext>
              </a:extLst>
            </p:cNvPr>
            <p:cNvGrpSpPr/>
            <p:nvPr/>
          </p:nvGrpSpPr>
          <p:grpSpPr>
            <a:xfrm>
              <a:off x="3622105" y="-12028"/>
              <a:ext cx="1242097" cy="617714"/>
              <a:chOff x="1569169" y="-11727"/>
              <a:chExt cx="994904" cy="602277"/>
            </a:xfrm>
          </p:grpSpPr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EBF4343B-63F5-4A5F-884A-73D3D954DC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D8ECDE9-6C7F-48D2-B1C9-47D3A4395F7C}"/>
                  </a:ext>
                </a:extLst>
              </p:cNvPr>
              <p:cNvSpPr txBox="1"/>
              <p:nvPr/>
            </p:nvSpPr>
            <p:spPr>
              <a:xfrm>
                <a:off x="1569169" y="-11727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Soluția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4081987-C37E-45B1-9ADD-6821292E0FB4}"/>
                </a:ext>
              </a:extLst>
            </p:cNvPr>
            <p:cNvGrpSpPr/>
            <p:nvPr/>
          </p:nvGrpSpPr>
          <p:grpSpPr>
            <a:xfrm>
              <a:off x="4834595" y="-49506"/>
              <a:ext cx="1243124" cy="655192"/>
              <a:chOff x="1568347" y="-48269"/>
              <a:chExt cx="995726" cy="638819"/>
            </a:xfrm>
          </p:grpSpPr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C3126129-220E-4DD6-8B0A-656724AADB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2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0062F8D-5D7C-426A-B4F1-06A206D83FCE}"/>
                  </a:ext>
                </a:extLst>
              </p:cNvPr>
              <p:cNvSpPr txBox="1"/>
              <p:nvPr/>
            </p:nvSpPr>
            <p:spPr>
              <a:xfrm>
                <a:off x="1568347" y="-48269"/>
                <a:ext cx="971186" cy="6301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Tehnologii și </a:t>
                </a:r>
                <a:r>
                  <a:rPr lang="ro-RO" sz="1200" dirty="0" smtClean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abordări anterioare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B91D8EC-AF74-4614-9C54-6372FF7537F6}"/>
                </a:ext>
              </a:extLst>
            </p:cNvPr>
            <p:cNvGrpSpPr/>
            <p:nvPr/>
          </p:nvGrpSpPr>
          <p:grpSpPr>
            <a:xfrm>
              <a:off x="6071118" y="0"/>
              <a:ext cx="1220116" cy="605686"/>
              <a:chOff x="1586775" y="0"/>
              <a:chExt cx="977297" cy="590550"/>
            </a:xfrm>
          </p:grpSpPr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1DD34C31-CF65-4C6E-B13A-44BF8BF77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201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998E632-8101-44FC-96AE-125138E42CAE}"/>
                  </a:ext>
                </a:extLst>
              </p:cNvPr>
              <p:cNvSpPr txBox="1"/>
              <p:nvPr/>
            </p:nvSpPr>
            <p:spPr>
              <a:xfrm>
                <a:off x="1586775" y="0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b="1" dirty="0" smtClean="0">
                    <a:solidFill>
                      <a:schemeClr val="bg1"/>
                    </a:solidFill>
                    <a:latin typeface="Philosopher" pitchFamily="2" charset="0"/>
                    <a:cs typeface="Times New Roman" pitchFamily="18" charset="0"/>
                  </a:rPr>
                  <a:t>Arhitectura</a:t>
                </a:r>
                <a:endParaRPr lang="en-US" sz="1200" b="1" dirty="0">
                  <a:solidFill>
                    <a:schemeClr val="bg1"/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9A0C1FB-9A0F-40AC-B2A4-B9C0B01D1A6C}"/>
                </a:ext>
              </a:extLst>
            </p:cNvPr>
            <p:cNvGrpSpPr/>
            <p:nvPr/>
          </p:nvGrpSpPr>
          <p:grpSpPr>
            <a:xfrm>
              <a:off x="7287691" y="-10439"/>
              <a:ext cx="1218239" cy="616125"/>
              <a:chOff x="1585030" y="-10178"/>
              <a:chExt cx="975794" cy="600728"/>
            </a:xfrm>
          </p:grpSpPr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74176EC9-8AFB-4C39-AAEB-A4BA5CFDD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5030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93A40A0-EB46-4576-8429-DF08DCD97AFF}"/>
                  </a:ext>
                </a:extLst>
              </p:cNvPr>
              <p:cNvSpPr txBox="1"/>
              <p:nvPr/>
            </p:nvSpPr>
            <p:spPr>
              <a:xfrm>
                <a:off x="1589638" y="-10178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 smtClean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Algoritm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EBE5617-E594-49BD-A69A-073B56D4EC17}"/>
                </a:ext>
              </a:extLst>
            </p:cNvPr>
            <p:cNvGrpSpPr/>
            <p:nvPr/>
          </p:nvGrpSpPr>
          <p:grpSpPr>
            <a:xfrm>
              <a:off x="8482210" y="-61890"/>
              <a:ext cx="1229263" cy="667576"/>
              <a:chOff x="1559105" y="-60343"/>
              <a:chExt cx="984623" cy="650893"/>
            </a:xfrm>
          </p:grpSpPr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07E7F63B-A79B-4E5D-B22B-9BD7AD7FD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4857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A98211-5084-4FA0-A499-59CCB22EDCC6}"/>
                  </a:ext>
                </a:extLst>
              </p:cNvPr>
              <p:cNvSpPr txBox="1"/>
              <p:nvPr/>
            </p:nvSpPr>
            <p:spPr>
              <a:xfrm>
                <a:off x="1559105" y="-60343"/>
                <a:ext cx="971186" cy="45012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Îmbunătățiri </a:t>
                </a:r>
                <a:r>
                  <a:rPr lang="ro-RO" sz="1200" dirty="0" smtClean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viitoare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ACD95A5-A9FA-4094-8E3E-244D339144C6}"/>
                </a:ext>
              </a:extLst>
            </p:cNvPr>
            <p:cNvGrpSpPr/>
            <p:nvPr/>
          </p:nvGrpSpPr>
          <p:grpSpPr>
            <a:xfrm>
              <a:off x="9703340" y="-16998"/>
              <a:ext cx="1235015" cy="617223"/>
              <a:chOff x="1544325" y="-11249"/>
              <a:chExt cx="989230" cy="601799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54C51C27-BF49-4EB3-830E-1D7E4DD484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4684" y="0"/>
                <a:ext cx="968871" cy="590550"/>
              </a:xfrm>
              <a:prstGeom prst="rect">
                <a:avLst/>
              </a:prstGeom>
            </p:spPr>
          </p:pic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F278DF0-FE1F-4BE5-AE3F-1525B17E8C06}"/>
                  </a:ext>
                </a:extLst>
              </p:cNvPr>
              <p:cNvSpPr txBox="1"/>
              <p:nvPr/>
            </p:nvSpPr>
            <p:spPr>
              <a:xfrm>
                <a:off x="1544325" y="-11249"/>
                <a:ext cx="97118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o-RO" sz="1200" dirty="0">
                    <a:solidFill>
                      <a:schemeClr val="bg1">
                        <a:lumMod val="50000"/>
                      </a:schemeClr>
                    </a:solidFill>
                    <a:latin typeface="Philosopher" pitchFamily="2" charset="0"/>
                    <a:cs typeface="Times New Roman" pitchFamily="18" charset="0"/>
                  </a:rPr>
                  <a:t>Concluzie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Philosopher" pitchFamily="2" charset="0"/>
                  <a:cs typeface="Times New Roman" pitchFamily="18" charset="0"/>
                </a:endParaRPr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04" y="1368727"/>
            <a:ext cx="6726696" cy="515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2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907</Words>
  <Application>Microsoft Office PowerPoint</Application>
  <PresentationFormat>Widescreen</PresentationFormat>
  <Paragraphs>203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Philosopher</vt:lpstr>
      <vt:lpstr>Times New Roman</vt:lpstr>
      <vt:lpstr>Trebuchet MS</vt:lpstr>
      <vt:lpstr>Office Theme</vt:lpstr>
      <vt:lpstr>PowerPoint Presentation</vt:lpstr>
      <vt:lpstr>Cuprins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</dc:creator>
  <cp:lastModifiedBy>RePack by Diakov</cp:lastModifiedBy>
  <cp:revision>96</cp:revision>
  <dcterms:created xsi:type="dcterms:W3CDTF">2017-06-30T04:36:45Z</dcterms:created>
  <dcterms:modified xsi:type="dcterms:W3CDTF">2019-07-05T20:03:41Z</dcterms:modified>
</cp:coreProperties>
</file>