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87" r:id="rId14"/>
    <p:sldId id="288" r:id="rId15"/>
    <p:sldId id="289" r:id="rId16"/>
    <p:sldId id="291" r:id="rId17"/>
    <p:sldId id="292" r:id="rId18"/>
    <p:sldId id="293" r:id="rId19"/>
    <p:sldId id="294" r:id="rId20"/>
    <p:sldId id="315" r:id="rId21"/>
    <p:sldId id="316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11" r:id="rId33"/>
    <p:sldId id="312" r:id="rId34"/>
    <p:sldId id="313" r:id="rId35"/>
    <p:sldId id="314" r:id="rId36"/>
    <p:sldId id="309" r:id="rId37"/>
  </p:sldIdLst>
  <p:sldSz cx="9144000" cy="6858000" type="screen4x3"/>
  <p:notesSz cx="7077075" cy="93853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E1AB6-DDD3-48F3-A609-1AE0ED179D10}" type="datetimeFigureOut">
              <a:rPr lang="es-PE" smtClean="0"/>
              <a:t>09/03/2014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42EB6-A7FB-44FE-A8DA-F7DF2CCBF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4956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B491035-D17A-4D71-8871-1913B6434E9E}" type="datetimeFigureOut">
              <a:rPr lang="es-ES" smtClean="0"/>
              <a:pPr/>
              <a:t>09/03/2014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7708" y="4458018"/>
            <a:ext cx="5661660" cy="422338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914406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08705" y="8914406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9DA0EDA5-759E-48F1-B2E3-2D6AF003775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6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F3E79-A6C2-4869-B0C7-28AC9522DDED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E4DB7-D2C0-4D9C-94B8-EC26BE820D1B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BD7DD-EFE0-428B-8208-B05F61389FE0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E621A-AAFF-4B8D-B32A-94F275A85235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0F6CD-ACE4-4826-A21D-F313A25E76A1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2A262-E3D3-43B2-95B7-A8490BA30729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A16810-1C09-47D4-8E82-00C4B65B52EE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8E1AE-2222-46D1-AEF6-F57FDD805085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07E2FE-216E-42A8-963F-796F9C445DBB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3669E-75F8-4215-B16F-53ABF18D1F40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D1B76-E1A5-46A4-8704-52E2EEAB7B92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85B0C-51F7-4BD7-84BE-C6A514517CA1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58018"/>
            <a:ext cx="5189855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AD0DAD-6E0B-4591-9665-16A6F7F1A712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F170A-3750-4AB7-BB13-AC508E436DD6}" type="slidenum">
              <a:rPr lang="es-ES_tradnl"/>
              <a:pPr/>
              <a:t>23</a:t>
            </a:fld>
            <a:endParaRPr lang="es-ES_tradnl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B5621-4ADE-4DE1-A09D-47E3B4FC5D50}" type="slidenum">
              <a:rPr lang="es-ES_tradnl"/>
              <a:pPr/>
              <a:t>24</a:t>
            </a:fld>
            <a:endParaRPr lang="es-ES_tradnl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5A021-C635-4CB9-A95B-24B84AF3922E}" type="slidenum">
              <a:rPr lang="es-ES_tradnl"/>
              <a:pPr/>
              <a:t>25</a:t>
            </a:fld>
            <a:endParaRPr lang="es-ES_tradnl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0287A-A588-4E4E-8468-208FBFE27E8D}" type="slidenum">
              <a:rPr lang="es-ES_tradnl"/>
              <a:pPr/>
              <a:t>26</a:t>
            </a:fld>
            <a:endParaRPr lang="es-ES_tradnl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39EA2-AB17-47FF-9EBB-27E138881233}" type="slidenum">
              <a:rPr lang="es-ES_tradnl"/>
              <a:pPr/>
              <a:t>27</a:t>
            </a:fld>
            <a:endParaRPr lang="es-ES_tradnl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4D0CB-023D-4884-8CED-97884CD0DFE6}" type="slidenum">
              <a:rPr lang="es-ES_tradnl"/>
              <a:pPr/>
              <a:t>28</a:t>
            </a:fld>
            <a:endParaRPr lang="es-ES_tradnl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7C760-ACA0-44D3-A03C-D54305747CF6}" type="slidenum">
              <a:rPr lang="es-ES_tradnl"/>
              <a:pPr/>
              <a:t>29</a:t>
            </a:fld>
            <a:endParaRPr lang="es-ES_tradnl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9E8F2-70BB-4C22-B153-E33540118FB1}" type="slidenum">
              <a:rPr lang="es-ES_tradnl"/>
              <a:pPr/>
              <a:t>30</a:t>
            </a:fld>
            <a:endParaRPr lang="es-ES_tradnl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4242A-1D5A-4719-9534-734A09E44619}" type="slidenum">
              <a:rPr lang="es-ES_tradnl"/>
              <a:pPr/>
              <a:t>31</a:t>
            </a:fld>
            <a:endParaRPr lang="es-ES_tradnl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B4358-9CCB-4E89-99DA-C445F4A7EEED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C95B07-03D6-4515-B7C2-EC3A86C0C317}" type="slidenum">
              <a:rPr lang="es-ES_tradnl"/>
              <a:pPr/>
              <a:t>33</a:t>
            </a:fld>
            <a:endParaRPr lang="es-ES_tradnl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4F8AB-15E1-4369-8C5B-52131F9A46EC}" type="slidenum">
              <a:rPr lang="es-ES_tradnl"/>
              <a:pPr/>
              <a:t>36</a:t>
            </a:fld>
            <a:endParaRPr lang="es-ES_tradnl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EB2CA-EF03-465D-B398-D8FBE09CD1F9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619FE-EFD6-43F3-8BA7-D0A578FD3189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222A3C-0789-4814-818B-84F7832FCB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7EA80-94CA-47A1-AFDD-8B3A1C8F5A06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58018"/>
            <a:ext cx="5189855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D3D43-CEB7-4C56-A182-79D50B5BA58F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5D273-5079-4B1B-97F2-F9E797BA6F74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3263"/>
            <a:ext cx="4692650" cy="3519487"/>
          </a:xfrm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708" y="4458018"/>
            <a:ext cx="5661660" cy="28188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09/03/2014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09/03/2014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658" name="Picture 2" descr="side_col_scurve"/>
          <p:cNvPicPr>
            <a:picLocks noChangeAspect="1" noChangeArrowheads="1"/>
          </p:cNvPicPr>
          <p:nvPr/>
        </p:nvPicPr>
        <p:blipFill>
          <a:blip r:embed="rId3"/>
          <a:srcRect t="66269"/>
          <a:stretch>
            <a:fillRect/>
          </a:stretch>
        </p:blipFill>
        <p:spPr bwMode="auto">
          <a:xfrm>
            <a:off x="501650" y="0"/>
            <a:ext cx="1223963" cy="6858000"/>
          </a:xfrm>
          <a:prstGeom prst="rect">
            <a:avLst/>
          </a:prstGeom>
          <a:noFill/>
        </p:spPr>
      </p:pic>
      <p:pic>
        <p:nvPicPr>
          <p:cNvPr id="710659" name="Picture 3" descr="side_col_scur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06475" cy="6858000"/>
          </a:xfrm>
          <a:prstGeom prst="rect">
            <a:avLst/>
          </a:prstGeom>
          <a:noFill/>
        </p:spPr>
      </p:pic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684213" y="3789363"/>
            <a:ext cx="8015287" cy="2232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s-ES"/>
          </a:p>
        </p:txBody>
      </p:sp>
      <p:sp>
        <p:nvSpPr>
          <p:cNvPr id="7106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98550" y="3929063"/>
            <a:ext cx="7504113" cy="652462"/>
          </a:xfrm>
        </p:spPr>
        <p:txBody>
          <a:bodyPr/>
          <a:lstStyle/>
          <a:p>
            <a:pPr algn="ctr"/>
            <a:r>
              <a:rPr lang="es-PE" sz="36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ALGORÍTMICA III</a:t>
            </a:r>
          </a:p>
        </p:txBody>
      </p:sp>
      <p:sp>
        <p:nvSpPr>
          <p:cNvPr id="7106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006475"/>
            <a:ext cx="7993062" cy="358775"/>
          </a:xfrm>
          <a:noFill/>
          <a:ln/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s-PE" sz="2000">
                <a:latin typeface="Arial Unicode MS" pitchFamily="34" charset="-128"/>
              </a:rPr>
              <a:t>FACULTAD DE INGENIERÍA DE SISTEMAS E INFORMÁTICA</a:t>
            </a:r>
            <a:endParaRPr lang="es-PE" sz="2000" b="1">
              <a:latin typeface="Arial Unicode MS" pitchFamily="34" charset="-128"/>
            </a:endParaRPr>
          </a:p>
        </p:txBody>
      </p:sp>
      <p:sp>
        <p:nvSpPr>
          <p:cNvPr id="710662" name="Text Box 6"/>
          <p:cNvSpPr txBox="1">
            <a:spLocks noChangeArrowheads="1"/>
          </p:cNvSpPr>
          <p:nvPr/>
        </p:nvSpPr>
        <p:spPr bwMode="auto">
          <a:xfrm>
            <a:off x="928662" y="4821238"/>
            <a:ext cx="635798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Verdana" pitchFamily="34" charset="0"/>
              </a:rPr>
              <a:t>Profesor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Ing</a:t>
            </a:r>
            <a:r>
              <a:rPr lang="en-US" dirty="0">
                <a:latin typeface="Verdana" pitchFamily="34" charset="0"/>
              </a:rPr>
              <a:t>. </a:t>
            </a:r>
            <a:r>
              <a:rPr lang="en-US" dirty="0" smtClean="0">
                <a:latin typeface="Verdana" pitchFamily="34" charset="0"/>
              </a:rPr>
              <a:t>Michael Alejandro Cabanillas Carbonell</a:t>
            </a:r>
            <a:endParaRPr lang="en-US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u="sng" dirty="0" smtClean="0">
                <a:solidFill>
                  <a:srgbClr val="0000FF"/>
                </a:solidFill>
                <a:latin typeface="Verdana" pitchFamily="34" charset="0"/>
              </a:rPr>
              <a:t>fi.cabanillas@hotmail.com</a:t>
            </a:r>
            <a:endParaRPr lang="en-US" u="sng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710664" name="Text Box 8"/>
          <p:cNvSpPr txBox="1">
            <a:spLocks noChangeArrowheads="1"/>
          </p:cNvSpPr>
          <p:nvPr/>
        </p:nvSpPr>
        <p:spPr bwMode="auto">
          <a:xfrm>
            <a:off x="3419475" y="6092825"/>
            <a:ext cx="2376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32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2014 –I</a:t>
            </a:r>
            <a:endParaRPr lang="es-PE" sz="32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0666" name="Rectangle 10"/>
          <p:cNvSpPr>
            <a:spLocks noChangeArrowheads="1"/>
          </p:cNvSpPr>
          <p:nvPr/>
        </p:nvSpPr>
        <p:spPr bwMode="auto">
          <a:xfrm>
            <a:off x="90488" y="63500"/>
            <a:ext cx="89646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2700" b="1">
                <a:effectLst>
                  <a:outerShdw blurRad="38100" dist="38100" dir="2700000" algn="tl">
                    <a:srgbClr val="C0C0C0"/>
                  </a:outerShdw>
                </a:effectLst>
              </a:rPr>
              <a:t>UNIVERSIDAD DE CIENCIAS Y HUMANIDADES</a:t>
            </a:r>
            <a:endParaRPr lang="es-PE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0667" name="Picture 11" descr="Java_tasse_turning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6838" y="4437063"/>
            <a:ext cx="887412" cy="1512887"/>
          </a:xfrm>
          <a:prstGeom prst="rect">
            <a:avLst/>
          </a:prstGeom>
          <a:noFill/>
        </p:spPr>
      </p:pic>
      <p:pic>
        <p:nvPicPr>
          <p:cNvPr id="710668" name="Picture 12" descr="uch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6238" y="1773238"/>
            <a:ext cx="3673475" cy="1195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522" name="Picture 2" descr="21g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2000"/>
          </a:blip>
          <a:srcRect l="72957" b="64514"/>
          <a:stretch>
            <a:fillRect/>
          </a:stretch>
        </p:blipFill>
        <p:spPr bwMode="auto">
          <a:xfrm>
            <a:off x="5580063" y="1341438"/>
            <a:ext cx="2997200" cy="5248275"/>
          </a:xfrm>
          <a:prstGeom prst="rect">
            <a:avLst/>
          </a:prstGeom>
          <a:noFill/>
        </p:spPr>
      </p:pic>
      <p:sp>
        <p:nvSpPr>
          <p:cNvPr id="619527" name="Rectangle 7"/>
          <p:cNvSpPr>
            <a:spLocks noGrp="1" noChangeArrowheads="1"/>
          </p:cNvSpPr>
          <p:nvPr>
            <p:ph type="title"/>
          </p:nvPr>
        </p:nvSpPr>
        <p:spPr>
          <a:xfrm>
            <a:off x="295275" y="620713"/>
            <a:ext cx="8237538" cy="576262"/>
          </a:xfrm>
          <a:noFill/>
          <a:ln/>
        </p:spPr>
        <p:txBody>
          <a:bodyPr anchor="b"/>
          <a:lstStyle/>
          <a:p>
            <a:r>
              <a:rPr lang="es-PE" sz="2800">
                <a:latin typeface="Verdana" pitchFamily="34" charset="0"/>
              </a:rPr>
              <a:t>EVOLUCIÓN DE LA POO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00213"/>
            <a:ext cx="7993063" cy="4471987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 b="1" dirty="0">
                <a:latin typeface="Verdana" pitchFamily="34" charset="0"/>
              </a:rPr>
              <a:t>	PROGRAMACIÓN ESTRUCTURADA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Su principal contribución es la existencia de la </a:t>
            </a:r>
            <a:r>
              <a:rPr lang="es-PE" sz="2400" b="1" i="1" dirty="0">
                <a:latin typeface="Verdana" pitchFamily="34" charset="0"/>
              </a:rPr>
              <a:t>función</a:t>
            </a:r>
            <a:r>
              <a:rPr lang="es-PE" sz="2400" dirty="0">
                <a:latin typeface="Verdana" pitchFamily="34" charset="0"/>
              </a:rPr>
              <a:t>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s-PE" sz="2400" dirty="0">
              <a:latin typeface="Verdana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Los datos se pasan a la función por medio de parámetros.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s-PE" sz="2400" dirty="0">
              <a:latin typeface="Verdana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Las funciones pueden tener variables que se comportan como locales a la función.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Verdana" pitchFamily="34" charset="0"/>
              </a:rPr>
              <a:t>	</a:t>
            </a:r>
            <a:endParaRPr lang="es-PE" sz="24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706" name="Picture 2" descr="21g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2000"/>
          </a:blip>
          <a:srcRect l="72957" b="64514"/>
          <a:stretch>
            <a:fillRect/>
          </a:stretch>
        </p:blipFill>
        <p:spPr bwMode="auto">
          <a:xfrm>
            <a:off x="5580063" y="1341438"/>
            <a:ext cx="2997200" cy="5248275"/>
          </a:xfrm>
          <a:prstGeom prst="rect">
            <a:avLst/>
          </a:prstGeom>
          <a:noFill/>
        </p:spPr>
      </p:pic>
      <p:sp>
        <p:nvSpPr>
          <p:cNvPr id="712708" name="Rectangle 4"/>
          <p:cNvSpPr>
            <a:spLocks noGrp="1" noChangeArrowheads="1"/>
          </p:cNvSpPr>
          <p:nvPr>
            <p:ph type="title"/>
          </p:nvPr>
        </p:nvSpPr>
        <p:spPr>
          <a:xfrm>
            <a:off x="295275" y="620713"/>
            <a:ext cx="8237538" cy="576262"/>
          </a:xfrm>
          <a:noFill/>
          <a:ln/>
        </p:spPr>
        <p:txBody>
          <a:bodyPr anchor="b"/>
          <a:lstStyle/>
          <a:p>
            <a:r>
              <a:rPr lang="es-PE" sz="2800">
                <a:latin typeface="Verdana" pitchFamily="34" charset="0"/>
              </a:rPr>
              <a:t>EVOLUCIÓN DE LA POO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00213"/>
            <a:ext cx="7993063" cy="4471987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s-PE" sz="2400" b="1">
                <a:latin typeface="Verdana" pitchFamily="34" charset="0"/>
              </a:rPr>
              <a:t>	PROGRAMACIÓN ESTRUCTURADA </a:t>
            </a:r>
            <a:r>
              <a:rPr lang="es-PE" sz="2400" b="1" i="1">
                <a:latin typeface="Verdana" pitchFamily="34" charset="0"/>
              </a:rPr>
              <a:t>(…cont)</a:t>
            </a: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</a:t>
            </a:r>
          </a:p>
          <a:p>
            <a:pPr algn="just">
              <a:buFont typeface="Wingdings" pitchFamily="2" charset="2"/>
              <a:buNone/>
            </a:pPr>
            <a:r>
              <a:rPr lang="en-US" sz="2400">
                <a:latin typeface="Verdana" pitchFamily="34" charset="0"/>
              </a:rPr>
              <a:t>	El concepto más importante que se desprende de la programación estructurada es la </a:t>
            </a:r>
            <a:r>
              <a:rPr lang="en-US" sz="2400" b="1" i="1">
                <a:latin typeface="Verdana" pitchFamily="34" charset="0"/>
              </a:rPr>
              <a:t>abstracción</a:t>
            </a:r>
            <a:r>
              <a:rPr lang="en-US" sz="2400">
                <a:latin typeface="Verdana" pitchFamily="34" charset="0"/>
              </a:rPr>
              <a:t>. </a:t>
            </a:r>
          </a:p>
          <a:p>
            <a:pPr algn="just">
              <a:buFont typeface="Wingdings" pitchFamily="2" charset="2"/>
              <a:buNone/>
            </a:pPr>
            <a:endParaRPr lang="en-US" sz="240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2400">
                <a:latin typeface="Verdana" pitchFamily="34" charset="0"/>
              </a:rPr>
              <a:t>	Mediante este concepto se concentra la atención sólo en las propiedades relevantes, dejando de lado todo aquello que no sea de utilidad.</a:t>
            </a:r>
            <a:endParaRPr lang="es-PE" sz="24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706688"/>
            <a:ext cx="7775575" cy="1730375"/>
          </a:xfrm>
          <a:noFill/>
          <a:ln/>
        </p:spPr>
        <p:txBody>
          <a:bodyPr anchor="t">
            <a:normAutofit fontScale="90000"/>
          </a:bodyPr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4000">
                <a:solidFill>
                  <a:schemeClr val="tx1"/>
                </a:solidFill>
                <a:latin typeface="Verdana" pitchFamily="34" charset="0"/>
              </a:rPr>
              <a:t>PROGRAMACIÓN ORIENTADA A OBJETOS (POO)</a:t>
            </a:r>
            <a:endParaRPr lang="es-PE" sz="400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138" name="Picture 2" descr="circuito-1"/>
          <p:cNvPicPr>
            <a:picLocks noChangeAspect="1" noChangeArrowheads="1"/>
          </p:cNvPicPr>
          <p:nvPr/>
        </p:nvPicPr>
        <p:blipFill>
          <a:blip r:embed="rId3">
            <a:lum bright="30000" contrast="-18000"/>
          </a:blip>
          <a:srcRect/>
          <a:stretch>
            <a:fillRect/>
          </a:stretch>
        </p:blipFill>
        <p:spPr bwMode="auto">
          <a:xfrm>
            <a:off x="0" y="3903663"/>
            <a:ext cx="4691063" cy="2954337"/>
          </a:xfrm>
          <a:prstGeom prst="rect">
            <a:avLst/>
          </a:prstGeom>
          <a:noFill/>
        </p:spPr>
      </p:pic>
      <p:sp>
        <p:nvSpPr>
          <p:cNvPr id="731140" name="Rectangle 4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57298"/>
            <a:ext cx="7993062" cy="4151313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 b="1" dirty="0">
                <a:latin typeface="Verdana" pitchFamily="34" charset="0"/>
              </a:rPr>
              <a:t>	INTRODUCCIÓN</a:t>
            </a: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>La programación orientada a objetos (POO) divide programas grandes y complejos en unidades </a:t>
            </a:r>
            <a:r>
              <a:rPr lang="es-PE" sz="2400" i="1" dirty="0" err="1">
                <a:latin typeface="Verdana" pitchFamily="34" charset="0"/>
              </a:rPr>
              <a:t>semi</a:t>
            </a:r>
            <a:r>
              <a:rPr lang="es-PE" sz="2400" i="1" dirty="0">
                <a:latin typeface="Verdana" pitchFamily="34" charset="0"/>
              </a:rPr>
              <a:t>-autónomas</a:t>
            </a:r>
            <a:r>
              <a:rPr lang="es-PE" sz="2400" dirty="0">
                <a:latin typeface="Verdana" pitchFamily="34" charset="0"/>
              </a:rPr>
              <a:t> que son fácilmente identificables.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Se fundamentan en el lema: </a:t>
            </a:r>
            <a:r>
              <a:rPr lang="es-PE" sz="2400" b="1" i="1" dirty="0">
                <a:latin typeface="Verdana" pitchFamily="34" charset="0"/>
              </a:rPr>
              <a:t>“Divide y vencerás”</a:t>
            </a:r>
            <a:r>
              <a:rPr lang="es-PE" sz="2400" dirty="0">
                <a:latin typeface="Verdana" pitchFamily="34" charset="0"/>
              </a:rPr>
              <a:t>.</a:t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>Los objetos funcionan de la siguiente manera: ocultan los detalles de su implementación al resto del programa. Lo único importante es su funcionalidad.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186" name="Picture 2" descr="B000269R5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8000"/>
          </a:blip>
          <a:srcRect/>
          <a:stretch>
            <a:fillRect/>
          </a:stretch>
        </p:blipFill>
        <p:spPr bwMode="auto">
          <a:xfrm>
            <a:off x="2484438" y="1773238"/>
            <a:ext cx="4514850" cy="4762500"/>
          </a:xfrm>
          <a:prstGeom prst="rect">
            <a:avLst/>
          </a:prstGeom>
          <a:noFill/>
        </p:spPr>
      </p:pic>
      <p:sp>
        <p:nvSpPr>
          <p:cNvPr id="733188" name="Rectangle 4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 dirty="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700213"/>
            <a:ext cx="8015288" cy="4471987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s-PE" sz="2400" b="1">
                <a:latin typeface="Verdana" pitchFamily="34" charset="0"/>
              </a:rPr>
              <a:t>	INTRODUCCIÓN (</a:t>
            </a:r>
            <a:r>
              <a:rPr lang="es-PE" sz="2400" b="1" i="1">
                <a:latin typeface="Verdana" pitchFamily="34" charset="0"/>
              </a:rPr>
              <a:t>..continuación</a:t>
            </a:r>
            <a:r>
              <a:rPr lang="es-PE" sz="2400" b="1">
                <a:latin typeface="Verdana" pitchFamily="34" charset="0"/>
              </a:rPr>
              <a:t>)</a:t>
            </a: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</a:t>
            </a: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En este enfoque interesa el </a:t>
            </a:r>
            <a:r>
              <a:rPr lang="es-PE" sz="2400" b="1" i="1">
                <a:latin typeface="Verdana" pitchFamily="34" charset="0"/>
              </a:rPr>
              <a:t>qué</a:t>
            </a:r>
            <a:r>
              <a:rPr lang="es-PE" sz="2400">
                <a:latin typeface="Verdana" pitchFamily="34" charset="0"/>
              </a:rPr>
              <a:t> se hace mas no el </a:t>
            </a:r>
            <a:r>
              <a:rPr lang="es-PE" sz="2400" b="1" i="1">
                <a:latin typeface="Verdana" pitchFamily="34" charset="0"/>
              </a:rPr>
              <a:t>cómo </a:t>
            </a:r>
            <a:r>
              <a:rPr lang="es-PE" sz="2400">
                <a:latin typeface="Verdana" pitchFamily="34" charset="0"/>
              </a:rPr>
              <a:t>se hace.</a:t>
            </a: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Los objetos sólo presentan una interfaz (que no necesariamente es gráfica) para comunicar </a:t>
            </a:r>
            <a:r>
              <a:rPr lang="es-PE" sz="2400" b="1" i="1">
                <a:latin typeface="Verdana" pitchFamily="34" charset="0"/>
              </a:rPr>
              <a:t>mensajes</a:t>
            </a:r>
            <a:r>
              <a:rPr lang="es-PE" sz="2400">
                <a:latin typeface="Verdana" pitchFamily="34" charset="0"/>
              </a:rPr>
              <a:t>.</a:t>
            </a: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La interfaz viene definida por un </a:t>
            </a:r>
            <a:r>
              <a:rPr lang="es-PE" sz="2400" b="1" i="1">
                <a:latin typeface="Verdana" pitchFamily="34" charset="0"/>
              </a:rPr>
              <a:t>método</a:t>
            </a:r>
            <a:r>
              <a:rPr lang="es-PE" sz="2400">
                <a:latin typeface="Verdana" pitchFamily="34" charset="0"/>
              </a:rPr>
              <a:t> que pasa mensajes a los </a:t>
            </a:r>
            <a:r>
              <a:rPr lang="es-PE" sz="2400" b="1" i="1">
                <a:latin typeface="Verdana" pitchFamily="34" charset="0"/>
              </a:rPr>
              <a:t>atributos</a:t>
            </a:r>
            <a:r>
              <a:rPr lang="es-PE" sz="2400">
                <a:latin typeface="Verdana" pitchFamily="34" charset="0"/>
              </a:rPr>
              <a:t> de una clase.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234" name="Picture 2" descr="chip"/>
          <p:cNvPicPr>
            <a:picLocks noChangeAspect="1" noChangeArrowheads="1"/>
          </p:cNvPicPr>
          <p:nvPr/>
        </p:nvPicPr>
        <p:blipFill>
          <a:blip r:embed="rId3">
            <a:lum bright="36000"/>
          </a:blip>
          <a:srcRect/>
          <a:stretch>
            <a:fillRect/>
          </a:stretch>
        </p:blipFill>
        <p:spPr bwMode="auto">
          <a:xfrm>
            <a:off x="2268538" y="2857496"/>
            <a:ext cx="4176712" cy="3419475"/>
          </a:xfrm>
          <a:prstGeom prst="rect">
            <a:avLst/>
          </a:prstGeom>
          <a:noFill/>
        </p:spPr>
      </p:pic>
      <p:sp>
        <p:nvSpPr>
          <p:cNvPr id="735236" name="Rectangle 4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 dirty="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00174"/>
            <a:ext cx="7920037" cy="440055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 b="1" dirty="0">
                <a:latin typeface="Verdana" pitchFamily="34" charset="0"/>
              </a:rPr>
              <a:t>	CLASES</a:t>
            </a: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>Son </a:t>
            </a:r>
            <a:r>
              <a:rPr lang="es-PE" sz="2400" b="1" i="1" dirty="0">
                <a:latin typeface="Verdana" pitchFamily="34" charset="0"/>
              </a:rPr>
              <a:t>plantillas </a:t>
            </a:r>
            <a:r>
              <a:rPr lang="es-PE" sz="2400" dirty="0">
                <a:latin typeface="Verdana" pitchFamily="34" charset="0"/>
              </a:rPr>
              <a:t> para construir o fabricar objetos.</a:t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>La definición de una clase incluye las especificaciones de qué </a:t>
            </a:r>
            <a:r>
              <a:rPr lang="es-PE" sz="2400" b="1" i="1" dirty="0">
                <a:latin typeface="Verdana" pitchFamily="34" charset="0"/>
              </a:rPr>
              <a:t>atributos</a:t>
            </a:r>
            <a:r>
              <a:rPr lang="es-PE" sz="2400" dirty="0">
                <a:latin typeface="Verdana" pitchFamily="34" charset="0"/>
              </a:rPr>
              <a:t> y </a:t>
            </a:r>
            <a:r>
              <a:rPr lang="es-PE" sz="2400" b="1" i="1" dirty="0">
                <a:latin typeface="Verdana" pitchFamily="34" charset="0"/>
              </a:rPr>
              <a:t>métodos</a:t>
            </a:r>
            <a:r>
              <a:rPr lang="es-PE" sz="2400" dirty="0">
                <a:latin typeface="Verdana" pitchFamily="34" charset="0"/>
              </a:rPr>
              <a:t> van a formar parte de la clase, y por consiguiente, de los objetos.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s-PE" sz="2400" b="1" i="1" dirty="0">
              <a:latin typeface="Verdana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 b="1" i="1" dirty="0">
                <a:latin typeface="Verdana" pitchFamily="34" charset="0"/>
              </a:rPr>
              <a:t>	</a:t>
            </a:r>
            <a:r>
              <a:rPr lang="es-PE" sz="2400" dirty="0" err="1">
                <a:latin typeface="Verdana" pitchFamily="34" charset="0"/>
              </a:rPr>
              <a:t>Ejm.</a:t>
            </a:r>
            <a:r>
              <a:rPr lang="es-PE" sz="2400" dirty="0">
                <a:latin typeface="Verdana" pitchFamily="34" charset="0"/>
              </a:rPr>
              <a:t>: si la clase es un molde para fabricar chips, los objetos que se crean a partir de ellas serán </a:t>
            </a:r>
            <a:r>
              <a:rPr lang="es-PE" sz="2400" i="1" dirty="0">
                <a:latin typeface="Verdana" pitchFamily="34" charset="0"/>
              </a:rPr>
              <a:t>chips</a:t>
            </a:r>
            <a:r>
              <a:rPr lang="es-PE" sz="2400" dirty="0">
                <a:latin typeface="Verdana" pitchFamily="34" charset="0"/>
              </a:rPr>
              <a:t>.</a:t>
            </a:r>
            <a:endParaRPr lang="es-PE" sz="2400" b="1" i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2" name="Rectangle 4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 dirty="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81200"/>
            <a:ext cx="7439025" cy="440055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s-PE" sz="2400" b="1">
                <a:latin typeface="Verdana" pitchFamily="34" charset="0"/>
              </a:rPr>
              <a:t>	CLASES</a:t>
            </a:r>
            <a:r>
              <a:rPr lang="es-PE" sz="2400">
                <a:latin typeface="Verdana" pitchFamily="34" charset="0"/>
              </a:rPr>
              <a:t> </a:t>
            </a:r>
            <a:r>
              <a:rPr lang="es-PE" sz="2400" b="1">
                <a:latin typeface="Verdana" pitchFamily="34" charset="0"/>
              </a:rPr>
              <a:t>(...</a:t>
            </a:r>
            <a:r>
              <a:rPr lang="es-PE" sz="2400" b="1" i="1">
                <a:latin typeface="Verdana" pitchFamily="34" charset="0"/>
              </a:rPr>
              <a:t>continuación</a:t>
            </a:r>
            <a:r>
              <a:rPr lang="es-PE" sz="2400" b="1">
                <a:latin typeface="Verdana" pitchFamily="34" charset="0"/>
              </a:rPr>
              <a:t>)</a:t>
            </a: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/>
            </a:r>
            <a:br>
              <a:rPr lang="es-PE" sz="2400">
                <a:latin typeface="Verdana" pitchFamily="34" charset="0"/>
              </a:rPr>
            </a:br>
            <a:r>
              <a:rPr lang="es-PE" sz="2400">
                <a:latin typeface="Verdana" pitchFamily="34" charset="0"/>
              </a:rPr>
              <a:t>La definición de una clase en Java sería:</a:t>
            </a:r>
          </a:p>
          <a:p>
            <a:pPr algn="just">
              <a:buFont typeface="Wingdings" pitchFamily="2" charset="2"/>
              <a:buNone/>
            </a:pPr>
            <a:endParaRPr lang="es-PE" sz="240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public </a:t>
            </a:r>
            <a:r>
              <a:rPr lang="es-PE" sz="2400" b="1">
                <a:latin typeface="Verdana" pitchFamily="34" charset="0"/>
              </a:rPr>
              <a:t>class</a:t>
            </a:r>
            <a:r>
              <a:rPr lang="es-PE" sz="2400">
                <a:latin typeface="Verdana" pitchFamily="34" charset="0"/>
              </a:rPr>
              <a:t> </a:t>
            </a:r>
            <a:r>
              <a:rPr lang="es-PE" sz="2400" b="1" i="1">
                <a:latin typeface="Verdana" pitchFamily="34" charset="0"/>
              </a:rPr>
              <a:t>Alumno</a:t>
            </a:r>
            <a:r>
              <a:rPr lang="es-PE" sz="2400">
                <a:latin typeface="Verdana" pitchFamily="34" charset="0"/>
              </a:rPr>
              <a:t> {</a:t>
            </a: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				//atributos</a:t>
            </a: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				//métodos</a:t>
            </a: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			       }</a:t>
            </a:r>
            <a:endParaRPr lang="es-PE" sz="2400" b="1" i="1">
              <a:latin typeface="Verdana" pitchFamily="34" charset="0"/>
            </a:endParaRPr>
          </a:p>
        </p:txBody>
      </p:sp>
      <p:pic>
        <p:nvPicPr>
          <p:cNvPr id="739331" name="Picture 3" descr="duke_penci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1863" y="4868863"/>
            <a:ext cx="2251075" cy="1608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 dirty="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28736"/>
            <a:ext cx="8158162" cy="461645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s-PE" sz="2400" b="1">
                <a:latin typeface="Verdana" pitchFamily="34" charset="0"/>
              </a:rPr>
              <a:t>	ATRIBUTOS</a:t>
            </a:r>
            <a:endParaRPr lang="es-PE" sz="2400" b="1" i="1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/>
            </a:r>
            <a:br>
              <a:rPr lang="es-PE" sz="2400">
                <a:latin typeface="Verdana" pitchFamily="34" charset="0"/>
              </a:rPr>
            </a:br>
            <a:r>
              <a:rPr lang="es-PE" sz="2400">
                <a:latin typeface="Verdana" pitchFamily="34" charset="0"/>
              </a:rPr>
              <a:t>Son las </a:t>
            </a:r>
            <a:r>
              <a:rPr lang="es-PE" sz="2400" b="1" i="1">
                <a:latin typeface="Verdana" pitchFamily="34" charset="0"/>
              </a:rPr>
              <a:t>variables</a:t>
            </a:r>
            <a:r>
              <a:rPr lang="es-PE" sz="2400">
                <a:latin typeface="Verdana" pitchFamily="34" charset="0"/>
              </a:rPr>
              <a:t> que forman parte de la definición de una clase y que van a servir para almacenar los datos que manejen los objetos creados a partir de esa clase.</a:t>
            </a: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En el caso del </a:t>
            </a:r>
            <a:r>
              <a:rPr lang="es-PE" sz="2400" b="1" i="1">
                <a:latin typeface="Verdana" pitchFamily="34" charset="0"/>
              </a:rPr>
              <a:t>Alumno</a:t>
            </a:r>
            <a:r>
              <a:rPr lang="es-PE" sz="2400">
                <a:latin typeface="Verdana" pitchFamily="34" charset="0"/>
              </a:rPr>
              <a:t>, los atributos serían: nombre, edad y código.</a:t>
            </a: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		</a:t>
            </a: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		private String nombre, codigo;</a:t>
            </a: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		private int edad;</a:t>
            </a:r>
            <a:endParaRPr lang="es-PE" sz="2400" b="1" i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5" name="Rectangle 3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 dirty="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28736"/>
            <a:ext cx="8135937" cy="461645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s-PE" sz="2400" b="1" dirty="0">
                <a:latin typeface="Verdana" pitchFamily="34" charset="0"/>
              </a:rPr>
              <a:t>	MÉTODOS</a:t>
            </a:r>
            <a:endParaRPr lang="es-PE" sz="2400" b="1" i="1" dirty="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>Son funciones o procedimientos implementados en la clase y cuya finalidad es manipular los atributos.</a:t>
            </a: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</a:t>
            </a:r>
            <a:r>
              <a:rPr lang="es-PE" sz="2400" dirty="0" err="1">
                <a:latin typeface="Verdana" pitchFamily="34" charset="0"/>
              </a:rPr>
              <a:t>Ejm</a:t>
            </a:r>
            <a:r>
              <a:rPr lang="es-PE" sz="2400" dirty="0">
                <a:latin typeface="Verdana" pitchFamily="34" charset="0"/>
              </a:rPr>
              <a:t>: si quisiera establecer el nombre de mi Alumno usaría el método </a:t>
            </a:r>
            <a:r>
              <a:rPr lang="es-PE" sz="2400" b="1" i="1" dirty="0" err="1">
                <a:latin typeface="Verdana" pitchFamily="34" charset="0"/>
              </a:rPr>
              <a:t>setNombre</a:t>
            </a:r>
            <a:r>
              <a:rPr lang="es-PE" sz="2400" dirty="0">
                <a:latin typeface="Verdana" pitchFamily="34" charset="0"/>
              </a:rPr>
              <a:t>:</a:t>
            </a: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</a:t>
            </a: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</a:t>
            </a:r>
            <a:r>
              <a:rPr lang="es-PE" sz="2400" dirty="0" err="1">
                <a:latin typeface="Verdana" pitchFamily="34" charset="0"/>
              </a:rPr>
              <a:t>public</a:t>
            </a:r>
            <a:r>
              <a:rPr lang="es-PE" sz="2400" dirty="0">
                <a:latin typeface="Verdana" pitchFamily="34" charset="0"/>
              </a:rPr>
              <a:t> </a:t>
            </a:r>
            <a:r>
              <a:rPr lang="es-PE" sz="2400" dirty="0" err="1">
                <a:latin typeface="Verdana" pitchFamily="34" charset="0"/>
              </a:rPr>
              <a:t>void</a:t>
            </a:r>
            <a:r>
              <a:rPr lang="es-PE" sz="2400" dirty="0">
                <a:latin typeface="Verdana" pitchFamily="34" charset="0"/>
              </a:rPr>
              <a:t> </a:t>
            </a:r>
            <a:r>
              <a:rPr lang="es-PE" sz="2400" b="1" i="1" dirty="0" err="1">
                <a:latin typeface="Verdana" pitchFamily="34" charset="0"/>
              </a:rPr>
              <a:t>setNombre</a:t>
            </a:r>
            <a:r>
              <a:rPr lang="es-PE" sz="2400" dirty="0">
                <a:latin typeface="Verdana" pitchFamily="34" charset="0"/>
              </a:rPr>
              <a:t>(</a:t>
            </a:r>
            <a:r>
              <a:rPr lang="es-PE" sz="2400" dirty="0" err="1">
                <a:latin typeface="Verdana" pitchFamily="34" charset="0"/>
              </a:rPr>
              <a:t>String</a:t>
            </a:r>
            <a:r>
              <a:rPr lang="es-PE" sz="2400" dirty="0">
                <a:latin typeface="Verdana" pitchFamily="34" charset="0"/>
              </a:rPr>
              <a:t> </a:t>
            </a:r>
            <a:r>
              <a:rPr lang="es-PE" sz="2400" dirty="0" err="1">
                <a:latin typeface="Verdana" pitchFamily="34" charset="0"/>
              </a:rPr>
              <a:t>nom</a:t>
            </a:r>
            <a:r>
              <a:rPr lang="es-PE" sz="2400" dirty="0">
                <a:latin typeface="Verdana" pitchFamily="34" charset="0"/>
              </a:rPr>
              <a:t>) {</a:t>
            </a: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			nombre = </a:t>
            </a:r>
            <a:r>
              <a:rPr lang="es-PE" sz="2400" dirty="0" err="1">
                <a:latin typeface="Verdana" pitchFamily="34" charset="0"/>
              </a:rPr>
              <a:t>nom</a:t>
            </a:r>
            <a:r>
              <a:rPr lang="es-PE" sz="2400" dirty="0">
                <a:latin typeface="Verdana" pitchFamily="34" charset="0"/>
              </a:rPr>
              <a:t>;</a:t>
            </a: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						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2" name="Rectangle 4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 dirty="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00174"/>
            <a:ext cx="8496300" cy="4824412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PE" sz="2400" b="1" dirty="0">
                <a:latin typeface="Verdana" pitchFamily="34" charset="0"/>
              </a:rPr>
              <a:t>	MÉTODOS </a:t>
            </a:r>
            <a:r>
              <a:rPr lang="es-PE" sz="2400" b="1" i="1" dirty="0">
                <a:latin typeface="Verdana" pitchFamily="34" charset="0"/>
              </a:rPr>
              <a:t>(...continuación)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>Luego, la clase quedaría así: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s-PE" sz="2400" dirty="0">
              <a:latin typeface="Verdana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//declaración de la clase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</a:t>
            </a:r>
            <a:r>
              <a:rPr lang="es-PE" sz="2400" i="1" dirty="0" err="1">
                <a:latin typeface="Verdana" pitchFamily="34" charset="0"/>
              </a:rPr>
              <a:t>public</a:t>
            </a:r>
            <a:r>
              <a:rPr lang="es-PE" sz="2400" i="1" dirty="0">
                <a:latin typeface="Verdana" pitchFamily="34" charset="0"/>
              </a:rPr>
              <a:t> </a:t>
            </a:r>
            <a:r>
              <a:rPr lang="es-PE" sz="2400" i="1" dirty="0" err="1">
                <a:latin typeface="Verdana" pitchFamily="34" charset="0"/>
              </a:rPr>
              <a:t>class</a:t>
            </a:r>
            <a:r>
              <a:rPr lang="es-PE" sz="2400" i="1" dirty="0">
                <a:latin typeface="Verdana" pitchFamily="34" charset="0"/>
              </a:rPr>
              <a:t> Alumno {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PE" sz="2400" i="1" dirty="0">
                <a:latin typeface="Verdana" pitchFamily="34" charset="0"/>
              </a:rPr>
              <a:t>		</a:t>
            </a:r>
            <a:r>
              <a:rPr lang="es-PE" sz="2400" i="1" dirty="0" err="1">
                <a:latin typeface="Verdana" pitchFamily="34" charset="0"/>
              </a:rPr>
              <a:t>private</a:t>
            </a:r>
            <a:r>
              <a:rPr lang="es-PE" sz="2400" i="1" dirty="0">
                <a:latin typeface="Verdana" pitchFamily="34" charset="0"/>
              </a:rPr>
              <a:t> </a:t>
            </a:r>
            <a:r>
              <a:rPr lang="es-PE" sz="2400" i="1" dirty="0" err="1">
                <a:latin typeface="Verdana" pitchFamily="34" charset="0"/>
              </a:rPr>
              <a:t>String</a:t>
            </a:r>
            <a:r>
              <a:rPr lang="es-PE" sz="2400" i="1" dirty="0">
                <a:latin typeface="Verdana" pitchFamily="34" charset="0"/>
              </a:rPr>
              <a:t> nombre, </a:t>
            </a:r>
            <a:r>
              <a:rPr lang="es-PE" sz="2400" i="1" dirty="0" err="1">
                <a:latin typeface="Verdana" pitchFamily="34" charset="0"/>
              </a:rPr>
              <a:t>codigo</a:t>
            </a:r>
            <a:r>
              <a:rPr lang="es-PE" sz="2400" i="1" dirty="0">
                <a:latin typeface="Verdana" pitchFamily="34" charset="0"/>
              </a:rPr>
              <a:t>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PE" sz="2400" i="1" dirty="0">
                <a:latin typeface="Verdana" pitchFamily="34" charset="0"/>
              </a:rPr>
              <a:t>		</a:t>
            </a:r>
            <a:r>
              <a:rPr lang="es-PE" sz="2400" i="1" dirty="0" err="1">
                <a:latin typeface="Verdana" pitchFamily="34" charset="0"/>
              </a:rPr>
              <a:t>private</a:t>
            </a:r>
            <a:r>
              <a:rPr lang="es-PE" sz="2400" i="1" dirty="0">
                <a:latin typeface="Verdana" pitchFamily="34" charset="0"/>
              </a:rPr>
              <a:t> </a:t>
            </a:r>
            <a:r>
              <a:rPr lang="es-PE" sz="2400" i="1" dirty="0" err="1">
                <a:latin typeface="Verdana" pitchFamily="34" charset="0"/>
              </a:rPr>
              <a:t>int</a:t>
            </a:r>
            <a:r>
              <a:rPr lang="es-PE" sz="2400" i="1" dirty="0">
                <a:latin typeface="Verdana" pitchFamily="34" charset="0"/>
              </a:rPr>
              <a:t> edad;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PE" sz="2400" i="1" dirty="0">
                <a:latin typeface="Verdana" pitchFamily="34" charset="0"/>
              </a:rPr>
              <a:t>		</a:t>
            </a:r>
            <a:r>
              <a:rPr lang="es-PE" sz="2400" i="1" dirty="0" err="1">
                <a:latin typeface="Verdana" pitchFamily="34" charset="0"/>
              </a:rPr>
              <a:t>public</a:t>
            </a:r>
            <a:r>
              <a:rPr lang="es-PE" sz="2400" i="1" dirty="0">
                <a:latin typeface="Verdana" pitchFamily="34" charset="0"/>
              </a:rPr>
              <a:t>	</a:t>
            </a:r>
            <a:r>
              <a:rPr lang="es-PE" sz="2400" i="1" dirty="0" err="1">
                <a:latin typeface="Verdana" pitchFamily="34" charset="0"/>
              </a:rPr>
              <a:t>void</a:t>
            </a:r>
            <a:r>
              <a:rPr lang="es-PE" sz="2400" i="1" dirty="0">
                <a:latin typeface="Verdana" pitchFamily="34" charset="0"/>
              </a:rPr>
              <a:t> </a:t>
            </a:r>
            <a:r>
              <a:rPr lang="es-PE" sz="2400" i="1" dirty="0" err="1">
                <a:latin typeface="Verdana" pitchFamily="34" charset="0"/>
              </a:rPr>
              <a:t>setNombre</a:t>
            </a:r>
            <a:r>
              <a:rPr lang="es-PE" sz="2400" i="1" dirty="0">
                <a:latin typeface="Verdana" pitchFamily="34" charset="0"/>
              </a:rPr>
              <a:t>(</a:t>
            </a:r>
            <a:r>
              <a:rPr lang="es-PE" sz="2400" i="1" dirty="0" err="1">
                <a:latin typeface="Verdana" pitchFamily="34" charset="0"/>
              </a:rPr>
              <a:t>String</a:t>
            </a:r>
            <a:r>
              <a:rPr lang="es-PE" sz="2400" i="1" dirty="0">
                <a:latin typeface="Verdana" pitchFamily="34" charset="0"/>
              </a:rPr>
              <a:t> </a:t>
            </a:r>
            <a:r>
              <a:rPr lang="es-PE" sz="2400" i="1" dirty="0" err="1">
                <a:latin typeface="Verdana" pitchFamily="34" charset="0"/>
              </a:rPr>
              <a:t>nom</a:t>
            </a:r>
            <a:r>
              <a:rPr lang="es-PE" sz="2400" i="1" dirty="0">
                <a:latin typeface="Verdana" pitchFamily="34" charset="0"/>
              </a:rPr>
              <a:t>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PE" sz="2400" i="1" dirty="0">
                <a:latin typeface="Verdana" pitchFamily="34" charset="0"/>
              </a:rPr>
              <a:t>			{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PE" sz="2400" i="1" dirty="0">
                <a:latin typeface="Verdana" pitchFamily="34" charset="0"/>
              </a:rPr>
              <a:t>			nombre = </a:t>
            </a:r>
            <a:r>
              <a:rPr lang="es-PE" sz="2400" i="1" dirty="0" err="1">
                <a:latin typeface="Verdana" pitchFamily="34" charset="0"/>
              </a:rPr>
              <a:t>nom</a:t>
            </a:r>
            <a:r>
              <a:rPr lang="es-PE" sz="2400" i="1" dirty="0">
                <a:latin typeface="Verdana" pitchFamily="34" charset="0"/>
              </a:rPr>
              <a:t>;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PE" sz="2400" i="1" dirty="0">
                <a:latin typeface="Verdana" pitchFamily="34" charset="0"/>
              </a:rPr>
              <a:t>			};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PE" sz="2400" i="1" dirty="0">
                <a:latin typeface="Verdana" pitchFamily="34" charset="0"/>
              </a:rPr>
              <a:t>		}</a:t>
            </a:r>
          </a:p>
        </p:txBody>
      </p:sp>
      <p:pic>
        <p:nvPicPr>
          <p:cNvPr id="749571" name="Picture 3" descr="DukeThumbs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9853" y="1571612"/>
            <a:ext cx="2424113" cy="1944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3213100"/>
            <a:ext cx="7491412" cy="11525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4000">
                <a:latin typeface="Verdana" pitchFamily="34" charset="0"/>
              </a:rPr>
              <a:t>CONCEPTOS BÁSICOS</a:t>
            </a:r>
            <a:endParaRPr lang="es-ES" sz="4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071538" y="1928802"/>
            <a:ext cx="42322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s-ES" sz="40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Métodos </a:t>
            </a:r>
            <a:r>
              <a:rPr lang="es-ES" sz="4000" b="1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get</a:t>
            </a:r>
            <a:r>
              <a:rPr lang="es-ES" sz="40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/set </a:t>
            </a:r>
          </a:p>
        </p:txBody>
      </p:sp>
      <p:pic>
        <p:nvPicPr>
          <p:cNvPr id="4" name="Picture 2" descr="21g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36000"/>
          </a:blip>
          <a:srcRect l="31960" r="31960" b="64514"/>
          <a:stretch>
            <a:fillRect/>
          </a:stretch>
        </p:blipFill>
        <p:spPr bwMode="auto">
          <a:xfrm>
            <a:off x="6443663" y="2924175"/>
            <a:ext cx="2700337" cy="3592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28596" y="285728"/>
            <a:ext cx="8001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Arial" pitchFamily="34" charset="0"/>
                <a:cs typeface="Arial" pitchFamily="34" charset="0"/>
              </a:rPr>
              <a:t>Los métodos </a:t>
            </a:r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get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son aquellos que permiten acceder a los atributos desde un objeto.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28596" y="2143116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Arial" pitchFamily="34" charset="0"/>
                <a:cs typeface="Arial" pitchFamily="34" charset="0"/>
              </a:rPr>
              <a:t>Estos métodos se han estandarizado, por eso se les conoce como los métodos </a:t>
            </a:r>
            <a:r>
              <a:rPr lang="es-ES" sz="2400" dirty="0" err="1" smtClean="0">
                <a:latin typeface="Arial" pitchFamily="34" charset="0"/>
                <a:cs typeface="Arial" pitchFamily="34" charset="0"/>
              </a:rPr>
              <a:t>get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/set. Incluso, los entornos de programación modernos, como </a:t>
            </a:r>
            <a:r>
              <a:rPr lang="es-ES" sz="2400" dirty="0" err="1" smtClean="0">
                <a:latin typeface="Arial" pitchFamily="34" charset="0"/>
                <a:cs typeface="Arial" pitchFamily="34" charset="0"/>
              </a:rPr>
              <a:t>NetBeans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, generan la escritura del código correspondiente.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28596" y="1214422"/>
            <a:ext cx="807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Arial" pitchFamily="34" charset="0"/>
                <a:cs typeface="Arial" pitchFamily="34" charset="0"/>
              </a:rPr>
              <a:t>Los métodos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set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son aquellos que permiten modificar el contenido de los atributos desde un objeto.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42910" y="3929066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// métodos </a:t>
            </a:r>
            <a:r>
              <a:rPr lang="es-ES" sz="2400" b="1" i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get</a:t>
            </a:r>
            <a:r>
              <a:rPr lang="es-ES" sz="24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-set generados por </a:t>
            </a:r>
            <a:r>
              <a:rPr lang="es-ES" sz="2400" b="1" i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NetBeans</a:t>
            </a:r>
            <a:r>
              <a:rPr lang="es-ES" sz="24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s-ES" sz="2400" b="1" i="1" dirty="0" smtClean="0"/>
              <a:t>public String </a:t>
            </a:r>
            <a:r>
              <a:rPr lang="es-ES" sz="2400" b="1" i="1" dirty="0" err="1" smtClean="0"/>
              <a:t>getCodigo</a:t>
            </a:r>
            <a:r>
              <a:rPr lang="es-ES" sz="2400" b="1" i="1" dirty="0" smtClean="0"/>
              <a:t>() { </a:t>
            </a:r>
          </a:p>
          <a:p>
            <a:r>
              <a:rPr lang="es-ES" sz="2400" b="1" i="1" dirty="0" err="1" smtClean="0"/>
              <a:t>return</a:t>
            </a:r>
            <a:r>
              <a:rPr lang="es-ES" sz="2400" b="1" i="1" dirty="0" smtClean="0"/>
              <a:t> codigo; }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71472" y="5286388"/>
            <a:ext cx="7643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i="1" dirty="0" smtClean="0"/>
              <a:t>public </a:t>
            </a:r>
            <a:r>
              <a:rPr lang="es-ES" sz="2400" b="1" i="1" dirty="0" err="1" smtClean="0"/>
              <a:t>void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setCodigo</a:t>
            </a:r>
            <a:r>
              <a:rPr lang="es-ES" sz="2400" b="1" i="1" dirty="0" smtClean="0"/>
              <a:t>(</a:t>
            </a:r>
            <a:r>
              <a:rPr lang="es-ES" sz="2400" b="1" i="1" dirty="0" err="1" smtClean="0"/>
              <a:t>String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codi</a:t>
            </a:r>
            <a:r>
              <a:rPr lang="es-ES" sz="2400" b="1" i="1" dirty="0" smtClean="0"/>
              <a:t>)</a:t>
            </a:r>
          </a:p>
          <a:p>
            <a:r>
              <a:rPr lang="es-ES" sz="2400" b="1" i="1" dirty="0" smtClean="0"/>
              <a:t>{ </a:t>
            </a:r>
            <a:r>
              <a:rPr lang="es-ES" sz="2400" b="1" i="1" dirty="0" err="1" smtClean="0"/>
              <a:t>codigo</a:t>
            </a:r>
            <a:r>
              <a:rPr lang="es-ES" sz="2400" b="1" i="1" dirty="0" smtClean="0"/>
              <a:t> = </a:t>
            </a:r>
            <a:r>
              <a:rPr lang="es-ES" sz="2400" b="1" i="1" dirty="0" err="1" smtClean="0"/>
              <a:t>cod</a:t>
            </a:r>
            <a:r>
              <a:rPr lang="es-ES" sz="2400" b="1" i="1" dirty="0" smtClean="0"/>
              <a:t>; } </a:t>
            </a:r>
            <a:endParaRPr lang="es-E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20" name="Rectangle 4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500174"/>
            <a:ext cx="7777162" cy="1935163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s-PE" sz="2400" b="1" dirty="0">
                <a:latin typeface="Verdana" pitchFamily="34" charset="0"/>
              </a:rPr>
              <a:t>	OBJETOS</a:t>
            </a: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>Son </a:t>
            </a:r>
            <a:r>
              <a:rPr lang="es-PE" sz="2400" b="1" i="1" dirty="0">
                <a:latin typeface="Verdana" pitchFamily="34" charset="0"/>
              </a:rPr>
              <a:t>instancias</a:t>
            </a:r>
            <a:r>
              <a:rPr lang="es-PE" sz="2400" dirty="0">
                <a:latin typeface="Verdana" pitchFamily="34" charset="0"/>
              </a:rPr>
              <a:t> de una clase, así como una variable es una instancia de un tipo de dato.</a:t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>Los objetos presentan tres características:</a:t>
            </a:r>
          </a:p>
        </p:txBody>
      </p:sp>
      <p:pic>
        <p:nvPicPr>
          <p:cNvPr id="751619" name="Picture 3" descr="objet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3756025"/>
            <a:ext cx="3238500" cy="3101975"/>
          </a:xfrm>
          <a:prstGeom prst="rect">
            <a:avLst/>
          </a:prstGeom>
          <a:noFill/>
        </p:spPr>
      </p:pic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6516688" y="4941888"/>
            <a:ext cx="165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  <a:latin typeface="Verdana" pitchFamily="34" charset="0"/>
              </a:rPr>
              <a:t>OBJETOS</a:t>
            </a:r>
            <a:endParaRPr lang="es-ES" sz="2000" b="1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751622" name="Line 6"/>
          <p:cNvSpPr>
            <a:spLocks noChangeShapeType="1"/>
          </p:cNvSpPr>
          <p:nvPr/>
        </p:nvSpPr>
        <p:spPr bwMode="auto">
          <a:xfrm>
            <a:off x="4067175" y="4508500"/>
            <a:ext cx="2376488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751623" name="Line 7"/>
          <p:cNvSpPr>
            <a:spLocks noChangeShapeType="1"/>
          </p:cNvSpPr>
          <p:nvPr/>
        </p:nvSpPr>
        <p:spPr bwMode="auto">
          <a:xfrm>
            <a:off x="2627313" y="4724400"/>
            <a:ext cx="3744912" cy="4333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751624" name="Line 8"/>
          <p:cNvSpPr>
            <a:spLocks noChangeShapeType="1"/>
          </p:cNvSpPr>
          <p:nvPr/>
        </p:nvSpPr>
        <p:spPr bwMode="auto">
          <a:xfrm flipV="1">
            <a:off x="2411413" y="5300663"/>
            <a:ext cx="4032250" cy="4333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751625" name="Line 9"/>
          <p:cNvSpPr>
            <a:spLocks noChangeShapeType="1"/>
          </p:cNvSpPr>
          <p:nvPr/>
        </p:nvSpPr>
        <p:spPr bwMode="auto">
          <a:xfrm flipV="1">
            <a:off x="3276600" y="5373688"/>
            <a:ext cx="3455988" cy="11509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751626" name="Line 10"/>
          <p:cNvSpPr>
            <a:spLocks noChangeShapeType="1"/>
          </p:cNvSpPr>
          <p:nvPr/>
        </p:nvSpPr>
        <p:spPr bwMode="auto">
          <a:xfrm flipV="1">
            <a:off x="4211638" y="5373688"/>
            <a:ext cx="2232025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5" name="Rectangle 3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 dirty="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28736"/>
            <a:ext cx="8569325" cy="47529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PE" sz="2000" b="1" dirty="0">
                <a:latin typeface="Verdana" pitchFamily="34" charset="0"/>
              </a:rPr>
              <a:t>	OBJETOS (...</a:t>
            </a:r>
            <a:r>
              <a:rPr lang="es-PE" sz="2000" b="1" i="1" dirty="0">
                <a:latin typeface="Verdana" pitchFamily="34" charset="0"/>
              </a:rPr>
              <a:t>continuación)</a:t>
            </a:r>
          </a:p>
          <a:p>
            <a:endParaRPr lang="es-PE" sz="2000" dirty="0">
              <a:latin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s-PE" sz="2200" b="1" dirty="0">
                <a:latin typeface="Verdana" pitchFamily="34" charset="0"/>
              </a:rPr>
              <a:t>Encapsulamiento:</a:t>
            </a:r>
            <a:r>
              <a:rPr lang="es-PE" sz="2200" dirty="0">
                <a:latin typeface="Verdana" pitchFamily="34" charset="0"/>
              </a:rPr>
              <a:t> los atributos y los métodos forman una unidad única. Los atributos están ocultos y sólo es posible accederlos mediante métodos que actúan sobre ellos.</a:t>
            </a:r>
          </a:p>
          <a:p>
            <a:pPr lvl="1">
              <a:buFont typeface="Wingdings" pitchFamily="2" charset="2"/>
              <a:buChar char="Ø"/>
            </a:pPr>
            <a:endParaRPr lang="es-PE" sz="2200" dirty="0">
              <a:latin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s-PE" sz="2200" b="1" dirty="0">
                <a:latin typeface="Verdana" pitchFamily="34" charset="0"/>
              </a:rPr>
              <a:t>Herencia:</a:t>
            </a:r>
            <a:r>
              <a:rPr lang="es-PE" sz="2200" dirty="0">
                <a:latin typeface="Verdana" pitchFamily="34" charset="0"/>
              </a:rPr>
              <a:t> permiten utilizar los métodos de una clase base en una clase derivada.</a:t>
            </a:r>
          </a:p>
          <a:p>
            <a:pPr lvl="1">
              <a:buFont typeface="Wingdings" pitchFamily="2" charset="2"/>
              <a:buChar char="Ø"/>
            </a:pPr>
            <a:endParaRPr lang="es-PE" sz="2200" dirty="0">
              <a:latin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s-PE" sz="2200" b="1" dirty="0">
                <a:latin typeface="Verdana" pitchFamily="34" charset="0"/>
              </a:rPr>
              <a:t>Polimorfismo:</a:t>
            </a:r>
            <a:r>
              <a:rPr lang="es-PE" sz="2200" dirty="0">
                <a:latin typeface="Verdana" pitchFamily="34" charset="0"/>
              </a:rPr>
              <a:t> reaccionan con comportamientos diferentes ante idénticos mensajes.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 dirty="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71612"/>
            <a:ext cx="8207375" cy="461645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s-PE" sz="2400" b="1" dirty="0">
                <a:latin typeface="Verdana" pitchFamily="34" charset="0"/>
              </a:rPr>
              <a:t>	OBJETOS (...</a:t>
            </a:r>
            <a:r>
              <a:rPr lang="es-PE" sz="2400" b="1" i="1" dirty="0">
                <a:latin typeface="Verdana" pitchFamily="34" charset="0"/>
              </a:rPr>
              <a:t>continuación)</a:t>
            </a: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>Los objetos contienen </a:t>
            </a:r>
            <a:r>
              <a:rPr lang="es-PE" sz="2400" b="1" i="1" dirty="0">
                <a:latin typeface="Verdana" pitchFamily="34" charset="0"/>
              </a:rPr>
              <a:t>atributos</a:t>
            </a:r>
            <a:r>
              <a:rPr lang="es-PE" sz="2400" dirty="0">
                <a:latin typeface="Verdana" pitchFamily="34" charset="0"/>
              </a:rPr>
              <a:t> y </a:t>
            </a:r>
            <a:r>
              <a:rPr lang="es-PE" sz="2400" b="1" i="1" dirty="0">
                <a:latin typeface="Verdana" pitchFamily="34" charset="0"/>
              </a:rPr>
              <a:t>métodos</a:t>
            </a:r>
            <a:r>
              <a:rPr lang="es-PE" sz="2400" dirty="0">
                <a:latin typeface="Verdana" pitchFamily="34" charset="0"/>
              </a:rPr>
              <a:t> que actúan sobre esos atributos. </a:t>
            </a: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Los objetos </a:t>
            </a:r>
            <a:r>
              <a:rPr lang="es-PE" sz="2400" b="1" i="1" dirty="0">
                <a:latin typeface="Verdana" pitchFamily="34" charset="0"/>
              </a:rPr>
              <a:t>encapsulan</a:t>
            </a:r>
            <a:r>
              <a:rPr lang="es-PE" sz="2400" dirty="0">
                <a:latin typeface="Verdana" pitchFamily="34" charset="0"/>
              </a:rPr>
              <a:t> sus atributos y éstos sólo pueden ser </a:t>
            </a:r>
            <a:r>
              <a:rPr lang="es-PE" sz="2400" dirty="0" err="1">
                <a:latin typeface="Verdana" pitchFamily="34" charset="0"/>
              </a:rPr>
              <a:t>accesados</a:t>
            </a:r>
            <a:r>
              <a:rPr lang="es-PE" sz="2400" dirty="0">
                <a:latin typeface="Verdana" pitchFamily="34" charset="0"/>
              </a:rPr>
              <a:t> y manipulados a través de los </a:t>
            </a:r>
            <a:r>
              <a:rPr lang="es-PE" sz="2400" b="1" i="1" dirty="0">
                <a:latin typeface="Verdana" pitchFamily="34" charset="0"/>
              </a:rPr>
              <a:t>métodos</a:t>
            </a:r>
            <a:r>
              <a:rPr lang="es-PE" sz="2400" dirty="0">
                <a:latin typeface="Verdana" pitchFamily="34" charset="0"/>
              </a:rPr>
              <a:t> adecuados.</a:t>
            </a: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Pueden crearse muchos objetos a partir de una clase, siendo cada objeto diferente (sus atributos sólo pertenecen a ese objeto).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1" name="Rectangle 3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00213"/>
            <a:ext cx="8135937" cy="461645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s-PE" sz="2400" b="1">
                <a:latin typeface="Verdana" pitchFamily="34" charset="0"/>
              </a:rPr>
              <a:t>	OBJETOS (...</a:t>
            </a:r>
            <a:r>
              <a:rPr lang="es-PE" sz="2400" b="1" i="1">
                <a:latin typeface="Verdana" pitchFamily="34" charset="0"/>
              </a:rPr>
              <a:t>continuación)</a:t>
            </a: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/>
            </a:r>
            <a:br>
              <a:rPr lang="es-PE" sz="2400">
                <a:latin typeface="Verdana" pitchFamily="34" charset="0"/>
              </a:rPr>
            </a:br>
            <a:r>
              <a:rPr lang="es-PE" sz="2400" i="1">
                <a:latin typeface="Verdana" pitchFamily="34" charset="0"/>
              </a:rPr>
              <a:t>Declaramos</a:t>
            </a:r>
            <a:r>
              <a:rPr lang="es-PE" sz="2400">
                <a:latin typeface="Verdana" pitchFamily="34" charset="0"/>
              </a:rPr>
              <a:t> en </a:t>
            </a:r>
            <a:r>
              <a:rPr lang="es-PE" sz="2400" i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Java</a:t>
            </a:r>
            <a:r>
              <a:rPr lang="es-PE" sz="2400">
                <a:latin typeface="Verdana" pitchFamily="34" charset="0"/>
              </a:rPr>
              <a:t> dos objetos de la clase Alumno:</a:t>
            </a:r>
          </a:p>
          <a:p>
            <a:pPr algn="just">
              <a:buFont typeface="Wingdings" pitchFamily="2" charset="2"/>
              <a:buNone/>
            </a:pPr>
            <a:endParaRPr lang="es-PE" sz="240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</a:t>
            </a:r>
            <a:r>
              <a:rPr lang="es-PE" sz="2400" b="1">
                <a:latin typeface="Verdana" pitchFamily="34" charset="0"/>
              </a:rPr>
              <a:t>Alumno</a:t>
            </a:r>
            <a:r>
              <a:rPr lang="es-PE" sz="2400">
                <a:latin typeface="Verdana" pitchFamily="34" charset="0"/>
              </a:rPr>
              <a:t>   </a:t>
            </a:r>
            <a:r>
              <a:rPr lang="es-PE" sz="2400" b="1" i="1">
                <a:latin typeface="Verdana" pitchFamily="34" charset="0"/>
              </a:rPr>
              <a:t>alu_1</a:t>
            </a:r>
            <a:r>
              <a:rPr lang="es-PE" sz="2400" b="1">
                <a:latin typeface="Verdana" pitchFamily="34" charset="0"/>
              </a:rPr>
              <a:t>, </a:t>
            </a:r>
            <a:r>
              <a:rPr lang="es-PE" sz="2400" b="1" i="1">
                <a:latin typeface="Verdana" pitchFamily="34" charset="0"/>
              </a:rPr>
              <a:t>alu_2</a:t>
            </a:r>
            <a:r>
              <a:rPr lang="es-PE" sz="2400">
                <a:latin typeface="Verdana" pitchFamily="34" charset="0"/>
              </a:rPr>
              <a:t>;</a:t>
            </a:r>
          </a:p>
          <a:p>
            <a:pPr algn="just">
              <a:buFont typeface="Wingdings" pitchFamily="2" charset="2"/>
              <a:buNone/>
            </a:pPr>
            <a:endParaRPr lang="es-PE" sz="240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</a:t>
            </a:r>
            <a:r>
              <a:rPr lang="es-PE" sz="2400" i="1">
                <a:latin typeface="Verdana" pitchFamily="34" charset="0"/>
              </a:rPr>
              <a:t>¡</a:t>
            </a:r>
            <a:r>
              <a:rPr lang="es-PE" sz="2400" i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En Java, esta operación NO crea a los objetos.!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 dirty="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22300" y="1609725"/>
            <a:ext cx="7832725" cy="3192463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 b="1">
                <a:latin typeface="Verdana" pitchFamily="34" charset="0"/>
              </a:rPr>
              <a:t>	OBJETOS (...</a:t>
            </a:r>
            <a:r>
              <a:rPr lang="es-PE" sz="2400" b="1" i="1">
                <a:latin typeface="Verdana" pitchFamily="34" charset="0"/>
              </a:rPr>
              <a:t>continuación)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/>
            </a:r>
            <a:br>
              <a:rPr lang="es-PE" sz="2400">
                <a:latin typeface="Verdana" pitchFamily="34" charset="0"/>
              </a:rPr>
            </a:br>
            <a:r>
              <a:rPr lang="es-PE" sz="2400">
                <a:latin typeface="Verdana" pitchFamily="34" charset="0"/>
              </a:rPr>
              <a:t>Para </a:t>
            </a:r>
            <a:r>
              <a:rPr lang="es-PE" sz="2400" b="1" i="1">
                <a:latin typeface="Verdana" pitchFamily="34" charset="0"/>
              </a:rPr>
              <a:t>crear</a:t>
            </a:r>
            <a:r>
              <a:rPr lang="es-PE" sz="2400">
                <a:latin typeface="Verdana" pitchFamily="34" charset="0"/>
              </a:rPr>
              <a:t> los objetos: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s-PE" sz="2400">
              <a:latin typeface="Verdana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</a:t>
            </a:r>
            <a:r>
              <a:rPr lang="es-PE" sz="2400" i="1">
                <a:latin typeface="Verdana" pitchFamily="34" charset="0"/>
              </a:rPr>
              <a:t>alu_1 = </a:t>
            </a:r>
            <a:r>
              <a:rPr lang="es-PE" sz="2400" b="1" i="1">
                <a:latin typeface="Verdana" pitchFamily="34" charset="0"/>
              </a:rPr>
              <a:t>new</a:t>
            </a:r>
            <a:r>
              <a:rPr lang="es-PE" sz="2400" i="1">
                <a:latin typeface="Verdana" pitchFamily="34" charset="0"/>
              </a:rPr>
              <a:t> Alumno();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 i="1">
                <a:latin typeface="Verdana" pitchFamily="34" charset="0"/>
              </a:rPr>
              <a:t>	alu_2 = </a:t>
            </a:r>
            <a:r>
              <a:rPr lang="es-PE" sz="2400" b="1" i="1">
                <a:latin typeface="Verdana" pitchFamily="34" charset="0"/>
              </a:rPr>
              <a:t>new</a:t>
            </a:r>
            <a:r>
              <a:rPr lang="es-PE" sz="2400" i="1">
                <a:latin typeface="Verdana" pitchFamily="34" charset="0"/>
              </a:rPr>
              <a:t> Alumno();</a:t>
            </a:r>
          </a:p>
        </p:txBody>
      </p:sp>
      <p:pic>
        <p:nvPicPr>
          <p:cNvPr id="761860" name="Picture 4" descr="lenovo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2647950"/>
            <a:ext cx="3300413" cy="3279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906" name="Picture 2" descr="S_ambiguo"/>
          <p:cNvPicPr>
            <a:picLocks noChangeAspect="1" noChangeArrowheads="1"/>
          </p:cNvPicPr>
          <p:nvPr/>
        </p:nvPicPr>
        <p:blipFill>
          <a:blip r:embed="rId3"/>
          <a:srcRect b="11208"/>
          <a:stretch>
            <a:fillRect/>
          </a:stretch>
        </p:blipFill>
        <p:spPr bwMode="auto">
          <a:xfrm rot="-1219288">
            <a:off x="1401763" y="2146300"/>
            <a:ext cx="5238750" cy="3382963"/>
          </a:xfrm>
          <a:prstGeom prst="rect">
            <a:avLst/>
          </a:prstGeom>
          <a:noFill/>
        </p:spPr>
      </p:pic>
      <p:sp>
        <p:nvSpPr>
          <p:cNvPr id="76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 dirty="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3500438"/>
            <a:ext cx="8280400" cy="2087562"/>
          </a:xfrm>
          <a:solidFill>
            <a:srgbClr val="FFFF66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PE" sz="3000" b="1">
                <a:solidFill>
                  <a:srgbClr val="0000CC"/>
                </a:solidFill>
                <a:latin typeface="Verdana" pitchFamily="34" charset="0"/>
              </a:rPr>
              <a:t>¡RECORDAR!</a:t>
            </a:r>
            <a:endParaRPr lang="es-PE" sz="3000" b="1" i="1">
              <a:solidFill>
                <a:srgbClr val="0000CC"/>
              </a:solidFill>
              <a:latin typeface="Verdana" pitchFamily="34" charset="0"/>
            </a:endParaRP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PE" sz="3000">
                <a:solidFill>
                  <a:srgbClr val="0000CC"/>
                </a:solidFill>
                <a:latin typeface="Verdana" pitchFamily="34" charset="0"/>
              </a:rPr>
              <a:t/>
            </a:r>
            <a:br>
              <a:rPr lang="es-PE" sz="3000">
                <a:solidFill>
                  <a:srgbClr val="0000CC"/>
                </a:solidFill>
                <a:latin typeface="Verdana" pitchFamily="34" charset="0"/>
              </a:rPr>
            </a:br>
            <a:r>
              <a:rPr lang="es-PE" sz="3000">
                <a:solidFill>
                  <a:srgbClr val="0000CC"/>
                </a:solidFill>
                <a:latin typeface="Verdana" pitchFamily="34" charset="0"/>
              </a:rPr>
              <a:t>El operador </a:t>
            </a:r>
            <a:r>
              <a:rPr lang="es-PE" sz="3000" b="1" i="1">
                <a:solidFill>
                  <a:srgbClr val="0000CC"/>
                </a:solidFill>
                <a:latin typeface="Verdana" pitchFamily="34" charset="0"/>
              </a:rPr>
              <a:t>new</a:t>
            </a:r>
            <a:r>
              <a:rPr lang="es-PE" sz="3000">
                <a:solidFill>
                  <a:srgbClr val="0000CC"/>
                </a:solidFill>
                <a:latin typeface="Verdana" pitchFamily="34" charset="0"/>
              </a:rPr>
              <a:t> permite crear objetos.</a:t>
            </a:r>
            <a:endParaRPr lang="es-PE" sz="3000" i="1">
              <a:solidFill>
                <a:srgbClr val="0000CC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39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28775"/>
            <a:ext cx="7920037" cy="447198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None/>
            </a:pPr>
            <a:r>
              <a:rPr lang="es-PE" sz="2400" b="1" dirty="0">
                <a:latin typeface="Verdana" pitchFamily="34" charset="0"/>
              </a:rPr>
              <a:t>	CASO</a:t>
            </a: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>Se pretende desarrollar un programa que proporcione los atributos y métodos para implementar una clase llamada </a:t>
            </a:r>
            <a:r>
              <a:rPr lang="es-PE" sz="2400" b="1" i="1" dirty="0" smtClean="0">
                <a:latin typeface="Verdana" pitchFamily="34" charset="0"/>
              </a:rPr>
              <a:t>Producto</a:t>
            </a:r>
            <a:r>
              <a:rPr lang="es-PE" sz="2400" i="1" dirty="0" smtClean="0">
                <a:latin typeface="Verdana" pitchFamily="34" charset="0"/>
              </a:rPr>
              <a:t>, </a:t>
            </a:r>
            <a:r>
              <a:rPr lang="es-PE" sz="2400" i="1" dirty="0" err="1" smtClean="0">
                <a:latin typeface="Verdana" pitchFamily="34" charset="0"/>
              </a:rPr>
              <a:t>co</a:t>
            </a:r>
            <a:r>
              <a:rPr lang="es-ES" sz="2400" dirty="0" smtClean="0">
                <a:latin typeface="Verdana" pitchFamily="34" charset="0"/>
              </a:rPr>
              <a:t>n los siguientes atributos privados: código (cadena), descripción (cadena), precio (real) y con los métodos públicos </a:t>
            </a:r>
            <a:r>
              <a:rPr lang="es-ES" sz="2400" dirty="0" err="1" smtClean="0">
                <a:latin typeface="Verdana" pitchFamily="34" charset="0"/>
              </a:rPr>
              <a:t>get</a:t>
            </a:r>
            <a:r>
              <a:rPr lang="es-ES" sz="2400" dirty="0" smtClean="0">
                <a:latin typeface="Verdana" pitchFamily="34" charset="0"/>
              </a:rPr>
              <a:t>/set. </a:t>
            </a:r>
            <a:r>
              <a:rPr lang="es-PE" sz="2400" dirty="0" smtClean="0">
                <a:latin typeface="Verdana" pitchFamily="34" charset="0"/>
              </a:rPr>
              <a:t> </a:t>
            </a:r>
            <a:endParaRPr lang="es-PE" sz="2400" dirty="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</a:t>
            </a: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 	Notar con atención la forma en que se construyen los métodos, prestando especial interés a los parámetros pasados, así como a los valores de retorno.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1" name="Rectangle 3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 dirty="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43050"/>
            <a:ext cx="9001156" cy="447198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None/>
            </a:pPr>
            <a:r>
              <a:rPr lang="es-PE" sz="2400" b="1" dirty="0">
                <a:latin typeface="Verdana" pitchFamily="34" charset="0"/>
              </a:rPr>
              <a:t>	DECLARACIÓN DE LA CLASE</a:t>
            </a: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s-ES" sz="2400" i="1" dirty="0" smtClean="0">
                <a:latin typeface="Verdana" pitchFamily="34" charset="0"/>
              </a:rPr>
              <a:t>	</a:t>
            </a:r>
            <a:r>
              <a:rPr lang="es-ES" sz="2400" i="1" dirty="0" err="1" smtClean="0">
                <a:latin typeface="Verdana" pitchFamily="34" charset="0"/>
              </a:rPr>
              <a:t>public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class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b="1" i="1" dirty="0" smtClean="0">
                <a:latin typeface="Verdana" pitchFamily="34" charset="0"/>
              </a:rPr>
              <a:t>Producto</a:t>
            </a:r>
            <a:r>
              <a:rPr lang="es-ES" sz="2400" i="1" dirty="0" smtClean="0">
                <a:latin typeface="Verdana" pitchFamily="34" charset="0"/>
              </a:rPr>
              <a:t> { </a:t>
            </a:r>
          </a:p>
          <a:p>
            <a:pPr>
              <a:buFont typeface="Wingdings" pitchFamily="2" charset="2"/>
              <a:buNone/>
            </a:pPr>
            <a:r>
              <a:rPr lang="es-ES" sz="24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itchFamily="34" charset="0"/>
              </a:rPr>
              <a:t>   	// atributos privados </a:t>
            </a:r>
          </a:p>
          <a:p>
            <a:pPr>
              <a:buFont typeface="Wingdings" pitchFamily="2" charset="2"/>
              <a:buNone/>
            </a:pPr>
            <a:r>
              <a:rPr lang="es-ES" sz="2400" i="1" dirty="0" smtClean="0">
                <a:latin typeface="Verdana" pitchFamily="34" charset="0"/>
              </a:rPr>
              <a:t>      	</a:t>
            </a:r>
            <a:r>
              <a:rPr lang="es-ES" sz="2400" i="1" dirty="0" err="1" smtClean="0">
                <a:latin typeface="Verdana" pitchFamily="34" charset="0"/>
              </a:rPr>
              <a:t>private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String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codigo</a:t>
            </a:r>
            <a:r>
              <a:rPr lang="es-ES" sz="2400" i="1" dirty="0" smtClean="0">
                <a:latin typeface="Verdana" pitchFamily="34" charset="0"/>
              </a:rPr>
              <a:t>, </a:t>
            </a:r>
            <a:r>
              <a:rPr lang="es-ES" sz="2400" i="1" dirty="0" err="1" smtClean="0">
                <a:latin typeface="Verdana" pitchFamily="34" charset="0"/>
              </a:rPr>
              <a:t>descripcion</a:t>
            </a:r>
            <a:r>
              <a:rPr lang="es-ES" sz="2400" i="1" dirty="0" smtClean="0">
                <a:latin typeface="Verdana" pitchFamily="34" charset="0"/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s-ES" sz="2400" i="1" dirty="0" smtClean="0">
                <a:latin typeface="Verdana" pitchFamily="34" charset="0"/>
              </a:rPr>
              <a:t>      	</a:t>
            </a:r>
            <a:r>
              <a:rPr lang="es-ES" sz="2400" i="1" smtClean="0">
                <a:latin typeface="Verdana" pitchFamily="34" charset="0"/>
              </a:rPr>
              <a:t>private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double</a:t>
            </a:r>
            <a:r>
              <a:rPr lang="es-ES" sz="2400" i="1" dirty="0" smtClean="0">
                <a:latin typeface="Verdana" pitchFamily="34" charset="0"/>
              </a:rPr>
              <a:t> precio; </a:t>
            </a:r>
            <a:r>
              <a:rPr lang="en-US" sz="2400" i="1" dirty="0">
                <a:latin typeface="Verdana" pitchFamily="34" charset="0"/>
              </a:rPr>
              <a:t>	</a:t>
            </a:r>
            <a:endParaRPr lang="en-US" sz="2400" i="1" dirty="0" smtClean="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</a:t>
            </a: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Consta de </a:t>
            </a:r>
            <a:r>
              <a:rPr lang="es-PE" sz="2400" dirty="0" smtClean="0">
                <a:latin typeface="Verdana" pitchFamily="34" charset="0"/>
              </a:rPr>
              <a:t>3 </a:t>
            </a:r>
            <a:r>
              <a:rPr lang="es-PE" sz="2400" dirty="0">
                <a:latin typeface="Verdana" pitchFamily="34" charset="0"/>
              </a:rPr>
              <a:t>atributos. Son los necesarios para continuar con la implementación pedida.</a:t>
            </a: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Ahora hay que implementar los métodos.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32" name="Picture 8" descr="auto_0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25" y="2060575"/>
            <a:ext cx="2771775" cy="1860550"/>
          </a:xfrm>
          <a:prstGeom prst="rect">
            <a:avLst/>
          </a:prstGeom>
          <a:noFill/>
        </p:spPr>
      </p:pic>
      <p:sp>
        <p:nvSpPr>
          <p:cNvPr id="589831" name="Rectangle 7"/>
          <p:cNvSpPr>
            <a:spLocks noGrp="1" noChangeArrowheads="1"/>
          </p:cNvSpPr>
          <p:nvPr>
            <p:ph type="title"/>
          </p:nvPr>
        </p:nvSpPr>
        <p:spPr>
          <a:xfrm>
            <a:off x="295275" y="620713"/>
            <a:ext cx="8237538" cy="576262"/>
          </a:xfrm>
          <a:noFill/>
          <a:ln/>
        </p:spPr>
        <p:txBody>
          <a:bodyPr anchor="b"/>
          <a:lstStyle/>
          <a:p>
            <a:r>
              <a:rPr lang="es-PE" sz="2800">
                <a:latin typeface="Verdana" pitchFamily="34" charset="0"/>
              </a:rPr>
              <a:t>CONCEPTOS BÁSICOS</a:t>
            </a: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84313"/>
            <a:ext cx="6192838" cy="4392612"/>
          </a:xfrm>
          <a:noFill/>
          <a:ln/>
        </p:spPr>
        <p:txBody>
          <a:bodyPr>
            <a:normAutofit/>
          </a:bodyPr>
          <a:lstStyle/>
          <a:p>
            <a:pPr algn="just">
              <a:buFont typeface="Wingdings" pitchFamily="2" charset="2"/>
              <a:buNone/>
            </a:pPr>
            <a:r>
              <a:rPr lang="en-US" sz="2400" b="1" dirty="0">
                <a:latin typeface="Verdana" pitchFamily="34" charset="0"/>
              </a:rPr>
              <a:t>	DATO</a:t>
            </a:r>
          </a:p>
          <a:p>
            <a:pPr algn="just">
              <a:buFont typeface="Wingdings" pitchFamily="2" charset="2"/>
              <a:buNone/>
            </a:pPr>
            <a:endParaRPr lang="en-US" sz="2400" b="1" dirty="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Es todo aquello que posee un significado inherente y que es sensible de ser medido y observado. </a:t>
            </a: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Los datos están dispuestos para su tratamiento por medio de una computadora.</a:t>
            </a:r>
          </a:p>
          <a:p>
            <a:pPr algn="just"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Así, el nombre de una persona, su edad, la temperatura ambiental, son ejemplos de datos.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89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89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 dirty="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46088" y="1700213"/>
            <a:ext cx="8086725" cy="46164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PE" sz="2400" b="1" dirty="0">
                <a:latin typeface="Verdana" pitchFamily="34" charset="0"/>
              </a:rPr>
              <a:t>	MÉTODOS SIN VALOR DE RETORNO</a:t>
            </a: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E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// métodos set </a:t>
            </a:r>
          </a:p>
          <a:p>
            <a:pPr>
              <a:buFont typeface="Wingdings" pitchFamily="2" charset="2"/>
              <a:buNone/>
            </a:pPr>
            <a:r>
              <a:rPr lang="es-ES" sz="2400" b="1" dirty="0" smtClean="0"/>
              <a:t>	</a:t>
            </a:r>
            <a:r>
              <a:rPr lang="es-ES" sz="2400" i="1" dirty="0" err="1" smtClean="0">
                <a:latin typeface="Verdana" pitchFamily="34" charset="0"/>
              </a:rPr>
              <a:t>public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void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setCodigo</a:t>
            </a:r>
            <a:r>
              <a:rPr lang="es-ES" sz="2400" i="1" dirty="0" smtClean="0">
                <a:latin typeface="Verdana" pitchFamily="34" charset="0"/>
              </a:rPr>
              <a:t>(</a:t>
            </a:r>
            <a:r>
              <a:rPr lang="es-ES" sz="2400" i="1" dirty="0" err="1" smtClean="0">
                <a:latin typeface="Verdana" pitchFamily="34" charset="0"/>
              </a:rPr>
              <a:t>String</a:t>
            </a:r>
            <a:r>
              <a:rPr lang="es-ES" sz="2400" i="1" dirty="0" smtClean="0">
                <a:latin typeface="Verdana" pitchFamily="34" charset="0"/>
              </a:rPr>
              <a:t> c)</a:t>
            </a:r>
          </a:p>
          <a:p>
            <a:pPr>
              <a:buFont typeface="Wingdings" pitchFamily="2" charset="2"/>
              <a:buNone/>
            </a:pPr>
            <a:r>
              <a:rPr lang="es-ES" sz="2400" i="1" dirty="0" smtClean="0">
                <a:latin typeface="Verdana" pitchFamily="34" charset="0"/>
              </a:rPr>
              <a:t>		{ </a:t>
            </a:r>
            <a:r>
              <a:rPr lang="es-ES" sz="2400" i="1" dirty="0" err="1" smtClean="0">
                <a:latin typeface="Verdana" pitchFamily="34" charset="0"/>
              </a:rPr>
              <a:t>codigo</a:t>
            </a:r>
            <a:r>
              <a:rPr lang="es-ES" sz="2400" i="1" dirty="0" smtClean="0">
                <a:latin typeface="Verdana" pitchFamily="34" charset="0"/>
              </a:rPr>
              <a:t> =c; } </a:t>
            </a:r>
          </a:p>
          <a:p>
            <a:pPr>
              <a:buFont typeface="Wingdings" pitchFamily="2" charset="2"/>
              <a:buNone/>
            </a:pPr>
            <a:endParaRPr lang="es-ES" sz="2400" i="1" dirty="0" smtClean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s-ES" sz="2400" i="1" dirty="0" smtClean="0">
                <a:latin typeface="Verdana" pitchFamily="34" charset="0"/>
              </a:rPr>
              <a:t>	</a:t>
            </a:r>
            <a:r>
              <a:rPr lang="es-ES" sz="2400" i="1" dirty="0" err="1" smtClean="0">
                <a:latin typeface="Verdana" pitchFamily="34" charset="0"/>
              </a:rPr>
              <a:t>public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void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setDescripcion</a:t>
            </a:r>
            <a:r>
              <a:rPr lang="es-ES" sz="2400" i="1" dirty="0" smtClean="0">
                <a:latin typeface="Verdana" pitchFamily="34" charset="0"/>
              </a:rPr>
              <a:t>(</a:t>
            </a:r>
            <a:r>
              <a:rPr lang="es-ES" sz="2400" i="1" dirty="0" err="1" smtClean="0">
                <a:latin typeface="Verdana" pitchFamily="34" charset="0"/>
              </a:rPr>
              <a:t>String</a:t>
            </a:r>
            <a:r>
              <a:rPr lang="es-ES" sz="2400" i="1" dirty="0" smtClean="0">
                <a:latin typeface="Verdana" pitchFamily="34" charset="0"/>
              </a:rPr>
              <a:t> d)</a:t>
            </a:r>
          </a:p>
          <a:p>
            <a:pPr>
              <a:buFont typeface="Wingdings" pitchFamily="2" charset="2"/>
              <a:buNone/>
            </a:pPr>
            <a:r>
              <a:rPr lang="es-ES" sz="2400" i="1" dirty="0" smtClean="0">
                <a:latin typeface="Verdana" pitchFamily="34" charset="0"/>
              </a:rPr>
              <a:t>		{ </a:t>
            </a:r>
            <a:r>
              <a:rPr lang="es-ES" sz="2400" i="1" dirty="0" err="1" smtClean="0">
                <a:latin typeface="Verdana" pitchFamily="34" charset="0"/>
              </a:rPr>
              <a:t>descripcion</a:t>
            </a:r>
            <a:r>
              <a:rPr lang="es-ES" sz="2400" i="1" dirty="0" smtClean="0">
                <a:latin typeface="Verdana" pitchFamily="34" charset="0"/>
              </a:rPr>
              <a:t>=d; } </a:t>
            </a:r>
          </a:p>
          <a:p>
            <a:pPr>
              <a:buFont typeface="Wingdings" pitchFamily="2" charset="2"/>
              <a:buNone/>
            </a:pPr>
            <a:r>
              <a:rPr lang="es-ES" sz="2400" i="1" dirty="0" smtClean="0">
                <a:latin typeface="Verdana" pitchFamily="34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s-ES" sz="2400" i="1" dirty="0" smtClean="0">
                <a:latin typeface="Verdana" pitchFamily="34" charset="0"/>
              </a:rPr>
              <a:t>	</a:t>
            </a:r>
            <a:r>
              <a:rPr lang="es-ES" sz="2400" i="1" dirty="0" err="1" smtClean="0">
                <a:latin typeface="Verdana" pitchFamily="34" charset="0"/>
              </a:rPr>
              <a:t>public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void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setPrecio</a:t>
            </a:r>
            <a:r>
              <a:rPr lang="es-ES" sz="2400" i="1" dirty="0" smtClean="0">
                <a:latin typeface="Verdana" pitchFamily="34" charset="0"/>
              </a:rPr>
              <a:t>(</a:t>
            </a:r>
            <a:r>
              <a:rPr lang="es-ES" sz="2400" i="1" dirty="0" err="1" smtClean="0">
                <a:latin typeface="Verdana" pitchFamily="34" charset="0"/>
              </a:rPr>
              <a:t>double</a:t>
            </a:r>
            <a:r>
              <a:rPr lang="es-ES" sz="2400" i="1" dirty="0" smtClean="0">
                <a:latin typeface="Verdana" pitchFamily="34" charset="0"/>
              </a:rPr>
              <a:t> p)</a:t>
            </a:r>
          </a:p>
          <a:p>
            <a:pPr>
              <a:buFont typeface="Wingdings" pitchFamily="2" charset="2"/>
              <a:buNone/>
            </a:pPr>
            <a:r>
              <a:rPr lang="es-ES" sz="2400" i="1" dirty="0" smtClean="0">
                <a:latin typeface="Verdana" pitchFamily="34" charset="0"/>
              </a:rPr>
              <a:t>		{ precio=p; } </a:t>
            </a:r>
            <a:endParaRPr lang="es-PE" sz="2400" i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36666"/>
            <a:ext cx="8064500" cy="440055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s-PE" sz="2400" b="1" dirty="0">
                <a:latin typeface="Verdana" pitchFamily="34" charset="0"/>
              </a:rPr>
              <a:t>	MÉTODOS CON VALOR DE RETORNO</a:t>
            </a: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E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// métodos </a:t>
            </a:r>
            <a:r>
              <a:rPr lang="es-E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get</a:t>
            </a:r>
            <a:r>
              <a:rPr lang="es-E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s-ES" sz="2400" b="1" dirty="0" smtClean="0"/>
              <a:t>	</a:t>
            </a:r>
            <a:r>
              <a:rPr lang="es-ES" sz="2400" i="1" dirty="0" err="1" smtClean="0">
                <a:latin typeface="Verdana" pitchFamily="34" charset="0"/>
              </a:rPr>
              <a:t>public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String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getCodigo</a:t>
            </a:r>
            <a:r>
              <a:rPr lang="es-ES" sz="2400" i="1" dirty="0" smtClean="0">
                <a:latin typeface="Verdana" pitchFamily="34" charset="0"/>
              </a:rPr>
              <a:t>()</a:t>
            </a:r>
          </a:p>
          <a:p>
            <a:pPr>
              <a:buFont typeface="Wingdings" pitchFamily="2" charset="2"/>
              <a:buNone/>
            </a:pPr>
            <a:r>
              <a:rPr lang="es-ES" sz="2400" i="1" dirty="0" smtClean="0">
                <a:latin typeface="Verdana" pitchFamily="34" charset="0"/>
              </a:rPr>
              <a:t>		{</a:t>
            </a:r>
            <a:r>
              <a:rPr lang="es-ES" sz="2400" i="1" dirty="0" err="1" smtClean="0">
                <a:latin typeface="Verdana" pitchFamily="34" charset="0"/>
              </a:rPr>
              <a:t>return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codigo</a:t>
            </a:r>
            <a:r>
              <a:rPr lang="es-ES" sz="2400" i="1" dirty="0" smtClean="0">
                <a:latin typeface="Verdana" pitchFamily="34" charset="0"/>
              </a:rPr>
              <a:t>;} </a:t>
            </a:r>
          </a:p>
          <a:p>
            <a:pPr>
              <a:buFont typeface="Wingdings" pitchFamily="2" charset="2"/>
              <a:buNone/>
            </a:pPr>
            <a:endParaRPr lang="es-ES" sz="2400" i="1" dirty="0" smtClean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s-ES" sz="2400" i="1" dirty="0" smtClean="0">
                <a:latin typeface="Verdana" pitchFamily="34" charset="0"/>
              </a:rPr>
              <a:t>	</a:t>
            </a:r>
            <a:r>
              <a:rPr lang="es-ES" sz="2400" i="1" dirty="0" err="1" smtClean="0">
                <a:latin typeface="Verdana" pitchFamily="34" charset="0"/>
              </a:rPr>
              <a:t>public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String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getDescripcion</a:t>
            </a:r>
            <a:r>
              <a:rPr lang="es-ES" sz="2400" i="1" dirty="0" smtClean="0">
                <a:latin typeface="Verdana" pitchFamily="34" charset="0"/>
              </a:rPr>
              <a:t>()</a:t>
            </a:r>
          </a:p>
          <a:p>
            <a:pPr>
              <a:buFont typeface="Wingdings" pitchFamily="2" charset="2"/>
              <a:buNone/>
            </a:pPr>
            <a:r>
              <a:rPr lang="es-ES" sz="2400" i="1" dirty="0" smtClean="0">
                <a:latin typeface="Verdana" pitchFamily="34" charset="0"/>
              </a:rPr>
              <a:t>		{</a:t>
            </a:r>
            <a:r>
              <a:rPr lang="es-ES" sz="2400" i="1" dirty="0" err="1" smtClean="0">
                <a:latin typeface="Verdana" pitchFamily="34" charset="0"/>
              </a:rPr>
              <a:t>return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descripcion</a:t>
            </a:r>
            <a:r>
              <a:rPr lang="es-ES" sz="2400" i="1" dirty="0" smtClean="0">
                <a:latin typeface="Verdana" pitchFamily="34" charset="0"/>
              </a:rPr>
              <a:t>;} </a:t>
            </a:r>
          </a:p>
          <a:p>
            <a:pPr>
              <a:buFont typeface="Wingdings" pitchFamily="2" charset="2"/>
              <a:buNone/>
            </a:pPr>
            <a:endParaRPr lang="es-ES" sz="2400" i="1" dirty="0" smtClean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s-ES" sz="2400" i="1" dirty="0" smtClean="0">
                <a:latin typeface="Verdana" pitchFamily="34" charset="0"/>
              </a:rPr>
              <a:t>	</a:t>
            </a:r>
            <a:r>
              <a:rPr lang="es-ES" sz="2400" i="1" dirty="0" err="1" smtClean="0">
                <a:latin typeface="Verdana" pitchFamily="34" charset="0"/>
              </a:rPr>
              <a:t>public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double</a:t>
            </a:r>
            <a:r>
              <a:rPr lang="es-ES" sz="2400" i="1" dirty="0" smtClean="0">
                <a:latin typeface="Verdana" pitchFamily="34" charset="0"/>
              </a:rPr>
              <a:t> </a:t>
            </a:r>
            <a:r>
              <a:rPr lang="es-ES" sz="2400" i="1" dirty="0" err="1" smtClean="0">
                <a:latin typeface="Verdana" pitchFamily="34" charset="0"/>
              </a:rPr>
              <a:t>getPrecio</a:t>
            </a:r>
            <a:r>
              <a:rPr lang="es-ES" sz="2400" i="1" dirty="0" smtClean="0">
                <a:latin typeface="Verdana" pitchFamily="34" charset="0"/>
              </a:rPr>
              <a:t>()</a:t>
            </a:r>
          </a:p>
          <a:p>
            <a:pPr>
              <a:buFont typeface="Wingdings" pitchFamily="2" charset="2"/>
              <a:buNone/>
            </a:pPr>
            <a:r>
              <a:rPr lang="es-ES" sz="2400" i="1" dirty="0" smtClean="0">
                <a:latin typeface="Verdana" pitchFamily="34" charset="0"/>
              </a:rPr>
              <a:t>		{ </a:t>
            </a:r>
            <a:r>
              <a:rPr lang="es-ES" sz="2400" i="1" dirty="0" err="1" smtClean="0">
                <a:latin typeface="Verdana" pitchFamily="34" charset="0"/>
              </a:rPr>
              <a:t>return</a:t>
            </a:r>
            <a:r>
              <a:rPr lang="es-ES" sz="2400" i="1" dirty="0" smtClean="0">
                <a:latin typeface="Verdana" pitchFamily="34" charset="0"/>
              </a:rPr>
              <a:t> precio;} </a:t>
            </a:r>
            <a:endParaRPr lang="es-PE" sz="2400" i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57158" y="1500174"/>
            <a:ext cx="8447087" cy="642942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PE" sz="9800" b="1" i="1" dirty="0" smtClean="0">
                <a:latin typeface="Arial" pitchFamily="34" charset="0"/>
                <a:cs typeface="Arial" pitchFamily="34" charset="0"/>
              </a:rPr>
              <a:t>Interfaz gráfica de usuario</a:t>
            </a:r>
            <a:endParaRPr lang="es-PE" sz="9800" b="1" i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endParaRPr lang="es-PE" sz="2400" i="1" dirty="0"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50" t="45706" r="13281" b="17500"/>
          <a:stretch>
            <a:fillRect/>
          </a:stretch>
        </p:blipFill>
        <p:spPr bwMode="auto">
          <a:xfrm>
            <a:off x="428596" y="2143116"/>
            <a:ext cx="8286792" cy="280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95275" y="357166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 dirty="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00034" y="5572140"/>
            <a:ext cx="6715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 smtClean="0">
                <a:latin typeface="Verdana" pitchFamily="34" charset="0"/>
              </a:rPr>
              <a:t>Ahora programamos la acción del botón </a:t>
            </a:r>
            <a:r>
              <a:rPr lang="es-PE" sz="2000" b="1" dirty="0" smtClean="0">
                <a:latin typeface="Verdana" pitchFamily="34" charset="0"/>
              </a:rPr>
              <a:t>Nuevo</a:t>
            </a:r>
            <a:r>
              <a:rPr lang="es-PE" sz="2000" dirty="0" smtClean="0">
                <a:latin typeface="Verdana" pitchFamily="34" charset="0"/>
              </a:rPr>
              <a:t> </a:t>
            </a:r>
            <a:endParaRPr lang="es-ES" sz="2000" dirty="0"/>
          </a:p>
        </p:txBody>
      </p:sp>
      <p:cxnSp>
        <p:nvCxnSpPr>
          <p:cNvPr id="10" name="9 Conector recto de flecha"/>
          <p:cNvCxnSpPr/>
          <p:nvPr/>
        </p:nvCxnSpPr>
        <p:spPr>
          <a:xfrm rot="10800000">
            <a:off x="4429124" y="4714884"/>
            <a:ext cx="1071570" cy="7143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95275" y="214290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 dirty="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85720" y="1285860"/>
            <a:ext cx="8858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 smtClean="0">
                <a:latin typeface="Verdana" pitchFamily="34" charset="0"/>
              </a:rPr>
              <a:t>private</a:t>
            </a:r>
            <a:r>
              <a:rPr lang="es-ES" sz="2400" dirty="0" smtClean="0">
                <a:latin typeface="Verdana" pitchFamily="34" charset="0"/>
              </a:rPr>
              <a:t> </a:t>
            </a:r>
            <a:r>
              <a:rPr lang="es-ES" sz="2400" dirty="0" err="1" smtClean="0">
                <a:latin typeface="Verdana" pitchFamily="34" charset="0"/>
              </a:rPr>
              <a:t>void</a:t>
            </a:r>
            <a:r>
              <a:rPr lang="es-ES" sz="2400" dirty="0" smtClean="0">
                <a:latin typeface="Verdana" pitchFamily="34" charset="0"/>
              </a:rPr>
              <a:t> </a:t>
            </a:r>
            <a:r>
              <a:rPr lang="es-ES" sz="2400" dirty="0" err="1" smtClean="0">
                <a:latin typeface="Verdana" pitchFamily="34" charset="0"/>
              </a:rPr>
              <a:t>btnNuevoActionPerformed</a:t>
            </a:r>
            <a:r>
              <a:rPr lang="es-ES" sz="2400" dirty="0" smtClean="0">
                <a:latin typeface="Verdana" pitchFamily="34" charset="0"/>
              </a:rPr>
              <a:t>(java...</a:t>
            </a:r>
            <a:r>
              <a:rPr lang="es-ES" sz="2400" dirty="0" err="1" smtClean="0">
                <a:latin typeface="Verdana" pitchFamily="34" charset="0"/>
              </a:rPr>
              <a:t>Event</a:t>
            </a:r>
            <a:r>
              <a:rPr lang="es-ES" sz="2400" dirty="0" smtClean="0">
                <a:latin typeface="Verdana" pitchFamily="34" charset="0"/>
              </a:rPr>
              <a:t> </a:t>
            </a:r>
            <a:r>
              <a:rPr lang="es-ES" sz="2400" dirty="0" err="1" smtClean="0">
                <a:latin typeface="Verdana" pitchFamily="34" charset="0"/>
              </a:rPr>
              <a:t>evt</a:t>
            </a:r>
            <a:r>
              <a:rPr lang="es-ES" sz="2400" dirty="0" smtClean="0">
                <a:latin typeface="Verdana" pitchFamily="34" charset="0"/>
              </a:rPr>
              <a:t>) { </a:t>
            </a:r>
          </a:p>
          <a:p>
            <a:r>
              <a:rPr lang="es-E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itchFamily="34" charset="0"/>
              </a:rPr>
              <a:t>// crea un objeto nuevo de la clase Producto </a:t>
            </a:r>
          </a:p>
          <a:p>
            <a:endParaRPr lang="es-ES" sz="2400" dirty="0" smtClean="0">
              <a:latin typeface="Verdana" pitchFamily="34" charset="0"/>
            </a:endParaRPr>
          </a:p>
          <a:p>
            <a:r>
              <a:rPr lang="es-ES" sz="2400" b="1" dirty="0" smtClean="0">
                <a:latin typeface="Verdana" pitchFamily="34" charset="0"/>
              </a:rPr>
              <a:t>Producto</a:t>
            </a:r>
            <a:r>
              <a:rPr lang="es-ES" sz="2400" dirty="0" smtClean="0">
                <a:latin typeface="Verdana" pitchFamily="34" charset="0"/>
              </a:rPr>
              <a:t> nuevo = new </a:t>
            </a:r>
            <a:r>
              <a:rPr lang="es-ES" sz="2400" b="1" dirty="0" smtClean="0">
                <a:latin typeface="Verdana" pitchFamily="34" charset="0"/>
              </a:rPr>
              <a:t>Producto</a:t>
            </a:r>
            <a:r>
              <a:rPr lang="es-ES" sz="2400" dirty="0" smtClean="0">
                <a:latin typeface="Verdana" pitchFamily="34" charset="0"/>
              </a:rPr>
              <a:t>(); </a:t>
            </a:r>
            <a:endParaRPr lang="es-ES" sz="2400" dirty="0">
              <a:latin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85720" y="3429000"/>
            <a:ext cx="8858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itchFamily="34" charset="0"/>
              </a:rPr>
              <a:t>// lee los valores de la GUI y los coloca como atributos // del nuevo objeto</a:t>
            </a:r>
          </a:p>
          <a:p>
            <a:endParaRPr lang="es-ES" sz="2400" dirty="0" smtClean="0">
              <a:latin typeface="Verdana" pitchFamily="34" charset="0"/>
            </a:endParaRPr>
          </a:p>
          <a:p>
            <a:r>
              <a:rPr lang="es-ES" sz="2400" dirty="0" smtClean="0">
                <a:latin typeface="Verdana" pitchFamily="34" charset="0"/>
              </a:rPr>
              <a:t> </a:t>
            </a:r>
            <a:r>
              <a:rPr lang="es-ES" sz="2400" dirty="0" err="1" smtClean="0">
                <a:latin typeface="Verdana" pitchFamily="34" charset="0"/>
              </a:rPr>
              <a:t>nuevo.setCodigo</a:t>
            </a:r>
            <a:r>
              <a:rPr lang="es-ES" sz="2400" dirty="0" smtClean="0">
                <a:latin typeface="Verdana" pitchFamily="34" charset="0"/>
              </a:rPr>
              <a:t>(</a:t>
            </a:r>
            <a:r>
              <a:rPr lang="es-ES" sz="2400" dirty="0" err="1" smtClean="0">
                <a:latin typeface="Verdana" pitchFamily="34" charset="0"/>
              </a:rPr>
              <a:t>leeCodigo</a:t>
            </a:r>
            <a:r>
              <a:rPr lang="es-ES" sz="2400" dirty="0" smtClean="0">
                <a:latin typeface="Verdana" pitchFamily="34" charset="0"/>
              </a:rPr>
              <a:t>()); </a:t>
            </a:r>
          </a:p>
          <a:p>
            <a:endParaRPr lang="es-ES" sz="2400" dirty="0" smtClean="0">
              <a:latin typeface="Verdana" pitchFamily="34" charset="0"/>
            </a:endParaRPr>
          </a:p>
          <a:p>
            <a:r>
              <a:rPr lang="es-ES" sz="2400" dirty="0" err="1" smtClean="0">
                <a:latin typeface="Verdana" pitchFamily="34" charset="0"/>
              </a:rPr>
              <a:t>nuevo.setDescripcion</a:t>
            </a:r>
            <a:r>
              <a:rPr lang="es-ES" sz="2400" dirty="0" smtClean="0">
                <a:latin typeface="Verdana" pitchFamily="34" charset="0"/>
              </a:rPr>
              <a:t>(</a:t>
            </a:r>
            <a:r>
              <a:rPr lang="es-ES" sz="2400" dirty="0" err="1" smtClean="0">
                <a:latin typeface="Verdana" pitchFamily="34" charset="0"/>
              </a:rPr>
              <a:t>leeDescripcion</a:t>
            </a:r>
            <a:r>
              <a:rPr lang="es-ES" sz="2400" dirty="0" smtClean="0">
                <a:latin typeface="Verdana" pitchFamily="34" charset="0"/>
              </a:rPr>
              <a:t>()); </a:t>
            </a:r>
          </a:p>
          <a:p>
            <a:endParaRPr lang="es-ES" sz="2400" dirty="0" smtClean="0">
              <a:latin typeface="Verdana" pitchFamily="34" charset="0"/>
            </a:endParaRPr>
          </a:p>
          <a:p>
            <a:r>
              <a:rPr lang="es-ES" sz="2400" dirty="0" err="1" smtClean="0">
                <a:latin typeface="Verdana" pitchFamily="34" charset="0"/>
              </a:rPr>
              <a:t>nuevo.setPrecio</a:t>
            </a:r>
            <a:r>
              <a:rPr lang="es-ES" sz="2400" dirty="0" smtClean="0">
                <a:latin typeface="Verdana" pitchFamily="34" charset="0"/>
              </a:rPr>
              <a:t>(</a:t>
            </a:r>
            <a:r>
              <a:rPr lang="es-ES" sz="2400" dirty="0" err="1" smtClean="0">
                <a:latin typeface="Verdana" pitchFamily="34" charset="0"/>
              </a:rPr>
              <a:t>leePrecio</a:t>
            </a:r>
            <a:r>
              <a:rPr lang="es-ES" sz="2400" dirty="0" smtClean="0">
                <a:latin typeface="Verdana" pitchFamily="34" charset="0"/>
              </a:rPr>
              <a:t>());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28596" y="928670"/>
            <a:ext cx="871540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itchFamily="34" charset="0"/>
              </a:rPr>
              <a:t>// muestra la información del nuevo objeto </a:t>
            </a:r>
          </a:p>
          <a:p>
            <a:endParaRPr lang="es-ES" sz="24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itchFamily="34" charset="0"/>
            </a:endParaRPr>
          </a:p>
          <a:p>
            <a:r>
              <a:rPr lang="es-ES" sz="2400" dirty="0" smtClean="0">
                <a:latin typeface="Verdana" pitchFamily="34" charset="0"/>
              </a:rPr>
              <a:t>lista(nuevo); } </a:t>
            </a:r>
          </a:p>
          <a:p>
            <a:endParaRPr lang="es-ES" b="1" dirty="0" smtClean="0"/>
          </a:p>
          <a:p>
            <a:r>
              <a:rPr lang="es-E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itchFamily="34" charset="0"/>
              </a:rPr>
              <a:t>// métodos que leen los datos de la GUI </a:t>
            </a:r>
          </a:p>
          <a:p>
            <a:endParaRPr lang="es-ES" sz="24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itchFamily="34" charset="0"/>
            </a:endParaRPr>
          </a:p>
          <a:p>
            <a:r>
              <a:rPr lang="es-ES" sz="2400" dirty="0" err="1" smtClean="0">
                <a:latin typeface="Verdana" pitchFamily="34" charset="0"/>
              </a:rPr>
              <a:t>private</a:t>
            </a:r>
            <a:r>
              <a:rPr lang="es-ES" sz="2400" dirty="0" smtClean="0">
                <a:latin typeface="Verdana" pitchFamily="34" charset="0"/>
              </a:rPr>
              <a:t> </a:t>
            </a:r>
            <a:r>
              <a:rPr lang="es-ES" sz="2400" dirty="0" err="1" smtClean="0">
                <a:latin typeface="Verdana" pitchFamily="34" charset="0"/>
              </a:rPr>
              <a:t>String</a:t>
            </a:r>
            <a:r>
              <a:rPr lang="es-ES" sz="2400" dirty="0" smtClean="0">
                <a:latin typeface="Verdana" pitchFamily="34" charset="0"/>
              </a:rPr>
              <a:t> </a:t>
            </a:r>
            <a:r>
              <a:rPr lang="es-ES" sz="2400" dirty="0" err="1" smtClean="0">
                <a:latin typeface="Verdana" pitchFamily="34" charset="0"/>
              </a:rPr>
              <a:t>leeCodigo</a:t>
            </a:r>
            <a:r>
              <a:rPr lang="es-ES" sz="2400" dirty="0" smtClean="0">
                <a:latin typeface="Verdana" pitchFamily="34" charset="0"/>
              </a:rPr>
              <a:t>()</a:t>
            </a:r>
          </a:p>
          <a:p>
            <a:r>
              <a:rPr lang="es-ES" sz="2400" dirty="0" smtClean="0">
                <a:latin typeface="Verdana" pitchFamily="34" charset="0"/>
              </a:rPr>
              <a:t>	{</a:t>
            </a:r>
            <a:r>
              <a:rPr lang="es-ES" sz="2400" dirty="0" err="1" smtClean="0">
                <a:latin typeface="Verdana" pitchFamily="34" charset="0"/>
              </a:rPr>
              <a:t>return</a:t>
            </a:r>
            <a:r>
              <a:rPr lang="es-ES" sz="2400" dirty="0" smtClean="0">
                <a:latin typeface="Verdana" pitchFamily="34" charset="0"/>
              </a:rPr>
              <a:t> </a:t>
            </a:r>
            <a:r>
              <a:rPr lang="es-ES" sz="2400" dirty="0" err="1" smtClean="0">
                <a:latin typeface="Verdana" pitchFamily="34" charset="0"/>
              </a:rPr>
              <a:t>txtCodigo.getText</a:t>
            </a:r>
            <a:r>
              <a:rPr lang="es-ES" sz="2400" dirty="0" smtClean="0">
                <a:latin typeface="Verdana" pitchFamily="34" charset="0"/>
              </a:rPr>
              <a:t>();} </a:t>
            </a:r>
          </a:p>
          <a:p>
            <a:endParaRPr lang="es-ES" sz="2400" dirty="0" smtClean="0">
              <a:latin typeface="Verdana" pitchFamily="34" charset="0"/>
            </a:endParaRPr>
          </a:p>
          <a:p>
            <a:r>
              <a:rPr lang="es-ES" sz="2400" dirty="0" err="1" smtClean="0">
                <a:latin typeface="Verdana" pitchFamily="34" charset="0"/>
              </a:rPr>
              <a:t>private</a:t>
            </a:r>
            <a:r>
              <a:rPr lang="es-ES" sz="2400" dirty="0" smtClean="0">
                <a:latin typeface="Verdana" pitchFamily="34" charset="0"/>
              </a:rPr>
              <a:t> </a:t>
            </a:r>
            <a:r>
              <a:rPr lang="es-ES" sz="2400" dirty="0" err="1" smtClean="0">
                <a:latin typeface="Verdana" pitchFamily="34" charset="0"/>
              </a:rPr>
              <a:t>String</a:t>
            </a:r>
            <a:r>
              <a:rPr lang="es-ES" sz="2400" dirty="0" smtClean="0">
                <a:latin typeface="Verdana" pitchFamily="34" charset="0"/>
              </a:rPr>
              <a:t> </a:t>
            </a:r>
            <a:r>
              <a:rPr lang="es-ES" sz="2400" dirty="0" err="1" smtClean="0">
                <a:latin typeface="Verdana" pitchFamily="34" charset="0"/>
              </a:rPr>
              <a:t>leeDescripcion</a:t>
            </a:r>
            <a:r>
              <a:rPr lang="es-ES" sz="2400" dirty="0" smtClean="0">
                <a:latin typeface="Verdana" pitchFamily="34" charset="0"/>
              </a:rPr>
              <a:t>()</a:t>
            </a:r>
          </a:p>
          <a:p>
            <a:r>
              <a:rPr lang="es-ES" sz="2400" dirty="0" smtClean="0">
                <a:latin typeface="Verdana" pitchFamily="34" charset="0"/>
              </a:rPr>
              <a:t>	{</a:t>
            </a:r>
            <a:r>
              <a:rPr lang="es-ES" sz="2400" dirty="0" err="1" smtClean="0">
                <a:latin typeface="Verdana" pitchFamily="34" charset="0"/>
              </a:rPr>
              <a:t>return</a:t>
            </a:r>
            <a:r>
              <a:rPr lang="es-ES" sz="2400" dirty="0" smtClean="0">
                <a:latin typeface="Verdana" pitchFamily="34" charset="0"/>
              </a:rPr>
              <a:t> </a:t>
            </a:r>
            <a:r>
              <a:rPr lang="es-ES" sz="2400" dirty="0" err="1" smtClean="0">
                <a:latin typeface="Verdana" pitchFamily="34" charset="0"/>
              </a:rPr>
              <a:t>txtDescripcion.getText</a:t>
            </a:r>
            <a:r>
              <a:rPr lang="es-ES" sz="2400" dirty="0" smtClean="0">
                <a:latin typeface="Verdana" pitchFamily="34" charset="0"/>
              </a:rPr>
              <a:t>();} </a:t>
            </a:r>
          </a:p>
          <a:p>
            <a:endParaRPr lang="es-ES" sz="2400" dirty="0" smtClean="0">
              <a:latin typeface="Verdana" pitchFamily="34" charset="0"/>
            </a:endParaRPr>
          </a:p>
          <a:p>
            <a:r>
              <a:rPr lang="es-ES" sz="2400" dirty="0" err="1" smtClean="0">
                <a:latin typeface="Verdana" pitchFamily="34" charset="0"/>
              </a:rPr>
              <a:t>private</a:t>
            </a:r>
            <a:r>
              <a:rPr lang="es-ES" sz="2400" dirty="0" smtClean="0">
                <a:latin typeface="Verdana" pitchFamily="34" charset="0"/>
              </a:rPr>
              <a:t> </a:t>
            </a:r>
            <a:r>
              <a:rPr lang="es-ES" sz="2400" dirty="0" err="1" smtClean="0">
                <a:latin typeface="Verdana" pitchFamily="34" charset="0"/>
              </a:rPr>
              <a:t>double</a:t>
            </a:r>
            <a:r>
              <a:rPr lang="es-ES" sz="2400" dirty="0" smtClean="0">
                <a:latin typeface="Verdana" pitchFamily="34" charset="0"/>
              </a:rPr>
              <a:t> </a:t>
            </a:r>
            <a:r>
              <a:rPr lang="es-ES" sz="2400" dirty="0" err="1" smtClean="0">
                <a:latin typeface="Verdana" pitchFamily="34" charset="0"/>
              </a:rPr>
              <a:t>leePrecio</a:t>
            </a:r>
            <a:r>
              <a:rPr lang="es-ES" sz="2400" dirty="0" smtClean="0">
                <a:latin typeface="Verdana" pitchFamily="34" charset="0"/>
              </a:rPr>
              <a:t>()</a:t>
            </a:r>
          </a:p>
          <a:p>
            <a:r>
              <a:rPr lang="es-ES" sz="2400" dirty="0" smtClean="0">
                <a:latin typeface="Verdana" pitchFamily="34" charset="0"/>
              </a:rPr>
              <a:t>       {</a:t>
            </a:r>
            <a:r>
              <a:rPr lang="es-ES" sz="2400" dirty="0" err="1" smtClean="0">
                <a:latin typeface="Verdana" pitchFamily="34" charset="0"/>
              </a:rPr>
              <a:t>returnDouble.parseDouble</a:t>
            </a:r>
            <a:r>
              <a:rPr lang="es-ES" sz="2400" dirty="0" smtClean="0">
                <a:latin typeface="Verdana" pitchFamily="34" charset="0"/>
              </a:rPr>
              <a:t>(</a:t>
            </a:r>
            <a:r>
              <a:rPr lang="es-ES" sz="2400" dirty="0" err="1" smtClean="0">
                <a:latin typeface="Verdana" pitchFamily="34" charset="0"/>
              </a:rPr>
              <a:t>txtPrecio.getText</a:t>
            </a:r>
            <a:r>
              <a:rPr lang="es-ES" sz="2400" dirty="0" smtClean="0">
                <a:latin typeface="Verdana" pitchFamily="34" charset="0"/>
              </a:rPr>
              <a:t>());}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295275" y="214290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 dirty="0">
                <a:latin typeface="Verdana" pitchFamily="34" charset="0"/>
              </a:rPr>
              <a:t>PROGRAMACIÓN ORIENTADA A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85720" y="1285860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itchFamily="34" charset="0"/>
              </a:rPr>
              <a:t>// método que muestra la información de un objeto </a:t>
            </a:r>
          </a:p>
          <a:p>
            <a:r>
              <a:rPr lang="es-E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itchFamily="34" charset="0"/>
              </a:rPr>
              <a:t>// de la clase Producto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295275" y="214290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 dirty="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57158" y="2357430"/>
            <a:ext cx="85011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 smtClean="0">
                <a:latin typeface="Verdana" pitchFamily="34" charset="0"/>
              </a:rPr>
              <a:t>private</a:t>
            </a:r>
            <a:r>
              <a:rPr lang="es-ES" sz="2400" dirty="0" smtClean="0">
                <a:latin typeface="Verdana" pitchFamily="34" charset="0"/>
              </a:rPr>
              <a:t> </a:t>
            </a:r>
            <a:r>
              <a:rPr lang="es-ES" sz="2400" dirty="0" err="1" smtClean="0">
                <a:latin typeface="Verdana" pitchFamily="34" charset="0"/>
              </a:rPr>
              <a:t>void</a:t>
            </a:r>
            <a:r>
              <a:rPr lang="es-ES" sz="2400" dirty="0" smtClean="0">
                <a:latin typeface="Verdana" pitchFamily="34" charset="0"/>
              </a:rPr>
              <a:t> lista(Producto p){</a:t>
            </a:r>
          </a:p>
          <a:p>
            <a:r>
              <a:rPr lang="es-ES" sz="2400" dirty="0" smtClean="0">
                <a:latin typeface="Verdana" pitchFamily="34" charset="0"/>
              </a:rPr>
              <a:t>	imprime("</a:t>
            </a:r>
            <a:r>
              <a:rPr lang="es-ES" sz="2400" dirty="0" err="1" smtClean="0">
                <a:latin typeface="Verdana" pitchFamily="34" charset="0"/>
              </a:rPr>
              <a:t>Codigo</a:t>
            </a:r>
            <a:r>
              <a:rPr lang="es-ES" sz="2400" dirty="0" smtClean="0">
                <a:latin typeface="Verdana" pitchFamily="34" charset="0"/>
              </a:rPr>
              <a:t>\t:"+</a:t>
            </a:r>
            <a:r>
              <a:rPr lang="es-ES" sz="2400" dirty="0" err="1" smtClean="0">
                <a:latin typeface="Verdana" pitchFamily="34" charset="0"/>
              </a:rPr>
              <a:t>p.getCodigo</a:t>
            </a:r>
            <a:r>
              <a:rPr lang="es-ES" sz="2400" dirty="0" smtClean="0">
                <a:latin typeface="Verdana" pitchFamily="34" charset="0"/>
              </a:rPr>
              <a:t>()); 	imprime("</a:t>
            </a:r>
            <a:r>
              <a:rPr lang="es-ES" sz="2400" dirty="0" err="1" smtClean="0">
                <a:latin typeface="Verdana" pitchFamily="34" charset="0"/>
              </a:rPr>
              <a:t>Descripcion</a:t>
            </a:r>
            <a:r>
              <a:rPr lang="es-ES" sz="2400" dirty="0" smtClean="0">
                <a:latin typeface="Verdana" pitchFamily="34" charset="0"/>
              </a:rPr>
              <a:t>\t:"+</a:t>
            </a:r>
            <a:r>
              <a:rPr lang="es-ES" sz="2400" dirty="0" err="1" smtClean="0">
                <a:latin typeface="Verdana" pitchFamily="34" charset="0"/>
              </a:rPr>
              <a:t>p.getDescripcion</a:t>
            </a:r>
            <a:r>
              <a:rPr lang="es-ES" sz="2400" dirty="0" smtClean="0">
                <a:latin typeface="Verdana" pitchFamily="34" charset="0"/>
              </a:rPr>
              <a:t>()); 	imprime("Precio\t:"+</a:t>
            </a:r>
            <a:r>
              <a:rPr lang="es-ES" sz="2400" dirty="0" err="1" smtClean="0">
                <a:latin typeface="Verdana" pitchFamily="34" charset="0"/>
              </a:rPr>
              <a:t>p.getPrecio</a:t>
            </a:r>
            <a:r>
              <a:rPr lang="es-ES" sz="2400" dirty="0" smtClean="0">
                <a:latin typeface="Verdana" pitchFamily="34" charset="0"/>
              </a:rPr>
              <a:t>()); } </a:t>
            </a:r>
          </a:p>
          <a:p>
            <a:endParaRPr lang="es-ES" sz="2400" dirty="0" smtClean="0">
              <a:latin typeface="Verdana" pitchFamily="34" charset="0"/>
            </a:endParaRPr>
          </a:p>
          <a:p>
            <a:r>
              <a:rPr lang="es-E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itchFamily="34" charset="0"/>
              </a:rPr>
              <a:t>// método que muestra una cadena en el objeto de salida de la GUI </a:t>
            </a:r>
          </a:p>
          <a:p>
            <a:endParaRPr lang="es-ES" sz="2400" dirty="0" smtClean="0">
              <a:latin typeface="Verdana" pitchFamily="34" charset="0"/>
            </a:endParaRPr>
          </a:p>
          <a:p>
            <a:r>
              <a:rPr lang="es-ES" sz="2400" dirty="0" err="1" smtClean="0">
                <a:latin typeface="Verdana" pitchFamily="34" charset="0"/>
              </a:rPr>
              <a:t>private</a:t>
            </a:r>
            <a:r>
              <a:rPr lang="es-ES" sz="2400" dirty="0" smtClean="0">
                <a:latin typeface="Verdana" pitchFamily="34" charset="0"/>
              </a:rPr>
              <a:t> </a:t>
            </a:r>
            <a:r>
              <a:rPr lang="es-ES" sz="2400" dirty="0" err="1" smtClean="0">
                <a:latin typeface="Verdana" pitchFamily="34" charset="0"/>
              </a:rPr>
              <a:t>void</a:t>
            </a:r>
            <a:r>
              <a:rPr lang="es-ES" sz="2400" dirty="0" smtClean="0">
                <a:latin typeface="Verdana" pitchFamily="34" charset="0"/>
              </a:rPr>
              <a:t> imprime(</a:t>
            </a:r>
            <a:r>
              <a:rPr lang="es-ES" sz="2400" dirty="0" err="1" smtClean="0">
                <a:latin typeface="Verdana" pitchFamily="34" charset="0"/>
              </a:rPr>
              <a:t>String</a:t>
            </a:r>
            <a:r>
              <a:rPr lang="es-ES" sz="2400" dirty="0" smtClean="0">
                <a:latin typeface="Verdana" pitchFamily="34" charset="0"/>
              </a:rPr>
              <a:t> s){ 	</a:t>
            </a:r>
            <a:r>
              <a:rPr lang="es-ES" sz="2400" dirty="0" err="1" smtClean="0">
                <a:latin typeface="Verdana" pitchFamily="34" charset="0"/>
              </a:rPr>
              <a:t>txtSalida.append</a:t>
            </a:r>
            <a:r>
              <a:rPr lang="es-ES" sz="2400" dirty="0" smtClean="0">
                <a:latin typeface="Verdana" pitchFamily="34" charset="0"/>
              </a:rPr>
              <a:t>(s+"\n");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6" name="Rectangle 4"/>
          <p:cNvSpPr>
            <a:spLocks noGrp="1" noChangeArrowheads="1"/>
          </p:cNvSpPr>
          <p:nvPr>
            <p:ph type="title"/>
          </p:nvPr>
        </p:nvSpPr>
        <p:spPr>
          <a:xfrm>
            <a:off x="295275" y="620713"/>
            <a:ext cx="8237538" cy="5762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s-PE" sz="2800">
                <a:latin typeface="Verdana" pitchFamily="34" charset="0"/>
              </a:rPr>
              <a:t>PROGRAMACIÓN ORIENTADA A OBJETOS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916113"/>
            <a:ext cx="8569325" cy="26717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2400" b="1">
                <a:latin typeface="Verdana" pitchFamily="34" charset="0"/>
              </a:rPr>
              <a:t>	</a:t>
            </a:r>
            <a:r>
              <a:rPr lang="es-PE" sz="2300" b="1">
                <a:latin typeface="Verdana" pitchFamily="34" charset="0"/>
              </a:rPr>
              <a:t>COMUNICACIÓN (PASO) DE MENSAJES (...cont)</a:t>
            </a:r>
            <a:endParaRPr lang="es-PE" sz="2300" b="1" i="1">
              <a:latin typeface="Verdana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/>
            </a:r>
            <a:br>
              <a:rPr lang="es-PE" sz="2400">
                <a:latin typeface="Verdana" pitchFamily="34" charset="0"/>
              </a:rPr>
            </a:br>
            <a:r>
              <a:rPr lang="es-PE" sz="2400">
                <a:latin typeface="Verdana" pitchFamily="34" charset="0"/>
              </a:rPr>
              <a:t>Los objetos se comunican con el </a:t>
            </a:r>
            <a:r>
              <a:rPr lang="es-PE" sz="2400" i="1">
                <a:latin typeface="Verdana" pitchFamily="34" charset="0"/>
              </a:rPr>
              <a:t>“exterior”</a:t>
            </a:r>
            <a:r>
              <a:rPr lang="es-PE" sz="2400">
                <a:latin typeface="Verdana" pitchFamily="34" charset="0"/>
              </a:rPr>
              <a:t> por medio de </a:t>
            </a:r>
            <a:r>
              <a:rPr lang="es-PE" sz="2400" b="1" i="1">
                <a:latin typeface="Verdana" pitchFamily="34" charset="0"/>
              </a:rPr>
              <a:t>mensajes</a:t>
            </a:r>
            <a:r>
              <a:rPr lang="es-PE" sz="2400">
                <a:latin typeface="Verdana" pitchFamily="34" charset="0"/>
              </a:rPr>
              <a:t>, los cuales son pasados a través de sus </a:t>
            </a:r>
            <a:r>
              <a:rPr lang="es-PE" sz="2400" b="1" i="1">
                <a:latin typeface="Verdana" pitchFamily="34" charset="0"/>
              </a:rPr>
              <a:t>métodos</a:t>
            </a:r>
            <a:r>
              <a:rPr lang="es-PE" sz="2400">
                <a:latin typeface="Verdana" pitchFamily="34" charset="0"/>
              </a:rPr>
              <a:t>, que son los </a:t>
            </a:r>
            <a:r>
              <a:rPr lang="es-PE" sz="2400" b="1">
                <a:latin typeface="Verdana" pitchFamily="34" charset="0"/>
              </a:rPr>
              <a:t>ÚNICOS</a:t>
            </a:r>
            <a:r>
              <a:rPr lang="es-PE" sz="2400">
                <a:latin typeface="Verdana" pitchFamily="34" charset="0"/>
              </a:rPr>
              <a:t> que pueden consultar/modificar los atributos privados.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</a:t>
            </a:r>
          </a:p>
        </p:txBody>
      </p:sp>
      <p:pic>
        <p:nvPicPr>
          <p:cNvPr id="786435" name="Picture 3" descr="Comunicaci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475" y="4149725"/>
            <a:ext cx="2505075" cy="2428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9" name="Rectangle 7"/>
          <p:cNvSpPr>
            <a:spLocks noGrp="1" noChangeArrowheads="1"/>
          </p:cNvSpPr>
          <p:nvPr>
            <p:ph type="title"/>
          </p:nvPr>
        </p:nvSpPr>
        <p:spPr>
          <a:xfrm>
            <a:off x="295275" y="620713"/>
            <a:ext cx="8237538" cy="576262"/>
          </a:xfrm>
          <a:noFill/>
          <a:ln/>
        </p:spPr>
        <p:txBody>
          <a:bodyPr anchor="b"/>
          <a:lstStyle/>
          <a:p>
            <a:r>
              <a:rPr lang="es-PE" sz="2800">
                <a:latin typeface="Verdana" pitchFamily="34" charset="0"/>
              </a:rPr>
              <a:t>CONCEPTOS BÁSICOS</a:t>
            </a: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628775"/>
            <a:ext cx="6265863" cy="44640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>
                <a:latin typeface="Verdana" pitchFamily="34" charset="0"/>
              </a:rPr>
              <a:t>	INFORMACIÓN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400" b="1" dirty="0">
              <a:latin typeface="Verdana" pitchFamily="34" charset="0"/>
            </a:endParaRP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latin typeface="Verdana" pitchFamily="34" charset="0"/>
              </a:rPr>
              <a:t>	</a:t>
            </a:r>
            <a:r>
              <a:rPr lang="es-PE" sz="2400" dirty="0">
                <a:latin typeface="Verdana" pitchFamily="34" charset="0"/>
              </a:rPr>
              <a:t>Son aquellos </a:t>
            </a:r>
            <a:r>
              <a:rPr lang="es-PE" sz="2400" b="1" i="1" dirty="0">
                <a:latin typeface="Verdana" pitchFamily="34" charset="0"/>
              </a:rPr>
              <a:t>datos</a:t>
            </a:r>
            <a:r>
              <a:rPr lang="es-PE" sz="2400" dirty="0">
                <a:latin typeface="Verdana" pitchFamily="34" charset="0"/>
              </a:rPr>
              <a:t> que son relevantes para nosotros y que nos ayudan a solucionar un problema.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También podría decirse que la información son datos que satisfacen una incertidumbre.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De esta manera, si Juan Pérez de 22 años es buen pagador, entonces es un buen candidato para otorgarle una línea de crédito.</a:t>
            </a:r>
          </a:p>
        </p:txBody>
      </p:sp>
      <p:pic>
        <p:nvPicPr>
          <p:cNvPr id="591875" name="Picture 3" descr="j029198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6578" y="2928934"/>
            <a:ext cx="1807769" cy="1913839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91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91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91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91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 rot="34868782">
            <a:off x="2324100" y="1716088"/>
            <a:ext cx="4135438" cy="4105275"/>
            <a:chOff x="1824" y="633"/>
            <a:chExt cx="2834" cy="2849"/>
          </a:xfrm>
        </p:grpSpPr>
        <p:sp>
          <p:nvSpPr>
            <p:cNvPr id="607235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>
                <a:alpha val="30000"/>
              </a:srgbClr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07236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>
                <a:alpha val="80000"/>
              </a:srgbClr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07237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>
                <a:alpha val="61000"/>
              </a:srgbClr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07238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>
                <a:alpha val="50000"/>
              </a:srgbClr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07240" name="Rectangle 8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7924800" cy="4419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None/>
            </a:pPr>
            <a:r>
              <a:rPr lang="es-PE" sz="2400" b="1" dirty="0" smtClean="0">
                <a:latin typeface="Verdana" pitchFamily="34" charset="0"/>
              </a:rPr>
              <a:t>SISTEMA</a:t>
            </a: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>Es un conjunto de partes (componentes) que interactúan entre sí para lograr un objetivo común y satisfacer una necesidad específica.</a:t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>Los sistemas no necesariamente tienen que involucrar el uso de computadoras.</a:t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>
                <a:latin typeface="Verdana" pitchFamily="34" charset="0"/>
              </a:rPr>
              <a:t/>
            </a:r>
            <a:br>
              <a:rPr lang="es-PE" sz="2400" dirty="0">
                <a:latin typeface="Verdana" pitchFamily="34" charset="0"/>
              </a:rPr>
            </a:br>
            <a:r>
              <a:rPr lang="es-PE" sz="2400" dirty="0" err="1">
                <a:latin typeface="Verdana" pitchFamily="34" charset="0"/>
              </a:rPr>
              <a:t>Ejm.</a:t>
            </a:r>
            <a:r>
              <a:rPr lang="es-PE" sz="2400" dirty="0">
                <a:latin typeface="Verdana" pitchFamily="34" charset="0"/>
              </a:rPr>
              <a:t>: Sistema de Matrícula de la FISI, Sistema Operativo, Sistema de Encendido, Sistema de Ventas, Sistema de Contabilidad, etc.</a:t>
            </a:r>
          </a:p>
        </p:txBody>
      </p:sp>
      <p:sp>
        <p:nvSpPr>
          <p:cNvPr id="607243" name="Rectangle 11"/>
          <p:cNvSpPr>
            <a:spLocks noGrp="1" noChangeArrowheads="1"/>
          </p:cNvSpPr>
          <p:nvPr>
            <p:ph type="title"/>
          </p:nvPr>
        </p:nvSpPr>
        <p:spPr>
          <a:xfrm>
            <a:off x="295275" y="620713"/>
            <a:ext cx="8237538" cy="576262"/>
          </a:xfrm>
          <a:noFill/>
          <a:ln/>
        </p:spPr>
        <p:txBody>
          <a:bodyPr anchor="b"/>
          <a:lstStyle/>
          <a:p>
            <a:r>
              <a:rPr lang="es-PE" sz="2800">
                <a:latin typeface="Verdana" pitchFamily="34" charset="0"/>
              </a:rPr>
              <a:t>CONCEPTOS BÁSICOS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07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07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20970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PE" sz="2400" b="1">
                <a:latin typeface="Verdana" pitchFamily="34" charset="0"/>
              </a:rPr>
              <a:t>	SISTEMA (...</a:t>
            </a:r>
            <a:r>
              <a:rPr lang="es-PE" sz="2400" b="1" i="1">
                <a:latin typeface="Verdana" pitchFamily="34" charset="0"/>
              </a:rPr>
              <a:t>continuación</a:t>
            </a:r>
            <a:r>
              <a:rPr lang="es-PE" sz="2400" b="1">
                <a:latin typeface="Verdana" pitchFamily="34" charset="0"/>
              </a:rPr>
              <a:t>)</a:t>
            </a:r>
            <a:r>
              <a:rPr lang="es-PE" sz="2400">
                <a:latin typeface="Verdana" pitchFamily="34" charset="0"/>
              </a:rPr>
              <a:t/>
            </a:r>
            <a:br>
              <a:rPr lang="es-PE" sz="2400">
                <a:latin typeface="Verdana" pitchFamily="34" charset="0"/>
              </a:rPr>
            </a:br>
            <a:endParaRPr lang="es-PE" sz="240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s-PE" sz="2400">
                <a:latin typeface="Verdana" pitchFamily="34" charset="0"/>
              </a:rPr>
              <a:t>	Esquema fundamental del funcionamiento de un Sistema de Cómputo.</a:t>
            </a:r>
          </a:p>
        </p:txBody>
      </p:sp>
      <p:sp>
        <p:nvSpPr>
          <p:cNvPr id="609293" name="Rectangle 13"/>
          <p:cNvSpPr>
            <a:spLocks noGrp="1" noChangeArrowheads="1"/>
          </p:cNvSpPr>
          <p:nvPr>
            <p:ph type="title"/>
          </p:nvPr>
        </p:nvSpPr>
        <p:spPr>
          <a:xfrm>
            <a:off x="295275" y="620713"/>
            <a:ext cx="8237538" cy="576262"/>
          </a:xfrm>
          <a:noFill/>
          <a:ln/>
        </p:spPr>
        <p:txBody>
          <a:bodyPr anchor="b"/>
          <a:lstStyle/>
          <a:p>
            <a:r>
              <a:rPr lang="es-PE" sz="2800">
                <a:latin typeface="Verdana" pitchFamily="34" charset="0"/>
              </a:rPr>
              <a:t>CONCEPTOS BÁSICOS</a:t>
            </a:r>
          </a:p>
        </p:txBody>
      </p:sp>
      <p:sp>
        <p:nvSpPr>
          <p:cNvPr id="609284" name="Rectangle 4"/>
          <p:cNvSpPr>
            <a:spLocks noChangeArrowheads="1"/>
          </p:cNvSpPr>
          <p:nvPr/>
        </p:nvSpPr>
        <p:spPr bwMode="auto">
          <a:xfrm>
            <a:off x="3311525" y="3933825"/>
            <a:ext cx="1800225" cy="1295400"/>
          </a:xfrm>
          <a:prstGeom prst="rect">
            <a:avLst/>
          </a:prstGeom>
          <a:solidFill>
            <a:srgbClr val="33CC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2400" b="1">
                <a:solidFill>
                  <a:srgbClr val="003366"/>
                </a:solidFill>
              </a:rPr>
              <a:t>PROCESO</a:t>
            </a:r>
          </a:p>
        </p:txBody>
      </p:sp>
      <p:sp>
        <p:nvSpPr>
          <p:cNvPr id="609285" name="Line 5"/>
          <p:cNvSpPr>
            <a:spLocks noChangeShapeType="1"/>
          </p:cNvSpPr>
          <p:nvPr/>
        </p:nvSpPr>
        <p:spPr bwMode="auto">
          <a:xfrm>
            <a:off x="1728788" y="4437063"/>
            <a:ext cx="1152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09286" name="Line 6"/>
          <p:cNvSpPr>
            <a:spLocks noChangeShapeType="1"/>
          </p:cNvSpPr>
          <p:nvPr/>
        </p:nvSpPr>
        <p:spPr bwMode="auto">
          <a:xfrm>
            <a:off x="1728788" y="4652963"/>
            <a:ext cx="1152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09287" name="Line 7"/>
          <p:cNvSpPr>
            <a:spLocks noChangeShapeType="1"/>
          </p:cNvSpPr>
          <p:nvPr/>
        </p:nvSpPr>
        <p:spPr bwMode="auto">
          <a:xfrm>
            <a:off x="5472113" y="4437063"/>
            <a:ext cx="1152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09288" name="Line 8"/>
          <p:cNvSpPr>
            <a:spLocks noChangeShapeType="1"/>
          </p:cNvSpPr>
          <p:nvPr/>
        </p:nvSpPr>
        <p:spPr bwMode="auto">
          <a:xfrm>
            <a:off x="5472113" y="4652963"/>
            <a:ext cx="1152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09289" name="Text Box 9"/>
          <p:cNvSpPr txBox="1">
            <a:spLocks noChangeArrowheads="1"/>
          </p:cNvSpPr>
          <p:nvPr/>
        </p:nvSpPr>
        <p:spPr bwMode="auto">
          <a:xfrm>
            <a:off x="287338" y="4294188"/>
            <a:ext cx="1582737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>
                <a:solidFill>
                  <a:srgbClr val="003366"/>
                </a:solidFill>
              </a:rPr>
              <a:t>(INPUT) DATOS</a:t>
            </a:r>
          </a:p>
        </p:txBody>
      </p:sp>
      <p:sp>
        <p:nvSpPr>
          <p:cNvPr id="609290" name="Text Box 10"/>
          <p:cNvSpPr txBox="1">
            <a:spLocks noChangeArrowheads="1"/>
          </p:cNvSpPr>
          <p:nvPr/>
        </p:nvSpPr>
        <p:spPr bwMode="auto">
          <a:xfrm>
            <a:off x="6661150" y="4294188"/>
            <a:ext cx="1943100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>
                <a:solidFill>
                  <a:srgbClr val="003366"/>
                </a:solidFill>
              </a:rPr>
              <a:t>(OUTPUT) INFORMACION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idx="1"/>
          </p:nvPr>
        </p:nvSpPr>
        <p:spPr>
          <a:xfrm>
            <a:off x="1476375" y="3068638"/>
            <a:ext cx="5976938" cy="20161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4000">
                <a:latin typeface="Verdana" pitchFamily="34" charset="0"/>
              </a:rPr>
              <a:t>EVOLUCIÓN DE LA </a:t>
            </a:r>
          </a:p>
          <a:p>
            <a:pPr algn="ctr">
              <a:buFont typeface="Wingdings" pitchFamily="2" charset="2"/>
              <a:buNone/>
            </a:pPr>
            <a:r>
              <a:rPr lang="en-US" sz="4000">
                <a:latin typeface="Verdana" pitchFamily="34" charset="0"/>
              </a:rPr>
              <a:t>POO</a:t>
            </a:r>
            <a:endParaRPr lang="es-ES" sz="4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26" name="Picture 2" descr="21g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36000"/>
          </a:blip>
          <a:srcRect l="31960" r="31960" b="64514"/>
          <a:stretch>
            <a:fillRect/>
          </a:stretch>
        </p:blipFill>
        <p:spPr bwMode="auto">
          <a:xfrm>
            <a:off x="6443663" y="2924175"/>
            <a:ext cx="2700337" cy="3592513"/>
          </a:xfrm>
          <a:prstGeom prst="rect">
            <a:avLst/>
          </a:prstGeom>
          <a:noFill/>
        </p:spPr>
      </p:pic>
      <p:sp>
        <p:nvSpPr>
          <p:cNvPr id="615431" name="Rectangle 7"/>
          <p:cNvSpPr>
            <a:spLocks noGrp="1" noChangeArrowheads="1"/>
          </p:cNvSpPr>
          <p:nvPr>
            <p:ph type="title"/>
          </p:nvPr>
        </p:nvSpPr>
        <p:spPr>
          <a:xfrm>
            <a:off x="295275" y="620713"/>
            <a:ext cx="8237538" cy="576262"/>
          </a:xfrm>
          <a:noFill/>
          <a:ln/>
        </p:spPr>
        <p:txBody>
          <a:bodyPr anchor="b"/>
          <a:lstStyle/>
          <a:p>
            <a:r>
              <a:rPr lang="es-PE" sz="2800">
                <a:latin typeface="Verdana" pitchFamily="34" charset="0"/>
              </a:rPr>
              <a:t>EVOLUCIÓN DE LA POO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57338"/>
            <a:ext cx="8064500" cy="4471987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 b="1" dirty="0">
                <a:latin typeface="Verdana" pitchFamily="34" charset="0"/>
              </a:rPr>
              <a:t>	PROGRAMACIÓN LINEAL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</a:t>
            </a:r>
            <a:r>
              <a:rPr lang="es-PE" sz="2200" dirty="0">
                <a:latin typeface="Verdana" pitchFamily="34" charset="0"/>
              </a:rPr>
              <a:t>Es la primera forma de programar que apareció. Era relativamente útil para programas simples.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s-PE" sz="2200" dirty="0">
              <a:latin typeface="Verdana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200" dirty="0">
                <a:latin typeface="Verdana" pitchFamily="34" charset="0"/>
              </a:rPr>
              <a:t> 	Se producían saltos a diferentes partes del programa.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s-PE" sz="2200" dirty="0">
              <a:latin typeface="Verdana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200" dirty="0">
                <a:latin typeface="Verdana" pitchFamily="34" charset="0"/>
              </a:rPr>
              <a:t>	Las variables que se manejaban eran globales.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s-PE" sz="2200" dirty="0">
              <a:latin typeface="Verdana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	La </a:t>
            </a:r>
            <a:r>
              <a:rPr lang="en-US" sz="2200" dirty="0" err="1">
                <a:latin typeface="Verdana" pitchFamily="34" charset="0"/>
              </a:rPr>
              <a:t>duplicidad</a:t>
            </a:r>
            <a:r>
              <a:rPr lang="en-US" sz="2200" dirty="0">
                <a:latin typeface="Verdana" pitchFamily="34" charset="0"/>
              </a:rPr>
              <a:t> de </a:t>
            </a:r>
            <a:r>
              <a:rPr lang="en-US" sz="2200" dirty="0" err="1">
                <a:latin typeface="Verdana" pitchFamily="34" charset="0"/>
              </a:rPr>
              <a:t>segmentos</a:t>
            </a:r>
            <a:r>
              <a:rPr lang="en-US" sz="2200" dirty="0">
                <a:latin typeface="Verdana" pitchFamily="34" charset="0"/>
              </a:rPr>
              <a:t> de </a:t>
            </a:r>
            <a:r>
              <a:rPr lang="en-US" sz="2200" dirty="0" err="1">
                <a:latin typeface="Verdana" pitchFamily="34" charset="0"/>
              </a:rPr>
              <a:t>código</a:t>
            </a:r>
            <a:r>
              <a:rPr lang="en-US" sz="2200" dirty="0">
                <a:latin typeface="Verdana" pitchFamily="34" charset="0"/>
              </a:rPr>
              <a:t> era </a:t>
            </a:r>
            <a:r>
              <a:rPr lang="en-US" sz="2200" dirty="0" err="1">
                <a:latin typeface="Verdana" pitchFamily="34" charset="0"/>
              </a:rPr>
              <a:t>algo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que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ocurría</a:t>
            </a:r>
            <a:r>
              <a:rPr lang="en-US" sz="2200" dirty="0">
                <a:latin typeface="Verdana" pitchFamily="34" charset="0"/>
              </a:rPr>
              <a:t> con </a:t>
            </a:r>
            <a:r>
              <a:rPr lang="en-US" sz="2200" dirty="0" err="1">
                <a:latin typeface="Verdana" pitchFamily="34" charset="0"/>
              </a:rPr>
              <a:t>frecuencia</a:t>
            </a:r>
            <a:r>
              <a:rPr lang="en-US" sz="2200" dirty="0">
                <a:latin typeface="Verdana" pitchFamily="34" charset="0"/>
              </a:rPr>
              <a:t>.</a:t>
            </a:r>
            <a:endParaRPr lang="es-PE" sz="2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4" name="Picture 2" descr="21g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2000"/>
          </a:blip>
          <a:srcRect t="2501" r="71330" b="61867"/>
          <a:stretch>
            <a:fillRect/>
          </a:stretch>
        </p:blipFill>
        <p:spPr bwMode="auto">
          <a:xfrm>
            <a:off x="6300788" y="2205038"/>
            <a:ext cx="2657475" cy="4105275"/>
          </a:xfrm>
          <a:prstGeom prst="rect">
            <a:avLst/>
          </a:prstGeom>
          <a:noFill/>
        </p:spPr>
      </p:pic>
      <p:sp>
        <p:nvSpPr>
          <p:cNvPr id="617479" name="Rectangle 7"/>
          <p:cNvSpPr>
            <a:spLocks noGrp="1" noChangeArrowheads="1"/>
          </p:cNvSpPr>
          <p:nvPr>
            <p:ph type="title"/>
          </p:nvPr>
        </p:nvSpPr>
        <p:spPr>
          <a:xfrm>
            <a:off x="295275" y="620713"/>
            <a:ext cx="8237538" cy="576262"/>
          </a:xfrm>
          <a:noFill/>
          <a:ln/>
        </p:spPr>
        <p:txBody>
          <a:bodyPr anchor="b"/>
          <a:lstStyle/>
          <a:p>
            <a:r>
              <a:rPr lang="es-PE" sz="2800">
                <a:latin typeface="Verdana" pitchFamily="34" charset="0"/>
              </a:rPr>
              <a:t>EVOLUCIÓN DE LA POO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916113"/>
            <a:ext cx="7162800" cy="3529012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PE" sz="2400" b="1" dirty="0">
                <a:latin typeface="Verdana" pitchFamily="34" charset="0"/>
              </a:rPr>
              <a:t>	PROGRAMACIÓN MODULAR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Se produce como la natural evolución a la programación lineal. 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Aparece la </a:t>
            </a:r>
            <a:r>
              <a:rPr lang="es-PE" sz="2400" b="1" i="1" dirty="0">
                <a:latin typeface="Verdana" pitchFamily="34" charset="0"/>
              </a:rPr>
              <a:t>subrutina</a:t>
            </a:r>
            <a:r>
              <a:rPr lang="es-PE" sz="2400" dirty="0">
                <a:latin typeface="Verdana" pitchFamily="34" charset="0"/>
              </a:rPr>
              <a:t> (procedimiento). 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s-PE" sz="2400" dirty="0">
                <a:latin typeface="Verdana" pitchFamily="34" charset="0"/>
              </a:rPr>
              <a:t>	Con esto, bastaba invocar el nombre de la subrutina desde cualquier parte del código y ésta realizaba su labor.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868</TotalTime>
  <Words>388</Words>
  <Application>Microsoft Office PowerPoint</Application>
  <PresentationFormat>Presentación en pantalla (4:3)</PresentationFormat>
  <Paragraphs>258</Paragraphs>
  <Slides>36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Concurrencia</vt:lpstr>
      <vt:lpstr>ALGORÍTMICA III</vt:lpstr>
      <vt:lpstr>Presentación de PowerPoint</vt:lpstr>
      <vt:lpstr>CONCEPTOS BÁSICOS</vt:lpstr>
      <vt:lpstr>CONCEPTOS BÁSICOS</vt:lpstr>
      <vt:lpstr>CONCEPTOS BÁSICOS</vt:lpstr>
      <vt:lpstr>CONCEPTOS BÁSICOS</vt:lpstr>
      <vt:lpstr>Presentación de PowerPoint</vt:lpstr>
      <vt:lpstr>EVOLUCIÓN DE LA POO</vt:lpstr>
      <vt:lpstr>EVOLUCIÓN DE LA POO</vt:lpstr>
      <vt:lpstr>EVOLUCIÓN DE LA POO</vt:lpstr>
      <vt:lpstr>EVOLUCIÓN DE LA POO</vt:lpstr>
      <vt:lpstr>PROGRAMACIÓN ORIENTADA A OBJETOS (POO)</vt:lpstr>
      <vt:lpstr>PROGRAMACIÓN ORIENTADA A OBJETOS</vt:lpstr>
      <vt:lpstr>PROGRAMACIÓN ORIENTADA A OBJETOS</vt:lpstr>
      <vt:lpstr>PROGRAMACIÓN ORIENTADA A OBJETOS</vt:lpstr>
      <vt:lpstr>PROGRAMACIÓN ORIENTADA A OBJETOS</vt:lpstr>
      <vt:lpstr>PROGRAMACIÓN ORIENTADA A OBJETOS</vt:lpstr>
      <vt:lpstr>PROGRAMACIÓN ORIENTADA A OBJETOS</vt:lpstr>
      <vt:lpstr>PROGRAMACIÓN ORIENTADA A OBJETOS</vt:lpstr>
      <vt:lpstr>Presentación de PowerPoint</vt:lpstr>
      <vt:lpstr>Presentación de PowerPoint</vt:lpstr>
      <vt:lpstr>PROGRAMACIÓN ORIENTADA A OBJETOS</vt:lpstr>
      <vt:lpstr>PROGRAMACIÓN ORIENTADA A OBJETOS</vt:lpstr>
      <vt:lpstr>PROGRAMACIÓN ORIENTADA A OBJETOS</vt:lpstr>
      <vt:lpstr>PROGRAMACIÓN ORIENTADA A OBJETOS</vt:lpstr>
      <vt:lpstr>PROGRAMACIÓN ORIENTADA A OBJETOS</vt:lpstr>
      <vt:lpstr>PROGRAMACIÓN ORIENTADA A OBJETOS</vt:lpstr>
      <vt:lpstr>PROGRAMACIÓN ORIENTADA A OBJETOS</vt:lpstr>
      <vt:lpstr>PROGRAMACIÓN ORIENTADA A OBJETOS</vt:lpstr>
      <vt:lpstr>PROGRAMACIÓN ORIENTADA A OBJETOS</vt:lpstr>
      <vt:lpstr>PROGRAMACIÓN ORIENTADA A OBJETOS</vt:lpstr>
      <vt:lpstr>PROGRAMACIÓN ORIENTADA A OBJETOS</vt:lpstr>
      <vt:lpstr>PROGRAMACIÓN ORIENTADA A OBJETOS</vt:lpstr>
      <vt:lpstr>PROGRAMACIÓN ORIENTADA A OBJETOS</vt:lpstr>
      <vt:lpstr>PROGRAMACIÓN ORIENTADA A OBJETOS</vt:lpstr>
      <vt:lpstr>PROGRAMACIÓN ORIENTADA A OBJETOS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ALGORÍTMICA III</dc:title>
  <cp:lastModifiedBy>Luffi</cp:lastModifiedBy>
  <cp:revision>57</cp:revision>
  <cp:lastPrinted>2014-03-10T04:03:45Z</cp:lastPrinted>
  <dcterms:modified xsi:type="dcterms:W3CDTF">2014-03-10T04:13:27Z</dcterms:modified>
</cp:coreProperties>
</file>