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2"/>
  </p:notesMasterIdLst>
  <p:sldIdLst>
    <p:sldId id="256" r:id="rId2"/>
    <p:sldId id="311" r:id="rId3"/>
    <p:sldId id="357" r:id="rId4"/>
    <p:sldId id="368" r:id="rId5"/>
    <p:sldId id="349" r:id="rId6"/>
    <p:sldId id="365" r:id="rId7"/>
    <p:sldId id="369" r:id="rId8"/>
    <p:sldId id="370" r:id="rId9"/>
    <p:sldId id="371" r:id="rId10"/>
    <p:sldId id="310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99" autoAdjust="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91035-D17A-4D71-8871-1913B6434E9E}" type="datetimeFigureOut">
              <a:rPr lang="es-ES" smtClean="0"/>
              <a:pPr/>
              <a:t>11/05/2014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0EDA5-759E-48F1-B2E3-2D6AF003775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07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F3E79-A6C2-4869-B0C7-28AC9522DDED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274638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C49AC-4805-4599-B78D-2AEA74FB4C8E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274638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11/05/2014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11/05/2014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11/05/2014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658" name="Picture 2" descr="side_col_scurve"/>
          <p:cNvPicPr>
            <a:picLocks noChangeAspect="1" noChangeArrowheads="1"/>
          </p:cNvPicPr>
          <p:nvPr/>
        </p:nvPicPr>
        <p:blipFill>
          <a:blip r:embed="rId3"/>
          <a:srcRect t="66269"/>
          <a:stretch>
            <a:fillRect/>
          </a:stretch>
        </p:blipFill>
        <p:spPr bwMode="auto">
          <a:xfrm>
            <a:off x="501650" y="0"/>
            <a:ext cx="1223963" cy="6858000"/>
          </a:xfrm>
          <a:prstGeom prst="rect">
            <a:avLst/>
          </a:prstGeom>
          <a:noFill/>
        </p:spPr>
      </p:pic>
      <p:pic>
        <p:nvPicPr>
          <p:cNvPr id="710659" name="Picture 3" descr="side_col_scur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06475" cy="6858000"/>
          </a:xfrm>
          <a:prstGeom prst="rect">
            <a:avLst/>
          </a:prstGeom>
          <a:noFill/>
        </p:spPr>
      </p:pic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684213" y="3789363"/>
            <a:ext cx="8015287" cy="2232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7106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98550" y="3929063"/>
            <a:ext cx="7504113" cy="652462"/>
          </a:xfrm>
        </p:spPr>
        <p:txBody>
          <a:bodyPr/>
          <a:lstStyle/>
          <a:p>
            <a:pPr algn="ctr"/>
            <a:r>
              <a:rPr lang="es-PE" sz="36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ALGORÍTMICA III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006475"/>
            <a:ext cx="7993062" cy="358775"/>
          </a:xfrm>
          <a:noFill/>
          <a:ln/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s-PE" sz="2000">
                <a:latin typeface="Arial Unicode MS" pitchFamily="34" charset="-128"/>
              </a:rPr>
              <a:t>FACULTAD DE INGENIERÍA DE SISTEMAS E INFORMÁTICA</a:t>
            </a:r>
            <a:endParaRPr lang="es-PE" sz="2000" b="1">
              <a:latin typeface="Arial Unicode MS" pitchFamily="34" charset="-128"/>
            </a:endParaRP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928662" y="4821238"/>
            <a:ext cx="635798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Verdana" pitchFamily="34" charset="0"/>
              </a:rPr>
              <a:t>Profesor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Ing</a:t>
            </a:r>
            <a:r>
              <a:rPr lang="en-US" dirty="0">
                <a:latin typeface="Verdana" pitchFamily="34" charset="0"/>
              </a:rPr>
              <a:t>. </a:t>
            </a:r>
            <a:r>
              <a:rPr lang="en-US" dirty="0" smtClean="0">
                <a:latin typeface="Verdana" pitchFamily="34" charset="0"/>
              </a:rPr>
              <a:t>Michael Alejandro Cabanillas Carbonell</a:t>
            </a:r>
            <a:endParaRPr lang="en-US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u="sng" dirty="0" smtClean="0">
                <a:solidFill>
                  <a:srgbClr val="0000FF"/>
                </a:solidFill>
                <a:latin typeface="Verdana" pitchFamily="34" charset="0"/>
              </a:rPr>
              <a:t>is0003@uch.edu.pe</a:t>
            </a:r>
            <a:endParaRPr lang="en-US" u="sng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710664" name="Text Box 8"/>
          <p:cNvSpPr txBox="1">
            <a:spLocks noChangeArrowheads="1"/>
          </p:cNvSpPr>
          <p:nvPr/>
        </p:nvSpPr>
        <p:spPr bwMode="auto">
          <a:xfrm>
            <a:off x="3419475" y="6092825"/>
            <a:ext cx="2376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32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2014 </a:t>
            </a:r>
            <a:r>
              <a:rPr lang="es-PE" sz="32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I</a:t>
            </a:r>
          </a:p>
        </p:txBody>
      </p:sp>
      <p:sp>
        <p:nvSpPr>
          <p:cNvPr id="710666" name="Rectangle 10"/>
          <p:cNvSpPr>
            <a:spLocks noChangeArrowheads="1"/>
          </p:cNvSpPr>
          <p:nvPr/>
        </p:nvSpPr>
        <p:spPr bwMode="auto">
          <a:xfrm>
            <a:off x="90488" y="63500"/>
            <a:ext cx="89646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2700" b="1">
                <a:effectLst>
                  <a:outerShdw blurRad="38100" dist="38100" dir="2700000" algn="tl">
                    <a:srgbClr val="C0C0C0"/>
                  </a:outerShdw>
                </a:effectLst>
              </a:rPr>
              <a:t>UNIVERSIDAD DE CIENCIAS Y HUMANIDADES</a:t>
            </a:r>
            <a:endParaRPr lang="es-PE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0667" name="Picture 11" descr="Java_tasse_turning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6838" y="4437063"/>
            <a:ext cx="887412" cy="1512887"/>
          </a:xfrm>
          <a:prstGeom prst="rect">
            <a:avLst/>
          </a:prstGeom>
          <a:noFill/>
        </p:spPr>
      </p:pic>
      <p:pic>
        <p:nvPicPr>
          <p:cNvPr id="710668" name="Picture 12" descr="uch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6238" y="1773238"/>
            <a:ext cx="3673475" cy="1195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6" name="Picture 6" descr="duke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313" y="4373563"/>
            <a:ext cx="2484437" cy="2484437"/>
          </a:xfrm>
          <a:prstGeom prst="rect">
            <a:avLst/>
          </a:prstGeom>
          <a:noFill/>
        </p:spPr>
      </p:pic>
      <p:pic>
        <p:nvPicPr>
          <p:cNvPr id="158722" name="Picture 2" descr="j0301252"/>
          <p:cNvPicPr>
            <a:picLocks noChangeAspect="1" noChangeArrowheads="1"/>
          </p:cNvPicPr>
          <p:nvPr/>
        </p:nvPicPr>
        <p:blipFill>
          <a:blip r:embed="rId4">
            <a:lum bright="44000" contrast="-72000"/>
          </a:blip>
          <a:srcRect/>
          <a:stretch>
            <a:fillRect/>
          </a:stretch>
        </p:blipFill>
        <p:spPr bwMode="auto">
          <a:xfrm>
            <a:off x="4037013" y="1341438"/>
            <a:ext cx="4567237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1989138"/>
            <a:ext cx="7559675" cy="2952750"/>
          </a:xfrm>
          <a:noFill/>
          <a:ln/>
        </p:spPr>
        <p:txBody>
          <a:bodyPr anchor="b"/>
          <a:lstStyle/>
          <a:p>
            <a:pPr algn="ctr"/>
            <a:r>
              <a:rPr lang="es-PE" sz="4000">
                <a:solidFill>
                  <a:schemeClr val="tx1"/>
                </a:solidFill>
                <a:latin typeface="Verdana" pitchFamily="34" charset="0"/>
              </a:rPr>
              <a:t>GRACIAS POR SU ATENCIÓN</a:t>
            </a:r>
            <a:br>
              <a:rPr lang="es-PE" sz="4000">
                <a:solidFill>
                  <a:schemeClr val="tx1"/>
                </a:solidFill>
                <a:latin typeface="Verdana" pitchFamily="34" charset="0"/>
              </a:rPr>
            </a:br>
            <a:r>
              <a:rPr lang="es-PE" sz="4000">
                <a:solidFill>
                  <a:schemeClr val="tx1"/>
                </a:solidFill>
                <a:latin typeface="Verdana" pitchFamily="34" charset="0"/>
              </a:rPr>
              <a:t/>
            </a:r>
            <a:br>
              <a:rPr lang="es-PE" sz="4000">
                <a:solidFill>
                  <a:schemeClr val="tx1"/>
                </a:solidFill>
                <a:latin typeface="Verdana" pitchFamily="34" charset="0"/>
              </a:rPr>
            </a:br>
            <a:r>
              <a:rPr lang="es-PE" sz="4000">
                <a:solidFill>
                  <a:schemeClr val="tx1"/>
                </a:solidFill>
                <a:latin typeface="Verdana" pitchFamily="34" charset="0"/>
              </a:rPr>
              <a:t>¿Preguntas?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2071670" y="214290"/>
            <a:ext cx="4429156" cy="928694"/>
          </a:xfrm>
          <a:noFill/>
          <a:ln/>
        </p:spPr>
        <p:txBody>
          <a:bodyPr anchor="b">
            <a:noAutofit/>
          </a:bodyPr>
          <a:lstStyle/>
          <a:p>
            <a:pPr algn="ctr"/>
            <a:r>
              <a:rPr lang="es-ES" sz="4400" cap="all" dirty="0" smtClean="0"/>
              <a:t>HERENCIA</a:t>
            </a:r>
            <a:endParaRPr lang="es-ES" sz="4400" dirty="0"/>
          </a:p>
        </p:txBody>
      </p:sp>
      <p:pic>
        <p:nvPicPr>
          <p:cNvPr id="6" name="Picture 2" descr="21g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2000"/>
          </a:blip>
          <a:srcRect l="72957" t="4572" b="64514"/>
          <a:stretch>
            <a:fillRect/>
          </a:stretch>
        </p:blipFill>
        <p:spPr bwMode="auto">
          <a:xfrm>
            <a:off x="5503890" y="2285968"/>
            <a:ext cx="2997200" cy="4572032"/>
          </a:xfrm>
          <a:prstGeom prst="rect">
            <a:avLst/>
          </a:prstGeom>
          <a:noFill/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28596" y="1486903"/>
            <a:ext cx="76438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3200" b="1" dirty="0" smtClean="0"/>
              <a:t>Sobrecarga</a:t>
            </a:r>
            <a:endParaRPr lang="es-PE" sz="3200" b="1" cap="all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2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00100" y="2714620"/>
            <a:ext cx="78581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Por ejemplo, si existiera un método que suma dos números enteros que recibe como parámetros, tendría la siguiente declaración:</a:t>
            </a:r>
          </a:p>
        </p:txBody>
      </p:sp>
      <p:pic>
        <p:nvPicPr>
          <p:cNvPr id="7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857232"/>
            <a:ext cx="569938" cy="971648"/>
          </a:xfrm>
          <a:prstGeom prst="rect">
            <a:avLst/>
          </a:prstGeom>
          <a:noFill/>
        </p:spPr>
      </p:pic>
      <p:pic>
        <p:nvPicPr>
          <p:cNvPr id="8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428868"/>
            <a:ext cx="569938" cy="971648"/>
          </a:xfrm>
          <a:prstGeom prst="rect">
            <a:avLst/>
          </a:prstGeom>
          <a:noFill/>
        </p:spPr>
      </p:pic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2214546" y="-24"/>
            <a:ext cx="4429156" cy="928694"/>
          </a:xfrm>
          <a:noFill/>
          <a:ln/>
        </p:spPr>
        <p:txBody>
          <a:bodyPr anchor="b">
            <a:noAutofit/>
          </a:bodyPr>
          <a:lstStyle/>
          <a:p>
            <a:pPr algn="ctr"/>
            <a:r>
              <a:rPr lang="es-ES" sz="4400" cap="all" dirty="0" smtClean="0"/>
              <a:t>HERENCIA</a:t>
            </a:r>
            <a:endParaRPr lang="es-ES" sz="4400" dirty="0"/>
          </a:p>
        </p:txBody>
      </p:sp>
      <p:sp>
        <p:nvSpPr>
          <p:cNvPr id="11" name="10 Rectángulo"/>
          <p:cNvSpPr/>
          <p:nvPr/>
        </p:nvSpPr>
        <p:spPr>
          <a:xfrm>
            <a:off x="1000100" y="1142984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El concepto de sobrecarga va orientado a que un método puede repetirse con el mismo nombre pero con la condición de que se diferencien por los parámetros: en número y/o en cantidad.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000100" y="4429132"/>
            <a:ext cx="7786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Ahora, si quisiéramos sumar dos números reales, no tenemos porqué cambiar el nombre al método, porque su tarea va a ser la misma: sumar. Entonces aplicamos sobrecarga para declararlo así:</a:t>
            </a:r>
          </a:p>
        </p:txBody>
      </p:sp>
      <p:pic>
        <p:nvPicPr>
          <p:cNvPr id="14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286256"/>
            <a:ext cx="569938" cy="971648"/>
          </a:xfrm>
          <a:prstGeom prst="rect">
            <a:avLst/>
          </a:prstGeom>
          <a:noFill/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643174" y="3643314"/>
            <a:ext cx="3500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suma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071670" y="5917188"/>
            <a:ext cx="5000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/>
              <a:t>public</a:t>
            </a:r>
            <a:r>
              <a:rPr lang="es-ES" b="1" dirty="0" smtClean="0"/>
              <a:t> </a:t>
            </a:r>
            <a:r>
              <a:rPr lang="es-ES" b="1" dirty="0" err="1" smtClean="0"/>
              <a:t>double</a:t>
            </a:r>
            <a:r>
              <a:rPr lang="es-ES" b="1" dirty="0" smtClean="0"/>
              <a:t> suma(</a:t>
            </a:r>
            <a:r>
              <a:rPr lang="es-ES" b="1" dirty="0" err="1" smtClean="0"/>
              <a:t>double</a:t>
            </a:r>
            <a:r>
              <a:rPr lang="es-ES" b="1" dirty="0" smtClean="0"/>
              <a:t> a, </a:t>
            </a:r>
            <a:r>
              <a:rPr lang="es-ES" b="1" dirty="0" err="1" smtClean="0"/>
              <a:t>double</a:t>
            </a:r>
            <a:r>
              <a:rPr lang="es-ES" b="1" dirty="0" smtClean="0"/>
              <a:t> b)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337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00100" y="3149742"/>
            <a:ext cx="78581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Este concepto de sobrecarga también es aplicable en los constructores de las clases.</a:t>
            </a:r>
          </a:p>
        </p:txBody>
      </p:sp>
      <p:pic>
        <p:nvPicPr>
          <p:cNvPr id="7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87966"/>
            <a:ext cx="569938" cy="971648"/>
          </a:xfrm>
          <a:prstGeom prst="rect">
            <a:avLst/>
          </a:prstGeom>
          <a:noFill/>
        </p:spPr>
      </p:pic>
      <p:pic>
        <p:nvPicPr>
          <p:cNvPr id="8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63990"/>
            <a:ext cx="569938" cy="971648"/>
          </a:xfrm>
          <a:prstGeom prst="rect">
            <a:avLst/>
          </a:prstGeom>
          <a:noFill/>
        </p:spPr>
      </p:pic>
      <p:sp>
        <p:nvSpPr>
          <p:cNvPr id="10" name="Rectangle 7"/>
          <p:cNvSpPr>
            <a:spLocks noGrp="1" noChangeArrowheads="1"/>
          </p:cNvSpPr>
          <p:nvPr>
            <p:ph type="title"/>
          </p:nvPr>
        </p:nvSpPr>
        <p:spPr>
          <a:xfrm>
            <a:off x="2214546" y="-24"/>
            <a:ext cx="4429156" cy="928694"/>
          </a:xfrm>
          <a:noFill/>
          <a:ln/>
        </p:spPr>
        <p:txBody>
          <a:bodyPr anchor="b">
            <a:noAutofit/>
          </a:bodyPr>
          <a:lstStyle/>
          <a:p>
            <a:pPr algn="ctr"/>
            <a:r>
              <a:rPr lang="es-ES" sz="4400" cap="all" dirty="0" smtClean="0"/>
              <a:t>HERENCIA</a:t>
            </a:r>
            <a:endParaRPr lang="es-ES" sz="4400" dirty="0"/>
          </a:p>
        </p:txBody>
      </p:sp>
      <p:sp>
        <p:nvSpPr>
          <p:cNvPr id="11" name="10 Rectángulo"/>
          <p:cNvSpPr/>
          <p:nvPr/>
        </p:nvSpPr>
        <p:spPr>
          <a:xfrm>
            <a:off x="1000100" y="1273718"/>
            <a:ext cx="8001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Nuevamente, si ahora quisiéramos sumar 3 números enteros, aplicamos sobrecarga así: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000100" y="4556477"/>
            <a:ext cx="7786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La ventaja de éste concepto de sobrecarga es que flexibiliza la funcionalidad de las clases, ofreciendo varias alternativas de uso de una misma actividad: los métodos y los constructores.</a:t>
            </a:r>
          </a:p>
        </p:txBody>
      </p:sp>
      <p:pic>
        <p:nvPicPr>
          <p:cNvPr id="14" name="Picture 11" descr="Java_tasse_turnin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413601"/>
            <a:ext cx="569938" cy="971648"/>
          </a:xfrm>
          <a:prstGeom prst="rect">
            <a:avLst/>
          </a:prstGeom>
          <a:noFill/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143108" y="2130974"/>
            <a:ext cx="41434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public </a:t>
            </a:r>
            <a:r>
              <a:rPr lang="en-US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suma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en-US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a, </a:t>
            </a:r>
            <a:r>
              <a:rPr lang="en-US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b, </a:t>
            </a:r>
            <a:r>
              <a:rPr lang="en-US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c)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3" grpId="0"/>
      <p:bldP spid="143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4282" y="71414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Ejemplo 1 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85720" y="500042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Considere la existencia de una clase de nombre </a:t>
            </a:r>
            <a:r>
              <a:rPr lang="es-ES" b="1" dirty="0" smtClean="0"/>
              <a:t>TVH</a:t>
            </a:r>
            <a:r>
              <a:rPr lang="es-ES" dirty="0" smtClean="0"/>
              <a:t> desarrollada anteriormente. Diseñe una nueva clase administradora de nombre </a:t>
            </a:r>
            <a:r>
              <a:rPr lang="es-ES" b="1" dirty="0" err="1" smtClean="0"/>
              <a:t>ArregloTVH</a:t>
            </a:r>
            <a:r>
              <a:rPr lang="es-ES" dirty="0" smtClean="0"/>
              <a:t>. Considere métodos adicionales sobrecargados para flexibilizar el uso de la clase administradora.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709084" cy="384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714876" y="1071546"/>
            <a:ext cx="257176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Clase </a:t>
            </a:r>
            <a:r>
              <a:rPr lang="es-ES" sz="2000" b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ArregloTVH</a:t>
            </a:r>
            <a:endParaRPr lang="es-ES" sz="20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08" t="13920" r="84766" b="68125"/>
          <a:stretch>
            <a:fillRect/>
          </a:stretch>
        </p:blipFill>
        <p:spPr bwMode="auto">
          <a:xfrm>
            <a:off x="714348" y="97276"/>
            <a:ext cx="2702944" cy="204584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 l="29883" t="17425" r="51367" b="70388"/>
          <a:stretch>
            <a:fillRect/>
          </a:stretch>
        </p:blipFill>
        <p:spPr bwMode="auto">
          <a:xfrm>
            <a:off x="428596" y="2214554"/>
            <a:ext cx="422033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 l="32276" t="33281" r="49609" b="63437"/>
          <a:stretch>
            <a:fillRect/>
          </a:stretch>
        </p:blipFill>
        <p:spPr bwMode="auto">
          <a:xfrm>
            <a:off x="428595" y="4643446"/>
            <a:ext cx="504828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l="29883" t="39962" r="47851" b="53125"/>
          <a:stretch>
            <a:fillRect/>
          </a:stretch>
        </p:blipFill>
        <p:spPr bwMode="auto">
          <a:xfrm>
            <a:off x="-32" y="5786454"/>
            <a:ext cx="552212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Rectángulo"/>
          <p:cNvSpPr/>
          <p:nvPr/>
        </p:nvSpPr>
        <p:spPr>
          <a:xfrm>
            <a:off x="428596" y="4243336"/>
            <a:ext cx="3500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schemeClr val="accent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 Atributos Protegidos.</a:t>
            </a:r>
            <a:endParaRPr lang="es-ES" sz="3600" b="1" dirty="0" smtClean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28596" y="5457782"/>
            <a:ext cx="3500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schemeClr val="accent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 Constructor</a:t>
            </a:r>
            <a:endParaRPr lang="es-ES" sz="3600" b="1" dirty="0" smtClean="0">
              <a:solidFill>
                <a:schemeClr val="accent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31641" t="51562" r="47852" b="41875"/>
          <a:stretch>
            <a:fillRect/>
          </a:stretch>
        </p:blipFill>
        <p:spPr bwMode="auto">
          <a:xfrm>
            <a:off x="0" y="571480"/>
            <a:ext cx="464343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-32" y="71414"/>
            <a:ext cx="5929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schemeClr val="accent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 Métodos Sobrecargados para Agregar:</a:t>
            </a:r>
            <a:endParaRPr lang="es-ES" sz="3600" b="1" dirty="0" smtClean="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2413" t="59063" r="23828" b="30625"/>
          <a:stretch>
            <a:fillRect/>
          </a:stretch>
        </p:blipFill>
        <p:spPr bwMode="auto">
          <a:xfrm>
            <a:off x="0" y="1714488"/>
            <a:ext cx="91440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0" y="3457518"/>
            <a:ext cx="5929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schemeClr val="accent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 Métodos Sobrecargados para Obtener:</a:t>
            </a:r>
            <a:endParaRPr lang="es-ES" sz="3600" b="1" dirty="0" smtClean="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 l="31836" t="66875" r="50800" b="28437"/>
          <a:stretch>
            <a:fillRect/>
          </a:stretch>
        </p:blipFill>
        <p:spPr bwMode="auto">
          <a:xfrm>
            <a:off x="-1" y="6000768"/>
            <a:ext cx="5080759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/>
          <a:srcRect l="31836" t="53480" r="50800" b="41832"/>
          <a:stretch>
            <a:fillRect/>
          </a:stretch>
        </p:blipFill>
        <p:spPr bwMode="auto">
          <a:xfrm>
            <a:off x="-32" y="4000504"/>
            <a:ext cx="423408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/>
          <a:srcRect l="31836" t="60313" r="50800" b="34999"/>
          <a:stretch>
            <a:fillRect/>
          </a:stretch>
        </p:blipFill>
        <p:spPr bwMode="auto">
          <a:xfrm>
            <a:off x="-32" y="5072074"/>
            <a:ext cx="423408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42852"/>
            <a:ext cx="5929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schemeClr val="accent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 Métodos Sobrecargados para Eliminar:</a:t>
            </a:r>
            <a:endParaRPr lang="es-ES" sz="3600" b="1" dirty="0" smtClean="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32226" t="42187" r="44922" b="51250"/>
          <a:stretch>
            <a:fillRect/>
          </a:stretch>
        </p:blipFill>
        <p:spPr bwMode="auto">
          <a:xfrm>
            <a:off x="285720" y="571480"/>
            <a:ext cx="5174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32226" t="51562" r="44922" b="37188"/>
          <a:stretch>
            <a:fillRect/>
          </a:stretch>
        </p:blipFill>
        <p:spPr bwMode="auto">
          <a:xfrm>
            <a:off x="303579" y="1500174"/>
            <a:ext cx="533999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0" y="4214818"/>
            <a:ext cx="5929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 dirty="0" smtClean="0">
                <a:solidFill>
                  <a:schemeClr val="accent2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// Métodos Adicionales de Administración</a:t>
            </a:r>
            <a:endParaRPr lang="es-ES" sz="3600" b="1" dirty="0" smtClean="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 l="32227" t="49688" r="41992" b="34375"/>
          <a:stretch>
            <a:fillRect/>
          </a:stretch>
        </p:blipFill>
        <p:spPr bwMode="auto">
          <a:xfrm>
            <a:off x="357157" y="4572008"/>
            <a:ext cx="5916685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2226" t="64687" r="44922" b="28750"/>
          <a:stretch>
            <a:fillRect/>
          </a:stretch>
        </p:blipFill>
        <p:spPr bwMode="auto">
          <a:xfrm>
            <a:off x="285720" y="3071810"/>
            <a:ext cx="597017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32422" t="71563" r="41797" b="7812"/>
          <a:stretch>
            <a:fillRect/>
          </a:stretch>
        </p:blipFill>
        <p:spPr bwMode="auto">
          <a:xfrm>
            <a:off x="285720" y="285728"/>
            <a:ext cx="557216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1074</TotalTime>
  <Words>281</Words>
  <Application>Microsoft Office PowerPoint</Application>
  <PresentationFormat>Presentación en pantalla (4:3)</PresentationFormat>
  <Paragraphs>31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Concurrencia</vt:lpstr>
      <vt:lpstr>ALGORÍTMICA III</vt:lpstr>
      <vt:lpstr>HERENCIA</vt:lpstr>
      <vt:lpstr>HERENCIA</vt:lpstr>
      <vt:lpstr>HERENCIA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  ¿Preguntas?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ALGORÍTMICA III</dc:title>
  <cp:lastModifiedBy>Luffi</cp:lastModifiedBy>
  <cp:revision>134</cp:revision>
  <dcterms:modified xsi:type="dcterms:W3CDTF">2014-05-12T03:48:31Z</dcterms:modified>
</cp:coreProperties>
</file>