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7"/>
  </p:notesMasterIdLst>
  <p:handoutMasterIdLst>
    <p:handoutMasterId r:id="rId18"/>
  </p:handoutMasterIdLst>
  <p:sldIdLst>
    <p:sldId id="256" r:id="rId2"/>
    <p:sldId id="311" r:id="rId3"/>
    <p:sldId id="357" r:id="rId4"/>
    <p:sldId id="368" r:id="rId5"/>
    <p:sldId id="372" r:id="rId6"/>
    <p:sldId id="375" r:id="rId7"/>
    <p:sldId id="376" r:id="rId8"/>
    <p:sldId id="377" r:id="rId9"/>
    <p:sldId id="373" r:id="rId10"/>
    <p:sldId id="379" r:id="rId11"/>
    <p:sldId id="349" r:id="rId12"/>
    <p:sldId id="365" r:id="rId13"/>
    <p:sldId id="369" r:id="rId14"/>
    <p:sldId id="374" r:id="rId15"/>
    <p:sldId id="310" r:id="rId16"/>
  </p:sldIdLst>
  <p:sldSz cx="9144000" cy="6858000" type="screen4x3"/>
  <p:notesSz cx="6881813" cy="100155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499" autoAdjust="0"/>
  </p:normalViewPr>
  <p:slideViewPr>
    <p:cSldViewPr>
      <p:cViewPr varScale="1">
        <p:scale>
          <a:sx n="78" d="100"/>
          <a:sy n="78" d="100"/>
        </p:scale>
        <p:origin x="-9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s-ES"/>
          </a:p>
        </p:txBody>
      </p:sp>
      <p:sp>
        <p:nvSpPr>
          <p:cNvPr id="3" name="2 Marcador de fecha"/>
          <p:cNvSpPr>
            <a:spLocks noGrp="1"/>
          </p:cNvSpPr>
          <p:nvPr>
            <p:ph type="dt" sz="quarter" idx="1"/>
          </p:nvPr>
        </p:nvSpPr>
        <p:spPr>
          <a:xfrm>
            <a:off x="3898102" y="0"/>
            <a:ext cx="2982119" cy="500777"/>
          </a:xfrm>
          <a:prstGeom prst="rect">
            <a:avLst/>
          </a:prstGeom>
        </p:spPr>
        <p:txBody>
          <a:bodyPr vert="horz" lIns="96551" tIns="48276" rIns="96551" bIns="48276" rtlCol="0"/>
          <a:lstStyle>
            <a:lvl1pPr algn="r">
              <a:defRPr sz="1300"/>
            </a:lvl1pPr>
          </a:lstStyle>
          <a:p>
            <a:fld id="{50997DFE-FA7D-4F90-961D-558E55F99A03}" type="datetimeFigureOut">
              <a:rPr lang="es-ES" smtClean="0"/>
              <a:pPr/>
              <a:t>26/05/2014</a:t>
            </a:fld>
            <a:endParaRPr lang="es-ES"/>
          </a:p>
        </p:txBody>
      </p:sp>
      <p:sp>
        <p:nvSpPr>
          <p:cNvPr id="4" name="3 Marcador de pie de página"/>
          <p:cNvSpPr>
            <a:spLocks noGrp="1"/>
          </p:cNvSpPr>
          <p:nvPr>
            <p:ph type="ftr" sz="quarter" idx="2"/>
          </p:nvPr>
        </p:nvSpPr>
        <p:spPr>
          <a:xfrm>
            <a:off x="0" y="9513023"/>
            <a:ext cx="2982119" cy="500777"/>
          </a:xfrm>
          <a:prstGeom prst="rect">
            <a:avLst/>
          </a:prstGeom>
        </p:spPr>
        <p:txBody>
          <a:bodyPr vert="horz" lIns="96551" tIns="48276" rIns="96551" bIns="48276"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898102" y="9513023"/>
            <a:ext cx="2982119" cy="500777"/>
          </a:xfrm>
          <a:prstGeom prst="rect">
            <a:avLst/>
          </a:prstGeom>
        </p:spPr>
        <p:txBody>
          <a:bodyPr vert="horz" lIns="96551" tIns="48276" rIns="96551" bIns="48276" rtlCol="0" anchor="b"/>
          <a:lstStyle>
            <a:lvl1pPr algn="r">
              <a:defRPr sz="1300"/>
            </a:lvl1pPr>
          </a:lstStyle>
          <a:p>
            <a:fld id="{0231DD6D-80AF-40DC-99C6-7AFF72196E5A}" type="slidenum">
              <a:rPr lang="es-ES" smtClean="0"/>
              <a:pPr/>
              <a:t>‹Nº›</a:t>
            </a:fld>
            <a:endParaRPr lang="es-ES"/>
          </a:p>
        </p:txBody>
      </p:sp>
    </p:spTree>
    <p:extLst>
      <p:ext uri="{BB962C8B-B14F-4D97-AF65-F5344CB8AC3E}">
        <p14:creationId xmlns:p14="http://schemas.microsoft.com/office/powerpoint/2010/main" val="735040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s-ES"/>
          </a:p>
        </p:txBody>
      </p:sp>
      <p:sp>
        <p:nvSpPr>
          <p:cNvPr id="3" name="2 Marcador de fecha"/>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CB491035-D17A-4D71-8871-1913B6434E9E}" type="datetimeFigureOut">
              <a:rPr lang="es-ES" smtClean="0"/>
              <a:pPr/>
              <a:t>26/05/2014</a:t>
            </a:fld>
            <a:endParaRPr lang="es-ES"/>
          </a:p>
        </p:txBody>
      </p:sp>
      <p:sp>
        <p:nvSpPr>
          <p:cNvPr id="4" name="3 Marcador de imagen de diapositiva"/>
          <p:cNvSpPr>
            <a:spLocks noGrp="1" noRot="1" noChangeAspect="1"/>
          </p:cNvSpPr>
          <p:nvPr>
            <p:ph type="sldImg" idx="2"/>
          </p:nvPr>
        </p:nvSpPr>
        <p:spPr>
          <a:xfrm>
            <a:off x="938213" y="750888"/>
            <a:ext cx="5006975" cy="3756025"/>
          </a:xfrm>
          <a:prstGeom prst="rect">
            <a:avLst/>
          </a:prstGeom>
          <a:noFill/>
          <a:ln w="12700">
            <a:solidFill>
              <a:prstClr val="black"/>
            </a:solidFill>
          </a:ln>
        </p:spPr>
        <p:txBody>
          <a:bodyPr vert="horz" lIns="96551" tIns="48276" rIns="96551" bIns="48276" rtlCol="0" anchor="ctr"/>
          <a:lstStyle/>
          <a:p>
            <a:endParaRPr lang="es-ES"/>
          </a:p>
        </p:txBody>
      </p:sp>
      <p:sp>
        <p:nvSpPr>
          <p:cNvPr id="5" name="4 Marcador de notas"/>
          <p:cNvSpPr>
            <a:spLocks noGrp="1"/>
          </p:cNvSpPr>
          <p:nvPr>
            <p:ph type="body" sz="quarter" idx="3"/>
          </p:nvPr>
        </p:nvSpPr>
        <p:spPr>
          <a:xfrm>
            <a:off x="688182" y="4757381"/>
            <a:ext cx="5505450" cy="4506992"/>
          </a:xfrm>
          <a:prstGeom prst="rect">
            <a:avLst/>
          </a:prstGeom>
        </p:spPr>
        <p:txBody>
          <a:bodyPr vert="horz" lIns="96551" tIns="48276" rIns="96551" bIns="48276"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9DA0EDA5-759E-48F1-B2E3-2D6AF0037753}" type="slidenum">
              <a:rPr lang="es-ES" smtClean="0"/>
              <a:pPr/>
              <a:t>‹Nº›</a:t>
            </a:fld>
            <a:endParaRPr lang="es-ES"/>
          </a:p>
        </p:txBody>
      </p:sp>
    </p:spTree>
    <p:extLst>
      <p:ext uri="{BB962C8B-B14F-4D97-AF65-F5344CB8AC3E}">
        <p14:creationId xmlns:p14="http://schemas.microsoft.com/office/powerpoint/2010/main" val="95304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F3E79-A6C2-4869-B0C7-28AC9522DDED}" type="slidenum">
              <a:rPr lang="es-ES_tradnl"/>
              <a:pPr/>
              <a:t>1</a:t>
            </a:fld>
            <a:endParaRPr lang="es-ES_tradnl"/>
          </a:p>
        </p:txBody>
      </p:sp>
      <p:sp>
        <p:nvSpPr>
          <p:cNvPr id="711682" name="Rectangle 2"/>
          <p:cNvSpPr>
            <a:spLocks noGrp="1" noRot="1" noChangeAspect="1" noChangeArrowheads="1" noTextEdit="1"/>
          </p:cNvSpPr>
          <p:nvPr>
            <p:ph type="sldImg"/>
          </p:nvPr>
        </p:nvSpPr>
        <p:spPr>
          <a:xfrm>
            <a:off x="939800" y="750888"/>
            <a:ext cx="5006975" cy="3756025"/>
          </a:xfrm>
          <a:ln/>
        </p:spPr>
      </p:sp>
      <p:sp>
        <p:nvSpPr>
          <p:cNvPr id="711683" name="Rectangle 3"/>
          <p:cNvSpPr>
            <a:spLocks noGrp="1" noChangeArrowheads="1"/>
          </p:cNvSpPr>
          <p:nvPr>
            <p:ph type="body" idx="1"/>
          </p:nvPr>
        </p:nvSpPr>
        <p:spPr>
          <a:xfrm>
            <a:off x="688182" y="4757381"/>
            <a:ext cx="5505450" cy="300814"/>
          </a:xfrm>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49AC-4805-4599-B78D-2AEA74FB4C8E}" type="slidenum">
              <a:rPr lang="es-ES_tradnl"/>
              <a:pPr/>
              <a:t>15</a:t>
            </a:fld>
            <a:endParaRPr lang="es-ES_tradnl"/>
          </a:p>
        </p:txBody>
      </p:sp>
      <p:sp>
        <p:nvSpPr>
          <p:cNvPr id="159746" name="Rectangle 2"/>
          <p:cNvSpPr>
            <a:spLocks noGrp="1" noRot="1" noChangeAspect="1" noChangeArrowheads="1" noTextEdit="1"/>
          </p:cNvSpPr>
          <p:nvPr>
            <p:ph type="sldImg"/>
          </p:nvPr>
        </p:nvSpPr>
        <p:spPr>
          <a:xfrm>
            <a:off x="939800" y="750888"/>
            <a:ext cx="5006975" cy="3756025"/>
          </a:xfrm>
          <a:ln/>
        </p:spPr>
      </p:sp>
      <p:sp>
        <p:nvSpPr>
          <p:cNvPr id="159747" name="Rectangle 3"/>
          <p:cNvSpPr>
            <a:spLocks noGrp="1" noChangeArrowheads="1"/>
          </p:cNvSpPr>
          <p:nvPr>
            <p:ph type="body" idx="1"/>
          </p:nvPr>
        </p:nvSpPr>
        <p:spPr>
          <a:xfrm>
            <a:off x="688182" y="4757381"/>
            <a:ext cx="5505450" cy="300814"/>
          </a:xfrm>
        </p:spPr>
        <p:txBody>
          <a:bodyPr/>
          <a:lstStyle/>
          <a:p>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26/05/2014</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26/05/2014</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26/05/2014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26/05/2014</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26/05/2014</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58" name="Picture 2" descr="side_col_scurve"/>
          <p:cNvPicPr>
            <a:picLocks noChangeAspect="1" noChangeArrowheads="1"/>
          </p:cNvPicPr>
          <p:nvPr/>
        </p:nvPicPr>
        <p:blipFill>
          <a:blip r:embed="rId3"/>
          <a:srcRect t="66269"/>
          <a:stretch>
            <a:fillRect/>
          </a:stretch>
        </p:blipFill>
        <p:spPr bwMode="auto">
          <a:xfrm>
            <a:off x="501650" y="0"/>
            <a:ext cx="1223963" cy="6858000"/>
          </a:xfrm>
          <a:prstGeom prst="rect">
            <a:avLst/>
          </a:prstGeom>
          <a:noFill/>
        </p:spPr>
      </p:pic>
      <p:pic>
        <p:nvPicPr>
          <p:cNvPr id="710659" name="Picture 3" descr="side_col_scurve"/>
          <p:cNvPicPr>
            <a:picLocks noChangeAspect="1" noChangeArrowheads="1"/>
          </p:cNvPicPr>
          <p:nvPr/>
        </p:nvPicPr>
        <p:blipFill>
          <a:blip r:embed="rId3"/>
          <a:srcRect/>
          <a:stretch>
            <a:fillRect/>
          </a:stretch>
        </p:blipFill>
        <p:spPr bwMode="auto">
          <a:xfrm>
            <a:off x="0" y="0"/>
            <a:ext cx="1006475" cy="6858000"/>
          </a:xfrm>
          <a:prstGeom prst="rect">
            <a:avLst/>
          </a:prstGeom>
          <a:noFill/>
        </p:spPr>
      </p:pic>
      <p:sp>
        <p:nvSpPr>
          <p:cNvPr id="710660" name="Rectangle 4"/>
          <p:cNvSpPr>
            <a:spLocks noChangeArrowheads="1"/>
          </p:cNvSpPr>
          <p:nvPr/>
        </p:nvSpPr>
        <p:spPr bwMode="auto">
          <a:xfrm>
            <a:off x="684213" y="3789363"/>
            <a:ext cx="8015287" cy="2232025"/>
          </a:xfrm>
          <a:prstGeom prst="rect">
            <a:avLst/>
          </a:prstGeom>
          <a:solidFill>
            <a:srgbClr val="FFFFFF"/>
          </a:solidFill>
          <a:ln w="9525">
            <a:solidFill>
              <a:schemeClr val="tx1"/>
            </a:solidFill>
            <a:miter lim="800000"/>
            <a:headEnd/>
            <a:tailEnd/>
          </a:ln>
          <a:effectLst/>
        </p:spPr>
        <p:txBody>
          <a:bodyPr lIns="90000" tIns="46800" rIns="90000" bIns="46800" anchor="ctr">
            <a:spAutoFit/>
          </a:bodyPr>
          <a:lstStyle/>
          <a:p>
            <a:endParaRPr lang="es-ES"/>
          </a:p>
        </p:txBody>
      </p:sp>
      <p:sp>
        <p:nvSpPr>
          <p:cNvPr id="710661" name="Rectangle 5"/>
          <p:cNvSpPr>
            <a:spLocks noGrp="1" noChangeArrowheads="1"/>
          </p:cNvSpPr>
          <p:nvPr>
            <p:ph type="ctrTitle"/>
          </p:nvPr>
        </p:nvSpPr>
        <p:spPr>
          <a:xfrm>
            <a:off x="1098550" y="3929063"/>
            <a:ext cx="7504113" cy="652462"/>
          </a:xfrm>
        </p:spPr>
        <p:txBody>
          <a:bodyPr/>
          <a:lstStyle/>
          <a:p>
            <a:pPr algn="ctr"/>
            <a:r>
              <a:rPr lang="es-PE" sz="3600" b="1">
                <a:solidFill>
                  <a:srgbClr val="003399"/>
                </a:solidFill>
                <a:effectLst>
                  <a:outerShdw blurRad="38100" dist="38100" dir="2700000" algn="tl">
                    <a:srgbClr val="C0C0C0"/>
                  </a:outerShdw>
                </a:effectLst>
              </a:rPr>
              <a:t>ALGORÍTMICA III</a:t>
            </a:r>
          </a:p>
        </p:txBody>
      </p:sp>
      <p:sp>
        <p:nvSpPr>
          <p:cNvPr id="710663" name="Rectangle 7"/>
          <p:cNvSpPr>
            <a:spLocks noGrp="1" noChangeArrowheads="1"/>
          </p:cNvSpPr>
          <p:nvPr>
            <p:ph type="subTitle" idx="1"/>
          </p:nvPr>
        </p:nvSpPr>
        <p:spPr>
          <a:xfrm>
            <a:off x="611188" y="1006475"/>
            <a:ext cx="7993062" cy="358775"/>
          </a:xfrm>
          <a:noFill/>
          <a:ln/>
        </p:spPr>
        <p:txBody>
          <a:bodyPr>
            <a:normAutofit/>
          </a:bodyPr>
          <a:lstStyle/>
          <a:p>
            <a:pPr algn="ctr">
              <a:lnSpc>
                <a:spcPct val="80000"/>
              </a:lnSpc>
            </a:pPr>
            <a:r>
              <a:rPr lang="es-PE" sz="2000">
                <a:latin typeface="Arial Unicode MS" pitchFamily="34" charset="-128"/>
              </a:rPr>
              <a:t>FACULTAD DE INGENIERÍA DE SISTEMAS E INFORMÁTICA</a:t>
            </a:r>
            <a:endParaRPr lang="es-PE" sz="2000" b="1">
              <a:latin typeface="Arial Unicode MS" pitchFamily="34" charset="-128"/>
            </a:endParaRPr>
          </a:p>
        </p:txBody>
      </p:sp>
      <p:sp>
        <p:nvSpPr>
          <p:cNvPr id="710662" name="Text Box 6"/>
          <p:cNvSpPr txBox="1">
            <a:spLocks noChangeArrowheads="1"/>
          </p:cNvSpPr>
          <p:nvPr/>
        </p:nvSpPr>
        <p:spPr bwMode="auto">
          <a:xfrm>
            <a:off x="928662" y="4821238"/>
            <a:ext cx="6357982" cy="784830"/>
          </a:xfrm>
          <a:prstGeom prst="rect">
            <a:avLst/>
          </a:prstGeom>
          <a:noFill/>
          <a:ln w="9525">
            <a:noFill/>
            <a:miter lim="800000"/>
            <a:headEnd/>
            <a:tailEnd/>
          </a:ln>
          <a:effectLst/>
        </p:spPr>
        <p:txBody>
          <a:bodyPr wrap="square">
            <a:spAutoFit/>
          </a:bodyPr>
          <a:lstStyle/>
          <a:p>
            <a:pPr>
              <a:spcBef>
                <a:spcPct val="50000"/>
              </a:spcBef>
            </a:pPr>
            <a:r>
              <a:rPr lang="en-US" dirty="0" err="1">
                <a:latin typeface="Verdana" pitchFamily="34" charset="0"/>
              </a:rPr>
              <a:t>Profesor</a:t>
            </a:r>
            <a:r>
              <a:rPr lang="en-US" dirty="0">
                <a:latin typeface="Verdana" pitchFamily="34" charset="0"/>
              </a:rPr>
              <a:t> </a:t>
            </a:r>
            <a:r>
              <a:rPr lang="en-US" dirty="0" err="1">
                <a:latin typeface="Verdana" pitchFamily="34" charset="0"/>
              </a:rPr>
              <a:t>Ing</a:t>
            </a:r>
            <a:r>
              <a:rPr lang="en-US" dirty="0">
                <a:latin typeface="Verdana" pitchFamily="34" charset="0"/>
              </a:rPr>
              <a:t>. </a:t>
            </a:r>
            <a:r>
              <a:rPr lang="en-US" dirty="0" smtClean="0">
                <a:latin typeface="Verdana" pitchFamily="34" charset="0"/>
              </a:rPr>
              <a:t>Michael Alejandro Cabanillas Carbonell</a:t>
            </a:r>
            <a:endParaRPr lang="en-US" dirty="0">
              <a:latin typeface="Verdana" pitchFamily="34" charset="0"/>
            </a:endParaRPr>
          </a:p>
          <a:p>
            <a:pPr>
              <a:spcBef>
                <a:spcPct val="50000"/>
              </a:spcBef>
            </a:pPr>
            <a:r>
              <a:rPr lang="en-US" u="sng" dirty="0" smtClean="0">
                <a:solidFill>
                  <a:srgbClr val="0000FF"/>
                </a:solidFill>
                <a:latin typeface="Verdana" pitchFamily="34" charset="0"/>
              </a:rPr>
              <a:t>fi.cabanillas@hotmail.com</a:t>
            </a:r>
            <a:endParaRPr lang="en-US" u="sng" dirty="0">
              <a:solidFill>
                <a:srgbClr val="0000FF"/>
              </a:solidFill>
              <a:latin typeface="Verdana" pitchFamily="34" charset="0"/>
            </a:endParaRPr>
          </a:p>
        </p:txBody>
      </p:sp>
      <p:sp>
        <p:nvSpPr>
          <p:cNvPr id="710664" name="Text Box 8"/>
          <p:cNvSpPr txBox="1">
            <a:spLocks noChangeArrowheads="1"/>
          </p:cNvSpPr>
          <p:nvPr/>
        </p:nvSpPr>
        <p:spPr bwMode="auto">
          <a:xfrm>
            <a:off x="3419475" y="6092825"/>
            <a:ext cx="2376488" cy="579438"/>
          </a:xfrm>
          <a:prstGeom prst="rect">
            <a:avLst/>
          </a:prstGeom>
          <a:noFill/>
          <a:ln w="9525">
            <a:noFill/>
            <a:miter lim="800000"/>
            <a:headEnd/>
            <a:tailEnd/>
          </a:ln>
          <a:effectLst/>
        </p:spPr>
        <p:txBody>
          <a:bodyPr>
            <a:spAutoFit/>
          </a:bodyPr>
          <a:lstStyle/>
          <a:p>
            <a:pPr algn="ctr">
              <a:spcBef>
                <a:spcPct val="50000"/>
              </a:spcBef>
            </a:pPr>
            <a:r>
              <a:rPr lang="es-PE" sz="3200" b="1" dirty="0" smtClean="0">
                <a:solidFill>
                  <a:srgbClr val="003399"/>
                </a:solidFill>
                <a:effectLst>
                  <a:outerShdw blurRad="38100" dist="38100" dir="2700000" algn="tl">
                    <a:srgbClr val="C0C0C0"/>
                  </a:outerShdw>
                </a:effectLst>
              </a:rPr>
              <a:t>2014 </a:t>
            </a:r>
            <a:r>
              <a:rPr lang="es-PE" sz="3200" b="1" dirty="0">
                <a:solidFill>
                  <a:srgbClr val="003399"/>
                </a:solidFill>
                <a:effectLst>
                  <a:outerShdw blurRad="38100" dist="38100" dir="2700000" algn="tl">
                    <a:srgbClr val="C0C0C0"/>
                  </a:outerShdw>
                </a:effectLst>
              </a:rPr>
              <a:t>– I</a:t>
            </a:r>
          </a:p>
        </p:txBody>
      </p:sp>
      <p:sp>
        <p:nvSpPr>
          <p:cNvPr id="710666" name="Rectangle 10"/>
          <p:cNvSpPr>
            <a:spLocks noChangeArrowheads="1"/>
          </p:cNvSpPr>
          <p:nvPr/>
        </p:nvSpPr>
        <p:spPr bwMode="auto">
          <a:xfrm>
            <a:off x="90488" y="63500"/>
            <a:ext cx="8964612" cy="857250"/>
          </a:xfrm>
          <a:prstGeom prst="rect">
            <a:avLst/>
          </a:prstGeom>
          <a:noFill/>
          <a:ln w="9525">
            <a:noFill/>
            <a:miter lim="800000"/>
            <a:headEnd/>
            <a:tailEnd/>
          </a:ln>
          <a:effectLst/>
        </p:spPr>
        <p:txBody>
          <a:bodyPr anchor="ctr"/>
          <a:lstStyle/>
          <a:p>
            <a:pPr algn="ctr"/>
            <a:r>
              <a:rPr lang="es-PE" sz="2700" b="1">
                <a:effectLst>
                  <a:outerShdw blurRad="38100" dist="38100" dir="2700000" algn="tl">
                    <a:srgbClr val="C0C0C0"/>
                  </a:outerShdw>
                </a:effectLst>
              </a:rPr>
              <a:t>UNIVERSIDAD DE CIENCIAS Y HUMANIDADES</a:t>
            </a:r>
            <a:endParaRPr lang="es-PE" b="1">
              <a:effectLst>
                <a:outerShdw blurRad="38100" dist="38100" dir="2700000" algn="tl">
                  <a:srgbClr val="C0C0C0"/>
                </a:outerShdw>
              </a:effectLst>
            </a:endParaRPr>
          </a:p>
        </p:txBody>
      </p:sp>
      <p:pic>
        <p:nvPicPr>
          <p:cNvPr id="710667" name="Picture 11" descr="Java_tasse_turning"/>
          <p:cNvPicPr>
            <a:picLocks noChangeAspect="1" noChangeArrowheads="1" noCrop="1"/>
          </p:cNvPicPr>
          <p:nvPr/>
        </p:nvPicPr>
        <p:blipFill>
          <a:blip r:embed="rId4"/>
          <a:srcRect/>
          <a:stretch>
            <a:fillRect/>
          </a:stretch>
        </p:blipFill>
        <p:spPr bwMode="auto">
          <a:xfrm>
            <a:off x="7716838" y="4437063"/>
            <a:ext cx="887412" cy="1512887"/>
          </a:xfrm>
          <a:prstGeom prst="rect">
            <a:avLst/>
          </a:prstGeom>
          <a:noFill/>
        </p:spPr>
      </p:pic>
      <p:pic>
        <p:nvPicPr>
          <p:cNvPr id="710668" name="Picture 12" descr="uch"/>
          <p:cNvPicPr>
            <a:picLocks noChangeAspect="1" noChangeArrowheads="1"/>
          </p:cNvPicPr>
          <p:nvPr/>
        </p:nvPicPr>
        <p:blipFill>
          <a:blip r:embed="rId5">
            <a:clrChange>
              <a:clrFrom>
                <a:srgbClr val="FFFFFB"/>
              </a:clrFrom>
              <a:clrTo>
                <a:srgbClr val="FFFFFB">
                  <a:alpha val="0"/>
                </a:srgbClr>
              </a:clrTo>
            </a:clrChange>
          </a:blip>
          <a:srcRect/>
          <a:stretch>
            <a:fillRect/>
          </a:stretch>
        </p:blipFill>
        <p:spPr bwMode="auto">
          <a:xfrm>
            <a:off x="2916238" y="1773238"/>
            <a:ext cx="3673475" cy="11953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Java_tasse_turning"/>
          <p:cNvPicPr>
            <a:picLocks noChangeAspect="1" noChangeArrowheads="1" noCrop="1"/>
          </p:cNvPicPr>
          <p:nvPr/>
        </p:nvPicPr>
        <p:blipFill>
          <a:blip r:embed="rId2"/>
          <a:srcRect/>
          <a:stretch>
            <a:fillRect/>
          </a:stretch>
        </p:blipFill>
        <p:spPr bwMode="auto">
          <a:xfrm>
            <a:off x="142844" y="1841833"/>
            <a:ext cx="569938" cy="971648"/>
          </a:xfrm>
          <a:prstGeom prst="rect">
            <a:avLst/>
          </a:prstGeom>
          <a:noFill/>
        </p:spPr>
      </p:pic>
      <p:sp>
        <p:nvSpPr>
          <p:cNvPr id="11" name="10 Rectángulo"/>
          <p:cNvSpPr/>
          <p:nvPr/>
        </p:nvSpPr>
        <p:spPr>
          <a:xfrm>
            <a:off x="1000100" y="2127585"/>
            <a:ext cx="8001056" cy="707886"/>
          </a:xfrm>
          <a:prstGeom prst="rect">
            <a:avLst/>
          </a:prstGeom>
        </p:spPr>
        <p:txBody>
          <a:bodyPr wrap="square">
            <a:spAutoFit/>
          </a:bodyPr>
          <a:lstStyle/>
          <a:p>
            <a:pPr algn="just"/>
            <a:r>
              <a:rPr lang="es-ES" sz="2000" dirty="0" smtClean="0">
                <a:latin typeface="Arial" pitchFamily="34" charset="0"/>
                <a:cs typeface="Arial" pitchFamily="34" charset="0"/>
              </a:rPr>
              <a:t>Podemos abrir un fichero de texto para escribir en el usando la clase </a:t>
            </a:r>
            <a:r>
              <a:rPr lang="es-ES" sz="2000" b="1" dirty="0" err="1" smtClean="0">
                <a:latin typeface="Arial" pitchFamily="34" charset="0"/>
                <a:cs typeface="Arial" pitchFamily="34" charset="0"/>
              </a:rPr>
              <a:t>FileWriter</a:t>
            </a:r>
            <a:r>
              <a:rPr lang="es-ES" sz="2000" dirty="0" smtClean="0">
                <a:latin typeface="Arial" pitchFamily="34" charset="0"/>
                <a:cs typeface="Arial" pitchFamily="34" charset="0"/>
              </a:rPr>
              <a:t>.</a:t>
            </a:r>
            <a:endParaRPr lang="es-ES" sz="2000" b="1" dirty="0" smtClean="0">
              <a:latin typeface="Arial" pitchFamily="34" charset="0"/>
              <a:cs typeface="Arial" pitchFamily="34" charset="0"/>
            </a:endParaRPr>
          </a:p>
        </p:txBody>
      </p:sp>
      <p:sp>
        <p:nvSpPr>
          <p:cNvPr id="15" name="Rectangle 1"/>
          <p:cNvSpPr>
            <a:spLocks noGrp="1" noChangeArrowheads="1"/>
          </p:cNvSpPr>
          <p:nvPr>
            <p:ph type="title"/>
          </p:nvPr>
        </p:nvSpPr>
        <p:spPr bwMode="auto">
          <a:xfrm>
            <a:off x="500034" y="139463"/>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600" b="1" dirty="0" smtClean="0"/>
              <a:t>Herencia con archivos de texto</a:t>
            </a:r>
            <a:endParaRPr lang="es-ES" sz="3600" dirty="0"/>
          </a:p>
        </p:txBody>
      </p:sp>
      <p:pic>
        <p:nvPicPr>
          <p:cNvPr id="8" name="Picture 11" descr="Java_tasse_turning"/>
          <p:cNvPicPr>
            <a:picLocks noChangeAspect="1" noChangeArrowheads="1" noCrop="1"/>
          </p:cNvPicPr>
          <p:nvPr/>
        </p:nvPicPr>
        <p:blipFill>
          <a:blip r:embed="rId2"/>
          <a:srcRect/>
          <a:stretch>
            <a:fillRect/>
          </a:stretch>
        </p:blipFill>
        <p:spPr bwMode="auto">
          <a:xfrm>
            <a:off x="71406" y="2928934"/>
            <a:ext cx="569938" cy="971648"/>
          </a:xfrm>
          <a:prstGeom prst="rect">
            <a:avLst/>
          </a:prstGeom>
          <a:noFill/>
        </p:spPr>
      </p:pic>
      <p:sp>
        <p:nvSpPr>
          <p:cNvPr id="9" name="8 Rectángulo"/>
          <p:cNvSpPr/>
          <p:nvPr/>
        </p:nvSpPr>
        <p:spPr>
          <a:xfrm>
            <a:off x="928662" y="3214686"/>
            <a:ext cx="8001056" cy="707886"/>
          </a:xfrm>
          <a:prstGeom prst="rect">
            <a:avLst/>
          </a:prstGeom>
        </p:spPr>
        <p:txBody>
          <a:bodyPr wrap="square">
            <a:spAutoFit/>
          </a:bodyPr>
          <a:lstStyle/>
          <a:p>
            <a:pPr algn="just"/>
            <a:r>
              <a:rPr lang="es-ES" sz="2000" dirty="0" smtClean="0">
                <a:latin typeface="Arial" pitchFamily="34" charset="0"/>
                <a:cs typeface="Arial" pitchFamily="34" charset="0"/>
              </a:rPr>
              <a:t>La creación de un </a:t>
            </a:r>
            <a:r>
              <a:rPr lang="es-ES" sz="2000" b="1" dirty="0" err="1" smtClean="0">
                <a:latin typeface="Arial" pitchFamily="34" charset="0"/>
                <a:cs typeface="Arial" pitchFamily="34" charset="0"/>
              </a:rPr>
              <a:t>FileWriter</a:t>
            </a:r>
            <a:r>
              <a:rPr lang="es-ES" sz="2000" dirty="0" smtClean="0">
                <a:latin typeface="Arial" pitchFamily="34" charset="0"/>
                <a:cs typeface="Arial" pitchFamily="34" charset="0"/>
              </a:rPr>
              <a:t> no es dependiente del archivo ya existente</a:t>
            </a:r>
            <a:endParaRPr lang="es-ES" sz="2000" b="1" dirty="0" smtClean="0">
              <a:latin typeface="Arial" pitchFamily="34" charset="0"/>
              <a:cs typeface="Arial" pitchFamily="34" charset="0"/>
            </a:endParaRPr>
          </a:p>
        </p:txBody>
      </p:sp>
      <p:sp>
        <p:nvSpPr>
          <p:cNvPr id="13" name="12 Rectángulo"/>
          <p:cNvSpPr/>
          <p:nvPr/>
        </p:nvSpPr>
        <p:spPr>
          <a:xfrm>
            <a:off x="0" y="1000108"/>
            <a:ext cx="8001056" cy="523220"/>
          </a:xfrm>
          <a:prstGeom prst="rect">
            <a:avLst/>
          </a:prstGeom>
        </p:spPr>
        <p:txBody>
          <a:bodyPr wrap="square">
            <a:spAutoFit/>
          </a:bodyPr>
          <a:lstStyle/>
          <a:p>
            <a:pPr algn="just"/>
            <a:r>
              <a:rPr lang="es-ES" sz="2800" b="1" u="sng" dirty="0" smtClean="0">
                <a:latin typeface="Arial" pitchFamily="34" charset="0"/>
                <a:cs typeface="Arial" pitchFamily="34" charset="0"/>
              </a:rPr>
              <a:t>Escritura a un archivo de texto:</a:t>
            </a:r>
          </a:p>
        </p:txBody>
      </p:sp>
      <p:pic>
        <p:nvPicPr>
          <p:cNvPr id="14" name="Picture 11" descr="Java_tasse_turning"/>
          <p:cNvPicPr>
            <a:picLocks noChangeAspect="1" noChangeArrowheads="1" noCrop="1"/>
          </p:cNvPicPr>
          <p:nvPr/>
        </p:nvPicPr>
        <p:blipFill>
          <a:blip r:embed="rId2"/>
          <a:srcRect/>
          <a:stretch>
            <a:fillRect/>
          </a:stretch>
        </p:blipFill>
        <p:spPr bwMode="auto">
          <a:xfrm>
            <a:off x="71406" y="4071942"/>
            <a:ext cx="569938" cy="971648"/>
          </a:xfrm>
          <a:prstGeom prst="rect">
            <a:avLst/>
          </a:prstGeom>
          <a:noFill/>
        </p:spPr>
      </p:pic>
      <p:sp>
        <p:nvSpPr>
          <p:cNvPr id="16" name="15 Rectángulo"/>
          <p:cNvSpPr/>
          <p:nvPr/>
        </p:nvSpPr>
        <p:spPr>
          <a:xfrm>
            <a:off x="928662" y="4357694"/>
            <a:ext cx="8001056" cy="707886"/>
          </a:xfrm>
          <a:prstGeom prst="rect">
            <a:avLst/>
          </a:prstGeom>
        </p:spPr>
        <p:txBody>
          <a:bodyPr wrap="square">
            <a:spAutoFit/>
          </a:bodyPr>
          <a:lstStyle/>
          <a:p>
            <a:pPr algn="just"/>
            <a:r>
              <a:rPr lang="es-ES" sz="2000" b="1" dirty="0" err="1" smtClean="0">
                <a:latin typeface="Arial" pitchFamily="34" charset="0"/>
                <a:cs typeface="Arial" pitchFamily="34" charset="0"/>
              </a:rPr>
              <a:t>FileWriter</a:t>
            </a:r>
            <a:r>
              <a:rPr lang="es-ES" sz="2000" dirty="0" smtClean="0">
                <a:latin typeface="Arial" pitchFamily="34" charset="0"/>
                <a:cs typeface="Arial" pitchFamily="34" charset="0"/>
              </a:rPr>
              <a:t> creará el archivo antes de abrirlo para la salida cuando se crea el objeto.</a:t>
            </a:r>
            <a:endParaRPr lang="es-ES" sz="2000" b="1" dirty="0" smtClean="0">
              <a:latin typeface="Arial" pitchFamily="34" charset="0"/>
              <a:cs typeface="Arial" pitchFamily="34" charset="0"/>
            </a:endParaRPr>
          </a:p>
        </p:txBody>
      </p:sp>
      <p:pic>
        <p:nvPicPr>
          <p:cNvPr id="17" name="Picture 11" descr="Java_tasse_turning"/>
          <p:cNvPicPr>
            <a:picLocks noChangeAspect="1" noChangeArrowheads="1" noCrop="1"/>
          </p:cNvPicPr>
          <p:nvPr/>
        </p:nvPicPr>
        <p:blipFill>
          <a:blip r:embed="rId2"/>
          <a:srcRect/>
          <a:stretch>
            <a:fillRect/>
          </a:stretch>
        </p:blipFill>
        <p:spPr bwMode="auto">
          <a:xfrm>
            <a:off x="0" y="5214950"/>
            <a:ext cx="569938" cy="971648"/>
          </a:xfrm>
          <a:prstGeom prst="rect">
            <a:avLst/>
          </a:prstGeom>
          <a:noFill/>
        </p:spPr>
      </p:pic>
      <p:sp>
        <p:nvSpPr>
          <p:cNvPr id="18" name="17 Rectángulo"/>
          <p:cNvSpPr/>
          <p:nvPr/>
        </p:nvSpPr>
        <p:spPr>
          <a:xfrm>
            <a:off x="857256" y="5500702"/>
            <a:ext cx="8001056" cy="400110"/>
          </a:xfrm>
          <a:prstGeom prst="rect">
            <a:avLst/>
          </a:prstGeom>
        </p:spPr>
        <p:txBody>
          <a:bodyPr wrap="square">
            <a:spAutoFit/>
          </a:bodyPr>
          <a:lstStyle/>
          <a:p>
            <a:pPr algn="just"/>
            <a:r>
              <a:rPr lang="es-ES" sz="2000" dirty="0" smtClean="0">
                <a:latin typeface="Arial" pitchFamily="34" charset="0"/>
                <a:cs typeface="Arial" pitchFamily="34" charset="0"/>
              </a:rPr>
              <a:t>Utilizaremos</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PrintWriter</a:t>
            </a:r>
            <a:r>
              <a:rPr lang="es-ES" sz="2000" dirty="0" smtClean="0">
                <a:latin typeface="Arial" pitchFamily="34" charset="0"/>
                <a:cs typeface="Arial" pitchFamily="34" charset="0"/>
              </a:rPr>
              <a:t> para imprimir en el archivo.</a:t>
            </a:r>
            <a:endParaRPr lang="es-ES" sz="2000" b="1"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to="" calcmode="lin" valueType="num">
                                      <p:cBhvr>
                                        <p:cTn id="32" dur="1" fill="hold"/>
                                        <p:tgtEl>
                                          <p:spTgt spid="13"/>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to="" calcmode="lin" valueType="num">
                                      <p:cBhvr>
                                        <p:cTn id="37" dur="1" fill="hold"/>
                                        <p:tgtEl>
                                          <p:spTgt spid="14"/>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to="" calcmode="lin" valueType="num">
                                      <p:cBhvr>
                                        <p:cTn id="42" dur="1" fill="hold"/>
                                        <p:tgtEl>
                                          <p:spTgt spid="16"/>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to="" calcmode="lin" valueType="num">
                                      <p:cBhvr>
                                        <p:cTn id="47" dur="1" fill="hold"/>
                                        <p:tgtEl>
                                          <p:spTgt spid="17"/>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to="" calcmode="lin" valueType="num">
                                      <p:cBhvr>
                                        <p:cTn id="52" dur="1" fill="hold"/>
                                        <p:tgtEl>
                                          <p:spTgt spid="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9" grpId="0"/>
      <p:bldP spid="13" grpId="0"/>
      <p:bldP spid="16"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71414"/>
            <a:ext cx="1374094" cy="369332"/>
          </a:xfrm>
          <a:prstGeom prst="rect">
            <a:avLst/>
          </a:prstGeom>
        </p:spPr>
        <p:txBody>
          <a:bodyPr wrap="none">
            <a:spAutoFit/>
          </a:bodyPr>
          <a:lstStyle/>
          <a:p>
            <a:r>
              <a:rPr lang="es-ES" b="1" dirty="0" smtClean="0"/>
              <a:t>Ejemplo 1 </a:t>
            </a:r>
            <a:endParaRPr lang="es-ES" dirty="0"/>
          </a:p>
        </p:txBody>
      </p:sp>
      <p:sp>
        <p:nvSpPr>
          <p:cNvPr id="3" name="2 Rectángulo"/>
          <p:cNvSpPr/>
          <p:nvPr/>
        </p:nvSpPr>
        <p:spPr>
          <a:xfrm>
            <a:off x="285720" y="500042"/>
            <a:ext cx="8572560" cy="1200329"/>
          </a:xfrm>
          <a:prstGeom prst="rect">
            <a:avLst/>
          </a:prstGeom>
        </p:spPr>
        <p:txBody>
          <a:bodyPr wrap="square">
            <a:spAutoFit/>
          </a:bodyPr>
          <a:lstStyle/>
          <a:p>
            <a:pPr algn="just"/>
            <a:r>
              <a:rPr lang="es-ES" dirty="0" smtClean="0"/>
              <a:t>Considere la existencia de una clase administradora de nombre </a:t>
            </a:r>
            <a:r>
              <a:rPr lang="es-ES" b="1" dirty="0" err="1" smtClean="0"/>
              <a:t>ArregloTVH</a:t>
            </a:r>
            <a:r>
              <a:rPr lang="es-ES" dirty="0" smtClean="0"/>
              <a:t> desarrollada anteriormente. Aplique herencia para diseñar la clase hija de nombre </a:t>
            </a:r>
            <a:r>
              <a:rPr lang="es-ES" b="1" dirty="0" err="1" smtClean="0"/>
              <a:t>ArchivoTVH</a:t>
            </a:r>
            <a:r>
              <a:rPr lang="es-ES" dirty="0" smtClean="0"/>
              <a:t> donde se consideren métodos para leer y para grabar en un archivo de texto.</a:t>
            </a:r>
            <a:endParaRPr lang="es-ES" dirty="0"/>
          </a:p>
        </p:txBody>
      </p:sp>
      <p:pic>
        <p:nvPicPr>
          <p:cNvPr id="4098" name="Picture 2"/>
          <p:cNvPicPr>
            <a:picLocks noChangeAspect="1" noChangeArrowheads="1"/>
          </p:cNvPicPr>
          <p:nvPr/>
        </p:nvPicPr>
        <p:blipFill>
          <a:blip r:embed="rId2"/>
          <a:srcRect/>
          <a:stretch>
            <a:fillRect/>
          </a:stretch>
        </p:blipFill>
        <p:spPr bwMode="auto">
          <a:xfrm>
            <a:off x="785786" y="2143116"/>
            <a:ext cx="7495494" cy="37147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to="" calcmode="lin" valueType="num">
                                      <p:cBhvr>
                                        <p:cTn id="17" dur="1" fill="hold"/>
                                        <p:tgtEl>
                                          <p:spTgt spid="40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572000" y="0"/>
            <a:ext cx="2571768" cy="400110"/>
          </a:xfrm>
          <a:prstGeom prst="rect">
            <a:avLst/>
          </a:prstGeom>
          <a:ln>
            <a:solidFill>
              <a:schemeClr val="tx1"/>
            </a:solidFill>
          </a:ln>
        </p:spPr>
        <p:txBody>
          <a:bodyPr wrap="square">
            <a:spAutoFit/>
          </a:bodyPr>
          <a:lstStyle/>
          <a:p>
            <a:pPr lvl="0" algn="just" fontAlgn="base">
              <a:spcBef>
                <a:spcPct val="0"/>
              </a:spcBef>
              <a:spcAft>
                <a:spcPct val="0"/>
              </a:spcAft>
            </a:pPr>
            <a:r>
              <a:rPr lang="es-ES" sz="2000" b="1" dirty="0" smtClean="0">
                <a:latin typeface="Arial" pitchFamily="34" charset="0"/>
                <a:ea typeface="Calibri" pitchFamily="34" charset="0"/>
                <a:cs typeface="Arial" pitchFamily="34" charset="0"/>
              </a:rPr>
              <a:t>Clase </a:t>
            </a:r>
            <a:r>
              <a:rPr lang="es-ES" sz="2000" b="1" dirty="0" err="1" smtClean="0">
                <a:latin typeface="Arial" pitchFamily="34" charset="0"/>
                <a:ea typeface="Calibri" pitchFamily="34" charset="0"/>
                <a:cs typeface="Arial" pitchFamily="34" charset="0"/>
              </a:rPr>
              <a:t>ArchivoTVH</a:t>
            </a:r>
            <a:endParaRPr lang="es-ES" sz="2000" b="1" dirty="0" smtClean="0">
              <a:latin typeface="Arial" pitchFamily="34" charset="0"/>
              <a:ea typeface="Calibri" pitchFamily="34" charset="0"/>
              <a:cs typeface="Arial" pitchFamily="34" charset="0"/>
            </a:endParaRPr>
          </a:p>
        </p:txBody>
      </p:sp>
      <p:pic>
        <p:nvPicPr>
          <p:cNvPr id="5123" name="Picture 3"/>
          <p:cNvPicPr>
            <a:picLocks noChangeAspect="1" noChangeArrowheads="1"/>
          </p:cNvPicPr>
          <p:nvPr/>
        </p:nvPicPr>
        <p:blipFill>
          <a:blip r:embed="rId2"/>
          <a:srcRect/>
          <a:stretch>
            <a:fillRect/>
          </a:stretch>
        </p:blipFill>
        <p:spPr bwMode="auto">
          <a:xfrm>
            <a:off x="428596" y="142852"/>
            <a:ext cx="2143140" cy="1824417"/>
          </a:xfrm>
          <a:prstGeom prst="rect">
            <a:avLst/>
          </a:prstGeom>
          <a:noFill/>
          <a:ln w="9525">
            <a:solidFill>
              <a:srgbClr val="FF0000"/>
            </a:solid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3000364" y="1571612"/>
            <a:ext cx="4679966" cy="1500198"/>
          </a:xfrm>
          <a:prstGeom prst="rect">
            <a:avLst/>
          </a:prstGeom>
          <a:noFill/>
          <a:ln w="9525">
            <a:noFill/>
            <a:miter lim="800000"/>
            <a:headEnd/>
            <a:tailEnd/>
          </a:ln>
          <a:effectLst/>
        </p:spPr>
      </p:pic>
      <p:sp>
        <p:nvSpPr>
          <p:cNvPr id="13" name="12 Rectángulo"/>
          <p:cNvSpPr/>
          <p:nvPr/>
        </p:nvSpPr>
        <p:spPr>
          <a:xfrm>
            <a:off x="2857488" y="928670"/>
            <a:ext cx="3500462" cy="400110"/>
          </a:xfrm>
          <a:prstGeom prst="rect">
            <a:avLst/>
          </a:prstGeom>
        </p:spPr>
        <p:txBody>
          <a:bodyPr wrap="square">
            <a:spAutoFit/>
          </a:bodyPr>
          <a:lstStyle/>
          <a:p>
            <a:pPr lvl="0" algn="just" fontAlgn="base">
              <a:spcBef>
                <a:spcPct val="0"/>
              </a:spcBef>
              <a:spcAft>
                <a:spcPct val="0"/>
              </a:spcAft>
            </a:pPr>
            <a:r>
              <a:rPr lang="es-ES" sz="2000" b="1" dirty="0" smtClean="0">
                <a:solidFill>
                  <a:schemeClr val="accent2"/>
                </a:solidFill>
                <a:latin typeface="Arial" pitchFamily="34" charset="0"/>
                <a:ea typeface="Calibri" pitchFamily="34" charset="0"/>
                <a:cs typeface="Arial" pitchFamily="34" charset="0"/>
              </a:rPr>
              <a:t>// Importando </a:t>
            </a:r>
            <a:r>
              <a:rPr lang="es-ES" sz="2000" b="1" dirty="0" err="1" smtClean="0">
                <a:solidFill>
                  <a:schemeClr val="accent2"/>
                </a:solidFill>
                <a:latin typeface="Arial" pitchFamily="34" charset="0"/>
                <a:ea typeface="Calibri" pitchFamily="34" charset="0"/>
                <a:cs typeface="Arial" pitchFamily="34" charset="0"/>
              </a:rPr>
              <a:t>Librerias</a:t>
            </a:r>
            <a:r>
              <a:rPr lang="es-ES" sz="2000" b="1" dirty="0" smtClean="0">
                <a:solidFill>
                  <a:schemeClr val="accent2"/>
                </a:solidFill>
                <a:latin typeface="Arial" pitchFamily="34" charset="0"/>
                <a:ea typeface="Calibri" pitchFamily="34" charset="0"/>
                <a:cs typeface="Arial" pitchFamily="34" charset="0"/>
              </a:rPr>
              <a:t>.</a:t>
            </a:r>
            <a:endParaRPr lang="es-ES" sz="3600" b="1" dirty="0" smtClean="0">
              <a:solidFill>
                <a:schemeClr val="accent2"/>
              </a:solidFill>
              <a:latin typeface="Arial" pitchFamily="34" charset="0"/>
            </a:endParaRPr>
          </a:p>
        </p:txBody>
      </p:sp>
      <p:pic>
        <p:nvPicPr>
          <p:cNvPr id="5126" name="Picture 6"/>
          <p:cNvPicPr>
            <a:picLocks noChangeAspect="1" noChangeArrowheads="1"/>
          </p:cNvPicPr>
          <p:nvPr/>
        </p:nvPicPr>
        <p:blipFill>
          <a:blip r:embed="rId4"/>
          <a:srcRect l="34180" t="35000" r="37695" b="57500"/>
          <a:stretch>
            <a:fillRect/>
          </a:stretch>
        </p:blipFill>
        <p:spPr bwMode="auto">
          <a:xfrm>
            <a:off x="428596" y="3857628"/>
            <a:ext cx="5572164" cy="928694"/>
          </a:xfrm>
          <a:prstGeom prst="rect">
            <a:avLst/>
          </a:prstGeom>
          <a:noFill/>
          <a:ln w="9525">
            <a:noFill/>
            <a:miter lim="800000"/>
            <a:headEnd/>
            <a:tailEnd/>
          </a:ln>
          <a:effectLst/>
        </p:spPr>
      </p:pic>
      <p:sp>
        <p:nvSpPr>
          <p:cNvPr id="15" name="14 Rectángulo"/>
          <p:cNvSpPr/>
          <p:nvPr/>
        </p:nvSpPr>
        <p:spPr>
          <a:xfrm>
            <a:off x="285720" y="3429000"/>
            <a:ext cx="5572164" cy="400110"/>
          </a:xfrm>
          <a:prstGeom prst="rect">
            <a:avLst/>
          </a:prstGeom>
        </p:spPr>
        <p:txBody>
          <a:bodyPr wrap="square">
            <a:spAutoFit/>
          </a:bodyPr>
          <a:lstStyle/>
          <a:p>
            <a:pPr lvl="0" algn="just" fontAlgn="base">
              <a:spcBef>
                <a:spcPct val="0"/>
              </a:spcBef>
              <a:spcAft>
                <a:spcPct val="0"/>
              </a:spcAft>
            </a:pPr>
            <a:r>
              <a:rPr lang="es-ES" sz="2000" b="1" dirty="0" smtClean="0">
                <a:solidFill>
                  <a:schemeClr val="accent2"/>
                </a:solidFill>
                <a:latin typeface="Arial" pitchFamily="34" charset="0"/>
                <a:ea typeface="Calibri" pitchFamily="34" charset="0"/>
                <a:cs typeface="Arial" pitchFamily="34" charset="0"/>
              </a:rPr>
              <a:t>// </a:t>
            </a:r>
            <a:r>
              <a:rPr lang="es-ES" sz="2000" b="1" dirty="0" err="1" smtClean="0">
                <a:solidFill>
                  <a:schemeClr val="accent2"/>
                </a:solidFill>
                <a:latin typeface="Arial" pitchFamily="34" charset="0"/>
                <a:ea typeface="Calibri" pitchFamily="34" charset="0"/>
                <a:cs typeface="Arial" pitchFamily="34" charset="0"/>
              </a:rPr>
              <a:t>Declaracion</a:t>
            </a:r>
            <a:r>
              <a:rPr lang="es-ES" sz="2000" b="1" dirty="0" smtClean="0">
                <a:solidFill>
                  <a:schemeClr val="accent2"/>
                </a:solidFill>
                <a:latin typeface="Arial" pitchFamily="34" charset="0"/>
                <a:ea typeface="Calibri" pitchFamily="34" charset="0"/>
                <a:cs typeface="Arial" pitchFamily="34" charset="0"/>
              </a:rPr>
              <a:t> de clases hija - padre.</a:t>
            </a:r>
            <a:endParaRPr lang="es-ES" sz="3600" b="1" dirty="0" smtClean="0">
              <a:solidFill>
                <a:schemeClr val="accent2"/>
              </a:solidFill>
              <a:latin typeface="Arial" pitchFamily="34" charset="0"/>
            </a:endParaRPr>
          </a:p>
        </p:txBody>
      </p:sp>
      <p:sp>
        <p:nvSpPr>
          <p:cNvPr id="16" name="15 Rectángulo"/>
          <p:cNvSpPr/>
          <p:nvPr/>
        </p:nvSpPr>
        <p:spPr>
          <a:xfrm>
            <a:off x="285720" y="5143512"/>
            <a:ext cx="5929354" cy="400110"/>
          </a:xfrm>
          <a:prstGeom prst="rect">
            <a:avLst/>
          </a:prstGeom>
        </p:spPr>
        <p:txBody>
          <a:bodyPr wrap="square">
            <a:spAutoFit/>
          </a:bodyPr>
          <a:lstStyle/>
          <a:p>
            <a:pPr lvl="0" algn="just" fontAlgn="base">
              <a:spcBef>
                <a:spcPct val="0"/>
              </a:spcBef>
              <a:spcAft>
                <a:spcPct val="0"/>
              </a:spcAft>
            </a:pPr>
            <a:r>
              <a:rPr lang="es-ES" sz="2000" b="1" dirty="0" smtClean="0">
                <a:solidFill>
                  <a:schemeClr val="accent2"/>
                </a:solidFill>
                <a:latin typeface="Arial" pitchFamily="34" charset="0"/>
                <a:ea typeface="Calibri" pitchFamily="34" charset="0"/>
                <a:cs typeface="Arial" pitchFamily="34" charset="0"/>
              </a:rPr>
              <a:t>// Constructor:</a:t>
            </a:r>
            <a:endParaRPr lang="es-ES" sz="3600" b="1" dirty="0" smtClean="0">
              <a:solidFill>
                <a:schemeClr val="accent2"/>
              </a:solidFill>
              <a:latin typeface="Arial" pitchFamily="34" charset="0"/>
            </a:endParaRPr>
          </a:p>
        </p:txBody>
      </p:sp>
      <p:pic>
        <p:nvPicPr>
          <p:cNvPr id="17" name="Picture 2"/>
          <p:cNvPicPr>
            <a:picLocks noChangeAspect="1" noChangeArrowheads="1"/>
          </p:cNvPicPr>
          <p:nvPr/>
        </p:nvPicPr>
        <p:blipFill>
          <a:blip r:embed="rId5"/>
          <a:srcRect l="36328" t="44062" r="41992" b="44688"/>
          <a:stretch>
            <a:fillRect/>
          </a:stretch>
        </p:blipFill>
        <p:spPr bwMode="auto">
          <a:xfrm>
            <a:off x="642910" y="5643578"/>
            <a:ext cx="4185076" cy="135732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to="" calcmode="lin" valueType="num">
                                      <p:cBhvr>
                                        <p:cTn id="7" dur="1" fill="hold"/>
                                        <p:tgtEl>
                                          <p:spTgt spid="512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 to="" calcmode="lin" valueType="num">
                                      <p:cBhvr>
                                        <p:cTn id="22" dur="1" fill="hold"/>
                                        <p:tgtEl>
                                          <p:spTgt spid="5125"/>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to="" calcmode="lin" valueType="num">
                                      <p:cBhvr>
                                        <p:cTn id="27" dur="1" fill="hold"/>
                                        <p:tgtEl>
                                          <p:spTgt spid="1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5126"/>
                                        </p:tgtEl>
                                        <p:attrNameLst>
                                          <p:attrName>style.visibility</p:attrName>
                                        </p:attrNameLst>
                                      </p:cBhvr>
                                      <p:to>
                                        <p:strVal val="visible"/>
                                      </p:to>
                                    </p:set>
                                    <p:anim to="" calcmode="lin" valueType="num">
                                      <p:cBhvr>
                                        <p:cTn id="32" dur="1" fill="hold"/>
                                        <p:tgtEl>
                                          <p:spTgt spid="512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to="" calcmode="lin" valueType="num">
                                      <p:cBhvr>
                                        <p:cTn id="37" dur="1" fill="hold"/>
                                        <p:tgtEl>
                                          <p:spTgt spid="16"/>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to="" calcmode="lin" valueType="num">
                                      <p:cBhvr>
                                        <p:cTn id="42" dur="1" fill="hold"/>
                                        <p:tgtEl>
                                          <p:spTgt spid="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214290"/>
            <a:ext cx="5929354" cy="400110"/>
          </a:xfrm>
          <a:prstGeom prst="rect">
            <a:avLst/>
          </a:prstGeom>
        </p:spPr>
        <p:txBody>
          <a:bodyPr wrap="square">
            <a:spAutoFit/>
          </a:bodyPr>
          <a:lstStyle/>
          <a:p>
            <a:pPr lvl="0" algn="just" fontAlgn="base">
              <a:spcBef>
                <a:spcPct val="0"/>
              </a:spcBef>
              <a:spcAft>
                <a:spcPct val="0"/>
              </a:spcAft>
            </a:pPr>
            <a:r>
              <a:rPr lang="es-ES" sz="2000" b="1" dirty="0" smtClean="0">
                <a:solidFill>
                  <a:schemeClr val="accent2"/>
                </a:solidFill>
                <a:latin typeface="Arial" pitchFamily="34" charset="0"/>
                <a:ea typeface="Calibri" pitchFamily="34" charset="0"/>
                <a:cs typeface="Arial" pitchFamily="34" charset="0"/>
              </a:rPr>
              <a:t>//Lectura de datos:</a:t>
            </a:r>
            <a:endParaRPr lang="es-ES" sz="3600" b="1" dirty="0" smtClean="0">
              <a:solidFill>
                <a:schemeClr val="accent2"/>
              </a:solidFill>
              <a:latin typeface="Arial" pitchFamily="34" charset="0"/>
            </a:endParaRPr>
          </a:p>
        </p:txBody>
      </p:sp>
      <p:pic>
        <p:nvPicPr>
          <p:cNvPr id="6147" name="Picture 3"/>
          <p:cNvPicPr>
            <a:picLocks noChangeAspect="1" noChangeArrowheads="1"/>
          </p:cNvPicPr>
          <p:nvPr/>
        </p:nvPicPr>
        <p:blipFill>
          <a:blip r:embed="rId2"/>
          <a:srcRect l="36634" t="20000" r="18945" b="35000"/>
          <a:stretch>
            <a:fillRect/>
          </a:stretch>
        </p:blipFill>
        <p:spPr bwMode="auto">
          <a:xfrm>
            <a:off x="-32" y="785794"/>
            <a:ext cx="9026171" cy="57150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 to="" calcmode="lin" valueType="num">
                                      <p:cBhvr>
                                        <p:cTn id="12" dur="1" fill="hold"/>
                                        <p:tgtEl>
                                          <p:spTgt spid="61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214290"/>
            <a:ext cx="5929354" cy="400110"/>
          </a:xfrm>
          <a:prstGeom prst="rect">
            <a:avLst/>
          </a:prstGeom>
        </p:spPr>
        <p:txBody>
          <a:bodyPr wrap="square">
            <a:spAutoFit/>
          </a:bodyPr>
          <a:lstStyle/>
          <a:p>
            <a:pPr lvl="0" algn="just" fontAlgn="base">
              <a:spcBef>
                <a:spcPct val="0"/>
              </a:spcBef>
              <a:spcAft>
                <a:spcPct val="0"/>
              </a:spcAft>
            </a:pPr>
            <a:r>
              <a:rPr lang="es-ES" sz="2000" b="1" dirty="0" smtClean="0">
                <a:solidFill>
                  <a:schemeClr val="accent2"/>
                </a:solidFill>
                <a:latin typeface="Arial" pitchFamily="34" charset="0"/>
                <a:ea typeface="Calibri" pitchFamily="34" charset="0"/>
                <a:cs typeface="Arial" pitchFamily="34" charset="0"/>
              </a:rPr>
              <a:t>//Escritura de datos:</a:t>
            </a:r>
            <a:endParaRPr lang="es-ES" sz="3600" b="1" dirty="0" smtClean="0">
              <a:solidFill>
                <a:schemeClr val="accent2"/>
              </a:solidFill>
              <a:latin typeface="Arial" pitchFamily="34" charset="0"/>
            </a:endParaRPr>
          </a:p>
        </p:txBody>
      </p:sp>
      <p:pic>
        <p:nvPicPr>
          <p:cNvPr id="7170" name="Picture 2"/>
          <p:cNvPicPr>
            <a:picLocks noChangeAspect="1" noChangeArrowheads="1"/>
          </p:cNvPicPr>
          <p:nvPr/>
        </p:nvPicPr>
        <p:blipFill>
          <a:blip r:embed="rId2"/>
          <a:srcRect l="36328" t="26250" r="22070" b="41875"/>
          <a:stretch>
            <a:fillRect/>
          </a:stretch>
        </p:blipFill>
        <p:spPr bwMode="auto">
          <a:xfrm>
            <a:off x="214282" y="642918"/>
            <a:ext cx="8652402" cy="41434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to="" calcmode="lin" valueType="num">
                                      <p:cBhvr>
                                        <p:cTn id="12" dur="1" fill="hold"/>
                                        <p:tgtEl>
                                          <p:spTgt spid="71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6" name="Picture 6" descr="duke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8313" y="4373563"/>
            <a:ext cx="2484437" cy="2484437"/>
          </a:xfrm>
          <a:prstGeom prst="rect">
            <a:avLst/>
          </a:prstGeom>
          <a:noFill/>
        </p:spPr>
      </p:pic>
      <p:pic>
        <p:nvPicPr>
          <p:cNvPr id="158722" name="Picture 2" descr="j0301252"/>
          <p:cNvPicPr>
            <a:picLocks noChangeAspect="1" noChangeArrowheads="1"/>
          </p:cNvPicPr>
          <p:nvPr/>
        </p:nvPicPr>
        <p:blipFill>
          <a:blip r:embed="rId4">
            <a:lum bright="44000" contrast="-72000"/>
          </a:blip>
          <a:srcRect/>
          <a:stretch>
            <a:fillRect/>
          </a:stretch>
        </p:blipFill>
        <p:spPr bwMode="auto">
          <a:xfrm>
            <a:off x="4037013" y="1341438"/>
            <a:ext cx="4567237" cy="3905250"/>
          </a:xfrm>
          <a:prstGeom prst="rect">
            <a:avLst/>
          </a:prstGeom>
          <a:noFill/>
          <a:ln w="9525">
            <a:noFill/>
            <a:miter lim="800000"/>
            <a:headEnd/>
            <a:tailEnd/>
          </a:ln>
        </p:spPr>
      </p:pic>
      <p:sp>
        <p:nvSpPr>
          <p:cNvPr id="158723" name="Rectangle 3"/>
          <p:cNvSpPr>
            <a:spLocks noGrp="1" noChangeArrowheads="1"/>
          </p:cNvSpPr>
          <p:nvPr>
            <p:ph type="title"/>
          </p:nvPr>
        </p:nvSpPr>
        <p:spPr>
          <a:xfrm>
            <a:off x="755650" y="1989138"/>
            <a:ext cx="7559675" cy="2952750"/>
          </a:xfrm>
          <a:noFill/>
          <a:ln/>
        </p:spPr>
        <p:txBody>
          <a:bodyPr anchor="b"/>
          <a:lstStyle/>
          <a:p>
            <a:pPr algn="ctr"/>
            <a:r>
              <a:rPr lang="es-PE" sz="4000">
                <a:solidFill>
                  <a:schemeClr val="tx1"/>
                </a:solidFill>
                <a:latin typeface="Verdana" pitchFamily="34" charset="0"/>
              </a:rPr>
              <a:t>GRACIAS POR SU ATENCIÓN</a:t>
            </a:r>
            <a:br>
              <a:rPr lang="es-PE" sz="4000">
                <a:solidFill>
                  <a:schemeClr val="tx1"/>
                </a:solidFill>
                <a:latin typeface="Verdana" pitchFamily="34" charset="0"/>
              </a:rPr>
            </a:br>
            <a:r>
              <a:rPr lang="es-PE" sz="4000">
                <a:solidFill>
                  <a:schemeClr val="tx1"/>
                </a:solidFill>
                <a:latin typeface="Verdana" pitchFamily="34" charset="0"/>
              </a:rPr>
              <a:t/>
            </a:r>
            <a:br>
              <a:rPr lang="es-PE" sz="4000">
                <a:solidFill>
                  <a:schemeClr val="tx1"/>
                </a:solidFill>
                <a:latin typeface="Verdana" pitchFamily="34" charset="0"/>
              </a:rPr>
            </a:br>
            <a:r>
              <a:rPr lang="es-PE" sz="4000">
                <a:solidFill>
                  <a:schemeClr val="tx1"/>
                </a:solidFill>
                <a:latin typeface="Verdana" pitchFamily="34" charset="0"/>
              </a:rPr>
              <a:t>¿Preguntas?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2071670" y="214290"/>
            <a:ext cx="4429156" cy="928694"/>
          </a:xfrm>
          <a:noFill/>
          <a:ln/>
        </p:spPr>
        <p:txBody>
          <a:bodyPr anchor="b">
            <a:noAutofit/>
          </a:bodyPr>
          <a:lstStyle/>
          <a:p>
            <a:pPr algn="ctr"/>
            <a:r>
              <a:rPr lang="es-ES" sz="4400" cap="all" dirty="0" smtClean="0"/>
              <a:t>HERENCIA</a:t>
            </a:r>
            <a:endParaRPr lang="es-ES" sz="4400" dirty="0"/>
          </a:p>
        </p:txBody>
      </p:sp>
      <p:pic>
        <p:nvPicPr>
          <p:cNvPr id="6"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t="4572" b="64514"/>
          <a:stretch>
            <a:fillRect/>
          </a:stretch>
        </p:blipFill>
        <p:spPr bwMode="auto">
          <a:xfrm>
            <a:off x="5503890" y="2285968"/>
            <a:ext cx="2997200" cy="4572032"/>
          </a:xfrm>
          <a:prstGeom prst="rect">
            <a:avLst/>
          </a:prstGeom>
          <a:noFill/>
        </p:spPr>
      </p:pic>
      <p:sp>
        <p:nvSpPr>
          <p:cNvPr id="10241" name="Rectangle 1"/>
          <p:cNvSpPr>
            <a:spLocks noChangeArrowheads="1"/>
          </p:cNvSpPr>
          <p:nvPr/>
        </p:nvSpPr>
        <p:spPr bwMode="auto">
          <a:xfrm>
            <a:off x="428596" y="1486903"/>
            <a:ext cx="764386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200" b="1" dirty="0" smtClean="0"/>
              <a:t>Herencia con archivos de texto</a:t>
            </a:r>
            <a:endParaRPr lang="es-E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241"/>
                                        </p:tgtEl>
                                        <p:attrNameLst>
                                          <p:attrName>style.visibility</p:attrName>
                                        </p:attrNameLst>
                                      </p:cBhvr>
                                      <p:to>
                                        <p:strVal val="visible"/>
                                      </p:to>
                                    </p:set>
                                    <p:anim to="" calcmode="lin" valueType="num">
                                      <p:cBhvr>
                                        <p:cTn id="12" dur="1" fill="hold"/>
                                        <p:tgtEl>
                                          <p:spTgt spid="1024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2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000100" y="2071678"/>
            <a:ext cx="7858180" cy="1323439"/>
          </a:xfrm>
          <a:prstGeom prst="rect">
            <a:avLst/>
          </a:prstGeom>
        </p:spPr>
        <p:txBody>
          <a:bodyPr wrap="square">
            <a:spAutoFit/>
          </a:bodyPr>
          <a:lstStyle/>
          <a:p>
            <a:pPr algn="just"/>
            <a:r>
              <a:rPr lang="es-ES" sz="2000" dirty="0" smtClean="0">
                <a:latin typeface="Arial" pitchFamily="34" charset="0"/>
                <a:cs typeface="Arial" pitchFamily="34" charset="0"/>
              </a:rPr>
              <a:t>Sin embargo, todo lo que se guarda en el objeto </a:t>
            </a:r>
            <a:r>
              <a:rPr lang="es-ES" sz="2000" dirty="0" err="1" smtClean="0">
                <a:latin typeface="Arial" pitchFamily="34" charset="0"/>
                <a:cs typeface="Arial" pitchFamily="34" charset="0"/>
              </a:rPr>
              <a:t>ArrayList</a:t>
            </a:r>
            <a:r>
              <a:rPr lang="es-ES" sz="2000" dirty="0" smtClean="0">
                <a:latin typeface="Arial" pitchFamily="34" charset="0"/>
                <a:cs typeface="Arial" pitchFamily="34" charset="0"/>
              </a:rPr>
              <a:t> permanece en memoria sólo mientras se esté ejecutando el programa, si lo ejecutamos nuevamente, tendremos que volver a ingresar todos los datos.</a:t>
            </a:r>
          </a:p>
        </p:txBody>
      </p:sp>
      <p:pic>
        <p:nvPicPr>
          <p:cNvPr id="7" name="Picture 11" descr="Java_tasse_turning"/>
          <p:cNvPicPr>
            <a:picLocks noChangeAspect="1" noChangeArrowheads="1" noCrop="1"/>
          </p:cNvPicPr>
          <p:nvPr/>
        </p:nvPicPr>
        <p:blipFill>
          <a:blip r:embed="rId2"/>
          <a:srcRect/>
          <a:stretch>
            <a:fillRect/>
          </a:stretch>
        </p:blipFill>
        <p:spPr bwMode="auto">
          <a:xfrm>
            <a:off x="142844" y="857232"/>
            <a:ext cx="569938" cy="971648"/>
          </a:xfrm>
          <a:prstGeom prst="rect">
            <a:avLst/>
          </a:prstGeom>
          <a:noFill/>
        </p:spPr>
      </p:pic>
      <p:pic>
        <p:nvPicPr>
          <p:cNvPr id="8" name="Picture 11" descr="Java_tasse_turning"/>
          <p:cNvPicPr>
            <a:picLocks noChangeAspect="1" noChangeArrowheads="1" noCrop="1"/>
          </p:cNvPicPr>
          <p:nvPr/>
        </p:nvPicPr>
        <p:blipFill>
          <a:blip r:embed="rId2"/>
          <a:srcRect/>
          <a:stretch>
            <a:fillRect/>
          </a:stretch>
        </p:blipFill>
        <p:spPr bwMode="auto">
          <a:xfrm>
            <a:off x="142844" y="2000240"/>
            <a:ext cx="569938" cy="971648"/>
          </a:xfrm>
          <a:prstGeom prst="rect">
            <a:avLst/>
          </a:prstGeom>
          <a:noFill/>
        </p:spPr>
      </p:pic>
      <p:sp>
        <p:nvSpPr>
          <p:cNvPr id="11" name="10 Rectángulo"/>
          <p:cNvSpPr/>
          <p:nvPr/>
        </p:nvSpPr>
        <p:spPr>
          <a:xfrm>
            <a:off x="1000100" y="1142984"/>
            <a:ext cx="8001056" cy="707886"/>
          </a:xfrm>
          <a:prstGeom prst="rect">
            <a:avLst/>
          </a:prstGeom>
        </p:spPr>
        <p:txBody>
          <a:bodyPr wrap="square">
            <a:spAutoFit/>
          </a:bodyPr>
          <a:lstStyle/>
          <a:p>
            <a:pPr algn="just"/>
            <a:r>
              <a:rPr lang="es-ES" sz="2000" dirty="0" smtClean="0">
                <a:latin typeface="Arial" pitchFamily="34" charset="0"/>
                <a:cs typeface="Arial" pitchFamily="34" charset="0"/>
              </a:rPr>
              <a:t>Hasta ahora, la clase </a:t>
            </a:r>
            <a:r>
              <a:rPr lang="es-ES" sz="2000" dirty="0" err="1" smtClean="0">
                <a:latin typeface="Arial" pitchFamily="34" charset="0"/>
                <a:cs typeface="Arial" pitchFamily="34" charset="0"/>
              </a:rPr>
              <a:t>ArrayList</a:t>
            </a:r>
            <a:r>
              <a:rPr lang="es-ES" sz="2000" dirty="0" smtClean="0">
                <a:latin typeface="Arial" pitchFamily="34" charset="0"/>
                <a:cs typeface="Arial" pitchFamily="34" charset="0"/>
              </a:rPr>
              <a:t> nos ha dado 2 ventajas inobjetables: tamaño ilimitado y funcionalidad que  reducen nuestro código. </a:t>
            </a:r>
            <a:endParaRPr lang="es-ES" sz="2000" dirty="0">
              <a:latin typeface="Arial" pitchFamily="34" charset="0"/>
              <a:cs typeface="Arial" pitchFamily="34" charset="0"/>
            </a:endParaRPr>
          </a:p>
        </p:txBody>
      </p:sp>
      <p:sp>
        <p:nvSpPr>
          <p:cNvPr id="13" name="12 Rectángulo"/>
          <p:cNvSpPr/>
          <p:nvPr/>
        </p:nvSpPr>
        <p:spPr>
          <a:xfrm>
            <a:off x="1000100" y="3714752"/>
            <a:ext cx="7786742" cy="707886"/>
          </a:xfrm>
          <a:prstGeom prst="rect">
            <a:avLst/>
          </a:prstGeom>
        </p:spPr>
        <p:txBody>
          <a:bodyPr wrap="square">
            <a:spAutoFit/>
          </a:bodyPr>
          <a:lstStyle/>
          <a:p>
            <a:pPr algn="just"/>
            <a:r>
              <a:rPr lang="es-ES" sz="2000" dirty="0" smtClean="0">
                <a:latin typeface="Arial" pitchFamily="34" charset="0"/>
                <a:cs typeface="Arial" pitchFamily="34" charset="0"/>
              </a:rPr>
              <a:t>Afortunadamente éste problema se resuelve utilizando archivos de texto para guardar permanentemente los datos en el disco.</a:t>
            </a:r>
          </a:p>
        </p:txBody>
      </p:sp>
      <p:pic>
        <p:nvPicPr>
          <p:cNvPr id="14" name="Picture 11" descr="Java_tasse_turning"/>
          <p:cNvPicPr>
            <a:picLocks noChangeAspect="1" noChangeArrowheads="1" noCrop="1"/>
          </p:cNvPicPr>
          <p:nvPr/>
        </p:nvPicPr>
        <p:blipFill>
          <a:blip r:embed="rId2"/>
          <a:srcRect/>
          <a:stretch>
            <a:fillRect/>
          </a:stretch>
        </p:blipFill>
        <p:spPr bwMode="auto">
          <a:xfrm>
            <a:off x="142844" y="3571876"/>
            <a:ext cx="569938" cy="971648"/>
          </a:xfrm>
          <a:prstGeom prst="rect">
            <a:avLst/>
          </a:prstGeom>
          <a:noFill/>
        </p:spPr>
      </p:pic>
      <p:sp>
        <p:nvSpPr>
          <p:cNvPr id="12" name="11 Rectángulo"/>
          <p:cNvSpPr/>
          <p:nvPr/>
        </p:nvSpPr>
        <p:spPr>
          <a:xfrm>
            <a:off x="1000100" y="4714884"/>
            <a:ext cx="7786742" cy="707886"/>
          </a:xfrm>
          <a:prstGeom prst="rect">
            <a:avLst/>
          </a:prstGeom>
        </p:spPr>
        <p:txBody>
          <a:bodyPr wrap="square">
            <a:spAutoFit/>
          </a:bodyPr>
          <a:lstStyle/>
          <a:p>
            <a:pPr algn="just"/>
            <a:r>
              <a:rPr lang="es-ES" sz="2000" b="1" dirty="0" smtClean="0">
                <a:latin typeface="Arial" pitchFamily="34" charset="0"/>
                <a:cs typeface="Arial" pitchFamily="34" charset="0"/>
              </a:rPr>
              <a:t>NO</a:t>
            </a:r>
            <a:r>
              <a:rPr lang="es-ES" sz="2000" dirty="0" smtClean="0">
                <a:latin typeface="Arial" pitchFamily="34" charset="0"/>
                <a:cs typeface="Arial" pitchFamily="34" charset="0"/>
              </a:rPr>
              <a:t>, tendremos que rediseñan nuestras clases para poder guardar la información en un archivo, ya que utilizaremos HERENCIA</a:t>
            </a:r>
          </a:p>
        </p:txBody>
      </p:sp>
      <p:pic>
        <p:nvPicPr>
          <p:cNvPr id="16" name="Picture 11" descr="Java_tasse_turning"/>
          <p:cNvPicPr>
            <a:picLocks noChangeAspect="1" noChangeArrowheads="1" noCrop="1"/>
          </p:cNvPicPr>
          <p:nvPr/>
        </p:nvPicPr>
        <p:blipFill>
          <a:blip r:embed="rId2"/>
          <a:srcRect/>
          <a:stretch>
            <a:fillRect/>
          </a:stretch>
        </p:blipFill>
        <p:spPr bwMode="auto">
          <a:xfrm>
            <a:off x="142844" y="4429132"/>
            <a:ext cx="569938" cy="971648"/>
          </a:xfrm>
          <a:prstGeom prst="rect">
            <a:avLst/>
          </a:prstGeom>
          <a:noFill/>
        </p:spPr>
      </p:pic>
      <p:sp>
        <p:nvSpPr>
          <p:cNvPr id="15" name="14 Rectángulo"/>
          <p:cNvSpPr/>
          <p:nvPr/>
        </p:nvSpPr>
        <p:spPr>
          <a:xfrm>
            <a:off x="1000100" y="5572140"/>
            <a:ext cx="7786742" cy="707886"/>
          </a:xfrm>
          <a:prstGeom prst="rect">
            <a:avLst/>
          </a:prstGeom>
        </p:spPr>
        <p:txBody>
          <a:bodyPr wrap="square">
            <a:spAutoFit/>
          </a:bodyPr>
          <a:lstStyle/>
          <a:p>
            <a:pPr algn="just"/>
            <a:r>
              <a:rPr lang="es-ES" sz="2000" dirty="0" smtClean="0">
                <a:latin typeface="Arial" pitchFamily="34" charset="0"/>
                <a:cs typeface="Arial" pitchFamily="34" charset="0"/>
              </a:rPr>
              <a:t>Y a la clase hija le agregamos la funcionalidad que permita grabar en el archivo y leer desde el archivo</a:t>
            </a:r>
          </a:p>
        </p:txBody>
      </p:sp>
      <p:pic>
        <p:nvPicPr>
          <p:cNvPr id="17" name="Picture 11" descr="Java_tasse_turning"/>
          <p:cNvPicPr>
            <a:picLocks noChangeAspect="1" noChangeArrowheads="1" noCrop="1"/>
          </p:cNvPicPr>
          <p:nvPr/>
        </p:nvPicPr>
        <p:blipFill>
          <a:blip r:embed="rId2"/>
          <a:srcRect/>
          <a:stretch>
            <a:fillRect/>
          </a:stretch>
        </p:blipFill>
        <p:spPr bwMode="auto">
          <a:xfrm>
            <a:off x="285720" y="5429264"/>
            <a:ext cx="569938" cy="971648"/>
          </a:xfrm>
          <a:prstGeom prst="rect">
            <a:avLst/>
          </a:prstGeom>
          <a:noFill/>
        </p:spPr>
      </p:pic>
      <p:sp>
        <p:nvSpPr>
          <p:cNvPr id="19" name="Rectangle 1"/>
          <p:cNvSpPr>
            <a:spLocks noGrp="1" noChangeArrowheads="1"/>
          </p:cNvSpPr>
          <p:nvPr>
            <p:ph type="title"/>
          </p:nvPr>
        </p:nvSpPr>
        <p:spPr bwMode="auto">
          <a:xfrm>
            <a:off x="500034" y="139463"/>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600" b="1" dirty="0" smtClean="0"/>
              <a:t>Herencia con archivos de texto</a:t>
            </a:r>
            <a:endParaRPr lang="es-E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to="" calcmode="lin" valueType="num">
                                      <p:cBhvr>
                                        <p:cTn id="7" dur="1" fill="hold"/>
                                        <p:tgtEl>
                                          <p:spTgt spid="1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1" fill="hold"/>
                                        <p:tgtEl>
                                          <p:spTgt spid="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to="" calcmode="lin" valueType="num">
                                      <p:cBhvr>
                                        <p:cTn id="32" dur="1" fill="hold"/>
                                        <p:tgtEl>
                                          <p:spTgt spid="14"/>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to="" calcmode="lin" valueType="num">
                                      <p:cBhvr>
                                        <p:cTn id="37" dur="1" fill="hold"/>
                                        <p:tgtEl>
                                          <p:spTgt spid="13"/>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to="" calcmode="lin" valueType="num">
                                      <p:cBhvr>
                                        <p:cTn id="42" dur="1" fill="hold"/>
                                        <p:tgtEl>
                                          <p:spTgt spid="16"/>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to="" calcmode="lin" valueType="num">
                                      <p:cBhvr>
                                        <p:cTn id="47" dur="1" fill="hold"/>
                                        <p:tgtEl>
                                          <p:spTgt spid="12"/>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to="" calcmode="lin" valueType="num">
                                      <p:cBhvr>
                                        <p:cTn id="52" dur="1" fill="hold"/>
                                        <p:tgtEl>
                                          <p:spTgt spid="17"/>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to="" calcmode="lin" valueType="num">
                                      <p:cBhvr>
                                        <p:cTn id="57"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2" grpId="0"/>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Java_tasse_turning"/>
          <p:cNvPicPr>
            <a:picLocks noChangeAspect="1" noChangeArrowheads="1" noCrop="1"/>
          </p:cNvPicPr>
          <p:nvPr/>
        </p:nvPicPr>
        <p:blipFill>
          <a:blip r:embed="rId2"/>
          <a:srcRect/>
          <a:stretch>
            <a:fillRect/>
          </a:stretch>
        </p:blipFill>
        <p:spPr bwMode="auto">
          <a:xfrm>
            <a:off x="142844" y="987966"/>
            <a:ext cx="569938" cy="971648"/>
          </a:xfrm>
          <a:prstGeom prst="rect">
            <a:avLst/>
          </a:prstGeom>
          <a:noFill/>
        </p:spPr>
      </p:pic>
      <p:sp>
        <p:nvSpPr>
          <p:cNvPr id="11" name="10 Rectángulo"/>
          <p:cNvSpPr/>
          <p:nvPr/>
        </p:nvSpPr>
        <p:spPr>
          <a:xfrm>
            <a:off x="1000100" y="1273718"/>
            <a:ext cx="8001056" cy="1015663"/>
          </a:xfrm>
          <a:prstGeom prst="rect">
            <a:avLst/>
          </a:prstGeom>
        </p:spPr>
        <p:txBody>
          <a:bodyPr wrap="square">
            <a:spAutoFit/>
          </a:bodyPr>
          <a:lstStyle/>
          <a:p>
            <a:pPr algn="just"/>
            <a:r>
              <a:rPr lang="es-ES" sz="2000" dirty="0" smtClean="0">
                <a:latin typeface="Arial" pitchFamily="34" charset="0"/>
                <a:cs typeface="Arial" pitchFamily="34" charset="0"/>
              </a:rPr>
              <a:t>Antes de aplicar dicha herencia, debemos reconocer las clases ya existentes que nos van a facilitar operar en un archivo según el proceso que queramos.</a:t>
            </a:r>
          </a:p>
        </p:txBody>
      </p:sp>
      <p:sp>
        <p:nvSpPr>
          <p:cNvPr id="15" name="Rectangle 1"/>
          <p:cNvSpPr>
            <a:spLocks noGrp="1" noChangeArrowheads="1"/>
          </p:cNvSpPr>
          <p:nvPr>
            <p:ph type="title"/>
          </p:nvPr>
        </p:nvSpPr>
        <p:spPr bwMode="auto">
          <a:xfrm>
            <a:off x="500034" y="139463"/>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600" b="1" dirty="0" smtClean="0"/>
              <a:t>Herencia con archivos de texto</a:t>
            </a:r>
            <a:endParaRPr lang="es-ES" sz="3600" dirty="0"/>
          </a:p>
        </p:txBody>
      </p:sp>
      <p:pic>
        <p:nvPicPr>
          <p:cNvPr id="1026" name="Picture 2"/>
          <p:cNvPicPr>
            <a:picLocks noChangeAspect="1" noChangeArrowheads="1"/>
          </p:cNvPicPr>
          <p:nvPr/>
        </p:nvPicPr>
        <p:blipFill>
          <a:blip r:embed="rId3"/>
          <a:srcRect l="393" t="18247" r="84692" b="61562"/>
          <a:stretch>
            <a:fillRect/>
          </a:stretch>
        </p:blipFill>
        <p:spPr bwMode="auto">
          <a:xfrm>
            <a:off x="2285984" y="2786058"/>
            <a:ext cx="3546394" cy="300039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to="" calcmode="lin" valueType="num">
                                      <p:cBhvr>
                                        <p:cTn id="22" dur="1" fill="hold"/>
                                        <p:tgtEl>
                                          <p:spTgt spid="10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Java_tasse_turning"/>
          <p:cNvPicPr>
            <a:picLocks noChangeAspect="1" noChangeArrowheads="1" noCrop="1"/>
          </p:cNvPicPr>
          <p:nvPr/>
        </p:nvPicPr>
        <p:blipFill>
          <a:blip r:embed="rId2"/>
          <a:srcRect/>
          <a:stretch>
            <a:fillRect/>
          </a:stretch>
        </p:blipFill>
        <p:spPr bwMode="auto">
          <a:xfrm>
            <a:off x="142844" y="1841833"/>
            <a:ext cx="569938" cy="971648"/>
          </a:xfrm>
          <a:prstGeom prst="rect">
            <a:avLst/>
          </a:prstGeom>
          <a:noFill/>
        </p:spPr>
      </p:pic>
      <p:sp>
        <p:nvSpPr>
          <p:cNvPr id="11" name="10 Rectángulo"/>
          <p:cNvSpPr/>
          <p:nvPr/>
        </p:nvSpPr>
        <p:spPr>
          <a:xfrm>
            <a:off x="1000100" y="2127585"/>
            <a:ext cx="8001056" cy="1015663"/>
          </a:xfrm>
          <a:prstGeom prst="rect">
            <a:avLst/>
          </a:prstGeom>
        </p:spPr>
        <p:txBody>
          <a:bodyPr wrap="square">
            <a:spAutoFit/>
          </a:bodyPr>
          <a:lstStyle/>
          <a:p>
            <a:pPr algn="just"/>
            <a:r>
              <a:rPr lang="es-ES" sz="2000" dirty="0" smtClean="0">
                <a:latin typeface="Arial" pitchFamily="34" charset="0"/>
                <a:cs typeface="Arial" pitchFamily="34" charset="0"/>
              </a:rPr>
              <a:t>Para leer los datos del archivo hacia el objeto </a:t>
            </a:r>
            <a:r>
              <a:rPr lang="es-ES" sz="2000" dirty="0" err="1" smtClean="0">
                <a:latin typeface="Arial" pitchFamily="34" charset="0"/>
                <a:cs typeface="Arial" pitchFamily="34" charset="0"/>
              </a:rPr>
              <a:t>ArrayList</a:t>
            </a:r>
            <a:r>
              <a:rPr lang="es-ES" sz="2000" dirty="0" smtClean="0">
                <a:latin typeface="Arial" pitchFamily="34" charset="0"/>
                <a:cs typeface="Arial" pitchFamily="34" charset="0"/>
              </a:rPr>
              <a:t> utilizaremos las siguientes clases: </a:t>
            </a:r>
            <a:r>
              <a:rPr lang="es-ES" sz="2000" b="1" dirty="0" err="1" smtClean="0">
                <a:latin typeface="Arial" pitchFamily="34" charset="0"/>
                <a:cs typeface="Arial" pitchFamily="34" charset="0"/>
              </a:rPr>
              <a:t>FileReader</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BufferedReader</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StringTokenizer</a:t>
            </a:r>
            <a:r>
              <a:rPr lang="es-ES" sz="2000" b="1" dirty="0" smtClean="0">
                <a:latin typeface="Arial" pitchFamily="34" charset="0"/>
                <a:cs typeface="Arial" pitchFamily="34" charset="0"/>
              </a:rPr>
              <a:t>.</a:t>
            </a:r>
          </a:p>
        </p:txBody>
      </p:sp>
      <p:sp>
        <p:nvSpPr>
          <p:cNvPr id="15" name="Rectangle 1"/>
          <p:cNvSpPr>
            <a:spLocks noGrp="1" noChangeArrowheads="1"/>
          </p:cNvSpPr>
          <p:nvPr>
            <p:ph type="title"/>
          </p:nvPr>
        </p:nvSpPr>
        <p:spPr bwMode="auto">
          <a:xfrm>
            <a:off x="500034" y="139463"/>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600" b="1" dirty="0" smtClean="0"/>
              <a:t>Herencia con archivos de texto</a:t>
            </a:r>
            <a:endParaRPr lang="es-ES" sz="3600" dirty="0"/>
          </a:p>
        </p:txBody>
      </p:sp>
      <p:pic>
        <p:nvPicPr>
          <p:cNvPr id="2051" name="Picture 3"/>
          <p:cNvPicPr>
            <a:picLocks noChangeAspect="1" noChangeArrowheads="1"/>
          </p:cNvPicPr>
          <p:nvPr/>
        </p:nvPicPr>
        <p:blipFill>
          <a:blip r:embed="rId3"/>
          <a:srcRect/>
          <a:stretch>
            <a:fillRect/>
          </a:stretch>
        </p:blipFill>
        <p:spPr bwMode="auto">
          <a:xfrm>
            <a:off x="500034" y="3857628"/>
            <a:ext cx="7913687" cy="2524125"/>
          </a:xfrm>
          <a:prstGeom prst="rect">
            <a:avLst/>
          </a:prstGeom>
          <a:noFill/>
          <a:ln w="9525">
            <a:noFill/>
            <a:miter lim="800000"/>
            <a:headEnd/>
            <a:tailEnd/>
          </a:ln>
          <a:effectLst/>
        </p:spPr>
      </p:pic>
      <p:sp>
        <p:nvSpPr>
          <p:cNvPr id="6" name="5 Rectángulo"/>
          <p:cNvSpPr/>
          <p:nvPr/>
        </p:nvSpPr>
        <p:spPr>
          <a:xfrm>
            <a:off x="0" y="1000108"/>
            <a:ext cx="8001056" cy="523220"/>
          </a:xfrm>
          <a:prstGeom prst="rect">
            <a:avLst/>
          </a:prstGeom>
        </p:spPr>
        <p:txBody>
          <a:bodyPr wrap="square">
            <a:spAutoFit/>
          </a:bodyPr>
          <a:lstStyle/>
          <a:p>
            <a:pPr algn="just"/>
            <a:r>
              <a:rPr lang="es-ES" sz="2800" b="1" u="sng" dirty="0" smtClean="0">
                <a:latin typeface="Arial" pitchFamily="34" charset="0"/>
                <a:cs typeface="Arial" pitchFamily="34" charset="0"/>
              </a:rPr>
              <a:t>Lectura de un archivo de texto: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anim to="" calcmode="lin" valueType="num">
                                      <p:cBhvr>
                                        <p:cTn id="27" dur="1" fill="hold"/>
                                        <p:tgtEl>
                                          <p:spTgt spid="205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Java_tasse_turning"/>
          <p:cNvPicPr>
            <a:picLocks noChangeAspect="1" noChangeArrowheads="1" noCrop="1"/>
          </p:cNvPicPr>
          <p:nvPr/>
        </p:nvPicPr>
        <p:blipFill>
          <a:blip r:embed="rId2"/>
          <a:srcRect/>
          <a:stretch>
            <a:fillRect/>
          </a:stretch>
        </p:blipFill>
        <p:spPr bwMode="auto">
          <a:xfrm>
            <a:off x="142844" y="1841833"/>
            <a:ext cx="569938" cy="971648"/>
          </a:xfrm>
          <a:prstGeom prst="rect">
            <a:avLst/>
          </a:prstGeom>
          <a:noFill/>
        </p:spPr>
      </p:pic>
      <p:sp>
        <p:nvSpPr>
          <p:cNvPr id="11" name="10 Rectángulo"/>
          <p:cNvSpPr/>
          <p:nvPr/>
        </p:nvSpPr>
        <p:spPr>
          <a:xfrm>
            <a:off x="1000100" y="2127585"/>
            <a:ext cx="8001056" cy="1015663"/>
          </a:xfrm>
          <a:prstGeom prst="rect">
            <a:avLst/>
          </a:prstGeom>
        </p:spPr>
        <p:txBody>
          <a:bodyPr wrap="square">
            <a:spAutoFit/>
          </a:bodyPr>
          <a:lstStyle/>
          <a:p>
            <a:pPr algn="just"/>
            <a:r>
              <a:rPr lang="es-ES" sz="2000" dirty="0" smtClean="0">
                <a:latin typeface="Arial" pitchFamily="34" charset="0"/>
                <a:cs typeface="Arial" pitchFamily="34" charset="0"/>
              </a:rPr>
              <a:t>Podemos abrir un fichero de texto para leer usando la clase </a:t>
            </a:r>
            <a:r>
              <a:rPr lang="es-ES" sz="2000" b="1" dirty="0" err="1" smtClean="0">
                <a:latin typeface="Arial" pitchFamily="34" charset="0"/>
                <a:cs typeface="Arial" pitchFamily="34" charset="0"/>
              </a:rPr>
              <a:t>FileReader</a:t>
            </a:r>
            <a:r>
              <a:rPr lang="es-ES" sz="2000" dirty="0" smtClean="0">
                <a:latin typeface="Arial" pitchFamily="34" charset="0"/>
                <a:cs typeface="Arial" pitchFamily="34" charset="0"/>
              </a:rPr>
              <a:t>. Esta clase tiene métodos que nos permiten leer caracteres. </a:t>
            </a:r>
            <a:endParaRPr lang="es-ES" sz="2000" b="1" dirty="0" smtClean="0">
              <a:latin typeface="Arial" pitchFamily="34" charset="0"/>
              <a:cs typeface="Arial" pitchFamily="34" charset="0"/>
            </a:endParaRPr>
          </a:p>
        </p:txBody>
      </p:sp>
      <p:sp>
        <p:nvSpPr>
          <p:cNvPr id="15" name="Rectangle 1"/>
          <p:cNvSpPr>
            <a:spLocks noGrp="1" noChangeArrowheads="1"/>
          </p:cNvSpPr>
          <p:nvPr>
            <p:ph type="title"/>
          </p:nvPr>
        </p:nvSpPr>
        <p:spPr bwMode="auto">
          <a:xfrm>
            <a:off x="500034" y="139463"/>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600" b="1" dirty="0" smtClean="0"/>
              <a:t>Herencia con archivos de texto</a:t>
            </a:r>
            <a:endParaRPr lang="es-ES" sz="3600" dirty="0"/>
          </a:p>
        </p:txBody>
      </p:sp>
      <p:sp>
        <p:nvSpPr>
          <p:cNvPr id="6" name="5 Rectángulo"/>
          <p:cNvSpPr/>
          <p:nvPr/>
        </p:nvSpPr>
        <p:spPr>
          <a:xfrm>
            <a:off x="0" y="1000108"/>
            <a:ext cx="8001056" cy="523220"/>
          </a:xfrm>
          <a:prstGeom prst="rect">
            <a:avLst/>
          </a:prstGeom>
        </p:spPr>
        <p:txBody>
          <a:bodyPr wrap="square">
            <a:spAutoFit/>
          </a:bodyPr>
          <a:lstStyle/>
          <a:p>
            <a:pPr algn="just"/>
            <a:r>
              <a:rPr lang="es-ES" sz="2800" b="1" u="sng" dirty="0" smtClean="0">
                <a:latin typeface="Arial" pitchFamily="34" charset="0"/>
                <a:cs typeface="Arial" pitchFamily="34" charset="0"/>
              </a:rPr>
              <a:t>Lectura de un archivo de texto:</a:t>
            </a:r>
          </a:p>
        </p:txBody>
      </p:sp>
      <p:pic>
        <p:nvPicPr>
          <p:cNvPr id="8" name="Picture 11" descr="Java_tasse_turning"/>
          <p:cNvPicPr>
            <a:picLocks noChangeAspect="1" noChangeArrowheads="1" noCrop="1"/>
          </p:cNvPicPr>
          <p:nvPr/>
        </p:nvPicPr>
        <p:blipFill>
          <a:blip r:embed="rId2"/>
          <a:srcRect/>
          <a:stretch>
            <a:fillRect/>
          </a:stretch>
        </p:blipFill>
        <p:spPr bwMode="auto">
          <a:xfrm>
            <a:off x="71406" y="3214686"/>
            <a:ext cx="569938" cy="971648"/>
          </a:xfrm>
          <a:prstGeom prst="rect">
            <a:avLst/>
          </a:prstGeom>
          <a:noFill/>
        </p:spPr>
      </p:pic>
      <p:sp>
        <p:nvSpPr>
          <p:cNvPr id="9" name="8 Rectángulo"/>
          <p:cNvSpPr/>
          <p:nvPr/>
        </p:nvSpPr>
        <p:spPr>
          <a:xfrm>
            <a:off x="928662" y="3500438"/>
            <a:ext cx="8001056" cy="1015663"/>
          </a:xfrm>
          <a:prstGeom prst="rect">
            <a:avLst/>
          </a:prstGeom>
        </p:spPr>
        <p:txBody>
          <a:bodyPr wrap="square">
            <a:spAutoFit/>
          </a:bodyPr>
          <a:lstStyle/>
          <a:p>
            <a:pPr algn="just"/>
            <a:r>
              <a:rPr lang="es-ES" sz="2000" dirty="0" smtClean="0">
                <a:latin typeface="Arial" pitchFamily="34" charset="0"/>
                <a:cs typeface="Arial" pitchFamily="34" charset="0"/>
              </a:rPr>
              <a:t>Sin embargo, suele ser habitual querer las líneas completas, bien porque nos interesa la línea completa, bien para poder analizarla luego y extraer campos de ella.</a:t>
            </a:r>
            <a:endParaRPr lang="es-ES" sz="2000" b="1" dirty="0" smtClean="0">
              <a:latin typeface="Arial" pitchFamily="34" charset="0"/>
              <a:cs typeface="Arial" pitchFamily="34" charset="0"/>
            </a:endParaRPr>
          </a:p>
        </p:txBody>
      </p:sp>
      <p:pic>
        <p:nvPicPr>
          <p:cNvPr id="10" name="Picture 11" descr="Java_tasse_turning"/>
          <p:cNvPicPr>
            <a:picLocks noChangeAspect="1" noChangeArrowheads="1" noCrop="1"/>
          </p:cNvPicPr>
          <p:nvPr/>
        </p:nvPicPr>
        <p:blipFill>
          <a:blip r:embed="rId2"/>
          <a:srcRect/>
          <a:stretch>
            <a:fillRect/>
          </a:stretch>
        </p:blipFill>
        <p:spPr bwMode="auto">
          <a:xfrm>
            <a:off x="0" y="4429132"/>
            <a:ext cx="569938" cy="971648"/>
          </a:xfrm>
          <a:prstGeom prst="rect">
            <a:avLst/>
          </a:prstGeom>
          <a:noFill/>
        </p:spPr>
      </p:pic>
      <p:sp>
        <p:nvSpPr>
          <p:cNvPr id="12" name="11 Rectángulo"/>
          <p:cNvSpPr/>
          <p:nvPr/>
        </p:nvSpPr>
        <p:spPr>
          <a:xfrm>
            <a:off x="857256" y="4714884"/>
            <a:ext cx="8001056" cy="1323439"/>
          </a:xfrm>
          <a:prstGeom prst="rect">
            <a:avLst/>
          </a:prstGeom>
        </p:spPr>
        <p:txBody>
          <a:bodyPr wrap="square">
            <a:spAutoFit/>
          </a:bodyPr>
          <a:lstStyle/>
          <a:p>
            <a:pPr algn="just"/>
            <a:r>
              <a:rPr lang="es-ES" sz="2000" b="1" dirty="0" err="1" smtClean="0">
                <a:latin typeface="Arial" pitchFamily="34" charset="0"/>
                <a:cs typeface="Arial" pitchFamily="34" charset="0"/>
              </a:rPr>
              <a:t>FileReader</a:t>
            </a:r>
            <a:r>
              <a:rPr lang="es-ES" sz="2000" dirty="0" smtClean="0">
                <a:latin typeface="Arial" pitchFamily="34" charset="0"/>
                <a:cs typeface="Arial" pitchFamily="34" charset="0"/>
              </a:rPr>
              <a:t> no contiene métodos que nos permitan leer líneas completas, pero sí </a:t>
            </a:r>
            <a:r>
              <a:rPr lang="es-ES" sz="2000" b="1" dirty="0" err="1" smtClean="0">
                <a:latin typeface="Arial" pitchFamily="34" charset="0"/>
                <a:cs typeface="Arial" pitchFamily="34" charset="0"/>
              </a:rPr>
              <a:t>BufferedReader</a:t>
            </a:r>
            <a:r>
              <a:rPr lang="es-ES" sz="2000" dirty="0" smtClean="0">
                <a:latin typeface="Arial" pitchFamily="34" charset="0"/>
                <a:cs typeface="Arial" pitchFamily="34" charset="0"/>
              </a:rPr>
              <a:t>. Afortunadamente, podemos construir un </a:t>
            </a:r>
            <a:r>
              <a:rPr lang="es-ES" sz="2000" b="1" dirty="0" err="1" smtClean="0">
                <a:latin typeface="Arial" pitchFamily="34" charset="0"/>
                <a:cs typeface="Arial" pitchFamily="34" charset="0"/>
              </a:rPr>
              <a:t>BufferedReader</a:t>
            </a:r>
            <a:r>
              <a:rPr lang="es-ES" sz="2000" dirty="0" smtClean="0">
                <a:latin typeface="Arial" pitchFamily="34" charset="0"/>
                <a:cs typeface="Arial" pitchFamily="34" charset="0"/>
              </a:rPr>
              <a:t> a partir del </a:t>
            </a:r>
            <a:r>
              <a:rPr lang="es-ES" sz="2000" b="1" dirty="0" err="1" smtClean="0">
                <a:latin typeface="Arial" pitchFamily="34" charset="0"/>
                <a:cs typeface="Arial" pitchFamily="34" charset="0"/>
              </a:rPr>
              <a:t>FileReader</a:t>
            </a:r>
            <a:r>
              <a:rPr lang="es-ES" sz="2000" dirty="0" smtClean="0">
                <a:latin typeface="Arial" pitchFamily="34" charset="0"/>
                <a:cs typeface="Arial" pitchFamily="34" charset="0"/>
              </a:rPr>
              <a:t> de la siguiente forma:</a:t>
            </a:r>
            <a:endParaRPr lang="es-ES" sz="2000" b="1"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to="" calcmode="lin" valueType="num">
                                      <p:cBhvr>
                                        <p:cTn id="32" dur="1" fill="hold"/>
                                        <p:tgtEl>
                                          <p:spTgt spid="9"/>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to="" calcmode="lin" valueType="num">
                                      <p:cBhvr>
                                        <p:cTn id="37" dur="1" fill="hold"/>
                                        <p:tgtEl>
                                          <p:spTgt spid="10"/>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to="" calcmode="lin" valueType="num">
                                      <p:cBhvr>
                                        <p:cTn id="42"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6" grpId="0"/>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214290"/>
            <a:ext cx="8001056" cy="523220"/>
          </a:xfrm>
          <a:prstGeom prst="rect">
            <a:avLst/>
          </a:prstGeom>
        </p:spPr>
        <p:txBody>
          <a:bodyPr wrap="square">
            <a:spAutoFit/>
          </a:bodyPr>
          <a:lstStyle/>
          <a:p>
            <a:pPr algn="just"/>
            <a:r>
              <a:rPr lang="es-ES" sz="2800" b="1" u="sng" dirty="0" smtClean="0">
                <a:latin typeface="Arial" pitchFamily="34" charset="0"/>
                <a:cs typeface="Arial" pitchFamily="34" charset="0"/>
              </a:rPr>
              <a:t>Lectura de un archivo de texto:</a:t>
            </a:r>
          </a:p>
        </p:txBody>
      </p:sp>
      <p:pic>
        <p:nvPicPr>
          <p:cNvPr id="10" name="Picture 11" descr="Java_tasse_turning"/>
          <p:cNvPicPr>
            <a:picLocks noChangeAspect="1" noChangeArrowheads="1" noCrop="1"/>
          </p:cNvPicPr>
          <p:nvPr/>
        </p:nvPicPr>
        <p:blipFill>
          <a:blip r:embed="rId2"/>
          <a:srcRect/>
          <a:stretch>
            <a:fillRect/>
          </a:stretch>
        </p:blipFill>
        <p:spPr bwMode="auto">
          <a:xfrm>
            <a:off x="0" y="2857496"/>
            <a:ext cx="569938" cy="971648"/>
          </a:xfrm>
          <a:prstGeom prst="rect">
            <a:avLst/>
          </a:prstGeom>
          <a:noFill/>
        </p:spPr>
      </p:pic>
      <p:sp>
        <p:nvSpPr>
          <p:cNvPr id="12" name="11 Rectángulo"/>
          <p:cNvSpPr/>
          <p:nvPr/>
        </p:nvSpPr>
        <p:spPr>
          <a:xfrm>
            <a:off x="857256" y="3143248"/>
            <a:ext cx="8001056" cy="1015663"/>
          </a:xfrm>
          <a:prstGeom prst="rect">
            <a:avLst/>
          </a:prstGeom>
        </p:spPr>
        <p:txBody>
          <a:bodyPr wrap="square">
            <a:spAutoFit/>
          </a:bodyPr>
          <a:lstStyle/>
          <a:p>
            <a:pPr algn="just"/>
            <a:r>
              <a:rPr lang="es-ES" sz="2000" dirty="0" smtClean="0">
                <a:latin typeface="Arial" pitchFamily="34" charset="0"/>
                <a:cs typeface="Arial" pitchFamily="34" charset="0"/>
              </a:rPr>
              <a:t>La apertura del fichero y su posterior lectura pueden lanzar excepciones que debemos capturar. Por ello, la apertura del fichero y la lectura debe meterse en un bloque try-catch.</a:t>
            </a:r>
          </a:p>
        </p:txBody>
      </p:sp>
      <p:pic>
        <p:nvPicPr>
          <p:cNvPr id="1026" name="Picture 2"/>
          <p:cNvPicPr>
            <a:picLocks noChangeAspect="1" noChangeArrowheads="1"/>
          </p:cNvPicPr>
          <p:nvPr/>
        </p:nvPicPr>
        <p:blipFill>
          <a:blip r:embed="rId3"/>
          <a:srcRect/>
          <a:stretch>
            <a:fillRect/>
          </a:stretch>
        </p:blipFill>
        <p:spPr bwMode="auto">
          <a:xfrm>
            <a:off x="949627" y="1214422"/>
            <a:ext cx="6837083" cy="1071570"/>
          </a:xfrm>
          <a:prstGeom prst="rect">
            <a:avLst/>
          </a:prstGeom>
          <a:noFill/>
          <a:ln w="9525">
            <a:solidFill>
              <a:schemeClr val="accent4"/>
            </a:solidFill>
            <a:miter lim="800000"/>
            <a:headEnd/>
            <a:tailEnd/>
          </a:ln>
          <a:effectLst/>
        </p:spPr>
      </p:pic>
      <p:pic>
        <p:nvPicPr>
          <p:cNvPr id="16" name="Picture 11" descr="Java_tasse_turning"/>
          <p:cNvPicPr>
            <a:picLocks noChangeAspect="1" noChangeArrowheads="1" noCrop="1"/>
          </p:cNvPicPr>
          <p:nvPr/>
        </p:nvPicPr>
        <p:blipFill>
          <a:blip r:embed="rId2"/>
          <a:srcRect/>
          <a:stretch>
            <a:fillRect/>
          </a:stretch>
        </p:blipFill>
        <p:spPr bwMode="auto">
          <a:xfrm>
            <a:off x="0" y="4770791"/>
            <a:ext cx="569938" cy="971648"/>
          </a:xfrm>
          <a:prstGeom prst="rect">
            <a:avLst/>
          </a:prstGeom>
          <a:noFill/>
        </p:spPr>
      </p:pic>
      <p:sp>
        <p:nvSpPr>
          <p:cNvPr id="17" name="16 Rectángulo"/>
          <p:cNvSpPr/>
          <p:nvPr/>
        </p:nvSpPr>
        <p:spPr>
          <a:xfrm>
            <a:off x="857256" y="5056543"/>
            <a:ext cx="8001056" cy="1015663"/>
          </a:xfrm>
          <a:prstGeom prst="rect">
            <a:avLst/>
          </a:prstGeom>
        </p:spPr>
        <p:txBody>
          <a:bodyPr wrap="square">
            <a:spAutoFit/>
          </a:bodyPr>
          <a:lstStyle/>
          <a:p>
            <a:pPr algn="just"/>
            <a:r>
              <a:rPr lang="es-ES" sz="2000" dirty="0" smtClean="0">
                <a:latin typeface="Arial" pitchFamily="34" charset="0"/>
                <a:cs typeface="Arial" pitchFamily="34" charset="0"/>
              </a:rPr>
              <a:t>Además, el fichero hay que cerrarlo cuando terminemos con él, tanto si todo ha ido bien como si ha habido algún error en la lectura después de haberlo abierto. Por ello, utilizamos el </a:t>
            </a:r>
            <a:r>
              <a:rPr lang="es-ES" sz="2000" dirty="0" err="1" smtClean="0">
                <a:latin typeface="Arial" pitchFamily="34" charset="0"/>
                <a:cs typeface="Arial" pitchFamily="34" charset="0"/>
              </a:rPr>
              <a:t>close</a:t>
            </a:r>
            <a:r>
              <a:rPr lang="es-ES" sz="2000" dirty="0" smtClean="0">
                <a:latin typeface="Arial" pitchFamily="34" charset="0"/>
                <a:cs typeface="Arial" pitchFamily="34" charset="0"/>
              </a:rPr>
              <a:t>() del fichero.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to="" calcmode="lin" valueType="num">
                                      <p:cBhvr>
                                        <p:cTn id="12" dur="1" fill="hold"/>
                                        <p:tgtEl>
                                          <p:spTgt spid="102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to="" calcmode="lin" valueType="num">
                                      <p:cBhvr>
                                        <p:cTn id="27" dur="1" fill="hold"/>
                                        <p:tgtEl>
                                          <p:spTgt spid="16"/>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to="" calcmode="lin" valueType="num">
                                      <p:cBhvr>
                                        <p:cTn id="32" dur="1" fill="hold"/>
                                        <p:tgtEl>
                                          <p:spTgt spid="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214290"/>
            <a:ext cx="8001056" cy="523220"/>
          </a:xfrm>
          <a:prstGeom prst="rect">
            <a:avLst/>
          </a:prstGeom>
        </p:spPr>
        <p:txBody>
          <a:bodyPr wrap="square">
            <a:spAutoFit/>
          </a:bodyPr>
          <a:lstStyle/>
          <a:p>
            <a:pPr algn="just"/>
            <a:r>
              <a:rPr lang="es-ES" sz="2800" b="1" u="sng" dirty="0" smtClean="0">
                <a:latin typeface="Arial" pitchFamily="34" charset="0"/>
                <a:cs typeface="Arial" pitchFamily="34" charset="0"/>
              </a:rPr>
              <a:t>Lectura de un archivo de texto:</a:t>
            </a:r>
          </a:p>
        </p:txBody>
      </p:sp>
      <p:pic>
        <p:nvPicPr>
          <p:cNvPr id="10" name="Picture 11" descr="Java_tasse_turning"/>
          <p:cNvPicPr>
            <a:picLocks noChangeAspect="1" noChangeArrowheads="1" noCrop="1"/>
          </p:cNvPicPr>
          <p:nvPr/>
        </p:nvPicPr>
        <p:blipFill>
          <a:blip r:embed="rId2"/>
          <a:srcRect/>
          <a:stretch>
            <a:fillRect/>
          </a:stretch>
        </p:blipFill>
        <p:spPr bwMode="auto">
          <a:xfrm>
            <a:off x="0" y="928670"/>
            <a:ext cx="569938" cy="971648"/>
          </a:xfrm>
          <a:prstGeom prst="rect">
            <a:avLst/>
          </a:prstGeom>
          <a:noFill/>
        </p:spPr>
      </p:pic>
      <p:sp>
        <p:nvSpPr>
          <p:cNvPr id="12" name="11 Rectángulo"/>
          <p:cNvSpPr/>
          <p:nvPr/>
        </p:nvSpPr>
        <p:spPr>
          <a:xfrm>
            <a:off x="857256" y="1214422"/>
            <a:ext cx="8001056" cy="1323439"/>
          </a:xfrm>
          <a:prstGeom prst="rect">
            <a:avLst/>
          </a:prstGeom>
        </p:spPr>
        <p:txBody>
          <a:bodyPr wrap="square">
            <a:spAutoFit/>
          </a:bodyPr>
          <a:lstStyle/>
          <a:p>
            <a:pPr algn="just"/>
            <a:r>
              <a:rPr lang="es-ES" sz="2000" dirty="0" smtClean="0">
                <a:latin typeface="Arial" pitchFamily="34" charset="0"/>
                <a:cs typeface="Arial" pitchFamily="34" charset="0"/>
              </a:rPr>
              <a:t>La clase </a:t>
            </a:r>
            <a:r>
              <a:rPr lang="es-ES" sz="2000" b="1" dirty="0" err="1" smtClean="0">
                <a:latin typeface="Arial" pitchFamily="34" charset="0"/>
                <a:cs typeface="Arial" pitchFamily="34" charset="0"/>
              </a:rPr>
              <a:t>StringTokenizer</a:t>
            </a:r>
            <a:r>
              <a:rPr lang="es-ES" sz="2000" dirty="0" smtClean="0">
                <a:latin typeface="Arial" pitchFamily="34" charset="0"/>
                <a:cs typeface="Arial" pitchFamily="34" charset="0"/>
              </a:rPr>
              <a:t> nos ayuda a dividir un </a:t>
            </a:r>
            <a:r>
              <a:rPr lang="es-ES" sz="2000" dirty="0" err="1" smtClean="0">
                <a:latin typeface="Arial" pitchFamily="34" charset="0"/>
                <a:cs typeface="Arial" pitchFamily="34" charset="0"/>
              </a:rPr>
              <a:t>string</a:t>
            </a:r>
            <a:r>
              <a:rPr lang="es-ES" sz="2000" dirty="0" smtClean="0">
                <a:latin typeface="Arial" pitchFamily="34" charset="0"/>
                <a:cs typeface="Arial" pitchFamily="34" charset="0"/>
              </a:rPr>
              <a:t> en </a:t>
            </a:r>
            <a:r>
              <a:rPr lang="es-ES" sz="2000" dirty="0" err="1" smtClean="0">
                <a:latin typeface="Arial" pitchFamily="34" charset="0"/>
                <a:cs typeface="Arial" pitchFamily="34" charset="0"/>
              </a:rPr>
              <a:t>substrings</a:t>
            </a:r>
            <a:r>
              <a:rPr lang="es-ES" sz="2000" dirty="0" smtClean="0">
                <a:latin typeface="Arial" pitchFamily="34" charset="0"/>
                <a:cs typeface="Arial" pitchFamily="34" charset="0"/>
              </a:rPr>
              <a:t> o </a:t>
            </a:r>
            <a:r>
              <a:rPr lang="es-ES" sz="2000" dirty="0" err="1" smtClean="0">
                <a:latin typeface="Arial" pitchFamily="34" charset="0"/>
                <a:cs typeface="Arial" pitchFamily="34" charset="0"/>
              </a:rPr>
              <a:t>tokens</a:t>
            </a:r>
            <a:r>
              <a:rPr lang="es-ES" sz="2000" dirty="0" smtClean="0">
                <a:latin typeface="Arial" pitchFamily="34" charset="0"/>
                <a:cs typeface="Arial" pitchFamily="34" charset="0"/>
              </a:rPr>
              <a:t>, en base a otro </a:t>
            </a:r>
            <a:r>
              <a:rPr lang="es-ES" sz="2000" dirty="0" err="1" smtClean="0">
                <a:latin typeface="Arial" pitchFamily="34" charset="0"/>
                <a:cs typeface="Arial" pitchFamily="34" charset="0"/>
              </a:rPr>
              <a:t>string</a:t>
            </a:r>
            <a:r>
              <a:rPr lang="es-ES" sz="2000" dirty="0" smtClean="0">
                <a:latin typeface="Arial" pitchFamily="34" charset="0"/>
                <a:cs typeface="Arial" pitchFamily="34" charset="0"/>
              </a:rPr>
              <a:t> separador entre ellos, denominado delimitador (normalmente un carácter matemático).</a:t>
            </a:r>
          </a:p>
          <a:p>
            <a:pPr algn="just"/>
            <a:endParaRPr lang="es-ES" sz="2000" dirty="0" smtClean="0">
              <a:latin typeface="Arial" pitchFamily="34" charset="0"/>
              <a:cs typeface="Arial" pitchFamily="34" charset="0"/>
            </a:endParaRPr>
          </a:p>
        </p:txBody>
      </p:sp>
      <p:pic>
        <p:nvPicPr>
          <p:cNvPr id="16" name="Picture 11" descr="Java_tasse_turning"/>
          <p:cNvPicPr>
            <a:picLocks noChangeAspect="1" noChangeArrowheads="1" noCrop="1"/>
          </p:cNvPicPr>
          <p:nvPr/>
        </p:nvPicPr>
        <p:blipFill>
          <a:blip r:embed="rId2"/>
          <a:srcRect/>
          <a:stretch>
            <a:fillRect/>
          </a:stretch>
        </p:blipFill>
        <p:spPr bwMode="auto">
          <a:xfrm>
            <a:off x="0" y="2357430"/>
            <a:ext cx="569938" cy="971648"/>
          </a:xfrm>
          <a:prstGeom prst="rect">
            <a:avLst/>
          </a:prstGeom>
          <a:noFill/>
        </p:spPr>
      </p:pic>
      <p:sp>
        <p:nvSpPr>
          <p:cNvPr id="17" name="16 Rectángulo"/>
          <p:cNvSpPr/>
          <p:nvPr/>
        </p:nvSpPr>
        <p:spPr>
          <a:xfrm>
            <a:off x="857256" y="2643182"/>
            <a:ext cx="8001056" cy="707886"/>
          </a:xfrm>
          <a:prstGeom prst="rect">
            <a:avLst/>
          </a:prstGeom>
        </p:spPr>
        <p:txBody>
          <a:bodyPr wrap="square">
            <a:spAutoFit/>
          </a:bodyPr>
          <a:lstStyle/>
          <a:p>
            <a:pPr algn="just"/>
            <a:r>
              <a:rPr lang="es-ES" sz="2000" dirty="0" smtClean="0">
                <a:latin typeface="Arial" pitchFamily="34" charset="0"/>
                <a:cs typeface="Arial" pitchFamily="34" charset="0"/>
              </a:rPr>
              <a:t>El método </a:t>
            </a:r>
            <a:r>
              <a:rPr lang="es-ES" sz="2000" b="1" dirty="0" err="1" smtClean="0">
                <a:latin typeface="Arial" pitchFamily="34" charset="0"/>
                <a:cs typeface="Arial" pitchFamily="34" charset="0"/>
              </a:rPr>
              <a:t>nextToken</a:t>
            </a:r>
            <a:r>
              <a:rPr lang="es-ES" sz="2000" dirty="0" smtClean="0">
                <a:latin typeface="Arial" pitchFamily="34" charset="0"/>
                <a:cs typeface="Arial" pitchFamily="34" charset="0"/>
              </a:rPr>
              <a:t> te devuelve las partes de cadena que hay entre los separadores, pero no qué separador-es hay en medio.</a:t>
            </a:r>
          </a:p>
        </p:txBody>
      </p:sp>
      <p:pic>
        <p:nvPicPr>
          <p:cNvPr id="7" name="Picture 3"/>
          <p:cNvPicPr>
            <a:picLocks noChangeAspect="1" noChangeArrowheads="1"/>
          </p:cNvPicPr>
          <p:nvPr/>
        </p:nvPicPr>
        <p:blipFill>
          <a:blip r:embed="rId3"/>
          <a:srcRect l="44017" t="32937" r="22584" b="59750"/>
          <a:stretch>
            <a:fillRect/>
          </a:stretch>
        </p:blipFill>
        <p:spPr bwMode="auto">
          <a:xfrm>
            <a:off x="857224" y="4357694"/>
            <a:ext cx="7830704" cy="1071570"/>
          </a:xfrm>
          <a:prstGeom prst="rect">
            <a:avLst/>
          </a:prstGeom>
          <a:noFill/>
          <a:ln w="9525">
            <a:solidFill>
              <a:schemeClr val="accent4"/>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to="" calcmode="lin" valueType="num">
                                      <p:cBhvr>
                                        <p:cTn id="17" dur="1" fill="hold"/>
                                        <p:tgtEl>
                                          <p:spTgt spid="1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to="" calcmode="lin" valueType="num">
                                      <p:cBhvr>
                                        <p:cTn id="27" dur="1" fill="hold"/>
                                        <p:tgtEl>
                                          <p:spTgt spid="1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to="" calcmode="lin" valueType="num">
                                      <p:cBhvr>
                                        <p:cTn id="3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Java_tasse_turning"/>
          <p:cNvPicPr>
            <a:picLocks noChangeAspect="1" noChangeArrowheads="1" noCrop="1"/>
          </p:cNvPicPr>
          <p:nvPr/>
        </p:nvPicPr>
        <p:blipFill>
          <a:blip r:embed="rId2"/>
          <a:srcRect/>
          <a:stretch>
            <a:fillRect/>
          </a:stretch>
        </p:blipFill>
        <p:spPr bwMode="auto">
          <a:xfrm>
            <a:off x="142844" y="1857364"/>
            <a:ext cx="569938" cy="971648"/>
          </a:xfrm>
          <a:prstGeom prst="rect">
            <a:avLst/>
          </a:prstGeom>
          <a:noFill/>
        </p:spPr>
      </p:pic>
      <p:sp>
        <p:nvSpPr>
          <p:cNvPr id="11" name="10 Rectángulo"/>
          <p:cNvSpPr/>
          <p:nvPr/>
        </p:nvSpPr>
        <p:spPr>
          <a:xfrm>
            <a:off x="1000100" y="2143116"/>
            <a:ext cx="8001056" cy="707886"/>
          </a:xfrm>
          <a:prstGeom prst="rect">
            <a:avLst/>
          </a:prstGeom>
        </p:spPr>
        <p:txBody>
          <a:bodyPr wrap="square">
            <a:spAutoFit/>
          </a:bodyPr>
          <a:lstStyle/>
          <a:p>
            <a:pPr algn="just"/>
            <a:r>
              <a:rPr lang="es-ES" sz="2000" dirty="0" smtClean="0">
                <a:latin typeface="Arial" pitchFamily="34" charset="0"/>
                <a:cs typeface="Arial" pitchFamily="34" charset="0"/>
              </a:rPr>
              <a:t>Para grabar los datos en el archivo desde el objeto </a:t>
            </a:r>
            <a:r>
              <a:rPr lang="es-ES" sz="2000" dirty="0" err="1" smtClean="0">
                <a:latin typeface="Arial" pitchFamily="34" charset="0"/>
                <a:cs typeface="Arial" pitchFamily="34" charset="0"/>
              </a:rPr>
              <a:t>ArrayList</a:t>
            </a:r>
            <a:r>
              <a:rPr lang="es-ES" sz="2000" dirty="0" smtClean="0">
                <a:latin typeface="Arial" pitchFamily="34" charset="0"/>
                <a:cs typeface="Arial" pitchFamily="34" charset="0"/>
              </a:rPr>
              <a:t> utilizaremos las siguientes clases: </a:t>
            </a:r>
            <a:r>
              <a:rPr lang="es-ES" sz="2000" b="1" dirty="0" err="1" smtClean="0">
                <a:latin typeface="Arial" pitchFamily="34" charset="0"/>
                <a:cs typeface="Arial" pitchFamily="34" charset="0"/>
              </a:rPr>
              <a:t>FileWriter</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PrintWriter</a:t>
            </a:r>
            <a:r>
              <a:rPr lang="es-ES" sz="2000" b="1" dirty="0" smtClean="0">
                <a:latin typeface="Arial" pitchFamily="34" charset="0"/>
                <a:cs typeface="Arial" pitchFamily="34" charset="0"/>
              </a:rPr>
              <a:t>.</a:t>
            </a:r>
          </a:p>
        </p:txBody>
      </p:sp>
      <p:sp>
        <p:nvSpPr>
          <p:cNvPr id="15" name="Rectangle 1"/>
          <p:cNvSpPr>
            <a:spLocks noGrp="1" noChangeArrowheads="1"/>
          </p:cNvSpPr>
          <p:nvPr>
            <p:ph type="title"/>
          </p:nvPr>
        </p:nvSpPr>
        <p:spPr bwMode="auto">
          <a:xfrm>
            <a:off x="500034" y="139463"/>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PE" sz="3600" b="1" dirty="0" smtClean="0"/>
              <a:t>Herencia con archivos de texto</a:t>
            </a:r>
            <a:endParaRPr lang="es-ES" sz="3600" dirty="0"/>
          </a:p>
        </p:txBody>
      </p:sp>
      <p:pic>
        <p:nvPicPr>
          <p:cNvPr id="3075" name="Picture 3"/>
          <p:cNvPicPr>
            <a:picLocks noChangeAspect="1" noChangeArrowheads="1"/>
          </p:cNvPicPr>
          <p:nvPr/>
        </p:nvPicPr>
        <p:blipFill>
          <a:blip r:embed="rId3"/>
          <a:srcRect/>
          <a:stretch>
            <a:fillRect/>
          </a:stretch>
        </p:blipFill>
        <p:spPr bwMode="auto">
          <a:xfrm>
            <a:off x="785786" y="3869770"/>
            <a:ext cx="7380287" cy="2305050"/>
          </a:xfrm>
          <a:prstGeom prst="rect">
            <a:avLst/>
          </a:prstGeom>
          <a:noFill/>
          <a:ln w="9525">
            <a:noFill/>
            <a:miter lim="800000"/>
            <a:headEnd/>
            <a:tailEnd/>
          </a:ln>
          <a:effectLst/>
        </p:spPr>
      </p:pic>
      <p:sp>
        <p:nvSpPr>
          <p:cNvPr id="6" name="5 Rectángulo"/>
          <p:cNvSpPr/>
          <p:nvPr/>
        </p:nvSpPr>
        <p:spPr>
          <a:xfrm>
            <a:off x="0" y="1000108"/>
            <a:ext cx="8001056" cy="523220"/>
          </a:xfrm>
          <a:prstGeom prst="rect">
            <a:avLst/>
          </a:prstGeom>
        </p:spPr>
        <p:txBody>
          <a:bodyPr wrap="square">
            <a:spAutoFit/>
          </a:bodyPr>
          <a:lstStyle/>
          <a:p>
            <a:pPr algn="just"/>
            <a:r>
              <a:rPr lang="es-ES" sz="2800" b="1" u="sng" dirty="0" smtClean="0">
                <a:latin typeface="Arial" pitchFamily="34" charset="0"/>
                <a:cs typeface="Arial" pitchFamily="34" charset="0"/>
              </a:rPr>
              <a:t>Escritura a un archivo de texto: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anim to="" calcmode="lin" valueType="num">
                                      <p:cBhvr>
                                        <p:cTn id="27" dur="1" fill="hold"/>
                                        <p:tgtEl>
                                          <p:spTgt spid="30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1530</TotalTime>
  <Words>522</Words>
  <Application>Microsoft Office PowerPoint</Application>
  <PresentationFormat>Presentación en pantalla (4:3)</PresentationFormat>
  <Paragraphs>50</Paragraphs>
  <Slides>15</Slides>
  <Notes>2</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Concurrencia</vt:lpstr>
      <vt:lpstr>ALGORÍTMICA III</vt:lpstr>
      <vt:lpstr>HERENCIA</vt:lpstr>
      <vt:lpstr>Herencia con archivos de texto</vt:lpstr>
      <vt:lpstr>Herencia con archivos de texto</vt:lpstr>
      <vt:lpstr>Herencia con archivos de texto</vt:lpstr>
      <vt:lpstr>Herencia con archivos de texto</vt:lpstr>
      <vt:lpstr>Presentación de PowerPoint</vt:lpstr>
      <vt:lpstr>Presentación de PowerPoint</vt:lpstr>
      <vt:lpstr>Herencia con archivos de texto</vt:lpstr>
      <vt:lpstr>Herencia con archivos de texto</vt:lpstr>
      <vt:lpstr>Presentación de PowerPoint</vt:lpstr>
      <vt:lpstr>Presentación de PowerPoint</vt:lpstr>
      <vt:lpstr>Presentación de PowerPoint</vt:lpstr>
      <vt:lpstr>Presentación de PowerPoint</vt:lpstr>
      <vt:lpstr>GRACIAS POR SU ATENCIÓN  ¿Preguntas?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ALGORÍTMICA III</dc:title>
  <cp:lastModifiedBy>Luffi</cp:lastModifiedBy>
  <cp:revision>154</cp:revision>
  <dcterms:modified xsi:type="dcterms:W3CDTF">2014-05-26T12:02:05Z</dcterms:modified>
</cp:coreProperties>
</file>