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1" r:id="rId3"/>
    <p:sldId id="357" r:id="rId4"/>
    <p:sldId id="381" r:id="rId5"/>
    <p:sldId id="382" r:id="rId6"/>
    <p:sldId id="383" r:id="rId7"/>
    <p:sldId id="388" r:id="rId8"/>
    <p:sldId id="349" r:id="rId9"/>
    <p:sldId id="384" r:id="rId10"/>
    <p:sldId id="385" r:id="rId11"/>
    <p:sldId id="387" r:id="rId12"/>
    <p:sldId id="386" r:id="rId13"/>
    <p:sldId id="310" r:id="rId14"/>
  </p:sldIdLst>
  <p:sldSz cx="9144000" cy="6858000" type="screen4x3"/>
  <p:notesSz cx="6881813" cy="100155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499" autoAdjust="0"/>
  </p:normalViewPr>
  <p:slideViewPr>
    <p:cSldViewPr>
      <p:cViewPr varScale="1">
        <p:scale>
          <a:sx n="78" d="100"/>
          <a:sy n="78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/>
          <a:lstStyle>
            <a:lvl1pPr algn="r">
              <a:defRPr sz="1300"/>
            </a:lvl1pPr>
          </a:lstStyle>
          <a:p>
            <a:fld id="{50997DFE-FA7D-4F90-961D-558E55F99A03}" type="datetimeFigureOut">
              <a:rPr lang="es-ES" smtClean="0"/>
              <a:pPr/>
              <a:t>14/06/2013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513023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98102" y="9513023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 anchor="b"/>
          <a:lstStyle>
            <a:lvl1pPr algn="r">
              <a:defRPr sz="1300"/>
            </a:lvl1pPr>
          </a:lstStyle>
          <a:p>
            <a:fld id="{0231DD6D-80AF-40DC-99C6-7AFF72196E5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/>
          <a:lstStyle>
            <a:lvl1pPr algn="r">
              <a:defRPr sz="1300"/>
            </a:lvl1pPr>
          </a:lstStyle>
          <a:p>
            <a:fld id="{CB491035-D17A-4D71-8871-1913B6434E9E}" type="datetimeFigureOut">
              <a:rPr lang="es-ES" smtClean="0"/>
              <a:pPr/>
              <a:t>14/06/2013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51" tIns="48276" rIns="96551" bIns="48276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182" y="4757381"/>
            <a:ext cx="5505450" cy="4506992"/>
          </a:xfrm>
          <a:prstGeom prst="rect">
            <a:avLst/>
          </a:prstGeom>
        </p:spPr>
        <p:txBody>
          <a:bodyPr vert="horz" lIns="96551" tIns="48276" rIns="96551" bIns="48276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13023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98102" y="9513023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 anchor="b"/>
          <a:lstStyle>
            <a:lvl1pPr algn="r">
              <a:defRPr sz="1300"/>
            </a:lvl1pPr>
          </a:lstStyle>
          <a:p>
            <a:fld id="{9DA0EDA5-759E-48F1-B2E3-2D6AF003775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F3E79-A6C2-4869-B0C7-28AC9522DDED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800" y="750888"/>
            <a:ext cx="5006975" cy="3756025"/>
          </a:xfrm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757381"/>
            <a:ext cx="5505450" cy="300814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9C49AC-4805-4599-B78D-2AEA74FB4C8E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800" y="750888"/>
            <a:ext cx="5006975" cy="3756025"/>
          </a:xfrm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757381"/>
            <a:ext cx="5505450" cy="300814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14/06/2013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14/06/2013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14/06/2013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14/06/2013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14/06/2013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14/06/2013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14/06/2013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14/06/2013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0658" name="Picture 2" descr="side_col_scurve"/>
          <p:cNvPicPr>
            <a:picLocks noChangeAspect="1" noChangeArrowheads="1"/>
          </p:cNvPicPr>
          <p:nvPr/>
        </p:nvPicPr>
        <p:blipFill>
          <a:blip r:embed="rId3"/>
          <a:srcRect t="66269"/>
          <a:stretch>
            <a:fillRect/>
          </a:stretch>
        </p:blipFill>
        <p:spPr bwMode="auto">
          <a:xfrm>
            <a:off x="501650" y="0"/>
            <a:ext cx="1223963" cy="6858000"/>
          </a:xfrm>
          <a:prstGeom prst="rect">
            <a:avLst/>
          </a:prstGeom>
          <a:noFill/>
        </p:spPr>
      </p:pic>
      <p:pic>
        <p:nvPicPr>
          <p:cNvPr id="710659" name="Picture 3" descr="side_col_scurv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06475" cy="6858000"/>
          </a:xfrm>
          <a:prstGeom prst="rect">
            <a:avLst/>
          </a:prstGeom>
          <a:noFill/>
        </p:spPr>
      </p:pic>
      <p:sp>
        <p:nvSpPr>
          <p:cNvPr id="710660" name="Rectangle 4"/>
          <p:cNvSpPr>
            <a:spLocks noChangeArrowheads="1"/>
          </p:cNvSpPr>
          <p:nvPr/>
        </p:nvSpPr>
        <p:spPr bwMode="auto">
          <a:xfrm>
            <a:off x="684213" y="3789363"/>
            <a:ext cx="8015287" cy="22320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s-ES"/>
          </a:p>
        </p:txBody>
      </p:sp>
      <p:sp>
        <p:nvSpPr>
          <p:cNvPr id="7106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98550" y="3929063"/>
            <a:ext cx="7504113" cy="652462"/>
          </a:xfrm>
        </p:spPr>
        <p:txBody>
          <a:bodyPr/>
          <a:lstStyle/>
          <a:p>
            <a:pPr algn="ctr"/>
            <a:r>
              <a:rPr lang="es-PE" sz="36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ALGORÍTMICA III</a:t>
            </a:r>
          </a:p>
        </p:txBody>
      </p:sp>
      <p:sp>
        <p:nvSpPr>
          <p:cNvPr id="7106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11188" y="1006475"/>
            <a:ext cx="7993062" cy="358775"/>
          </a:xfrm>
          <a:noFill/>
          <a:ln/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s-PE" sz="2000">
                <a:latin typeface="Arial Unicode MS" pitchFamily="34" charset="-128"/>
              </a:rPr>
              <a:t>FACULTAD DE INGENIERÍA DE SISTEMAS E INFORMÁTICA</a:t>
            </a:r>
            <a:endParaRPr lang="es-PE" sz="2000" b="1">
              <a:latin typeface="Arial Unicode MS" pitchFamily="34" charset="-128"/>
            </a:endParaRPr>
          </a:p>
        </p:txBody>
      </p:sp>
      <p:sp>
        <p:nvSpPr>
          <p:cNvPr id="710662" name="Text Box 6"/>
          <p:cNvSpPr txBox="1">
            <a:spLocks noChangeArrowheads="1"/>
          </p:cNvSpPr>
          <p:nvPr/>
        </p:nvSpPr>
        <p:spPr bwMode="auto">
          <a:xfrm>
            <a:off x="928662" y="4821238"/>
            <a:ext cx="635798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Verdana" pitchFamily="34" charset="0"/>
              </a:rPr>
              <a:t>Profesor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Ing</a:t>
            </a:r>
            <a:r>
              <a:rPr lang="en-US" dirty="0">
                <a:latin typeface="Verdana" pitchFamily="34" charset="0"/>
              </a:rPr>
              <a:t>. </a:t>
            </a:r>
            <a:r>
              <a:rPr lang="en-US" dirty="0" smtClean="0">
                <a:latin typeface="Verdana" pitchFamily="34" charset="0"/>
              </a:rPr>
              <a:t>Michael Alejandro Cabanillas Carbonell</a:t>
            </a:r>
            <a:endParaRPr lang="en-US" dirty="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en-US" u="sng" dirty="0" smtClean="0">
                <a:solidFill>
                  <a:srgbClr val="0000FF"/>
                </a:solidFill>
                <a:latin typeface="Verdana" pitchFamily="34" charset="0"/>
              </a:rPr>
              <a:t>fi.cabanillas@hotmail.com</a:t>
            </a:r>
            <a:endParaRPr lang="en-US" u="sng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710664" name="Text Box 8"/>
          <p:cNvSpPr txBox="1">
            <a:spLocks noChangeArrowheads="1"/>
          </p:cNvSpPr>
          <p:nvPr/>
        </p:nvSpPr>
        <p:spPr bwMode="auto">
          <a:xfrm>
            <a:off x="3419475" y="6092825"/>
            <a:ext cx="2376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PE" sz="32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2013 </a:t>
            </a:r>
            <a:r>
              <a:rPr lang="es-PE" sz="32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– I</a:t>
            </a:r>
          </a:p>
        </p:txBody>
      </p:sp>
      <p:sp>
        <p:nvSpPr>
          <p:cNvPr id="710666" name="Rectangle 10"/>
          <p:cNvSpPr>
            <a:spLocks noChangeArrowheads="1"/>
          </p:cNvSpPr>
          <p:nvPr/>
        </p:nvSpPr>
        <p:spPr bwMode="auto">
          <a:xfrm>
            <a:off x="90488" y="63500"/>
            <a:ext cx="8964612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PE" sz="2700" b="1">
                <a:effectLst>
                  <a:outerShdw blurRad="38100" dist="38100" dir="2700000" algn="tl">
                    <a:srgbClr val="C0C0C0"/>
                  </a:outerShdw>
                </a:effectLst>
              </a:rPr>
              <a:t>UNIVERSIDAD DE CIENCIAS Y HUMANIDADES</a:t>
            </a:r>
            <a:endParaRPr lang="es-PE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10667" name="Picture 11" descr="Java_tasse_turning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6838" y="4437063"/>
            <a:ext cx="887412" cy="1512887"/>
          </a:xfrm>
          <a:prstGeom prst="rect">
            <a:avLst/>
          </a:prstGeom>
          <a:noFill/>
        </p:spPr>
      </p:pic>
      <p:pic>
        <p:nvPicPr>
          <p:cNvPr id="710668" name="Picture 12" descr="uch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B"/>
              </a:clrFrom>
              <a:clrTo>
                <a:srgbClr val="FFFFFB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6238" y="1773238"/>
            <a:ext cx="3673475" cy="1195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142852"/>
            <a:ext cx="88583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arenR" startAt="3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También diseñe una clase hija de nombre </a:t>
            </a: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Cuadrado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que herede a la clase </a:t>
            </a: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Figura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que tenga un atributo para el lado, constructor, métodos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get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-set, y desarrollo de los métodos abstractos de la clase padre.</a:t>
            </a:r>
            <a:endParaRPr lang="es-E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5" y="1785926"/>
            <a:ext cx="9082225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142852"/>
            <a:ext cx="8858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arenR" startAt="4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Finalmente, diseñe una clase de nombre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PanelPrincipal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con la interface necesaria para crear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obejtos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de diferente figura.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5503" y="904875"/>
            <a:ext cx="7875587" cy="59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 t="3425" r="32380" b="69178"/>
          <a:stretch>
            <a:fillRect/>
          </a:stretch>
        </p:blipFill>
        <p:spPr bwMode="auto">
          <a:xfrm>
            <a:off x="0" y="3286124"/>
            <a:ext cx="8224853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53083" r="32380" b="5137"/>
          <a:stretch>
            <a:fillRect/>
          </a:stretch>
        </p:blipFill>
        <p:spPr bwMode="auto">
          <a:xfrm>
            <a:off x="0" y="5114966"/>
            <a:ext cx="8224853" cy="174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Rectángulo"/>
          <p:cNvSpPr/>
          <p:nvPr/>
        </p:nvSpPr>
        <p:spPr>
          <a:xfrm>
            <a:off x="0" y="2886014"/>
            <a:ext cx="885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000" dirty="0" smtClean="0">
                <a:latin typeface="Arial" pitchFamily="34" charset="0"/>
                <a:cs typeface="Arial" pitchFamily="34" charset="0"/>
              </a:rPr>
              <a:t>Programación del botón Nuevo Circulo:</a:t>
            </a:r>
          </a:p>
        </p:txBody>
      </p:sp>
      <p:sp>
        <p:nvSpPr>
          <p:cNvPr id="8" name="7 Rectángulo"/>
          <p:cNvSpPr/>
          <p:nvPr/>
        </p:nvSpPr>
        <p:spPr>
          <a:xfrm>
            <a:off x="0" y="4743402"/>
            <a:ext cx="885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000" dirty="0" smtClean="0">
                <a:latin typeface="Arial" pitchFamily="34" charset="0"/>
                <a:cs typeface="Arial" pitchFamily="34" charset="0"/>
              </a:rPr>
              <a:t>Programación del botón Nuevo Cuadrado: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 l="1172" t="14062" r="68945" b="45625"/>
          <a:stretch>
            <a:fillRect/>
          </a:stretch>
        </p:blipFill>
        <p:spPr bwMode="auto">
          <a:xfrm>
            <a:off x="0" y="0"/>
            <a:ext cx="3000396" cy="252974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6" name="Picture 6" descr="duke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8313" y="4373563"/>
            <a:ext cx="2484437" cy="2484437"/>
          </a:xfrm>
          <a:prstGeom prst="rect">
            <a:avLst/>
          </a:prstGeom>
          <a:noFill/>
        </p:spPr>
      </p:pic>
      <p:pic>
        <p:nvPicPr>
          <p:cNvPr id="158722" name="Picture 2" descr="j0301252"/>
          <p:cNvPicPr>
            <a:picLocks noChangeAspect="1" noChangeArrowheads="1"/>
          </p:cNvPicPr>
          <p:nvPr/>
        </p:nvPicPr>
        <p:blipFill>
          <a:blip r:embed="rId4">
            <a:lum bright="44000" contrast="-72000"/>
          </a:blip>
          <a:srcRect/>
          <a:stretch>
            <a:fillRect/>
          </a:stretch>
        </p:blipFill>
        <p:spPr bwMode="auto">
          <a:xfrm>
            <a:off x="4037013" y="1341438"/>
            <a:ext cx="4567237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8723" name="Rectangle 3"/>
          <p:cNvSpPr>
            <a:spLocks noGrp="1" noChangeArrowheads="1"/>
          </p:cNvSpPr>
          <p:nvPr>
            <p:ph type="title"/>
          </p:nvPr>
        </p:nvSpPr>
        <p:spPr>
          <a:xfrm>
            <a:off x="755650" y="1989138"/>
            <a:ext cx="7559675" cy="2952750"/>
          </a:xfrm>
          <a:noFill/>
          <a:ln/>
        </p:spPr>
        <p:txBody>
          <a:bodyPr anchor="b"/>
          <a:lstStyle/>
          <a:p>
            <a:pPr algn="ctr"/>
            <a:r>
              <a:rPr lang="es-PE" sz="4000">
                <a:solidFill>
                  <a:schemeClr val="tx1"/>
                </a:solidFill>
                <a:latin typeface="Verdana" pitchFamily="34" charset="0"/>
              </a:rPr>
              <a:t>GRACIAS POR SU ATENCIÓN</a:t>
            </a:r>
            <a:br>
              <a:rPr lang="es-PE" sz="4000">
                <a:solidFill>
                  <a:schemeClr val="tx1"/>
                </a:solidFill>
                <a:latin typeface="Verdana" pitchFamily="34" charset="0"/>
              </a:rPr>
            </a:br>
            <a:r>
              <a:rPr lang="es-PE" sz="4000">
                <a:solidFill>
                  <a:schemeClr val="tx1"/>
                </a:solidFill>
                <a:latin typeface="Verdana" pitchFamily="34" charset="0"/>
              </a:rPr>
              <a:t/>
            </a:r>
            <a:br>
              <a:rPr lang="es-PE" sz="4000">
                <a:solidFill>
                  <a:schemeClr val="tx1"/>
                </a:solidFill>
                <a:latin typeface="Verdana" pitchFamily="34" charset="0"/>
              </a:rPr>
            </a:br>
            <a:r>
              <a:rPr lang="es-PE" sz="4000">
                <a:solidFill>
                  <a:schemeClr val="tx1"/>
                </a:solidFill>
                <a:latin typeface="Verdana" pitchFamily="34" charset="0"/>
              </a:rPr>
              <a:t>¿Preguntas?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21g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2000"/>
          </a:blip>
          <a:srcRect l="72957" t="4572" b="64514"/>
          <a:stretch>
            <a:fillRect/>
          </a:stretch>
        </p:blipFill>
        <p:spPr bwMode="auto">
          <a:xfrm>
            <a:off x="5503890" y="2285968"/>
            <a:ext cx="2997200" cy="4572032"/>
          </a:xfrm>
          <a:prstGeom prst="rect">
            <a:avLst/>
          </a:prstGeom>
          <a:noFill/>
        </p:spPr>
      </p:pic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571472" y="428604"/>
            <a:ext cx="764386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PE" sz="3200" b="1" dirty="0" smtClean="0"/>
              <a:t>Polimorfismo. Clases Abstractas. </a:t>
            </a:r>
            <a:r>
              <a:rPr lang="es-PE" sz="3200" b="1" dirty="0" err="1" smtClean="0"/>
              <a:t>Custing</a:t>
            </a:r>
            <a:r>
              <a:rPr lang="es-PE" sz="3200" b="1" dirty="0" smtClean="0"/>
              <a:t>. Arreglos Polimórficos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928662" y="857232"/>
            <a:ext cx="80724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Es una de las características fundamentales para cualquier lenguaje orientado a Objetos, La derivación de su significado: Poli =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Multiple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morfismo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= Formas , implica que Objetos de la misma clase pueden tomar diversas formas de comportamiento.</a:t>
            </a:r>
          </a:p>
        </p:txBody>
      </p:sp>
      <p:sp>
        <p:nvSpPr>
          <p:cNvPr id="1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139463"/>
            <a:ext cx="8229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3600" dirty="0" smtClean="0"/>
              <a:t>Polimorfismo </a:t>
            </a:r>
            <a:endParaRPr lang="es-ES" sz="3600" dirty="0"/>
          </a:p>
        </p:txBody>
      </p:sp>
      <p:pic>
        <p:nvPicPr>
          <p:cNvPr id="18" name="Picture 11" descr="Java_tasse_turnin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57430"/>
            <a:ext cx="569938" cy="971648"/>
          </a:xfrm>
          <a:prstGeom prst="rect">
            <a:avLst/>
          </a:prstGeom>
          <a:noFill/>
        </p:spPr>
      </p:pic>
      <p:sp>
        <p:nvSpPr>
          <p:cNvPr id="20" name="19 Rectángulo"/>
          <p:cNvSpPr/>
          <p:nvPr/>
        </p:nvSpPr>
        <p:spPr>
          <a:xfrm>
            <a:off x="857256" y="2571744"/>
            <a:ext cx="8001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El polimorfismo es un concepto de la programación orientada a objetos que nos permite programar en forma general, en lugar de hacerlo en forma específica.</a:t>
            </a:r>
          </a:p>
        </p:txBody>
      </p:sp>
      <p:pic>
        <p:nvPicPr>
          <p:cNvPr id="21" name="Picture 11" descr="Java_tasse_turnin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876"/>
            <a:ext cx="569938" cy="971648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065" y="3857628"/>
            <a:ext cx="4233199" cy="300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1" descr="Java_tasse_turnin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2918"/>
            <a:ext cx="569938" cy="9716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 descr="Java_tasse_turnin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857232"/>
            <a:ext cx="569938" cy="971648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928662" y="1000108"/>
            <a:ext cx="80724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Por ejemplo en una clase FIGURA, todas las clase hijas pueden heredar de ella los atributos y métodos como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CalcularArea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(),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CalcularPerimetro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(), etc.</a:t>
            </a:r>
          </a:p>
        </p:txBody>
      </p:sp>
      <p:sp>
        <p:nvSpPr>
          <p:cNvPr id="1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139463"/>
            <a:ext cx="8229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3600" dirty="0" smtClean="0"/>
              <a:t>Polimorfismo </a:t>
            </a:r>
            <a:endParaRPr lang="es-ES" sz="3600" dirty="0"/>
          </a:p>
        </p:txBody>
      </p:sp>
      <p:pic>
        <p:nvPicPr>
          <p:cNvPr id="18" name="Picture 11" descr="Java_tasse_turnin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3116"/>
            <a:ext cx="569938" cy="971648"/>
          </a:xfrm>
          <a:prstGeom prst="rect">
            <a:avLst/>
          </a:prstGeom>
          <a:noFill/>
        </p:spPr>
      </p:pic>
      <p:sp>
        <p:nvSpPr>
          <p:cNvPr id="20" name="19 Rectángulo"/>
          <p:cNvSpPr/>
          <p:nvPr/>
        </p:nvSpPr>
        <p:spPr>
          <a:xfrm>
            <a:off x="857256" y="2285992"/>
            <a:ext cx="8001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Sin embargo, el área de un CIRCULO no se determina igual al de un CUADRADO o RECTANGULO ya que tienen operaciones particulares de sus cálculos respectivos.</a:t>
            </a:r>
          </a:p>
        </p:txBody>
      </p:sp>
      <p:pic>
        <p:nvPicPr>
          <p:cNvPr id="9" name="Picture 11" descr="Java_tasse_turnin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7562"/>
            <a:ext cx="569938" cy="971648"/>
          </a:xfrm>
          <a:prstGeom prst="rect">
            <a:avLst/>
          </a:prstGeom>
          <a:noFill/>
        </p:spPr>
      </p:pic>
      <p:sp>
        <p:nvSpPr>
          <p:cNvPr id="10" name="9 Rectángulo"/>
          <p:cNvSpPr/>
          <p:nvPr/>
        </p:nvSpPr>
        <p:spPr>
          <a:xfrm>
            <a:off x="857256" y="3500438"/>
            <a:ext cx="8001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El poder manipular un Objeto como si éste fuera de un tipo genérico otorga mayor flexibilidad al momento de programar con Objetos. Observe el siguiente fragmento de código: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t="9091" r="27630"/>
          <a:stretch>
            <a:fillRect/>
          </a:stretch>
        </p:blipFill>
        <p:spPr bwMode="auto">
          <a:xfrm>
            <a:off x="714348" y="4714884"/>
            <a:ext cx="7893695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1" descr="Java_tasse_turnin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43500"/>
            <a:ext cx="569938" cy="971648"/>
          </a:xfrm>
          <a:prstGeom prst="rect">
            <a:avLst/>
          </a:prstGeom>
          <a:noFill/>
        </p:spPr>
      </p:pic>
      <p:sp>
        <p:nvSpPr>
          <p:cNvPr id="14" name="13 Rectángulo"/>
          <p:cNvSpPr/>
          <p:nvPr/>
        </p:nvSpPr>
        <p:spPr>
          <a:xfrm>
            <a:off x="857256" y="5886376"/>
            <a:ext cx="8001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Los objetos a y b siendo de la misma clase Figura, se comportan como clases diferentes: Circulo y Triángulo.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0" grpId="0"/>
      <p:bldP spid="10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 descr="Java_tasse_turnin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857232"/>
            <a:ext cx="569938" cy="971648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928662" y="1000108"/>
            <a:ext cx="80724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Son clases Padre donde se consideran métodos que aún no se conoce su desarrollo. Recién se conocerá en alguna clase Hija. A éstos métodos se les conoce como métodos abstractos y utilizan la palabra reservada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abstract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para su identificación.</a:t>
            </a:r>
          </a:p>
        </p:txBody>
      </p:sp>
      <p:sp>
        <p:nvSpPr>
          <p:cNvPr id="1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139463"/>
            <a:ext cx="8229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sz="3600" i="1" dirty="0" smtClean="0"/>
              <a:t>Clases Abstractas. </a:t>
            </a:r>
            <a:endParaRPr lang="es-ES" sz="3600" i="1" dirty="0"/>
          </a:p>
        </p:txBody>
      </p:sp>
      <p:pic>
        <p:nvPicPr>
          <p:cNvPr id="9" name="Picture 11" descr="Java_tasse_turnin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28868"/>
            <a:ext cx="569938" cy="971648"/>
          </a:xfrm>
          <a:prstGeom prst="rect">
            <a:avLst/>
          </a:prstGeom>
          <a:noFill/>
        </p:spPr>
      </p:pic>
      <p:sp>
        <p:nvSpPr>
          <p:cNvPr id="10" name="9 Rectángulo"/>
          <p:cNvSpPr/>
          <p:nvPr/>
        </p:nvSpPr>
        <p:spPr>
          <a:xfrm>
            <a:off x="857256" y="2571744"/>
            <a:ext cx="8001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Cuando una Clase Padre contiene por lo menos un método abstracto se le conoce como Clase Abstracta y también debe estar precedía por la palabra reservada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abstract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13" name="Picture 11" descr="Java_tasse_turnin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636"/>
            <a:ext cx="569938" cy="971648"/>
          </a:xfrm>
          <a:prstGeom prst="rect">
            <a:avLst/>
          </a:prstGeom>
          <a:noFill/>
        </p:spPr>
      </p:pic>
      <p:sp>
        <p:nvSpPr>
          <p:cNvPr id="14" name="13 Rectángulo"/>
          <p:cNvSpPr/>
          <p:nvPr/>
        </p:nvSpPr>
        <p:spPr>
          <a:xfrm>
            <a:off x="857256" y="5143512"/>
            <a:ext cx="80010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En el funcionamiento del polimorfismo se puede identificar el concepto de  “enlace tardío” que consiste en que recién se conocerá el método a ejecutar en el momento de la ejecución, más no en la compilación.</a:t>
            </a:r>
          </a:p>
        </p:txBody>
      </p:sp>
      <p:pic>
        <p:nvPicPr>
          <p:cNvPr id="12" name="Picture 11" descr="Java_tasse_turnin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876"/>
            <a:ext cx="569938" cy="971648"/>
          </a:xfrm>
          <a:prstGeom prst="rect">
            <a:avLst/>
          </a:prstGeom>
          <a:noFill/>
        </p:spPr>
      </p:pic>
      <p:sp>
        <p:nvSpPr>
          <p:cNvPr id="15" name="14 Rectángulo"/>
          <p:cNvSpPr/>
          <p:nvPr/>
        </p:nvSpPr>
        <p:spPr>
          <a:xfrm>
            <a:off x="857256" y="3714752"/>
            <a:ext cx="8001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Las clases Hija deben desarrollar todos los métodos abstractos de la clase Padre. Además, la clase Hija puede redefinir cualquier método de la clase Padre, con el mismo nombre.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10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 descr="Java_tasse_turnin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857232"/>
            <a:ext cx="569938" cy="971648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928662" y="1000108"/>
            <a:ext cx="80724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El término "Casting" viene de la palabra "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Cast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" que significa Molde, por lo que el termino literal es Hacer un Molde.</a:t>
            </a:r>
          </a:p>
        </p:txBody>
      </p:sp>
      <p:sp>
        <p:nvSpPr>
          <p:cNvPr id="1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139463"/>
            <a:ext cx="8229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sz="3600" dirty="0" smtClean="0"/>
              <a:t>Uso de "Casting" </a:t>
            </a:r>
            <a:endParaRPr lang="es-ES" sz="3600" dirty="0"/>
          </a:p>
        </p:txBody>
      </p:sp>
      <p:pic>
        <p:nvPicPr>
          <p:cNvPr id="9" name="Picture 11" descr="Java_tasse_turnin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5926"/>
            <a:ext cx="569938" cy="971648"/>
          </a:xfrm>
          <a:prstGeom prst="rect">
            <a:avLst/>
          </a:prstGeom>
          <a:noFill/>
        </p:spPr>
      </p:pic>
      <p:sp>
        <p:nvSpPr>
          <p:cNvPr id="10" name="9 Rectángulo"/>
          <p:cNvSpPr/>
          <p:nvPr/>
        </p:nvSpPr>
        <p:spPr>
          <a:xfrm>
            <a:off x="857256" y="1928802"/>
            <a:ext cx="8001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En Polimorfismo se lleva a cabo este proceso de "Casting" implícitamente, una Guitarra se coloca en el molde de un Instrumento, un Triangulo en el molde de una Figura.</a:t>
            </a:r>
          </a:p>
        </p:txBody>
      </p:sp>
      <p:pic>
        <p:nvPicPr>
          <p:cNvPr id="12" name="Picture 11" descr="Java_tasse_turnin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876"/>
            <a:ext cx="569938" cy="971648"/>
          </a:xfrm>
          <a:prstGeom prst="rect">
            <a:avLst/>
          </a:prstGeom>
          <a:noFill/>
        </p:spPr>
      </p:pic>
      <p:sp>
        <p:nvSpPr>
          <p:cNvPr id="15" name="14 Rectángulo"/>
          <p:cNvSpPr/>
          <p:nvPr/>
        </p:nvSpPr>
        <p:spPr>
          <a:xfrm>
            <a:off x="785786" y="3214686"/>
            <a:ext cx="800105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Anteriormente se mencionó que el "Casting" llevado a cabo con Polimorfismo es implícito, esto se debe a que no se requiere de sintaxis especial, simplemente se convierte una Guitarra a un Instrumento. Sin embargo, para llevar una transformación en sentido opuesto se requiere de sintaxis adicional para mantener la seguridad de transformación; analicemos: mientras se puede asegurar que un Triangulo es una Figura ("Up-Casting"), una Figura no necesariamente es un Triangulo, claro está que lo puede ser, pero en Java se requiere definir explícitamente esta operación ("Down-Casting").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10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rencias"/>
          <p:cNvPicPr>
            <a:picLocks noChangeAspect="1" noChangeArrowheads="1"/>
          </p:cNvPicPr>
          <p:nvPr/>
        </p:nvPicPr>
        <p:blipFill>
          <a:blip r:embed="rId2"/>
          <a:srcRect l="7659"/>
          <a:stretch>
            <a:fillRect/>
          </a:stretch>
        </p:blipFill>
        <p:spPr bwMode="auto">
          <a:xfrm>
            <a:off x="388603" y="2090747"/>
            <a:ext cx="8612553" cy="3767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139463"/>
            <a:ext cx="8229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sz="3600" dirty="0" smtClean="0"/>
              <a:t>Uso de "Casting" </a:t>
            </a:r>
            <a:endParaRPr lang="es-E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14282" y="71414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Ejemplo 1 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85720" y="500042"/>
            <a:ext cx="85725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 algn="just">
              <a:buFont typeface="+mj-lt"/>
              <a:buAutoNum type="alphaLcParenR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Diseñe una clase abstracta de nombre Figura que tenga un atributo protegido para el nombre de la figura, métodos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get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-set, métodos abstractos para el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area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() y el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perimetro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() y un método no abstracto que retorne la información correspondiente al nombre,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area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y perímetro de cualquier figura.</a:t>
            </a: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357430"/>
            <a:ext cx="537353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399" y="3857628"/>
            <a:ext cx="5826427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398" y="5481660"/>
            <a:ext cx="6543370" cy="137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l="25781" t="46963" r="48828" b="41562"/>
          <a:stretch>
            <a:fillRect/>
          </a:stretch>
        </p:blipFill>
        <p:spPr bwMode="auto">
          <a:xfrm>
            <a:off x="285720" y="-24"/>
            <a:ext cx="7081447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184731" cy="4692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52352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1406" y="2143116"/>
            <a:ext cx="88583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 startAt="2"/>
            </a:pPr>
            <a:r>
              <a:rPr lang="es-E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Luego diseñe una clase hija de nombre </a:t>
            </a:r>
            <a:r>
              <a:rPr lang="es-E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Circulo</a:t>
            </a:r>
            <a:r>
              <a:rPr lang="es-E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que herede a la clase </a:t>
            </a:r>
            <a:r>
              <a:rPr lang="es-E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Figura</a:t>
            </a:r>
            <a:r>
              <a:rPr lang="es-E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que tenga un atributo par a el radio, constructor , métodos </a:t>
            </a:r>
            <a:r>
              <a:rPr lang="es-E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get</a:t>
            </a:r>
            <a:r>
              <a:rPr lang="es-E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-set  y desarrollo de los métodos abstractos de la clase padre.</a:t>
            </a:r>
            <a:endParaRPr lang="es-ES" sz="3600" b="1" dirty="0" smtClean="0">
              <a:latin typeface="Calibri" pitchFamily="34" charset="0"/>
              <a:ea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r="40887" b="77941"/>
          <a:stretch>
            <a:fillRect/>
          </a:stretch>
        </p:blipFill>
        <p:spPr bwMode="auto">
          <a:xfrm>
            <a:off x="71406" y="3143248"/>
            <a:ext cx="6572296" cy="82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 l="11084" t="22059" r="40148" b="35294"/>
          <a:stretch>
            <a:fillRect/>
          </a:stretch>
        </p:blipFill>
        <p:spPr bwMode="auto">
          <a:xfrm>
            <a:off x="214282" y="4143380"/>
            <a:ext cx="512132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 l="12562" t="66177"/>
          <a:stretch>
            <a:fillRect/>
          </a:stretch>
        </p:blipFill>
        <p:spPr bwMode="auto">
          <a:xfrm>
            <a:off x="357158" y="5762640"/>
            <a:ext cx="8453430" cy="1095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1793</TotalTime>
  <Words>694</Words>
  <PresentationFormat>Presentación en pantalla (4:3)</PresentationFormat>
  <Paragraphs>35</Paragraphs>
  <Slides>13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Concurrencia</vt:lpstr>
      <vt:lpstr>ALGORÍTMICA III</vt:lpstr>
      <vt:lpstr>Diapositiva 2</vt:lpstr>
      <vt:lpstr>Polimorfismo </vt:lpstr>
      <vt:lpstr>Polimorfismo </vt:lpstr>
      <vt:lpstr>Clases Abstractas. </vt:lpstr>
      <vt:lpstr>Uso de "Casting" </vt:lpstr>
      <vt:lpstr>Uso de "Casting" </vt:lpstr>
      <vt:lpstr>Diapositiva 8</vt:lpstr>
      <vt:lpstr>Diapositiva 9</vt:lpstr>
      <vt:lpstr>Diapositiva 10</vt:lpstr>
      <vt:lpstr>Diapositiva 11</vt:lpstr>
      <vt:lpstr>Diapositiva 12</vt:lpstr>
      <vt:lpstr>GRACIAS POR SU ATENCIÓN  ¿Preguntas?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ALGORÍTMICA III</dc:title>
  <cp:lastModifiedBy>MICHAEL</cp:lastModifiedBy>
  <cp:revision>185</cp:revision>
  <dcterms:modified xsi:type="dcterms:W3CDTF">2013-06-14T23:25:39Z</dcterms:modified>
</cp:coreProperties>
</file>