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30"/>
  </p:notesMasterIdLst>
  <p:sldIdLst>
    <p:sldId id="256" r:id="rId2"/>
    <p:sldId id="311" r:id="rId3"/>
    <p:sldId id="312" r:id="rId4"/>
    <p:sldId id="313" r:id="rId5"/>
    <p:sldId id="314" r:id="rId6"/>
    <p:sldId id="315" r:id="rId7"/>
    <p:sldId id="319" r:id="rId8"/>
    <p:sldId id="316" r:id="rId9"/>
    <p:sldId id="317" r:id="rId10"/>
    <p:sldId id="332" r:id="rId11"/>
    <p:sldId id="320" r:id="rId12"/>
    <p:sldId id="318" r:id="rId13"/>
    <p:sldId id="335" r:id="rId14"/>
    <p:sldId id="333" r:id="rId15"/>
    <p:sldId id="324" r:id="rId16"/>
    <p:sldId id="322" r:id="rId17"/>
    <p:sldId id="323" r:id="rId18"/>
    <p:sldId id="329" r:id="rId19"/>
    <p:sldId id="327" r:id="rId20"/>
    <p:sldId id="336" r:id="rId21"/>
    <p:sldId id="343" r:id="rId22"/>
    <p:sldId id="337" r:id="rId23"/>
    <p:sldId id="338" r:id="rId24"/>
    <p:sldId id="339" r:id="rId25"/>
    <p:sldId id="340" r:id="rId26"/>
    <p:sldId id="341" r:id="rId27"/>
    <p:sldId id="342" r:id="rId28"/>
    <p:sldId id="310"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E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491035-D17A-4D71-8871-1913B6434E9E}" type="datetimeFigureOut">
              <a:rPr lang="es-ES" smtClean="0"/>
              <a:pPr/>
              <a:t>13/03/2016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A0EDA5-759E-48F1-B2E3-2D6AF0037753}" type="slidenum">
              <a:rPr lang="es-ES" smtClean="0"/>
              <a:pPr/>
              <a:t>‹Nº›</a:t>
            </a:fld>
            <a:endParaRPr lang="es-ES"/>
          </a:p>
        </p:txBody>
      </p:sp>
    </p:spTree>
    <p:extLst>
      <p:ext uri="{BB962C8B-B14F-4D97-AF65-F5344CB8AC3E}">
        <p14:creationId xmlns:p14="http://schemas.microsoft.com/office/powerpoint/2010/main" val="2804930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F3E79-A6C2-4869-B0C7-28AC9522DDED}" type="slidenum">
              <a:rPr lang="es-ES_tradnl"/>
              <a:pPr/>
              <a:t>1</a:t>
            </a:fld>
            <a:endParaRPr lang="es-ES_tradnl"/>
          </a:p>
        </p:txBody>
      </p:sp>
      <p:sp>
        <p:nvSpPr>
          <p:cNvPr id="711682" name="Rectangle 2"/>
          <p:cNvSpPr>
            <a:spLocks noGrp="1" noRot="1" noChangeAspect="1" noChangeArrowheads="1" noTextEdit="1"/>
          </p:cNvSpPr>
          <p:nvPr>
            <p:ph type="sldImg"/>
          </p:nvPr>
        </p:nvSpPr>
        <p:spPr>
          <a:xfrm>
            <a:off x="1144588" y="685800"/>
            <a:ext cx="4572000" cy="3429000"/>
          </a:xfrm>
          <a:ln/>
        </p:spPr>
      </p:sp>
      <p:sp>
        <p:nvSpPr>
          <p:cNvPr id="711683" name="Rectangle 3"/>
          <p:cNvSpPr>
            <a:spLocks noGrp="1" noChangeArrowheads="1"/>
          </p:cNvSpPr>
          <p:nvPr>
            <p:ph type="body" idx="1"/>
          </p:nvPr>
        </p:nvSpPr>
        <p:spPr>
          <a:xfrm>
            <a:off x="685800" y="4343400"/>
            <a:ext cx="5486400" cy="274638"/>
          </a:xfrm>
        </p:spPr>
        <p:txBody>
          <a:bodyPr/>
          <a:lstStyle/>
          <a:p>
            <a:endParaRPr lang="es-ES"/>
          </a:p>
        </p:txBody>
      </p:sp>
    </p:spTree>
    <p:extLst>
      <p:ext uri="{BB962C8B-B14F-4D97-AF65-F5344CB8AC3E}">
        <p14:creationId xmlns:p14="http://schemas.microsoft.com/office/powerpoint/2010/main" val="295137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C49AC-4805-4599-B78D-2AEA74FB4C8E}" type="slidenum">
              <a:rPr lang="es-ES_tradnl"/>
              <a:pPr/>
              <a:t>28</a:t>
            </a:fld>
            <a:endParaRPr lang="es-ES_tradnl"/>
          </a:p>
        </p:txBody>
      </p:sp>
      <p:sp>
        <p:nvSpPr>
          <p:cNvPr id="159746" name="Rectangle 2"/>
          <p:cNvSpPr>
            <a:spLocks noGrp="1" noRot="1" noChangeAspect="1" noChangeArrowheads="1" noTextEdit="1"/>
          </p:cNvSpPr>
          <p:nvPr>
            <p:ph type="sldImg"/>
          </p:nvPr>
        </p:nvSpPr>
        <p:spPr>
          <a:xfrm>
            <a:off x="1144588" y="685800"/>
            <a:ext cx="4572000" cy="3429000"/>
          </a:xfrm>
          <a:ln/>
        </p:spPr>
      </p:sp>
      <p:sp>
        <p:nvSpPr>
          <p:cNvPr id="159747" name="Rectangle 3"/>
          <p:cNvSpPr>
            <a:spLocks noGrp="1" noChangeArrowheads="1"/>
          </p:cNvSpPr>
          <p:nvPr>
            <p:ph type="body" idx="1"/>
          </p:nvPr>
        </p:nvSpPr>
        <p:spPr>
          <a:xfrm>
            <a:off x="685800" y="4343400"/>
            <a:ext cx="5486400" cy="274638"/>
          </a:xfrm>
        </p:spPr>
        <p:txBody>
          <a:bodyPr/>
          <a:lstStyle/>
          <a:p>
            <a:endParaRPr lang="es-PE"/>
          </a:p>
        </p:txBody>
      </p:sp>
    </p:spTree>
    <p:extLst>
      <p:ext uri="{BB962C8B-B14F-4D97-AF65-F5344CB8AC3E}">
        <p14:creationId xmlns:p14="http://schemas.microsoft.com/office/powerpoint/2010/main" val="825442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A847CFC-816F-41D0-AAC0-9BF4FEBC753E}" type="datetimeFigureOut">
              <a:rPr lang="es-ES" smtClean="0"/>
              <a:pPr/>
              <a:t>13/03/2016</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5263" y="228600"/>
            <a:ext cx="8015287" cy="914400"/>
          </a:xfrm>
        </p:spPr>
        <p:txBody>
          <a:bodyPr/>
          <a:lstStyle/>
          <a:p>
            <a:r>
              <a:rPr lang="es-ES" smtClean="0"/>
              <a:t>Haga clic para modificar el estilo de título del patrón</a:t>
            </a:r>
            <a:endParaRPr lang="es-ES"/>
          </a:p>
        </p:txBody>
      </p:sp>
      <p:sp>
        <p:nvSpPr>
          <p:cNvPr id="3" name="2 Marcador de texto"/>
          <p:cNvSpPr>
            <a:spLocks noGrp="1"/>
          </p:cNvSpPr>
          <p:nvPr>
            <p:ph type="body" sz="half" idx="1"/>
          </p:nvPr>
        </p:nvSpPr>
        <p:spPr>
          <a:xfrm>
            <a:off x="6096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A847CFC-816F-41D0-AAC0-9BF4FEBC753E}" type="datetimeFigureOut">
              <a:rPr lang="es-ES" smtClean="0"/>
              <a:pPr/>
              <a:t>13/03/2016</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7A847CFC-816F-41D0-AAC0-9BF4FEBC753E}" type="datetimeFigureOut">
              <a:rPr lang="es-ES" smtClean="0"/>
              <a:pPr/>
              <a:t>13/03/2016</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7A847CFC-816F-41D0-AAC0-9BF4FEBC753E}" type="datetimeFigureOut">
              <a:rPr lang="es-ES" smtClean="0"/>
              <a:pPr/>
              <a:t>13/03/2016</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32FADFE-3B8F-471C-ABF0-DBC7717ECBBC}"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847CFC-816F-41D0-AAC0-9BF4FEBC753E}" type="datetimeFigureOut">
              <a:rPr lang="es-ES" smtClean="0"/>
              <a:pPr/>
              <a:t>13/03/2016</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0658" name="Picture 2" descr="side_col_scurve"/>
          <p:cNvPicPr>
            <a:picLocks noChangeAspect="1" noChangeArrowheads="1"/>
          </p:cNvPicPr>
          <p:nvPr/>
        </p:nvPicPr>
        <p:blipFill>
          <a:blip r:embed="rId3"/>
          <a:srcRect t="66269"/>
          <a:stretch>
            <a:fillRect/>
          </a:stretch>
        </p:blipFill>
        <p:spPr bwMode="auto">
          <a:xfrm>
            <a:off x="501650" y="0"/>
            <a:ext cx="1223963" cy="6858000"/>
          </a:xfrm>
          <a:prstGeom prst="rect">
            <a:avLst/>
          </a:prstGeom>
          <a:noFill/>
        </p:spPr>
      </p:pic>
      <p:pic>
        <p:nvPicPr>
          <p:cNvPr id="710659" name="Picture 3" descr="side_col_scurve"/>
          <p:cNvPicPr>
            <a:picLocks noChangeAspect="1" noChangeArrowheads="1"/>
          </p:cNvPicPr>
          <p:nvPr/>
        </p:nvPicPr>
        <p:blipFill>
          <a:blip r:embed="rId3"/>
          <a:srcRect/>
          <a:stretch>
            <a:fillRect/>
          </a:stretch>
        </p:blipFill>
        <p:spPr bwMode="auto">
          <a:xfrm>
            <a:off x="0" y="0"/>
            <a:ext cx="1006475" cy="6858000"/>
          </a:xfrm>
          <a:prstGeom prst="rect">
            <a:avLst/>
          </a:prstGeom>
          <a:noFill/>
        </p:spPr>
      </p:pic>
      <p:sp>
        <p:nvSpPr>
          <p:cNvPr id="710660" name="Rectangle 4"/>
          <p:cNvSpPr>
            <a:spLocks noChangeArrowheads="1"/>
          </p:cNvSpPr>
          <p:nvPr/>
        </p:nvSpPr>
        <p:spPr bwMode="auto">
          <a:xfrm>
            <a:off x="684213" y="3789363"/>
            <a:ext cx="8015287" cy="2232025"/>
          </a:xfrm>
          <a:prstGeom prst="rect">
            <a:avLst/>
          </a:prstGeom>
          <a:solidFill>
            <a:srgbClr val="FFFFFF"/>
          </a:solidFill>
          <a:ln w="9525">
            <a:solidFill>
              <a:schemeClr val="tx1"/>
            </a:solidFill>
            <a:miter lim="800000"/>
            <a:headEnd/>
            <a:tailEnd/>
          </a:ln>
          <a:effectLst/>
        </p:spPr>
        <p:txBody>
          <a:bodyPr lIns="90000" tIns="46800" rIns="90000" bIns="46800" anchor="ctr">
            <a:spAutoFit/>
          </a:bodyPr>
          <a:lstStyle/>
          <a:p>
            <a:endParaRPr lang="es-ES"/>
          </a:p>
        </p:txBody>
      </p:sp>
      <p:sp>
        <p:nvSpPr>
          <p:cNvPr id="710661" name="Rectangle 5"/>
          <p:cNvSpPr>
            <a:spLocks noGrp="1" noChangeArrowheads="1"/>
          </p:cNvSpPr>
          <p:nvPr>
            <p:ph type="ctrTitle"/>
          </p:nvPr>
        </p:nvSpPr>
        <p:spPr>
          <a:xfrm>
            <a:off x="1098550" y="3929063"/>
            <a:ext cx="7504113" cy="652462"/>
          </a:xfrm>
        </p:spPr>
        <p:txBody>
          <a:bodyPr/>
          <a:lstStyle/>
          <a:p>
            <a:pPr algn="ctr"/>
            <a:r>
              <a:rPr lang="es-PE" sz="3600" b="1" dirty="0" smtClean="0">
                <a:solidFill>
                  <a:srgbClr val="003399"/>
                </a:solidFill>
                <a:effectLst>
                  <a:outerShdw blurRad="38100" dist="38100" dir="2700000" algn="tl">
                    <a:srgbClr val="C0C0C0"/>
                  </a:outerShdw>
                </a:effectLst>
              </a:rPr>
              <a:t>PROGRAMACION I</a:t>
            </a:r>
            <a:endParaRPr lang="es-PE" sz="3600" b="1" dirty="0">
              <a:solidFill>
                <a:srgbClr val="003399"/>
              </a:solidFill>
              <a:effectLst>
                <a:outerShdw blurRad="38100" dist="38100" dir="2700000" algn="tl">
                  <a:srgbClr val="C0C0C0"/>
                </a:outerShdw>
              </a:effectLst>
            </a:endParaRPr>
          </a:p>
        </p:txBody>
      </p:sp>
      <p:sp>
        <p:nvSpPr>
          <p:cNvPr id="710663" name="Rectangle 7"/>
          <p:cNvSpPr>
            <a:spLocks noGrp="1" noChangeArrowheads="1"/>
          </p:cNvSpPr>
          <p:nvPr>
            <p:ph type="subTitle" idx="1"/>
          </p:nvPr>
        </p:nvSpPr>
        <p:spPr>
          <a:xfrm>
            <a:off x="611188" y="1006475"/>
            <a:ext cx="7993062" cy="358775"/>
          </a:xfrm>
          <a:noFill/>
          <a:ln/>
        </p:spPr>
        <p:txBody>
          <a:bodyPr>
            <a:normAutofit/>
          </a:bodyPr>
          <a:lstStyle/>
          <a:p>
            <a:pPr algn="ctr">
              <a:lnSpc>
                <a:spcPct val="80000"/>
              </a:lnSpc>
            </a:pPr>
            <a:r>
              <a:rPr lang="es-PE" sz="2000">
                <a:latin typeface="Arial Unicode MS" pitchFamily="34" charset="-128"/>
              </a:rPr>
              <a:t>FACULTAD DE INGENIERÍA DE SISTEMAS E INFORMÁTICA</a:t>
            </a:r>
            <a:endParaRPr lang="es-PE" sz="2000" b="1">
              <a:latin typeface="Arial Unicode MS" pitchFamily="34" charset="-128"/>
            </a:endParaRPr>
          </a:p>
        </p:txBody>
      </p:sp>
      <p:sp>
        <p:nvSpPr>
          <p:cNvPr id="710662" name="Text Box 6"/>
          <p:cNvSpPr txBox="1">
            <a:spLocks noChangeArrowheads="1"/>
          </p:cNvSpPr>
          <p:nvPr/>
        </p:nvSpPr>
        <p:spPr bwMode="auto">
          <a:xfrm>
            <a:off x="928662" y="4821238"/>
            <a:ext cx="6357982" cy="784830"/>
          </a:xfrm>
          <a:prstGeom prst="rect">
            <a:avLst/>
          </a:prstGeom>
          <a:noFill/>
          <a:ln w="9525">
            <a:noFill/>
            <a:miter lim="800000"/>
            <a:headEnd/>
            <a:tailEnd/>
          </a:ln>
          <a:effectLst/>
        </p:spPr>
        <p:txBody>
          <a:bodyPr wrap="square">
            <a:spAutoFit/>
          </a:bodyPr>
          <a:lstStyle/>
          <a:p>
            <a:pPr>
              <a:spcBef>
                <a:spcPct val="50000"/>
              </a:spcBef>
            </a:pPr>
            <a:r>
              <a:rPr lang="en-US" dirty="0" err="1">
                <a:latin typeface="Verdana" pitchFamily="34" charset="0"/>
              </a:rPr>
              <a:t>Profesor</a:t>
            </a:r>
            <a:r>
              <a:rPr lang="en-US" dirty="0">
                <a:latin typeface="Verdana" pitchFamily="34" charset="0"/>
              </a:rPr>
              <a:t> </a:t>
            </a:r>
            <a:r>
              <a:rPr lang="en-US" dirty="0" err="1">
                <a:latin typeface="Verdana" pitchFamily="34" charset="0"/>
              </a:rPr>
              <a:t>Ing</a:t>
            </a:r>
            <a:r>
              <a:rPr lang="en-US" dirty="0">
                <a:latin typeface="Verdana" pitchFamily="34" charset="0"/>
              </a:rPr>
              <a:t>. </a:t>
            </a:r>
            <a:r>
              <a:rPr lang="en-US" dirty="0" smtClean="0">
                <a:latin typeface="Verdana" pitchFamily="34" charset="0"/>
              </a:rPr>
              <a:t>Michael Alejandro Cabanillas Carbonell</a:t>
            </a:r>
            <a:endParaRPr lang="en-US" dirty="0">
              <a:latin typeface="Verdana" pitchFamily="34" charset="0"/>
            </a:endParaRPr>
          </a:p>
          <a:p>
            <a:pPr>
              <a:spcBef>
                <a:spcPct val="50000"/>
              </a:spcBef>
            </a:pPr>
            <a:r>
              <a:rPr lang="en-US" u="sng" dirty="0" smtClean="0">
                <a:solidFill>
                  <a:srgbClr val="0000FF"/>
                </a:solidFill>
                <a:latin typeface="Verdana" pitchFamily="34" charset="0"/>
              </a:rPr>
              <a:t>mcabanillas@uch.edu.pe</a:t>
            </a:r>
            <a:endParaRPr lang="en-US" u="sng" dirty="0">
              <a:solidFill>
                <a:srgbClr val="0000FF"/>
              </a:solidFill>
              <a:latin typeface="Verdana" pitchFamily="34" charset="0"/>
            </a:endParaRPr>
          </a:p>
        </p:txBody>
      </p:sp>
      <p:sp>
        <p:nvSpPr>
          <p:cNvPr id="710664" name="Text Box 8"/>
          <p:cNvSpPr txBox="1">
            <a:spLocks noChangeArrowheads="1"/>
          </p:cNvSpPr>
          <p:nvPr/>
        </p:nvSpPr>
        <p:spPr bwMode="auto">
          <a:xfrm>
            <a:off x="3419475" y="6092825"/>
            <a:ext cx="2376488" cy="579438"/>
          </a:xfrm>
          <a:prstGeom prst="rect">
            <a:avLst/>
          </a:prstGeom>
          <a:noFill/>
          <a:ln w="9525">
            <a:noFill/>
            <a:miter lim="800000"/>
            <a:headEnd/>
            <a:tailEnd/>
          </a:ln>
          <a:effectLst/>
        </p:spPr>
        <p:txBody>
          <a:bodyPr>
            <a:spAutoFit/>
          </a:bodyPr>
          <a:lstStyle/>
          <a:p>
            <a:pPr algn="ctr">
              <a:spcBef>
                <a:spcPct val="50000"/>
              </a:spcBef>
            </a:pPr>
            <a:r>
              <a:rPr lang="es-PE" sz="3200" b="1" smtClean="0">
                <a:solidFill>
                  <a:srgbClr val="003399"/>
                </a:solidFill>
                <a:effectLst>
                  <a:outerShdw blurRad="38100" dist="38100" dir="2700000" algn="tl">
                    <a:srgbClr val="C0C0C0"/>
                  </a:outerShdw>
                </a:effectLst>
              </a:rPr>
              <a:t>2016 </a:t>
            </a:r>
            <a:r>
              <a:rPr lang="es-PE" sz="3200" b="1">
                <a:solidFill>
                  <a:srgbClr val="003399"/>
                </a:solidFill>
                <a:effectLst>
                  <a:outerShdw blurRad="38100" dist="38100" dir="2700000" algn="tl">
                    <a:srgbClr val="C0C0C0"/>
                  </a:outerShdw>
                </a:effectLst>
              </a:rPr>
              <a:t>– </a:t>
            </a:r>
            <a:r>
              <a:rPr lang="es-PE" sz="3200" b="1" smtClean="0">
                <a:solidFill>
                  <a:srgbClr val="003399"/>
                </a:solidFill>
                <a:effectLst>
                  <a:outerShdw blurRad="38100" dist="38100" dir="2700000" algn="tl">
                    <a:srgbClr val="C0C0C0"/>
                  </a:outerShdw>
                </a:effectLst>
              </a:rPr>
              <a:t>I</a:t>
            </a:r>
            <a:endParaRPr lang="es-PE" sz="3200" b="1" dirty="0">
              <a:solidFill>
                <a:srgbClr val="003399"/>
              </a:solidFill>
              <a:effectLst>
                <a:outerShdw blurRad="38100" dist="38100" dir="2700000" algn="tl">
                  <a:srgbClr val="C0C0C0"/>
                </a:outerShdw>
              </a:effectLst>
            </a:endParaRPr>
          </a:p>
        </p:txBody>
      </p:sp>
      <p:sp>
        <p:nvSpPr>
          <p:cNvPr id="710666" name="Rectangle 10"/>
          <p:cNvSpPr>
            <a:spLocks noChangeArrowheads="1"/>
          </p:cNvSpPr>
          <p:nvPr/>
        </p:nvSpPr>
        <p:spPr bwMode="auto">
          <a:xfrm>
            <a:off x="90488" y="63500"/>
            <a:ext cx="8964612" cy="857250"/>
          </a:xfrm>
          <a:prstGeom prst="rect">
            <a:avLst/>
          </a:prstGeom>
          <a:noFill/>
          <a:ln w="9525">
            <a:noFill/>
            <a:miter lim="800000"/>
            <a:headEnd/>
            <a:tailEnd/>
          </a:ln>
          <a:effectLst/>
        </p:spPr>
        <p:txBody>
          <a:bodyPr anchor="ctr"/>
          <a:lstStyle/>
          <a:p>
            <a:pPr algn="ctr"/>
            <a:r>
              <a:rPr lang="es-PE" sz="2700" b="1">
                <a:effectLst>
                  <a:outerShdw blurRad="38100" dist="38100" dir="2700000" algn="tl">
                    <a:srgbClr val="C0C0C0"/>
                  </a:outerShdw>
                </a:effectLst>
              </a:rPr>
              <a:t>UNIVERSIDAD DE CIENCIAS Y HUMANIDADES</a:t>
            </a:r>
            <a:endParaRPr lang="es-PE" b="1">
              <a:effectLst>
                <a:outerShdw blurRad="38100" dist="38100" dir="2700000" algn="tl">
                  <a:srgbClr val="C0C0C0"/>
                </a:outerShdw>
              </a:effectLst>
            </a:endParaRPr>
          </a:p>
        </p:txBody>
      </p:sp>
      <p:pic>
        <p:nvPicPr>
          <p:cNvPr id="710667" name="Picture 11" descr="Java_tasse_turning"/>
          <p:cNvPicPr>
            <a:picLocks noChangeAspect="1" noChangeArrowheads="1" noCrop="1"/>
          </p:cNvPicPr>
          <p:nvPr/>
        </p:nvPicPr>
        <p:blipFill>
          <a:blip r:embed="rId4"/>
          <a:srcRect/>
          <a:stretch>
            <a:fillRect/>
          </a:stretch>
        </p:blipFill>
        <p:spPr bwMode="auto">
          <a:xfrm>
            <a:off x="7716838" y="4437063"/>
            <a:ext cx="887412" cy="1512887"/>
          </a:xfrm>
          <a:prstGeom prst="rect">
            <a:avLst/>
          </a:prstGeom>
          <a:noFill/>
        </p:spPr>
      </p:pic>
      <p:pic>
        <p:nvPicPr>
          <p:cNvPr id="710668" name="Picture 12" descr="uch"/>
          <p:cNvPicPr>
            <a:picLocks noChangeAspect="1" noChangeArrowheads="1"/>
          </p:cNvPicPr>
          <p:nvPr/>
        </p:nvPicPr>
        <p:blipFill>
          <a:blip r:embed="rId5">
            <a:clrChange>
              <a:clrFrom>
                <a:srgbClr val="FFFFFB"/>
              </a:clrFrom>
              <a:clrTo>
                <a:srgbClr val="FFFFFB">
                  <a:alpha val="0"/>
                </a:srgbClr>
              </a:clrTo>
            </a:clrChange>
          </a:blip>
          <a:srcRect/>
          <a:stretch>
            <a:fillRect/>
          </a:stretch>
        </p:blipFill>
        <p:spPr bwMode="auto">
          <a:xfrm>
            <a:off x="2916238" y="1773238"/>
            <a:ext cx="3673475" cy="119538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5720" y="214290"/>
            <a:ext cx="8572560" cy="923330"/>
          </a:xfrm>
          <a:prstGeom prst="rect">
            <a:avLst/>
          </a:prstGeom>
        </p:spPr>
        <p:txBody>
          <a:bodyPr wrap="square">
            <a:spAutoFit/>
          </a:bodyPr>
          <a:lstStyle/>
          <a:p>
            <a:pPr algn="just"/>
            <a:r>
              <a:rPr lang="es-ES" dirty="0" smtClean="0"/>
              <a:t>Creamos la clase </a:t>
            </a:r>
            <a:r>
              <a:rPr lang="es-ES" b="1" dirty="0" smtClean="0"/>
              <a:t>Uno</a:t>
            </a:r>
            <a:r>
              <a:rPr lang="es-ES" dirty="0" smtClean="0"/>
              <a:t> dentro de un paquete distinto (Romano) y tratamos de acceder a los atributos y métodos de la clase Alfa, importando previamente el paquete Griego:</a:t>
            </a:r>
            <a:endParaRPr lang="es-ES" dirty="0"/>
          </a:p>
        </p:txBody>
      </p:sp>
      <p:pic>
        <p:nvPicPr>
          <p:cNvPr id="3074" name="Picture 2"/>
          <p:cNvPicPr>
            <a:picLocks noChangeAspect="1" noChangeArrowheads="1"/>
          </p:cNvPicPr>
          <p:nvPr/>
        </p:nvPicPr>
        <p:blipFill>
          <a:blip r:embed="rId2"/>
          <a:srcRect l="413" t="13578" r="86523" b="68236"/>
          <a:stretch>
            <a:fillRect/>
          </a:stretch>
        </p:blipFill>
        <p:spPr bwMode="auto">
          <a:xfrm>
            <a:off x="285720" y="1500174"/>
            <a:ext cx="2428892" cy="2113402"/>
          </a:xfrm>
          <a:prstGeom prst="rect">
            <a:avLst/>
          </a:prstGeom>
          <a:noFill/>
          <a:ln w="9525">
            <a:solidFill>
              <a:schemeClr val="tx1"/>
            </a:solidFill>
            <a:miter lim="800000"/>
            <a:headEnd/>
            <a:tailEnd/>
          </a:ln>
          <a:effectLst/>
        </p:spPr>
      </p:pic>
      <p:pic>
        <p:nvPicPr>
          <p:cNvPr id="6" name="Picture 2"/>
          <p:cNvPicPr>
            <a:picLocks noChangeAspect="1" noChangeArrowheads="1"/>
          </p:cNvPicPr>
          <p:nvPr/>
        </p:nvPicPr>
        <p:blipFill>
          <a:blip r:embed="rId2"/>
          <a:srcRect l="30830" t="16764" r="45508" b="60124"/>
          <a:stretch>
            <a:fillRect/>
          </a:stretch>
        </p:blipFill>
        <p:spPr bwMode="auto">
          <a:xfrm>
            <a:off x="3786182" y="1500174"/>
            <a:ext cx="4680929" cy="2857520"/>
          </a:xfrm>
          <a:prstGeom prst="rect">
            <a:avLst/>
          </a:prstGeom>
          <a:noFill/>
          <a:ln w="9525">
            <a:noFill/>
            <a:miter lim="800000"/>
            <a:headEnd/>
            <a:tailEnd/>
          </a:ln>
          <a:effectLst/>
        </p:spPr>
      </p:pic>
      <p:cxnSp>
        <p:nvCxnSpPr>
          <p:cNvPr id="7" name="6 Conector recto"/>
          <p:cNvCxnSpPr/>
          <p:nvPr/>
        </p:nvCxnSpPr>
        <p:spPr>
          <a:xfrm>
            <a:off x="1643042" y="3357562"/>
            <a:ext cx="785818" cy="158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 name="7 Conector recto de flecha"/>
          <p:cNvCxnSpPr/>
          <p:nvPr/>
        </p:nvCxnSpPr>
        <p:spPr>
          <a:xfrm>
            <a:off x="2714612" y="2643182"/>
            <a:ext cx="928694" cy="142876"/>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8 Rectángulo"/>
          <p:cNvSpPr/>
          <p:nvPr/>
        </p:nvSpPr>
        <p:spPr>
          <a:xfrm>
            <a:off x="8001024" y="3273982"/>
            <a:ext cx="1071570" cy="369332"/>
          </a:xfrm>
          <a:prstGeom prst="rect">
            <a:avLst/>
          </a:prstGeom>
        </p:spPr>
        <p:txBody>
          <a:bodyPr wrap="square">
            <a:spAutoFit/>
          </a:bodyPr>
          <a:lstStyle/>
          <a:p>
            <a:pPr algn="just"/>
            <a:r>
              <a:rPr lang="es-ES" b="1" dirty="0" smtClean="0">
                <a:solidFill>
                  <a:srgbClr val="FF0000"/>
                </a:solidFill>
                <a:latin typeface="Arial" pitchFamily="34" charset="0"/>
                <a:cs typeface="Arial" pitchFamily="34" charset="0"/>
              </a:rPr>
              <a:t>VALIDO</a:t>
            </a:r>
            <a:endParaRPr lang="es-ES" b="1" dirty="0">
              <a:solidFill>
                <a:srgbClr val="FF0000"/>
              </a:solidFill>
              <a:latin typeface="Arial" pitchFamily="34" charset="0"/>
              <a:cs typeface="Arial" pitchFamily="34" charset="0"/>
            </a:endParaRPr>
          </a:p>
        </p:txBody>
      </p:sp>
      <p:sp>
        <p:nvSpPr>
          <p:cNvPr id="10" name="9 Rectángulo"/>
          <p:cNvSpPr/>
          <p:nvPr/>
        </p:nvSpPr>
        <p:spPr>
          <a:xfrm>
            <a:off x="8001024" y="3571876"/>
            <a:ext cx="1071570" cy="369332"/>
          </a:xfrm>
          <a:prstGeom prst="rect">
            <a:avLst/>
          </a:prstGeom>
        </p:spPr>
        <p:txBody>
          <a:bodyPr wrap="square">
            <a:spAutoFit/>
          </a:bodyPr>
          <a:lstStyle/>
          <a:p>
            <a:pPr algn="just"/>
            <a:r>
              <a:rPr lang="es-ES" b="1" dirty="0" smtClean="0">
                <a:solidFill>
                  <a:srgbClr val="FF0000"/>
                </a:solidFill>
                <a:latin typeface="Arial" pitchFamily="34" charset="0"/>
                <a:cs typeface="Arial" pitchFamily="34" charset="0"/>
              </a:rPr>
              <a:t>VALIDO</a:t>
            </a:r>
            <a:endParaRPr lang="es-ES" b="1" dirty="0">
              <a:solidFill>
                <a:srgbClr val="FF0000"/>
              </a:solidFill>
              <a:latin typeface="Arial" pitchFamily="34" charset="0"/>
              <a:cs typeface="Arial" pitchFamily="34" charset="0"/>
            </a:endParaRPr>
          </a:p>
        </p:txBody>
      </p:sp>
      <p:sp>
        <p:nvSpPr>
          <p:cNvPr id="11" name="10 Rectángulo"/>
          <p:cNvSpPr/>
          <p:nvPr/>
        </p:nvSpPr>
        <p:spPr>
          <a:xfrm>
            <a:off x="214282" y="4929198"/>
            <a:ext cx="8715436" cy="923330"/>
          </a:xfrm>
          <a:prstGeom prst="rect">
            <a:avLst/>
          </a:prstGeom>
        </p:spPr>
        <p:txBody>
          <a:bodyPr wrap="square">
            <a:spAutoFit/>
          </a:bodyPr>
          <a:lstStyle/>
          <a:p>
            <a:pPr algn="just"/>
            <a:r>
              <a:rPr lang="es-ES" dirty="0" smtClean="0"/>
              <a:t>Como se puede ver en el ejemplo anterior, Uno puede inspeccionar y modificar legalmente la variable </a:t>
            </a:r>
            <a:r>
              <a:rPr lang="es-ES" b="1" dirty="0" err="1" smtClean="0"/>
              <a:t>soyPublico</a:t>
            </a:r>
            <a:r>
              <a:rPr lang="es-ES" dirty="0" smtClean="0"/>
              <a:t> en la clase </a:t>
            </a:r>
            <a:r>
              <a:rPr lang="es-ES" dirty="0" err="1" smtClean="0"/>
              <a:t>Alpha</a:t>
            </a:r>
            <a:r>
              <a:rPr lang="es-ES" dirty="0" smtClean="0"/>
              <a:t> y puede llamar legalmente al método </a:t>
            </a:r>
            <a:r>
              <a:rPr lang="es-ES" b="1" dirty="0" err="1" smtClean="0"/>
              <a:t>metodoPublico</a:t>
            </a:r>
            <a:r>
              <a:rPr lang="es-ES" b="1" dirty="0" smtClean="0"/>
              <a:t>()</a:t>
            </a:r>
            <a:r>
              <a:rPr lang="es-ES" dirty="0" smtClean="0"/>
              <a:t>.</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to="" calcmode="lin" valueType="num">
                                      <p:cBhvr>
                                        <p:cTn id="12" dur="1" fill="hold"/>
                                        <p:tgtEl>
                                          <p:spTgt spid="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1" fill="hold"/>
                                        <p:tgtEl>
                                          <p:spTgt spid="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to="" calcmode="lin" valueType="num">
                                      <p:cBhvr>
                                        <p:cTn id="27" dur="1" fill="hold"/>
                                        <p:tgtEl>
                                          <p:spTgt spid="10"/>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to="" calcmode="lin" valueType="num">
                                      <p:cBhvr>
                                        <p:cTn id="32"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42910" y="1785926"/>
            <a:ext cx="5429288" cy="1569660"/>
          </a:xfrm>
          <a:prstGeom prst="rect">
            <a:avLst/>
          </a:prstGeom>
        </p:spPr>
        <p:txBody>
          <a:bodyPr wrap="square">
            <a:spAutoFit/>
          </a:bodyPr>
          <a:lstStyle/>
          <a:p>
            <a:pPr>
              <a:spcBef>
                <a:spcPct val="0"/>
              </a:spcBef>
            </a:pPr>
            <a:r>
              <a:rPr lang="es-ES" sz="4800" b="1" dirty="0" smtClean="0">
                <a:latin typeface="Arial" pitchFamily="34" charset="0"/>
                <a:cs typeface="Arial" pitchFamily="34" charset="0"/>
              </a:rPr>
              <a:t> </a:t>
            </a:r>
            <a:r>
              <a:rPr lang="es-ES" sz="4800" b="1" dirty="0" smtClean="0">
                <a:solidFill>
                  <a:schemeClr val="tx2"/>
                </a:solidFill>
                <a:effectLst>
                  <a:outerShdw blurRad="31750" dist="25400" dir="5400000" algn="tl" rotWithShape="0">
                    <a:srgbClr val="000000">
                      <a:alpha val="25000"/>
                    </a:srgbClr>
                  </a:outerShdw>
                </a:effectLst>
                <a:latin typeface="Arial" pitchFamily="34" charset="0"/>
                <a:cs typeface="Arial" pitchFamily="34" charset="0"/>
              </a:rPr>
              <a:t> Nivel de acceso </a:t>
            </a:r>
            <a:r>
              <a:rPr lang="es-ES" sz="4800" b="1" dirty="0" err="1" smtClean="0">
                <a:solidFill>
                  <a:schemeClr val="tx2"/>
                </a:solidFill>
                <a:effectLst>
                  <a:outerShdw blurRad="31750" dist="25400" dir="5400000" algn="tl" rotWithShape="0">
                    <a:srgbClr val="000000">
                      <a:alpha val="25000"/>
                    </a:srgbClr>
                  </a:outerShdw>
                </a:effectLst>
                <a:latin typeface="Arial" pitchFamily="34" charset="0"/>
                <a:cs typeface="Arial" pitchFamily="34" charset="0"/>
              </a:rPr>
              <a:t>protected</a:t>
            </a:r>
            <a:endParaRPr lang="es-ES" sz="4800" b="1" dirty="0">
              <a:latin typeface="Arial" pitchFamily="34" charset="0"/>
              <a:cs typeface="Arial" pitchFamily="34" charset="0"/>
            </a:endParaRPr>
          </a:p>
        </p:txBody>
      </p:sp>
      <p:pic>
        <p:nvPicPr>
          <p:cNvPr id="3074" name="Picture 2"/>
          <p:cNvPicPr>
            <a:picLocks noChangeAspect="1" noChangeArrowheads="1"/>
          </p:cNvPicPr>
          <p:nvPr/>
        </p:nvPicPr>
        <p:blipFill>
          <a:blip r:embed="rId2"/>
          <a:srcRect l="7054" r="2859" b="9566"/>
          <a:stretch>
            <a:fillRect/>
          </a:stretch>
        </p:blipFill>
        <p:spPr bwMode="auto">
          <a:xfrm>
            <a:off x="4643438" y="3410247"/>
            <a:ext cx="4500594" cy="33763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l="423" t="13404" r="85938" b="74817"/>
          <a:stretch>
            <a:fillRect/>
          </a:stretch>
        </p:blipFill>
        <p:spPr bwMode="auto">
          <a:xfrm>
            <a:off x="71406" y="3541690"/>
            <a:ext cx="3232292" cy="1744698"/>
          </a:xfrm>
          <a:prstGeom prst="rect">
            <a:avLst/>
          </a:prstGeom>
          <a:noFill/>
          <a:ln w="9525">
            <a:solidFill>
              <a:schemeClr val="tx1"/>
            </a:solidFill>
            <a:miter lim="800000"/>
            <a:headEnd/>
            <a:tailEnd/>
          </a:ln>
          <a:effectLst/>
        </p:spPr>
      </p:pic>
      <p:sp>
        <p:nvSpPr>
          <p:cNvPr id="4" name="3 Rectángulo"/>
          <p:cNvSpPr/>
          <p:nvPr/>
        </p:nvSpPr>
        <p:spPr>
          <a:xfrm>
            <a:off x="428596" y="785794"/>
            <a:ext cx="8215370" cy="2031325"/>
          </a:xfrm>
          <a:prstGeom prst="rect">
            <a:avLst/>
          </a:prstGeom>
        </p:spPr>
        <p:txBody>
          <a:bodyPr wrap="square">
            <a:spAutoFit/>
          </a:bodyPr>
          <a:lstStyle/>
          <a:p>
            <a:pPr algn="just"/>
            <a:r>
              <a:rPr lang="es-ES" dirty="0" smtClean="0"/>
              <a:t>Permite a la propia clase, las subclases (con la excepción del nivel de acceso private), y todas las clases dentro del mismo paquete que accedan a los miembros. Este nivel de acceso se utiliza cuando es apropiado para una subclase de la clase tener acceso a los miembros, pero no las clases no relacionadas. Los miembros protegidos son como secretos familiares - no importa que toda la familia lo sepa, incluso algunos amigos allegados pero no se quiere que los extraños lo sepan. </a:t>
            </a:r>
          </a:p>
        </p:txBody>
      </p:sp>
      <p:sp>
        <p:nvSpPr>
          <p:cNvPr id="5" name="4 Rectángulo"/>
          <p:cNvSpPr/>
          <p:nvPr/>
        </p:nvSpPr>
        <p:spPr>
          <a:xfrm>
            <a:off x="357158" y="71414"/>
            <a:ext cx="2042547" cy="523220"/>
          </a:xfrm>
          <a:prstGeom prst="rect">
            <a:avLst/>
          </a:prstGeom>
        </p:spPr>
        <p:txBody>
          <a:bodyPr wrap="none">
            <a:spAutoFit/>
          </a:bodyPr>
          <a:lstStyle/>
          <a:p>
            <a:r>
              <a:rPr lang="es-ES" sz="2800" b="1" dirty="0" smtClean="0">
                <a:latin typeface="Arial" pitchFamily="34" charset="0"/>
                <a:cs typeface="Arial" pitchFamily="34" charset="0"/>
              </a:rPr>
              <a:t>  </a:t>
            </a:r>
            <a:r>
              <a:rPr lang="es-ES" sz="2800" b="1" dirty="0" err="1" smtClean="0">
                <a:latin typeface="Arial" pitchFamily="34" charset="0"/>
                <a:cs typeface="Arial" pitchFamily="34" charset="0"/>
              </a:rPr>
              <a:t>Protected</a:t>
            </a:r>
            <a:endParaRPr lang="es-ES" sz="2800" b="1" dirty="0" smtClean="0">
              <a:latin typeface="Arial" pitchFamily="34" charset="0"/>
              <a:cs typeface="Arial" pitchFamily="34" charset="0"/>
            </a:endParaRPr>
          </a:p>
        </p:txBody>
      </p:sp>
      <p:pic>
        <p:nvPicPr>
          <p:cNvPr id="5122" name="Picture 2"/>
          <p:cNvPicPr>
            <a:picLocks noChangeAspect="1" noChangeArrowheads="1"/>
          </p:cNvPicPr>
          <p:nvPr/>
        </p:nvPicPr>
        <p:blipFill>
          <a:blip r:embed="rId3"/>
          <a:srcRect l="31211" t="16825" r="42647" b="62044"/>
          <a:stretch>
            <a:fillRect/>
          </a:stretch>
        </p:blipFill>
        <p:spPr bwMode="auto">
          <a:xfrm>
            <a:off x="4000496" y="3670478"/>
            <a:ext cx="5037036" cy="2544603"/>
          </a:xfrm>
          <a:prstGeom prst="rect">
            <a:avLst/>
          </a:prstGeom>
          <a:noFill/>
          <a:ln w="9525">
            <a:noFill/>
            <a:miter lim="800000"/>
            <a:headEnd/>
            <a:tailEnd/>
          </a:ln>
          <a:effectLst/>
        </p:spPr>
      </p:pic>
      <p:cxnSp>
        <p:nvCxnSpPr>
          <p:cNvPr id="7" name="6 Conector recto de flecha"/>
          <p:cNvCxnSpPr/>
          <p:nvPr/>
        </p:nvCxnSpPr>
        <p:spPr>
          <a:xfrm>
            <a:off x="2786050" y="4714884"/>
            <a:ext cx="1143008" cy="21431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1857356" y="4857760"/>
            <a:ext cx="785818" cy="1588"/>
          </a:xfrm>
          <a:prstGeom prst="line">
            <a:avLst/>
          </a:prstGeom>
          <a:ln w="28575"/>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 to="" calcmode="lin" valueType="num">
                                      <p:cBhvr>
                                        <p:cTn id="17" dur="1" fill="hold"/>
                                        <p:tgtEl>
                                          <p:spTgt spid="512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l="385" t="13497" r="85352" b="72850"/>
          <a:stretch>
            <a:fillRect/>
          </a:stretch>
        </p:blipFill>
        <p:spPr bwMode="auto">
          <a:xfrm>
            <a:off x="94285" y="1571612"/>
            <a:ext cx="3104566" cy="1857388"/>
          </a:xfrm>
          <a:prstGeom prst="rect">
            <a:avLst/>
          </a:prstGeom>
          <a:noFill/>
          <a:ln w="9525">
            <a:solidFill>
              <a:schemeClr val="tx1"/>
            </a:solidFill>
            <a:miter lim="800000"/>
            <a:headEnd/>
            <a:tailEnd/>
          </a:ln>
          <a:effectLst/>
        </p:spPr>
      </p:pic>
      <p:pic>
        <p:nvPicPr>
          <p:cNvPr id="7" name="Picture 2"/>
          <p:cNvPicPr>
            <a:picLocks noChangeAspect="1" noChangeArrowheads="1"/>
          </p:cNvPicPr>
          <p:nvPr/>
        </p:nvPicPr>
        <p:blipFill>
          <a:blip r:embed="rId2"/>
          <a:srcRect l="31055" t="16875" r="44922" b="62130"/>
          <a:stretch>
            <a:fillRect/>
          </a:stretch>
        </p:blipFill>
        <p:spPr bwMode="auto">
          <a:xfrm>
            <a:off x="3453172" y="1571612"/>
            <a:ext cx="5100668" cy="2786082"/>
          </a:xfrm>
          <a:prstGeom prst="rect">
            <a:avLst/>
          </a:prstGeom>
          <a:noFill/>
          <a:ln w="9525">
            <a:noFill/>
            <a:miter lim="800000"/>
            <a:headEnd/>
            <a:tailEnd/>
          </a:ln>
          <a:effectLst/>
        </p:spPr>
      </p:pic>
      <p:sp>
        <p:nvSpPr>
          <p:cNvPr id="8" name="7 Rectángulo"/>
          <p:cNvSpPr/>
          <p:nvPr/>
        </p:nvSpPr>
        <p:spPr>
          <a:xfrm>
            <a:off x="8143900" y="3214686"/>
            <a:ext cx="1071570" cy="369332"/>
          </a:xfrm>
          <a:prstGeom prst="rect">
            <a:avLst/>
          </a:prstGeom>
        </p:spPr>
        <p:txBody>
          <a:bodyPr wrap="square">
            <a:spAutoFit/>
          </a:bodyPr>
          <a:lstStyle/>
          <a:p>
            <a:pPr algn="just"/>
            <a:r>
              <a:rPr lang="es-ES" b="1" dirty="0" smtClean="0">
                <a:solidFill>
                  <a:srgbClr val="FF0000"/>
                </a:solidFill>
                <a:latin typeface="Arial" pitchFamily="34" charset="0"/>
                <a:cs typeface="Arial" pitchFamily="34" charset="0"/>
              </a:rPr>
              <a:t>VALIDO</a:t>
            </a:r>
            <a:endParaRPr lang="es-ES" b="1" dirty="0">
              <a:solidFill>
                <a:srgbClr val="FF0000"/>
              </a:solidFill>
              <a:latin typeface="Arial" pitchFamily="34" charset="0"/>
              <a:cs typeface="Arial" pitchFamily="34" charset="0"/>
            </a:endParaRPr>
          </a:p>
        </p:txBody>
      </p:sp>
      <p:sp>
        <p:nvSpPr>
          <p:cNvPr id="9" name="8 Rectángulo"/>
          <p:cNvSpPr/>
          <p:nvPr/>
        </p:nvSpPr>
        <p:spPr>
          <a:xfrm>
            <a:off x="8143900" y="3512580"/>
            <a:ext cx="1071570" cy="369332"/>
          </a:xfrm>
          <a:prstGeom prst="rect">
            <a:avLst/>
          </a:prstGeom>
        </p:spPr>
        <p:txBody>
          <a:bodyPr wrap="square">
            <a:spAutoFit/>
          </a:bodyPr>
          <a:lstStyle/>
          <a:p>
            <a:pPr algn="just"/>
            <a:r>
              <a:rPr lang="es-ES" b="1" dirty="0" smtClean="0">
                <a:solidFill>
                  <a:srgbClr val="FF0000"/>
                </a:solidFill>
                <a:latin typeface="Arial" pitchFamily="34" charset="0"/>
                <a:cs typeface="Arial" pitchFamily="34" charset="0"/>
              </a:rPr>
              <a:t>VALIDO</a:t>
            </a:r>
            <a:endParaRPr lang="es-ES" b="1" dirty="0">
              <a:solidFill>
                <a:srgbClr val="FF0000"/>
              </a:solidFill>
              <a:latin typeface="Arial" pitchFamily="34" charset="0"/>
              <a:cs typeface="Arial" pitchFamily="34" charset="0"/>
            </a:endParaRPr>
          </a:p>
        </p:txBody>
      </p:sp>
      <p:sp>
        <p:nvSpPr>
          <p:cNvPr id="10" name="9 Rectángulo"/>
          <p:cNvSpPr/>
          <p:nvPr/>
        </p:nvSpPr>
        <p:spPr>
          <a:xfrm>
            <a:off x="428596" y="357166"/>
            <a:ext cx="8072494" cy="369332"/>
          </a:xfrm>
          <a:prstGeom prst="rect">
            <a:avLst/>
          </a:prstGeom>
        </p:spPr>
        <p:txBody>
          <a:bodyPr wrap="square">
            <a:spAutoFit/>
          </a:bodyPr>
          <a:lstStyle/>
          <a:p>
            <a:pPr algn="just"/>
            <a:r>
              <a:rPr lang="es-ES" dirty="0" smtClean="0"/>
              <a:t>Declaramos una clase </a:t>
            </a:r>
            <a:r>
              <a:rPr lang="es-ES" b="1" dirty="0" smtClean="0"/>
              <a:t>Gamma</a:t>
            </a:r>
            <a:r>
              <a:rPr lang="es-ES" dirty="0" smtClean="0"/>
              <a:t> dentro del paquete Griego. </a:t>
            </a:r>
            <a:endParaRPr lang="es-ES" dirty="0"/>
          </a:p>
        </p:txBody>
      </p:sp>
      <p:sp>
        <p:nvSpPr>
          <p:cNvPr id="11" name="10 Rectángulo"/>
          <p:cNvSpPr/>
          <p:nvPr/>
        </p:nvSpPr>
        <p:spPr>
          <a:xfrm>
            <a:off x="285720" y="4500570"/>
            <a:ext cx="8643998" cy="646331"/>
          </a:xfrm>
          <a:prstGeom prst="rect">
            <a:avLst/>
          </a:prstGeom>
        </p:spPr>
        <p:txBody>
          <a:bodyPr wrap="square">
            <a:spAutoFit/>
          </a:bodyPr>
          <a:lstStyle/>
          <a:p>
            <a:pPr algn="just"/>
            <a:r>
              <a:rPr lang="es-ES" dirty="0" smtClean="0"/>
              <a:t>La Clase Gamma puede acceder legalmente al miembro </a:t>
            </a:r>
            <a:r>
              <a:rPr lang="es-ES" b="1" dirty="0" err="1" smtClean="0"/>
              <a:t>estoyProtegido</a:t>
            </a:r>
            <a:r>
              <a:rPr lang="es-ES" dirty="0" smtClean="0"/>
              <a:t> del objeto </a:t>
            </a:r>
            <a:r>
              <a:rPr lang="es-ES" dirty="0" err="1" smtClean="0"/>
              <a:t>Alpha</a:t>
            </a:r>
            <a:r>
              <a:rPr lang="es-ES" dirty="0" smtClean="0"/>
              <a:t> y puede llamar legalmente a su método </a:t>
            </a:r>
            <a:r>
              <a:rPr lang="es-ES" b="1" dirty="0" err="1" smtClean="0"/>
              <a:t>metodoProtegido</a:t>
            </a:r>
            <a:r>
              <a:rPr lang="es-ES" b="1" dirty="0" smtClean="0"/>
              <a:t>()</a:t>
            </a:r>
            <a:r>
              <a:rPr lang="es-ES" dirty="0" smtClean="0"/>
              <a:t>. </a:t>
            </a:r>
            <a:endParaRPr lang="es-ES" dirty="0"/>
          </a:p>
        </p:txBody>
      </p:sp>
      <p:cxnSp>
        <p:nvCxnSpPr>
          <p:cNvPr id="13" name="12 Conector recto"/>
          <p:cNvCxnSpPr/>
          <p:nvPr/>
        </p:nvCxnSpPr>
        <p:spPr>
          <a:xfrm>
            <a:off x="1928794" y="3071810"/>
            <a:ext cx="785818" cy="158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2" name="11 Rectángulo"/>
          <p:cNvSpPr/>
          <p:nvPr/>
        </p:nvSpPr>
        <p:spPr>
          <a:xfrm>
            <a:off x="285720" y="5354437"/>
            <a:ext cx="8715436" cy="646331"/>
          </a:xfrm>
          <a:prstGeom prst="rect">
            <a:avLst/>
          </a:prstGeom>
        </p:spPr>
        <p:txBody>
          <a:bodyPr wrap="square">
            <a:spAutoFit/>
          </a:bodyPr>
          <a:lstStyle/>
          <a:p>
            <a:r>
              <a:rPr lang="es-ES" dirty="0" smtClean="0"/>
              <a:t>Si una clase es una subclase o se encuentra en el mismo paquete de la clase con el miembro protegido, la clase tiene acceso al miembro protegido. </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to="" calcmode="lin" valueType="num">
                                      <p:cBhvr>
                                        <p:cTn id="7" dur="1" fill="hold"/>
                                        <p:tgtEl>
                                          <p:spTgt spid="1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to="" calcmode="lin" valueType="num">
                                      <p:cBhvr>
                                        <p:cTn id="17" dur="1" fill="hold"/>
                                        <p:tgtEl>
                                          <p:spTgt spid="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1" fill="hold"/>
                                        <p:tgtEl>
                                          <p:spTgt spid="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to="" calcmode="lin" valueType="num">
                                      <p:cBhvr>
                                        <p:cTn id="27" dur="1" fill="hold"/>
                                        <p:tgtEl>
                                          <p:spTgt spid="11"/>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to="" calcmode="lin" valueType="num">
                                      <p:cBhvr>
                                        <p:cTn id="32" dur="1" fill="hold"/>
                                        <p:tgtEl>
                                          <p:spTgt spid="1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l="31055" t="16875" r="44922" b="59875"/>
          <a:stretch>
            <a:fillRect/>
          </a:stretch>
        </p:blipFill>
        <p:spPr bwMode="auto">
          <a:xfrm>
            <a:off x="3288997" y="1500174"/>
            <a:ext cx="5196531" cy="3143272"/>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383" t="13487" r="85937" b="67188"/>
          <a:stretch>
            <a:fillRect/>
          </a:stretch>
        </p:blipFill>
        <p:spPr bwMode="auto">
          <a:xfrm>
            <a:off x="319270" y="1500174"/>
            <a:ext cx="2823969" cy="2493388"/>
          </a:xfrm>
          <a:prstGeom prst="rect">
            <a:avLst/>
          </a:prstGeom>
          <a:noFill/>
          <a:ln w="9525">
            <a:solidFill>
              <a:schemeClr val="tx1"/>
            </a:solidFill>
            <a:miter lim="800000"/>
            <a:headEnd/>
            <a:tailEnd/>
          </a:ln>
          <a:effectLst/>
        </p:spPr>
      </p:pic>
      <p:cxnSp>
        <p:nvCxnSpPr>
          <p:cNvPr id="7" name="6 Conector recto"/>
          <p:cNvCxnSpPr/>
          <p:nvPr/>
        </p:nvCxnSpPr>
        <p:spPr>
          <a:xfrm>
            <a:off x="2000232" y="3500438"/>
            <a:ext cx="785818" cy="158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9" name="8 Rectángulo"/>
          <p:cNvSpPr/>
          <p:nvPr/>
        </p:nvSpPr>
        <p:spPr>
          <a:xfrm>
            <a:off x="8072462" y="3488296"/>
            <a:ext cx="1071570" cy="369332"/>
          </a:xfrm>
          <a:prstGeom prst="rect">
            <a:avLst/>
          </a:prstGeom>
        </p:spPr>
        <p:txBody>
          <a:bodyPr wrap="square">
            <a:spAutoFit/>
          </a:bodyPr>
          <a:lstStyle/>
          <a:p>
            <a:pPr algn="just"/>
            <a:r>
              <a:rPr lang="es-ES" b="1" dirty="0" smtClean="0">
                <a:solidFill>
                  <a:srgbClr val="FF0000"/>
                </a:solidFill>
                <a:latin typeface="Arial" pitchFamily="34" charset="0"/>
                <a:cs typeface="Arial" pitchFamily="34" charset="0"/>
              </a:rPr>
              <a:t>ILEGAL</a:t>
            </a:r>
            <a:endParaRPr lang="es-ES" b="1" dirty="0">
              <a:solidFill>
                <a:srgbClr val="FF0000"/>
              </a:solidFill>
              <a:latin typeface="Arial" pitchFamily="34" charset="0"/>
              <a:cs typeface="Arial" pitchFamily="34" charset="0"/>
            </a:endParaRPr>
          </a:p>
        </p:txBody>
      </p:sp>
      <p:sp>
        <p:nvSpPr>
          <p:cNvPr id="10" name="9 Rectángulo"/>
          <p:cNvSpPr/>
          <p:nvPr/>
        </p:nvSpPr>
        <p:spPr>
          <a:xfrm>
            <a:off x="8072430" y="3774048"/>
            <a:ext cx="1071570" cy="369332"/>
          </a:xfrm>
          <a:prstGeom prst="rect">
            <a:avLst/>
          </a:prstGeom>
        </p:spPr>
        <p:txBody>
          <a:bodyPr wrap="square">
            <a:spAutoFit/>
          </a:bodyPr>
          <a:lstStyle/>
          <a:p>
            <a:pPr algn="just"/>
            <a:r>
              <a:rPr lang="es-ES" b="1" dirty="0" smtClean="0">
                <a:solidFill>
                  <a:srgbClr val="FF0000"/>
                </a:solidFill>
                <a:latin typeface="Arial" pitchFamily="34" charset="0"/>
                <a:cs typeface="Arial" pitchFamily="34" charset="0"/>
              </a:rPr>
              <a:t>ILEGAL</a:t>
            </a:r>
            <a:endParaRPr lang="es-ES" b="1" dirty="0">
              <a:solidFill>
                <a:srgbClr val="FF0000"/>
              </a:solidFill>
              <a:latin typeface="Arial" pitchFamily="34" charset="0"/>
              <a:cs typeface="Arial" pitchFamily="34" charset="0"/>
            </a:endParaRPr>
          </a:p>
        </p:txBody>
      </p:sp>
      <p:pic>
        <p:nvPicPr>
          <p:cNvPr id="7171" name="Picture 3"/>
          <p:cNvPicPr>
            <a:picLocks noChangeAspect="1" noChangeArrowheads="1"/>
          </p:cNvPicPr>
          <p:nvPr/>
        </p:nvPicPr>
        <p:blipFill>
          <a:blip r:embed="rId3"/>
          <a:srcRect l="34319" t="25446" r="45592" b="69030"/>
          <a:stretch>
            <a:fillRect/>
          </a:stretch>
        </p:blipFill>
        <p:spPr bwMode="auto">
          <a:xfrm>
            <a:off x="3929058" y="2571744"/>
            <a:ext cx="4286280" cy="736588"/>
          </a:xfrm>
          <a:prstGeom prst="rect">
            <a:avLst/>
          </a:prstGeom>
          <a:noFill/>
          <a:ln w="9525">
            <a:noFill/>
            <a:miter lim="800000"/>
            <a:headEnd/>
            <a:tailEnd/>
          </a:ln>
          <a:effectLst/>
        </p:spPr>
      </p:pic>
      <p:sp>
        <p:nvSpPr>
          <p:cNvPr id="12" name="11 Flecha derecha"/>
          <p:cNvSpPr/>
          <p:nvPr/>
        </p:nvSpPr>
        <p:spPr>
          <a:xfrm rot="18558974">
            <a:off x="3639852" y="3388787"/>
            <a:ext cx="336685" cy="150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428596" y="357166"/>
            <a:ext cx="8143932" cy="646331"/>
          </a:xfrm>
          <a:prstGeom prst="rect">
            <a:avLst/>
          </a:prstGeom>
        </p:spPr>
        <p:txBody>
          <a:bodyPr wrap="square">
            <a:spAutoFit/>
          </a:bodyPr>
          <a:lstStyle/>
          <a:p>
            <a:r>
              <a:rPr lang="es-ES" dirty="0" smtClean="0"/>
              <a:t>Creamos la clase </a:t>
            </a:r>
            <a:r>
              <a:rPr lang="es-ES" b="1" dirty="0" smtClean="0"/>
              <a:t>Delta</a:t>
            </a:r>
            <a:r>
              <a:rPr lang="es-ES" dirty="0" smtClean="0"/>
              <a:t> dentro de un paquete distinto (</a:t>
            </a:r>
            <a:r>
              <a:rPr lang="es-ES" dirty="0" err="1" smtClean="0"/>
              <a:t>Latin</a:t>
            </a:r>
            <a:r>
              <a:rPr lang="es-ES" dirty="0" smtClean="0"/>
              <a:t>) y tratamos de acceder a los atributos y métodos de la clase Alfa:</a:t>
            </a:r>
            <a:endParaRPr lang="es-ES" dirty="0"/>
          </a:p>
        </p:txBody>
      </p:sp>
      <p:sp>
        <p:nvSpPr>
          <p:cNvPr id="11" name="10 Rectángulo"/>
          <p:cNvSpPr/>
          <p:nvPr/>
        </p:nvSpPr>
        <p:spPr>
          <a:xfrm>
            <a:off x="285720" y="5282999"/>
            <a:ext cx="8643998" cy="646331"/>
          </a:xfrm>
          <a:prstGeom prst="rect">
            <a:avLst/>
          </a:prstGeom>
        </p:spPr>
        <p:txBody>
          <a:bodyPr wrap="square">
            <a:spAutoFit/>
          </a:bodyPr>
          <a:lstStyle/>
          <a:p>
            <a:pPr algn="just"/>
            <a:r>
              <a:rPr lang="es-ES" dirty="0" smtClean="0"/>
              <a:t>No puede acceder a la variable </a:t>
            </a:r>
            <a:r>
              <a:rPr lang="es-ES" b="1" dirty="0" err="1" smtClean="0"/>
              <a:t>soyPrivado</a:t>
            </a:r>
            <a:r>
              <a:rPr lang="es-ES" dirty="0" smtClean="0"/>
              <a:t> ni al método </a:t>
            </a:r>
            <a:r>
              <a:rPr lang="es-ES" b="1" dirty="0" err="1" smtClean="0"/>
              <a:t>metodoPrivado</a:t>
            </a:r>
            <a:r>
              <a:rPr lang="es-ES" b="1" dirty="0" smtClean="0"/>
              <a:t>()</a:t>
            </a:r>
            <a:r>
              <a:rPr lang="es-ES" dirty="0" smtClean="0"/>
              <a:t> ya que se encuentra en otro paquete (</a:t>
            </a:r>
            <a:r>
              <a:rPr lang="es-ES" dirty="0" err="1" smtClean="0"/>
              <a:t>Latin</a:t>
            </a:r>
            <a:r>
              <a:rPr lang="es-E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 to="" calcmode="lin" valueType="num">
                                      <p:cBhvr>
                                        <p:cTn id="17" dur="1" fill="hold"/>
                                        <p:tgtEl>
                                          <p:spTgt spid="7170"/>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1" fill="hold"/>
                                        <p:tgtEl>
                                          <p:spTgt spid="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to="" calcmode="lin" valueType="num">
                                      <p:cBhvr>
                                        <p:cTn id="27" dur="1" fill="hold"/>
                                        <p:tgtEl>
                                          <p:spTgt spid="10"/>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to="" calcmode="lin" valueType="num">
                                      <p:cBhvr>
                                        <p:cTn id="32" dur="1" fill="hold"/>
                                        <p:tgtEl>
                                          <p:spTgt spid="12"/>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7171"/>
                                        </p:tgtEl>
                                        <p:attrNameLst>
                                          <p:attrName>style.visibility</p:attrName>
                                        </p:attrNameLst>
                                      </p:cBhvr>
                                      <p:to>
                                        <p:strVal val="visible"/>
                                      </p:to>
                                    </p:set>
                                    <p:anim to="" calcmode="lin" valueType="num">
                                      <p:cBhvr>
                                        <p:cTn id="37" dur="1" fill="hold"/>
                                        <p:tgtEl>
                                          <p:spTgt spid="7171"/>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to="" calcmode="lin" valueType="num">
                                      <p:cBhvr>
                                        <p:cTn id="42"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42910" y="1785926"/>
            <a:ext cx="5429288" cy="1569660"/>
          </a:xfrm>
          <a:prstGeom prst="rect">
            <a:avLst/>
          </a:prstGeom>
        </p:spPr>
        <p:txBody>
          <a:bodyPr wrap="square">
            <a:spAutoFit/>
          </a:bodyPr>
          <a:lstStyle/>
          <a:p>
            <a:pPr>
              <a:spcBef>
                <a:spcPct val="0"/>
              </a:spcBef>
            </a:pPr>
            <a:r>
              <a:rPr lang="es-ES" sz="4800" b="1" dirty="0" smtClean="0">
                <a:latin typeface="Arial" pitchFamily="34" charset="0"/>
                <a:cs typeface="Arial" pitchFamily="34" charset="0"/>
              </a:rPr>
              <a:t> </a:t>
            </a:r>
            <a:r>
              <a:rPr lang="es-ES" sz="4800" b="1" dirty="0" smtClean="0">
                <a:solidFill>
                  <a:schemeClr val="tx2"/>
                </a:solidFill>
                <a:effectLst>
                  <a:outerShdw blurRad="31750" dist="25400" dir="5400000" algn="tl" rotWithShape="0">
                    <a:srgbClr val="000000">
                      <a:alpha val="25000"/>
                    </a:srgbClr>
                  </a:outerShdw>
                </a:effectLst>
                <a:latin typeface="Arial" pitchFamily="34" charset="0"/>
                <a:cs typeface="Arial" pitchFamily="34" charset="0"/>
              </a:rPr>
              <a:t> Nivel de acceso private</a:t>
            </a:r>
            <a:endParaRPr lang="es-ES" sz="4800" b="1" dirty="0">
              <a:latin typeface="Arial" pitchFamily="34" charset="0"/>
              <a:cs typeface="Arial" pitchFamily="34" charset="0"/>
            </a:endParaRPr>
          </a:p>
        </p:txBody>
      </p:sp>
      <p:pic>
        <p:nvPicPr>
          <p:cNvPr id="4098" name="Picture 2"/>
          <p:cNvPicPr>
            <a:picLocks noChangeAspect="1" noChangeArrowheads="1"/>
          </p:cNvPicPr>
          <p:nvPr/>
        </p:nvPicPr>
        <p:blipFill>
          <a:blip r:embed="rId2"/>
          <a:srcRect/>
          <a:stretch>
            <a:fillRect/>
          </a:stretch>
        </p:blipFill>
        <p:spPr bwMode="auto">
          <a:xfrm>
            <a:off x="5929322" y="3929066"/>
            <a:ext cx="2986140" cy="29289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28596" y="785794"/>
            <a:ext cx="8143932" cy="2585323"/>
          </a:xfrm>
          <a:prstGeom prst="rect">
            <a:avLst/>
          </a:prstGeom>
        </p:spPr>
        <p:txBody>
          <a:bodyPr wrap="square">
            <a:spAutoFit/>
          </a:bodyPr>
          <a:lstStyle/>
          <a:p>
            <a:pPr algn="just"/>
            <a:r>
              <a:rPr lang="es-ES" dirty="0" smtClean="0"/>
              <a:t>El nivel de acceso más restringido es private. Un miembro privado es accesible sólo para la clase en la que está definido. Se utiliza este acceso para declarar miembros que sólo deben ser utilizados por la clase. Esto incluye las variables que contienen información que si se accede a ella desde el exterior podría colocar al objeto en un estado de inconsistencia, o los métodos que llamados desde el exterior pueden poner en peligro el estado del objeto o del programa donde se está ejecutando. Los miembros privados son como secretos, nunca deben contársele a nadie. </a:t>
            </a:r>
            <a:endParaRPr lang="es-ES" dirty="0"/>
          </a:p>
        </p:txBody>
      </p:sp>
      <p:sp>
        <p:nvSpPr>
          <p:cNvPr id="3" name="2 Rectángulo"/>
          <p:cNvSpPr/>
          <p:nvPr/>
        </p:nvSpPr>
        <p:spPr>
          <a:xfrm>
            <a:off x="357158" y="71414"/>
            <a:ext cx="1582484" cy="523220"/>
          </a:xfrm>
          <a:prstGeom prst="rect">
            <a:avLst/>
          </a:prstGeom>
        </p:spPr>
        <p:txBody>
          <a:bodyPr wrap="none">
            <a:spAutoFit/>
          </a:bodyPr>
          <a:lstStyle/>
          <a:p>
            <a:r>
              <a:rPr lang="es-ES" sz="2800" b="1" dirty="0" smtClean="0">
                <a:latin typeface="Arial" pitchFamily="34" charset="0"/>
                <a:cs typeface="Arial" pitchFamily="34" charset="0"/>
              </a:rPr>
              <a:t>  Private</a:t>
            </a:r>
          </a:p>
        </p:txBody>
      </p:sp>
      <p:pic>
        <p:nvPicPr>
          <p:cNvPr id="8" name="Picture 3"/>
          <p:cNvPicPr>
            <a:picLocks noChangeAspect="1" noChangeArrowheads="1"/>
          </p:cNvPicPr>
          <p:nvPr/>
        </p:nvPicPr>
        <p:blipFill>
          <a:blip r:embed="rId2"/>
          <a:srcRect l="423" t="13404" r="85938" b="74817"/>
          <a:stretch>
            <a:fillRect/>
          </a:stretch>
        </p:blipFill>
        <p:spPr bwMode="auto">
          <a:xfrm>
            <a:off x="285720" y="3541690"/>
            <a:ext cx="3232292" cy="1744698"/>
          </a:xfrm>
          <a:prstGeom prst="rect">
            <a:avLst/>
          </a:prstGeom>
          <a:noFill/>
          <a:ln w="9525">
            <a:solidFill>
              <a:schemeClr val="tx1"/>
            </a:solidFill>
            <a:miter lim="800000"/>
            <a:headEnd/>
            <a:tailEnd/>
          </a:ln>
          <a:effectLst/>
        </p:spPr>
      </p:pic>
      <p:cxnSp>
        <p:nvCxnSpPr>
          <p:cNvPr id="9" name="8 Conector recto de flecha"/>
          <p:cNvCxnSpPr/>
          <p:nvPr/>
        </p:nvCxnSpPr>
        <p:spPr>
          <a:xfrm>
            <a:off x="3000364" y="4714884"/>
            <a:ext cx="1143008" cy="21431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2071670" y="4857760"/>
            <a:ext cx="785818" cy="1588"/>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9219" name="Picture 3"/>
          <p:cNvPicPr>
            <a:picLocks noChangeAspect="1" noChangeArrowheads="1"/>
          </p:cNvPicPr>
          <p:nvPr/>
        </p:nvPicPr>
        <p:blipFill>
          <a:blip r:embed="rId3"/>
          <a:srcRect l="31054" t="16875" r="45508" b="62161"/>
          <a:stretch>
            <a:fillRect/>
          </a:stretch>
        </p:blipFill>
        <p:spPr bwMode="auto">
          <a:xfrm>
            <a:off x="4286248" y="3500438"/>
            <a:ext cx="4472640" cy="250033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to="" calcmode="lin" valueType="num">
                                      <p:cBhvr>
                                        <p:cTn id="12" dur="1" fill="hold"/>
                                        <p:tgtEl>
                                          <p:spTgt spid="9"/>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 to="" calcmode="lin" valueType="num">
                                      <p:cBhvr>
                                        <p:cTn id="17" dur="1" fill="hold"/>
                                        <p:tgtEl>
                                          <p:spTgt spid="921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85720" y="202148"/>
            <a:ext cx="7715304" cy="369332"/>
          </a:xfrm>
          <a:prstGeom prst="rect">
            <a:avLst/>
          </a:prstGeom>
        </p:spPr>
        <p:txBody>
          <a:bodyPr wrap="square">
            <a:spAutoFit/>
          </a:bodyPr>
          <a:lstStyle/>
          <a:p>
            <a:r>
              <a:rPr lang="es-ES" dirty="0" smtClean="0"/>
              <a:t>Por ejemplo, la clase Beta:</a:t>
            </a:r>
          </a:p>
        </p:txBody>
      </p:sp>
      <p:sp>
        <p:nvSpPr>
          <p:cNvPr id="4" name="3 Rectángulo"/>
          <p:cNvSpPr/>
          <p:nvPr/>
        </p:nvSpPr>
        <p:spPr>
          <a:xfrm>
            <a:off x="285720" y="4143380"/>
            <a:ext cx="8643998" cy="646331"/>
          </a:xfrm>
          <a:prstGeom prst="rect">
            <a:avLst/>
          </a:prstGeom>
        </p:spPr>
        <p:txBody>
          <a:bodyPr wrap="square">
            <a:spAutoFit/>
          </a:bodyPr>
          <a:lstStyle/>
          <a:p>
            <a:pPr algn="just"/>
            <a:r>
              <a:rPr lang="es-ES" dirty="0" smtClean="0"/>
              <a:t>No puede acceder a la variable </a:t>
            </a:r>
            <a:r>
              <a:rPr lang="es-ES" b="1" dirty="0" err="1" smtClean="0"/>
              <a:t>soyPrivado</a:t>
            </a:r>
            <a:r>
              <a:rPr lang="es-ES" dirty="0" smtClean="0"/>
              <a:t> ni al método </a:t>
            </a:r>
            <a:r>
              <a:rPr lang="es-ES" b="1" dirty="0" err="1" smtClean="0"/>
              <a:t>metodoPrivado</a:t>
            </a:r>
            <a:r>
              <a:rPr lang="es-ES" b="1" dirty="0" smtClean="0"/>
              <a:t>()</a:t>
            </a:r>
            <a:r>
              <a:rPr lang="es-ES" dirty="0" smtClean="0"/>
              <a:t> de un objeto del tipo </a:t>
            </a:r>
            <a:r>
              <a:rPr lang="es-ES" dirty="0" err="1" smtClean="0"/>
              <a:t>Alpha</a:t>
            </a:r>
            <a:r>
              <a:rPr lang="es-ES" dirty="0" smtClean="0"/>
              <a:t> porque Beta no es del tipo </a:t>
            </a:r>
            <a:r>
              <a:rPr lang="es-ES" dirty="0" err="1" smtClean="0"/>
              <a:t>Alpha</a:t>
            </a:r>
            <a:r>
              <a:rPr lang="es-ES" dirty="0" smtClean="0"/>
              <a:t>. </a:t>
            </a:r>
          </a:p>
        </p:txBody>
      </p:sp>
      <p:pic>
        <p:nvPicPr>
          <p:cNvPr id="10242" name="Picture 2"/>
          <p:cNvPicPr>
            <a:picLocks noChangeAspect="1" noChangeArrowheads="1"/>
          </p:cNvPicPr>
          <p:nvPr/>
        </p:nvPicPr>
        <p:blipFill>
          <a:blip r:embed="rId2"/>
          <a:srcRect l="480" t="13406" r="86524" b="72813"/>
          <a:stretch>
            <a:fillRect/>
          </a:stretch>
        </p:blipFill>
        <p:spPr bwMode="auto">
          <a:xfrm>
            <a:off x="214282" y="1130300"/>
            <a:ext cx="2694817" cy="178595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l="31250" t="16772" r="45312" b="64287"/>
          <a:stretch>
            <a:fillRect/>
          </a:stretch>
        </p:blipFill>
        <p:spPr bwMode="auto">
          <a:xfrm>
            <a:off x="3286116" y="1201738"/>
            <a:ext cx="5258204" cy="2655890"/>
          </a:xfrm>
          <a:prstGeom prst="rect">
            <a:avLst/>
          </a:prstGeom>
          <a:noFill/>
          <a:ln w="9525">
            <a:noFill/>
            <a:miter lim="800000"/>
            <a:headEnd/>
            <a:tailEnd/>
          </a:ln>
          <a:effectLst/>
        </p:spPr>
      </p:pic>
      <p:sp>
        <p:nvSpPr>
          <p:cNvPr id="11" name="10 Rectángulo"/>
          <p:cNvSpPr/>
          <p:nvPr/>
        </p:nvSpPr>
        <p:spPr>
          <a:xfrm>
            <a:off x="7929618" y="2643182"/>
            <a:ext cx="1071570" cy="369332"/>
          </a:xfrm>
          <a:prstGeom prst="rect">
            <a:avLst/>
          </a:prstGeom>
        </p:spPr>
        <p:txBody>
          <a:bodyPr wrap="square">
            <a:spAutoFit/>
          </a:bodyPr>
          <a:lstStyle/>
          <a:p>
            <a:pPr algn="just"/>
            <a:r>
              <a:rPr lang="es-ES" b="1" dirty="0" smtClean="0">
                <a:solidFill>
                  <a:srgbClr val="FF0000"/>
                </a:solidFill>
                <a:latin typeface="Arial" pitchFamily="34" charset="0"/>
                <a:cs typeface="Arial" pitchFamily="34" charset="0"/>
              </a:rPr>
              <a:t>ILEGAL</a:t>
            </a:r>
            <a:endParaRPr lang="es-ES" b="1" dirty="0">
              <a:solidFill>
                <a:srgbClr val="FF0000"/>
              </a:solidFill>
              <a:latin typeface="Arial" pitchFamily="34" charset="0"/>
              <a:cs typeface="Arial" pitchFamily="34" charset="0"/>
            </a:endParaRPr>
          </a:p>
        </p:txBody>
      </p:sp>
      <p:sp>
        <p:nvSpPr>
          <p:cNvPr id="12" name="11 Rectángulo"/>
          <p:cNvSpPr/>
          <p:nvPr/>
        </p:nvSpPr>
        <p:spPr>
          <a:xfrm>
            <a:off x="7929586" y="2928934"/>
            <a:ext cx="1071570" cy="369332"/>
          </a:xfrm>
          <a:prstGeom prst="rect">
            <a:avLst/>
          </a:prstGeom>
        </p:spPr>
        <p:txBody>
          <a:bodyPr wrap="square">
            <a:spAutoFit/>
          </a:bodyPr>
          <a:lstStyle/>
          <a:p>
            <a:pPr algn="just"/>
            <a:r>
              <a:rPr lang="es-ES" b="1" dirty="0" smtClean="0">
                <a:solidFill>
                  <a:srgbClr val="FF0000"/>
                </a:solidFill>
                <a:latin typeface="Arial" pitchFamily="34" charset="0"/>
                <a:cs typeface="Arial" pitchFamily="34" charset="0"/>
              </a:rPr>
              <a:t>ILEGAL</a:t>
            </a:r>
            <a:endParaRPr lang="es-ES" b="1" dirty="0">
              <a:solidFill>
                <a:srgbClr val="FF0000"/>
              </a:solidFill>
              <a:latin typeface="Arial" pitchFamily="34" charset="0"/>
              <a:cs typeface="Arial" pitchFamily="34" charset="0"/>
            </a:endParaRPr>
          </a:p>
        </p:txBody>
      </p:sp>
      <p:pic>
        <p:nvPicPr>
          <p:cNvPr id="13" name="Picture 3"/>
          <p:cNvPicPr>
            <a:picLocks noChangeAspect="1" noChangeArrowheads="1"/>
          </p:cNvPicPr>
          <p:nvPr/>
        </p:nvPicPr>
        <p:blipFill>
          <a:blip r:embed="rId4"/>
          <a:srcRect l="34319" t="25446" r="45592" b="69030"/>
          <a:stretch>
            <a:fillRect/>
          </a:stretch>
        </p:blipFill>
        <p:spPr bwMode="auto">
          <a:xfrm>
            <a:off x="3929059" y="1715827"/>
            <a:ext cx="4286280" cy="736588"/>
          </a:xfrm>
          <a:prstGeom prst="rect">
            <a:avLst/>
          </a:prstGeom>
          <a:noFill/>
          <a:ln w="9525">
            <a:noFill/>
            <a:miter lim="800000"/>
            <a:headEnd/>
            <a:tailEnd/>
          </a:ln>
          <a:effectLst/>
        </p:spPr>
      </p:pic>
      <p:sp>
        <p:nvSpPr>
          <p:cNvPr id="14" name="13 Flecha derecha"/>
          <p:cNvSpPr/>
          <p:nvPr/>
        </p:nvSpPr>
        <p:spPr>
          <a:xfrm rot="18558974">
            <a:off x="3639853" y="2532870"/>
            <a:ext cx="336685" cy="150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Rectángulo"/>
          <p:cNvSpPr/>
          <p:nvPr/>
        </p:nvSpPr>
        <p:spPr>
          <a:xfrm>
            <a:off x="357158" y="4863124"/>
            <a:ext cx="8501122" cy="923330"/>
          </a:xfrm>
          <a:prstGeom prst="rect">
            <a:avLst/>
          </a:prstGeom>
        </p:spPr>
        <p:txBody>
          <a:bodyPr wrap="square">
            <a:spAutoFit/>
          </a:bodyPr>
          <a:lstStyle/>
          <a:p>
            <a:pPr algn="just"/>
            <a:r>
              <a:rPr lang="es-ES" dirty="0" smtClean="0"/>
              <a:t>Los objetos del tipo </a:t>
            </a:r>
            <a:r>
              <a:rPr lang="es-ES" dirty="0" err="1" smtClean="0"/>
              <a:t>Alpha</a:t>
            </a:r>
            <a:r>
              <a:rPr lang="es-ES" dirty="0" smtClean="0"/>
              <a:t> pueden inspeccionar y modificar la variable </a:t>
            </a:r>
            <a:r>
              <a:rPr lang="es-ES" b="1" dirty="0" err="1" smtClean="0"/>
              <a:t>soyPrivado</a:t>
            </a:r>
            <a:r>
              <a:rPr lang="es-ES" dirty="0" smtClean="0"/>
              <a:t> y pueden invocar el método </a:t>
            </a:r>
            <a:r>
              <a:rPr lang="es-ES" b="1" dirty="0" err="1" smtClean="0"/>
              <a:t>metodoPrivado</a:t>
            </a:r>
            <a:r>
              <a:rPr lang="es-ES" b="1" dirty="0" smtClean="0"/>
              <a:t>()</a:t>
            </a:r>
            <a:r>
              <a:rPr lang="es-ES" dirty="0" smtClean="0"/>
              <a:t>, pero los objetos de otros tipos no pueden acceder.</a:t>
            </a:r>
            <a:endParaRPr lang="es-ES" dirty="0"/>
          </a:p>
        </p:txBody>
      </p:sp>
      <p:cxnSp>
        <p:nvCxnSpPr>
          <p:cNvPr id="16" name="15 Conector recto"/>
          <p:cNvCxnSpPr/>
          <p:nvPr/>
        </p:nvCxnSpPr>
        <p:spPr>
          <a:xfrm>
            <a:off x="1785918" y="2571744"/>
            <a:ext cx="785818" cy="1588"/>
          </a:xfrm>
          <a:prstGeom prst="line">
            <a:avLst/>
          </a:prstGeom>
          <a:ln w="28575"/>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to="" calcmode="lin" valueType="num">
                                      <p:cBhvr>
                                        <p:cTn id="7" dur="1" fill="hold"/>
                                        <p:tgtEl>
                                          <p:spTgt spid="1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 to="" calcmode="lin" valueType="num">
                                      <p:cBhvr>
                                        <p:cTn id="12" dur="1" fill="hold"/>
                                        <p:tgtEl>
                                          <p:spTgt spid="1024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tgtEl>
                                          <p:spTgt spid="1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to="" calcmode="lin" valueType="num">
                                      <p:cBhvr>
                                        <p:cTn id="22" dur="1" fill="hold"/>
                                        <p:tgtEl>
                                          <p:spTgt spid="12"/>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1" fill="hold"/>
                                        <p:tgtEl>
                                          <p:spTgt spid="14"/>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to="" calcmode="lin" valueType="num">
                                      <p:cBhvr>
                                        <p:cTn id="32" dur="1" fill="hold"/>
                                        <p:tgtEl>
                                          <p:spTgt spid="13"/>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to="" calcmode="lin" valueType="num">
                                      <p:cBhvr>
                                        <p:cTn id="37" dur="1" fill="hold"/>
                                        <p:tgtEl>
                                          <p:spTgt spid="4"/>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to="" calcmode="lin" valueType="num">
                                      <p:cBhvr>
                                        <p:cTn id="42" dur="1" fill="hold"/>
                                        <p:tgtEl>
                                          <p:spTgt spid="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4" grpId="0" animBg="1"/>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071538" y="1285860"/>
            <a:ext cx="5803192" cy="707886"/>
          </a:xfrm>
          <a:prstGeom prst="rect">
            <a:avLst/>
          </a:prstGeom>
        </p:spPr>
        <p:txBody>
          <a:bodyPr wrap="none">
            <a:spAutoFit/>
          </a:bodyPr>
          <a:lstStyle/>
          <a:p>
            <a:pPr>
              <a:spcBef>
                <a:spcPct val="0"/>
              </a:spcBef>
            </a:pPr>
            <a:r>
              <a:rPr lang="es-ES" sz="4000" b="1"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Palabra reservada </a:t>
            </a:r>
            <a:r>
              <a:rPr lang="es-ES" sz="4000" b="1" dirty="0" err="1"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this</a:t>
            </a:r>
            <a:r>
              <a:rPr lang="es-ES" sz="4000" b="1"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 </a:t>
            </a:r>
          </a:p>
        </p:txBody>
      </p:sp>
      <p:pic>
        <p:nvPicPr>
          <p:cNvPr id="5" name="Picture 2" descr="21g4"/>
          <p:cNvPicPr>
            <a:picLocks noChangeAspect="1" noChangeArrowheads="1"/>
          </p:cNvPicPr>
          <p:nvPr/>
        </p:nvPicPr>
        <p:blipFill>
          <a:blip r:embed="rId2">
            <a:clrChange>
              <a:clrFrom>
                <a:srgbClr val="FFFFFF"/>
              </a:clrFrom>
              <a:clrTo>
                <a:srgbClr val="FFFFFF">
                  <a:alpha val="0"/>
                </a:srgbClr>
              </a:clrTo>
            </a:clrChange>
            <a:lum bright="42000"/>
          </a:blip>
          <a:srcRect l="72957" b="64514"/>
          <a:stretch>
            <a:fillRect/>
          </a:stretch>
        </p:blipFill>
        <p:spPr bwMode="auto">
          <a:xfrm>
            <a:off x="5580063" y="1341438"/>
            <a:ext cx="2997200" cy="52482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00034" y="428604"/>
            <a:ext cx="8286808" cy="707886"/>
          </a:xfrm>
          <a:prstGeom prst="rect">
            <a:avLst/>
          </a:prstGeom>
        </p:spPr>
        <p:txBody>
          <a:bodyPr wrap="square">
            <a:spAutoFit/>
          </a:bodyPr>
          <a:lstStyle/>
          <a:p>
            <a:pPr algn="just"/>
            <a:r>
              <a:rPr lang="es-ES" sz="2000" dirty="0" smtClean="0">
                <a:latin typeface="Arial" pitchFamily="34" charset="0"/>
                <a:cs typeface="Arial" pitchFamily="34" charset="0"/>
              </a:rPr>
              <a:t>La palabra reservada </a:t>
            </a:r>
            <a:r>
              <a:rPr lang="es-ES" sz="2000" dirty="0" err="1" smtClean="0">
                <a:latin typeface="Arial" pitchFamily="34" charset="0"/>
                <a:cs typeface="Arial" pitchFamily="34" charset="0"/>
              </a:rPr>
              <a:t>this</a:t>
            </a:r>
            <a:r>
              <a:rPr lang="es-ES" sz="2000" dirty="0" smtClean="0">
                <a:latin typeface="Arial" pitchFamily="34" charset="0"/>
                <a:cs typeface="Arial" pitchFamily="34" charset="0"/>
              </a:rPr>
              <a:t> se utiliza para diferenciar el nombre del atributo con el nombre del parámetro cuando éstos coinciden. </a:t>
            </a:r>
            <a:endParaRPr lang="es-ES" sz="2000" dirty="0">
              <a:latin typeface="Arial" pitchFamily="34" charset="0"/>
              <a:cs typeface="Arial" pitchFamily="34" charset="0"/>
            </a:endParaRPr>
          </a:p>
        </p:txBody>
      </p:sp>
      <p:sp>
        <p:nvSpPr>
          <p:cNvPr id="3" name="2 Rectángulo"/>
          <p:cNvSpPr/>
          <p:nvPr/>
        </p:nvSpPr>
        <p:spPr>
          <a:xfrm>
            <a:off x="428596" y="1571612"/>
            <a:ext cx="8501090" cy="2554545"/>
          </a:xfrm>
          <a:prstGeom prst="rect">
            <a:avLst/>
          </a:prstGeom>
        </p:spPr>
        <p:txBody>
          <a:bodyPr wrap="square">
            <a:spAutoFit/>
          </a:bodyPr>
          <a:lstStyle/>
          <a:p>
            <a:r>
              <a:rPr lang="es-ES" sz="2000" b="1" i="1" dirty="0" smtClean="0">
                <a:latin typeface="Arial" pitchFamily="34" charset="0"/>
                <a:cs typeface="Arial" pitchFamily="34" charset="0"/>
              </a:rPr>
              <a:t>public Producto(String codigo, String </a:t>
            </a:r>
            <a:r>
              <a:rPr lang="es-ES" sz="2000" b="1" i="1" dirty="0" err="1" smtClean="0">
                <a:latin typeface="Arial" pitchFamily="34" charset="0"/>
                <a:cs typeface="Arial" pitchFamily="34" charset="0"/>
              </a:rPr>
              <a:t>descripcion</a:t>
            </a:r>
            <a:r>
              <a:rPr lang="es-ES" sz="2000" b="1" i="1" dirty="0" smtClean="0">
                <a:latin typeface="Arial" pitchFamily="34" charset="0"/>
                <a:cs typeface="Arial" pitchFamily="34" charset="0"/>
              </a:rPr>
              <a:t>, double precio){  </a:t>
            </a:r>
          </a:p>
          <a:p>
            <a:r>
              <a:rPr lang="es-ES" sz="2000" b="1" i="1" dirty="0" smtClean="0">
                <a:solidFill>
                  <a:schemeClr val="accent4">
                    <a:lumMod val="60000"/>
                    <a:lumOff val="40000"/>
                  </a:schemeClr>
                </a:solidFill>
                <a:latin typeface="Arial" pitchFamily="34" charset="0"/>
                <a:cs typeface="Arial" pitchFamily="34" charset="0"/>
              </a:rPr>
              <a:t>	// ah recibido parámetros</a:t>
            </a:r>
          </a:p>
          <a:p>
            <a:endParaRPr lang="es-ES" sz="2000" i="1" dirty="0" smtClean="0">
              <a:latin typeface="Arial" pitchFamily="34" charset="0"/>
              <a:cs typeface="Arial" pitchFamily="34" charset="0"/>
            </a:endParaRPr>
          </a:p>
          <a:p>
            <a:r>
              <a:rPr lang="es-ES" sz="2000" i="1" dirty="0" smtClean="0">
                <a:latin typeface="Arial" pitchFamily="34" charset="0"/>
                <a:cs typeface="Arial" pitchFamily="34" charset="0"/>
              </a:rPr>
              <a:t>	this.codigo=codigo; </a:t>
            </a:r>
          </a:p>
          <a:p>
            <a:r>
              <a:rPr lang="es-ES" sz="2000" i="1" dirty="0" smtClean="0">
                <a:latin typeface="Arial" pitchFamily="34" charset="0"/>
                <a:cs typeface="Arial" pitchFamily="34" charset="0"/>
              </a:rPr>
              <a:t>	this.descripcion=</a:t>
            </a:r>
            <a:r>
              <a:rPr lang="es-ES" sz="2000" i="1" dirty="0" err="1" smtClean="0">
                <a:latin typeface="Arial" pitchFamily="34" charset="0"/>
                <a:cs typeface="Arial" pitchFamily="34" charset="0"/>
              </a:rPr>
              <a:t>descripcion</a:t>
            </a:r>
            <a:r>
              <a:rPr lang="es-ES" sz="2000" i="1" dirty="0" smtClean="0">
                <a:latin typeface="Arial" pitchFamily="34" charset="0"/>
                <a:cs typeface="Arial" pitchFamily="34" charset="0"/>
              </a:rPr>
              <a:t>; </a:t>
            </a:r>
          </a:p>
          <a:p>
            <a:r>
              <a:rPr lang="es-ES" sz="2000" i="1" dirty="0" smtClean="0">
                <a:latin typeface="Arial" pitchFamily="34" charset="0"/>
                <a:cs typeface="Arial" pitchFamily="34" charset="0"/>
              </a:rPr>
              <a:t>	this.precio=precio;  </a:t>
            </a:r>
          </a:p>
          <a:p>
            <a:r>
              <a:rPr lang="es-ES" sz="2000" i="1" dirty="0" smtClean="0">
                <a:latin typeface="Arial" pitchFamily="34" charset="0"/>
                <a:cs typeface="Arial" pitchFamily="34" charset="0"/>
              </a:rPr>
              <a:t>	</a:t>
            </a:r>
            <a:r>
              <a:rPr lang="es-ES" sz="2000" b="1" i="1" dirty="0" smtClean="0">
                <a:solidFill>
                  <a:schemeClr val="accent4">
                    <a:lumMod val="60000"/>
                    <a:lumOff val="40000"/>
                  </a:schemeClr>
                </a:solidFill>
                <a:latin typeface="Arial" pitchFamily="34" charset="0"/>
                <a:cs typeface="Arial" pitchFamily="34" charset="0"/>
              </a:rPr>
              <a:t>// inicializó los atributos con los parámetros recibidos</a:t>
            </a:r>
          </a:p>
          <a:p>
            <a:r>
              <a:rPr lang="es-ES" sz="2000" i="1" dirty="0" smtClean="0">
                <a:latin typeface="Arial" pitchFamily="34" charset="0"/>
                <a:cs typeface="Arial" pitchFamily="34" charset="0"/>
              </a:rPr>
              <a:t>			} </a:t>
            </a:r>
          </a:p>
        </p:txBody>
      </p:sp>
      <p:sp>
        <p:nvSpPr>
          <p:cNvPr id="4" name="3 Rectángulo"/>
          <p:cNvSpPr/>
          <p:nvPr/>
        </p:nvSpPr>
        <p:spPr>
          <a:xfrm>
            <a:off x="500034" y="4292750"/>
            <a:ext cx="7929618" cy="707886"/>
          </a:xfrm>
          <a:prstGeom prst="rect">
            <a:avLst/>
          </a:prstGeom>
        </p:spPr>
        <p:txBody>
          <a:bodyPr wrap="square">
            <a:spAutoFit/>
          </a:bodyPr>
          <a:lstStyle/>
          <a:p>
            <a:r>
              <a:rPr lang="es-ES" sz="2000" dirty="0" smtClean="0"/>
              <a:t>También es utilizada para referirse a la ventana gráfica vigente y activa. Por ejemplo: </a:t>
            </a:r>
            <a:endParaRPr lang="es-ES" sz="2000" dirty="0"/>
          </a:p>
        </p:txBody>
      </p:sp>
      <p:pic>
        <p:nvPicPr>
          <p:cNvPr id="10242" name="Picture 2"/>
          <p:cNvPicPr>
            <a:picLocks noChangeAspect="1" noChangeArrowheads="1"/>
          </p:cNvPicPr>
          <p:nvPr/>
        </p:nvPicPr>
        <p:blipFill>
          <a:blip r:embed="rId2"/>
          <a:srcRect l="19922" t="49313" r="23828" b="45625"/>
          <a:stretch>
            <a:fillRect/>
          </a:stretch>
        </p:blipFill>
        <p:spPr bwMode="auto">
          <a:xfrm>
            <a:off x="357158" y="5286388"/>
            <a:ext cx="7620053" cy="42862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anim to="" calcmode="lin" valueType="num">
                                      <p:cBhvr>
                                        <p:cTn id="17" dur="1" fill="hold"/>
                                        <p:tgtEl>
                                          <p:spTgt spid="1024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21g4"/>
          <p:cNvPicPr>
            <a:picLocks noChangeAspect="1" noChangeArrowheads="1"/>
          </p:cNvPicPr>
          <p:nvPr/>
        </p:nvPicPr>
        <p:blipFill>
          <a:blip r:embed="rId2">
            <a:clrChange>
              <a:clrFrom>
                <a:srgbClr val="FFFFFF"/>
              </a:clrFrom>
              <a:clrTo>
                <a:srgbClr val="FFFFFF">
                  <a:alpha val="0"/>
                </a:srgbClr>
              </a:clrTo>
            </a:clrChange>
            <a:lum bright="42000"/>
          </a:blip>
          <a:srcRect t="2501" r="71330" b="61867"/>
          <a:stretch>
            <a:fillRect/>
          </a:stretch>
        </p:blipFill>
        <p:spPr bwMode="auto">
          <a:xfrm>
            <a:off x="6300788" y="2205038"/>
            <a:ext cx="2657475" cy="4105275"/>
          </a:xfrm>
          <a:prstGeom prst="rect">
            <a:avLst/>
          </a:prstGeom>
          <a:noFill/>
        </p:spPr>
      </p:pic>
      <p:sp>
        <p:nvSpPr>
          <p:cNvPr id="5" name="Rectangle 7"/>
          <p:cNvSpPr>
            <a:spLocks noGrp="1" noChangeArrowheads="1"/>
          </p:cNvSpPr>
          <p:nvPr>
            <p:ph type="title"/>
          </p:nvPr>
        </p:nvSpPr>
        <p:spPr>
          <a:xfrm>
            <a:off x="785786" y="357166"/>
            <a:ext cx="7215238" cy="1928826"/>
          </a:xfrm>
          <a:noFill/>
          <a:ln/>
        </p:spPr>
        <p:txBody>
          <a:bodyPr anchor="b">
            <a:normAutofit/>
          </a:bodyPr>
          <a:lstStyle/>
          <a:p>
            <a:r>
              <a:rPr lang="es-PE" sz="4000" dirty="0" smtClean="0">
                <a:latin typeface="Arial" pitchFamily="34" charset="0"/>
                <a:cs typeface="Arial" pitchFamily="34" charset="0"/>
              </a:rPr>
              <a:t>¿Qué es un constructor?</a:t>
            </a:r>
            <a:endParaRPr lang="es-PE" sz="4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071538" y="1285860"/>
            <a:ext cx="5202065" cy="707886"/>
          </a:xfrm>
          <a:prstGeom prst="rect">
            <a:avLst/>
          </a:prstGeom>
        </p:spPr>
        <p:txBody>
          <a:bodyPr wrap="none">
            <a:spAutoFit/>
          </a:bodyPr>
          <a:lstStyle/>
          <a:p>
            <a:pPr>
              <a:spcBef>
                <a:spcPct val="0"/>
              </a:spcBef>
            </a:pPr>
            <a:r>
              <a:rPr lang="es-ES" sz="4000" b="1"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Referencia a objetos</a:t>
            </a:r>
          </a:p>
        </p:txBody>
      </p:sp>
      <p:pic>
        <p:nvPicPr>
          <p:cNvPr id="5" name="Picture 2" descr="21g4"/>
          <p:cNvPicPr>
            <a:picLocks noChangeAspect="1" noChangeArrowheads="1"/>
          </p:cNvPicPr>
          <p:nvPr/>
        </p:nvPicPr>
        <p:blipFill>
          <a:blip r:embed="rId2">
            <a:clrChange>
              <a:clrFrom>
                <a:srgbClr val="FFFFFF"/>
              </a:clrFrom>
              <a:clrTo>
                <a:srgbClr val="FFFFFF">
                  <a:alpha val="0"/>
                </a:srgbClr>
              </a:clrTo>
            </a:clrChange>
            <a:lum bright="42000"/>
          </a:blip>
          <a:srcRect l="72957" b="64514"/>
          <a:stretch>
            <a:fillRect/>
          </a:stretch>
        </p:blipFill>
        <p:spPr bwMode="auto">
          <a:xfrm>
            <a:off x="5580063" y="1341438"/>
            <a:ext cx="2997200" cy="5248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11 Grupo"/>
          <p:cNvGrpSpPr/>
          <p:nvPr/>
        </p:nvGrpSpPr>
        <p:grpSpPr>
          <a:xfrm>
            <a:off x="571472" y="2214554"/>
            <a:ext cx="1928826" cy="2083844"/>
            <a:chOff x="1071538" y="1130842"/>
            <a:chExt cx="1928826" cy="2083844"/>
          </a:xfrm>
        </p:grpSpPr>
        <p:sp>
          <p:nvSpPr>
            <p:cNvPr id="4" name="3 Rectángulo"/>
            <p:cNvSpPr/>
            <p:nvPr/>
          </p:nvSpPr>
          <p:spPr>
            <a:xfrm>
              <a:off x="1071538" y="1142984"/>
              <a:ext cx="1857388" cy="2071702"/>
            </a:xfrm>
            <a:prstGeom prst="rect">
              <a:avLst/>
            </a:prstGeom>
            <a:solidFill>
              <a:srgbClr val="F6FE9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 name="5 Conector recto"/>
            <p:cNvCxnSpPr/>
            <p:nvPr/>
          </p:nvCxnSpPr>
          <p:spPr>
            <a:xfrm>
              <a:off x="1071538" y="1500174"/>
              <a:ext cx="1857388" cy="1652"/>
            </a:xfrm>
            <a:prstGeom prst="line">
              <a:avLst/>
            </a:prstGeom>
          </p:spPr>
          <p:style>
            <a:lnRef idx="1">
              <a:schemeClr val="dk1"/>
            </a:lnRef>
            <a:fillRef idx="0">
              <a:schemeClr val="dk1"/>
            </a:fillRef>
            <a:effectRef idx="0">
              <a:schemeClr val="dk1"/>
            </a:effectRef>
            <a:fontRef idx="minor">
              <a:schemeClr val="tx1"/>
            </a:fontRef>
          </p:style>
        </p:cxnSp>
        <p:sp>
          <p:nvSpPr>
            <p:cNvPr id="8" name="7 CuadroTexto"/>
            <p:cNvSpPr txBox="1"/>
            <p:nvPr/>
          </p:nvSpPr>
          <p:spPr>
            <a:xfrm>
              <a:off x="1071538" y="1130842"/>
              <a:ext cx="1857388" cy="369332"/>
            </a:xfrm>
            <a:prstGeom prst="rect">
              <a:avLst/>
            </a:prstGeom>
            <a:noFill/>
          </p:spPr>
          <p:txBody>
            <a:bodyPr wrap="square" rtlCol="0">
              <a:spAutoFit/>
            </a:bodyPr>
            <a:lstStyle/>
            <a:p>
              <a:pPr algn="ctr"/>
              <a:r>
                <a:rPr lang="es-ES" dirty="0" smtClean="0"/>
                <a:t>DNI</a:t>
              </a:r>
              <a:endParaRPr lang="es-ES" dirty="0"/>
            </a:p>
          </p:txBody>
        </p:sp>
        <p:sp>
          <p:nvSpPr>
            <p:cNvPr id="9" name="8 CuadroTexto"/>
            <p:cNvSpPr txBox="1"/>
            <p:nvPr/>
          </p:nvSpPr>
          <p:spPr>
            <a:xfrm>
              <a:off x="1071538" y="1500174"/>
              <a:ext cx="1928826" cy="1569660"/>
            </a:xfrm>
            <a:prstGeom prst="rect">
              <a:avLst/>
            </a:prstGeom>
            <a:noFill/>
          </p:spPr>
          <p:txBody>
            <a:bodyPr wrap="square" rtlCol="0">
              <a:spAutoFit/>
            </a:bodyPr>
            <a:lstStyle/>
            <a:p>
              <a:pPr>
                <a:lnSpc>
                  <a:spcPct val="150000"/>
                </a:lnSpc>
              </a:pPr>
              <a:r>
                <a:rPr lang="es-ES" sz="1600" dirty="0" smtClean="0"/>
                <a:t>numero </a:t>
              </a:r>
              <a:r>
                <a:rPr lang="es-ES" sz="1600" dirty="0" err="1" smtClean="0"/>
                <a:t>String</a:t>
              </a:r>
              <a:r>
                <a:rPr lang="es-ES" sz="1600" dirty="0" smtClean="0"/>
                <a:t/>
              </a:r>
              <a:br>
                <a:rPr lang="es-ES" sz="1600" dirty="0" smtClean="0"/>
              </a:br>
              <a:r>
                <a:rPr lang="es-ES" sz="1600" dirty="0" smtClean="0"/>
                <a:t>dueño PERSONA</a:t>
              </a:r>
            </a:p>
            <a:p>
              <a:pPr>
                <a:lnSpc>
                  <a:spcPct val="150000"/>
                </a:lnSpc>
              </a:pPr>
              <a:r>
                <a:rPr lang="es-ES" sz="1600" dirty="0" err="1" smtClean="0"/>
                <a:t>emision</a:t>
              </a:r>
              <a:r>
                <a:rPr lang="es-ES" sz="1600" dirty="0" smtClean="0"/>
                <a:t> 	FECHA</a:t>
              </a:r>
            </a:p>
            <a:p>
              <a:pPr>
                <a:lnSpc>
                  <a:spcPct val="150000"/>
                </a:lnSpc>
              </a:pPr>
              <a:r>
                <a:rPr lang="es-ES" sz="1600" dirty="0" smtClean="0"/>
                <a:t>caducidad FECHA</a:t>
              </a:r>
              <a:endParaRPr lang="es-ES" sz="1600" dirty="0"/>
            </a:p>
          </p:txBody>
        </p:sp>
        <p:cxnSp>
          <p:nvCxnSpPr>
            <p:cNvPr id="11" name="10 Conector recto"/>
            <p:cNvCxnSpPr/>
            <p:nvPr/>
          </p:nvCxnSpPr>
          <p:spPr>
            <a:xfrm>
              <a:off x="1071538" y="3071810"/>
              <a:ext cx="1857388" cy="1652"/>
            </a:xfrm>
            <a:prstGeom prst="line">
              <a:avLst/>
            </a:prstGeom>
          </p:spPr>
          <p:style>
            <a:lnRef idx="1">
              <a:schemeClr val="dk1"/>
            </a:lnRef>
            <a:fillRef idx="0">
              <a:schemeClr val="dk1"/>
            </a:fillRef>
            <a:effectRef idx="0">
              <a:schemeClr val="dk1"/>
            </a:effectRef>
            <a:fontRef idx="minor">
              <a:schemeClr val="tx1"/>
            </a:fontRef>
          </p:style>
        </p:cxnSp>
      </p:grpSp>
      <p:grpSp>
        <p:nvGrpSpPr>
          <p:cNvPr id="13" name="12 Grupo"/>
          <p:cNvGrpSpPr/>
          <p:nvPr/>
        </p:nvGrpSpPr>
        <p:grpSpPr>
          <a:xfrm>
            <a:off x="3357554" y="2214554"/>
            <a:ext cx="1928826" cy="2083844"/>
            <a:chOff x="1071538" y="1130842"/>
            <a:chExt cx="1928826" cy="2083844"/>
          </a:xfrm>
        </p:grpSpPr>
        <p:sp>
          <p:nvSpPr>
            <p:cNvPr id="14" name="13 Rectángulo"/>
            <p:cNvSpPr/>
            <p:nvPr/>
          </p:nvSpPr>
          <p:spPr>
            <a:xfrm>
              <a:off x="1071538" y="1142984"/>
              <a:ext cx="1857388" cy="2071702"/>
            </a:xfrm>
            <a:prstGeom prst="rect">
              <a:avLst/>
            </a:prstGeom>
            <a:solidFill>
              <a:srgbClr val="F6FE9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 name="14 Conector recto"/>
            <p:cNvCxnSpPr/>
            <p:nvPr/>
          </p:nvCxnSpPr>
          <p:spPr>
            <a:xfrm>
              <a:off x="1071538" y="1500174"/>
              <a:ext cx="1857388" cy="1652"/>
            </a:xfrm>
            <a:prstGeom prst="line">
              <a:avLst/>
            </a:prstGeom>
          </p:spPr>
          <p:style>
            <a:lnRef idx="1">
              <a:schemeClr val="dk1"/>
            </a:lnRef>
            <a:fillRef idx="0">
              <a:schemeClr val="dk1"/>
            </a:fillRef>
            <a:effectRef idx="0">
              <a:schemeClr val="dk1"/>
            </a:effectRef>
            <a:fontRef idx="minor">
              <a:schemeClr val="tx1"/>
            </a:fontRef>
          </p:style>
        </p:cxnSp>
        <p:sp>
          <p:nvSpPr>
            <p:cNvPr id="16" name="15 CuadroTexto"/>
            <p:cNvSpPr txBox="1"/>
            <p:nvPr/>
          </p:nvSpPr>
          <p:spPr>
            <a:xfrm>
              <a:off x="1071538" y="1130842"/>
              <a:ext cx="1857388" cy="369332"/>
            </a:xfrm>
            <a:prstGeom prst="rect">
              <a:avLst/>
            </a:prstGeom>
            <a:noFill/>
          </p:spPr>
          <p:txBody>
            <a:bodyPr wrap="square" rtlCol="0">
              <a:spAutoFit/>
            </a:bodyPr>
            <a:lstStyle/>
            <a:p>
              <a:pPr algn="ctr"/>
              <a:r>
                <a:rPr lang="es-ES" dirty="0" smtClean="0"/>
                <a:t>PERSONA</a:t>
              </a:r>
              <a:endParaRPr lang="es-ES" dirty="0"/>
            </a:p>
          </p:txBody>
        </p:sp>
        <p:sp>
          <p:nvSpPr>
            <p:cNvPr id="17" name="16 CuadroTexto"/>
            <p:cNvSpPr txBox="1"/>
            <p:nvPr/>
          </p:nvSpPr>
          <p:spPr>
            <a:xfrm>
              <a:off x="1071538" y="1500174"/>
              <a:ext cx="1928826" cy="1569660"/>
            </a:xfrm>
            <a:prstGeom prst="rect">
              <a:avLst/>
            </a:prstGeom>
            <a:noFill/>
          </p:spPr>
          <p:txBody>
            <a:bodyPr wrap="square" rtlCol="0">
              <a:spAutoFit/>
            </a:bodyPr>
            <a:lstStyle/>
            <a:p>
              <a:pPr>
                <a:lnSpc>
                  <a:spcPct val="150000"/>
                </a:lnSpc>
              </a:pPr>
              <a:r>
                <a:rPr lang="es-ES" sz="1600" dirty="0" smtClean="0"/>
                <a:t>nombre  </a:t>
              </a:r>
              <a:r>
                <a:rPr lang="es-ES" sz="1600" dirty="0" err="1" smtClean="0"/>
                <a:t>String</a:t>
              </a:r>
              <a:r>
                <a:rPr lang="es-ES" sz="1600" dirty="0" smtClean="0"/>
                <a:t/>
              </a:r>
              <a:br>
                <a:rPr lang="es-ES" sz="1600" dirty="0" smtClean="0"/>
              </a:br>
              <a:r>
                <a:rPr lang="es-ES" sz="1600" dirty="0" smtClean="0"/>
                <a:t>apellido  </a:t>
              </a:r>
              <a:r>
                <a:rPr lang="es-ES" sz="1600" dirty="0" err="1" smtClean="0"/>
                <a:t>String</a:t>
              </a:r>
              <a:endParaRPr lang="es-ES" sz="1600" dirty="0" smtClean="0"/>
            </a:p>
            <a:p>
              <a:pPr>
                <a:lnSpc>
                  <a:spcPct val="150000"/>
                </a:lnSpc>
              </a:pPr>
              <a:r>
                <a:rPr lang="es-ES" sz="1600" dirty="0" smtClean="0"/>
                <a:t>edad    </a:t>
              </a:r>
              <a:r>
                <a:rPr lang="es-ES" sz="1600" dirty="0" err="1" smtClean="0"/>
                <a:t>int</a:t>
              </a:r>
              <a:endParaRPr lang="es-ES" sz="1600" dirty="0" smtClean="0"/>
            </a:p>
            <a:p>
              <a:pPr>
                <a:lnSpc>
                  <a:spcPct val="150000"/>
                </a:lnSpc>
              </a:pPr>
              <a:r>
                <a:rPr lang="es-ES" sz="1600" dirty="0" smtClean="0"/>
                <a:t>peso    </a:t>
              </a:r>
              <a:r>
                <a:rPr lang="es-ES" sz="1600" dirty="0" err="1" smtClean="0"/>
                <a:t>double</a:t>
              </a:r>
              <a:endParaRPr lang="es-ES" sz="1600" dirty="0"/>
            </a:p>
          </p:txBody>
        </p:sp>
        <p:cxnSp>
          <p:nvCxnSpPr>
            <p:cNvPr id="18" name="17 Conector recto"/>
            <p:cNvCxnSpPr/>
            <p:nvPr/>
          </p:nvCxnSpPr>
          <p:spPr>
            <a:xfrm>
              <a:off x="1071538" y="3071810"/>
              <a:ext cx="1857388" cy="1652"/>
            </a:xfrm>
            <a:prstGeom prst="line">
              <a:avLst/>
            </a:prstGeom>
          </p:spPr>
          <p:style>
            <a:lnRef idx="1">
              <a:schemeClr val="dk1"/>
            </a:lnRef>
            <a:fillRef idx="0">
              <a:schemeClr val="dk1"/>
            </a:fillRef>
            <a:effectRef idx="0">
              <a:schemeClr val="dk1"/>
            </a:effectRef>
            <a:fontRef idx="minor">
              <a:schemeClr val="tx1"/>
            </a:fontRef>
          </p:style>
        </p:cxnSp>
      </p:grpSp>
      <p:grpSp>
        <p:nvGrpSpPr>
          <p:cNvPr id="19" name="18 Grupo"/>
          <p:cNvGrpSpPr/>
          <p:nvPr/>
        </p:nvGrpSpPr>
        <p:grpSpPr>
          <a:xfrm>
            <a:off x="6357950" y="2214554"/>
            <a:ext cx="1928826" cy="1714512"/>
            <a:chOff x="1071538" y="1130842"/>
            <a:chExt cx="1928826" cy="1714512"/>
          </a:xfrm>
        </p:grpSpPr>
        <p:sp>
          <p:nvSpPr>
            <p:cNvPr id="20" name="19 Rectángulo"/>
            <p:cNvSpPr/>
            <p:nvPr/>
          </p:nvSpPr>
          <p:spPr>
            <a:xfrm>
              <a:off x="1071538" y="1142984"/>
              <a:ext cx="1857388" cy="1702370"/>
            </a:xfrm>
            <a:prstGeom prst="rect">
              <a:avLst/>
            </a:prstGeom>
            <a:solidFill>
              <a:srgbClr val="F6FE9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1" name="20 Conector recto"/>
            <p:cNvCxnSpPr/>
            <p:nvPr/>
          </p:nvCxnSpPr>
          <p:spPr>
            <a:xfrm>
              <a:off x="1071538" y="1500174"/>
              <a:ext cx="1857388" cy="1652"/>
            </a:xfrm>
            <a:prstGeom prst="line">
              <a:avLst/>
            </a:prstGeom>
          </p:spPr>
          <p:style>
            <a:lnRef idx="1">
              <a:schemeClr val="dk1"/>
            </a:lnRef>
            <a:fillRef idx="0">
              <a:schemeClr val="dk1"/>
            </a:fillRef>
            <a:effectRef idx="0">
              <a:schemeClr val="dk1"/>
            </a:effectRef>
            <a:fontRef idx="minor">
              <a:schemeClr val="tx1"/>
            </a:fontRef>
          </p:style>
        </p:cxnSp>
        <p:sp>
          <p:nvSpPr>
            <p:cNvPr id="22" name="21 CuadroTexto"/>
            <p:cNvSpPr txBox="1"/>
            <p:nvPr/>
          </p:nvSpPr>
          <p:spPr>
            <a:xfrm>
              <a:off x="1071538" y="1130842"/>
              <a:ext cx="1857388" cy="369332"/>
            </a:xfrm>
            <a:prstGeom prst="rect">
              <a:avLst/>
            </a:prstGeom>
            <a:noFill/>
          </p:spPr>
          <p:txBody>
            <a:bodyPr wrap="square" rtlCol="0">
              <a:spAutoFit/>
            </a:bodyPr>
            <a:lstStyle/>
            <a:p>
              <a:pPr algn="ctr"/>
              <a:r>
                <a:rPr lang="es-ES" dirty="0" smtClean="0"/>
                <a:t>FECHA</a:t>
              </a:r>
              <a:endParaRPr lang="es-ES" dirty="0"/>
            </a:p>
          </p:txBody>
        </p:sp>
        <p:sp>
          <p:nvSpPr>
            <p:cNvPr id="23" name="22 CuadroTexto"/>
            <p:cNvSpPr txBox="1"/>
            <p:nvPr/>
          </p:nvSpPr>
          <p:spPr>
            <a:xfrm>
              <a:off x="1071538" y="1500174"/>
              <a:ext cx="1928826" cy="1200329"/>
            </a:xfrm>
            <a:prstGeom prst="rect">
              <a:avLst/>
            </a:prstGeom>
            <a:noFill/>
          </p:spPr>
          <p:txBody>
            <a:bodyPr wrap="square" rtlCol="0">
              <a:spAutoFit/>
            </a:bodyPr>
            <a:lstStyle/>
            <a:p>
              <a:pPr>
                <a:lnSpc>
                  <a:spcPct val="150000"/>
                </a:lnSpc>
              </a:pPr>
              <a:r>
                <a:rPr lang="es-ES" sz="1600" dirty="0" err="1" smtClean="0"/>
                <a:t>dia</a:t>
              </a:r>
              <a:r>
                <a:rPr lang="es-ES" sz="1600" dirty="0" smtClean="0"/>
                <a:t>  </a:t>
              </a:r>
              <a:r>
                <a:rPr lang="es-ES" sz="1600" dirty="0" err="1" smtClean="0"/>
                <a:t>int</a:t>
              </a:r>
              <a:endParaRPr lang="es-ES" sz="1600" dirty="0" smtClean="0"/>
            </a:p>
            <a:p>
              <a:pPr>
                <a:lnSpc>
                  <a:spcPct val="150000"/>
                </a:lnSpc>
              </a:pPr>
              <a:r>
                <a:rPr lang="es-ES" sz="1600" dirty="0" smtClean="0"/>
                <a:t>mes  </a:t>
              </a:r>
              <a:r>
                <a:rPr lang="es-ES" sz="1600" dirty="0" err="1" smtClean="0"/>
                <a:t>int</a:t>
              </a:r>
              <a:endParaRPr lang="es-ES" sz="1600" dirty="0" smtClean="0"/>
            </a:p>
            <a:p>
              <a:pPr>
                <a:lnSpc>
                  <a:spcPct val="150000"/>
                </a:lnSpc>
              </a:pPr>
              <a:r>
                <a:rPr lang="es-ES" sz="1600" dirty="0" smtClean="0"/>
                <a:t>año  </a:t>
              </a:r>
              <a:r>
                <a:rPr lang="es-ES" sz="1600" dirty="0" err="1" smtClean="0"/>
                <a:t>int</a:t>
              </a:r>
              <a:endParaRPr lang="es-ES" sz="1600" dirty="0" smtClean="0"/>
            </a:p>
          </p:txBody>
        </p:sp>
        <p:cxnSp>
          <p:nvCxnSpPr>
            <p:cNvPr id="24" name="23 Conector recto"/>
            <p:cNvCxnSpPr/>
            <p:nvPr/>
          </p:nvCxnSpPr>
          <p:spPr>
            <a:xfrm>
              <a:off x="1071538" y="2702478"/>
              <a:ext cx="1857388" cy="1652"/>
            </a:xfrm>
            <a:prstGeom prst="line">
              <a:avLst/>
            </a:prstGeom>
          </p:spPr>
          <p:style>
            <a:lnRef idx="1">
              <a:schemeClr val="dk1"/>
            </a:lnRef>
            <a:fillRef idx="0">
              <a:schemeClr val="dk1"/>
            </a:fillRef>
            <a:effectRef idx="0">
              <a:schemeClr val="dk1"/>
            </a:effectRef>
            <a:fontRef idx="minor">
              <a:schemeClr val="tx1"/>
            </a:fontRef>
          </p:style>
        </p:cxnSp>
      </p:grpSp>
      <p:grpSp>
        <p:nvGrpSpPr>
          <p:cNvPr id="25" name="24 Grupo"/>
          <p:cNvGrpSpPr/>
          <p:nvPr/>
        </p:nvGrpSpPr>
        <p:grpSpPr>
          <a:xfrm>
            <a:off x="1214414" y="5245174"/>
            <a:ext cx="1500198" cy="1327098"/>
            <a:chOff x="1071538" y="1130842"/>
            <a:chExt cx="1857388" cy="1643074"/>
          </a:xfrm>
        </p:grpSpPr>
        <p:sp>
          <p:nvSpPr>
            <p:cNvPr id="26" name="25 Rectángulo"/>
            <p:cNvSpPr/>
            <p:nvPr/>
          </p:nvSpPr>
          <p:spPr>
            <a:xfrm>
              <a:off x="1071538" y="1142984"/>
              <a:ext cx="1857388" cy="1630932"/>
            </a:xfrm>
            <a:prstGeom prst="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26 Conector recto"/>
            <p:cNvCxnSpPr/>
            <p:nvPr/>
          </p:nvCxnSpPr>
          <p:spPr>
            <a:xfrm>
              <a:off x="1071538" y="1500174"/>
              <a:ext cx="1857388" cy="1652"/>
            </a:xfrm>
            <a:prstGeom prst="line">
              <a:avLst/>
            </a:prstGeom>
          </p:spPr>
          <p:style>
            <a:lnRef idx="1">
              <a:schemeClr val="dk1"/>
            </a:lnRef>
            <a:fillRef idx="0">
              <a:schemeClr val="dk1"/>
            </a:fillRef>
            <a:effectRef idx="0">
              <a:schemeClr val="dk1"/>
            </a:effectRef>
            <a:fontRef idx="minor">
              <a:schemeClr val="tx1"/>
            </a:fontRef>
          </p:style>
        </p:cxnSp>
        <p:sp>
          <p:nvSpPr>
            <p:cNvPr id="28" name="27 CuadroTexto"/>
            <p:cNvSpPr txBox="1"/>
            <p:nvPr/>
          </p:nvSpPr>
          <p:spPr>
            <a:xfrm>
              <a:off x="1071538" y="1130842"/>
              <a:ext cx="1857388" cy="457268"/>
            </a:xfrm>
            <a:prstGeom prst="rect">
              <a:avLst/>
            </a:prstGeom>
            <a:noFill/>
          </p:spPr>
          <p:txBody>
            <a:bodyPr wrap="square" rtlCol="0">
              <a:spAutoFit/>
            </a:bodyPr>
            <a:lstStyle/>
            <a:p>
              <a:pPr algn="ctr"/>
              <a:r>
                <a:rPr lang="es-ES" dirty="0" smtClean="0"/>
                <a:t>43496385</a:t>
              </a:r>
              <a:endParaRPr lang="es-ES" dirty="0"/>
            </a:p>
          </p:txBody>
        </p:sp>
        <p:cxnSp>
          <p:nvCxnSpPr>
            <p:cNvPr id="30" name="29 Conector recto"/>
            <p:cNvCxnSpPr/>
            <p:nvPr/>
          </p:nvCxnSpPr>
          <p:spPr>
            <a:xfrm>
              <a:off x="1071538" y="1916660"/>
              <a:ext cx="1857388" cy="1652"/>
            </a:xfrm>
            <a:prstGeom prst="line">
              <a:avLst/>
            </a:prstGeom>
          </p:spPr>
          <p:style>
            <a:lnRef idx="1">
              <a:schemeClr val="dk1"/>
            </a:lnRef>
            <a:fillRef idx="0">
              <a:schemeClr val="dk1"/>
            </a:fillRef>
            <a:effectRef idx="0">
              <a:schemeClr val="dk1"/>
            </a:effectRef>
            <a:fontRef idx="minor">
              <a:schemeClr val="tx1"/>
            </a:fontRef>
          </p:style>
        </p:cxnSp>
        <p:cxnSp>
          <p:nvCxnSpPr>
            <p:cNvPr id="31" name="30 Conector recto"/>
            <p:cNvCxnSpPr/>
            <p:nvPr/>
          </p:nvCxnSpPr>
          <p:spPr>
            <a:xfrm>
              <a:off x="1071538" y="2345288"/>
              <a:ext cx="1857388" cy="1652"/>
            </a:xfrm>
            <a:prstGeom prst="line">
              <a:avLst/>
            </a:prstGeom>
          </p:spPr>
          <p:style>
            <a:lnRef idx="1">
              <a:schemeClr val="dk1"/>
            </a:lnRef>
            <a:fillRef idx="0">
              <a:schemeClr val="dk1"/>
            </a:fillRef>
            <a:effectRef idx="0">
              <a:schemeClr val="dk1"/>
            </a:effectRef>
            <a:fontRef idx="minor">
              <a:schemeClr val="tx1"/>
            </a:fontRef>
          </p:style>
        </p:cxnSp>
      </p:grpSp>
      <p:sp>
        <p:nvSpPr>
          <p:cNvPr id="32" name="31 Rectángulo"/>
          <p:cNvSpPr/>
          <p:nvPr/>
        </p:nvSpPr>
        <p:spPr>
          <a:xfrm>
            <a:off x="214282" y="71414"/>
            <a:ext cx="8643998" cy="1754326"/>
          </a:xfrm>
          <a:prstGeom prst="rect">
            <a:avLst/>
          </a:prstGeom>
        </p:spPr>
        <p:txBody>
          <a:bodyPr wrap="square">
            <a:spAutoFit/>
          </a:bodyPr>
          <a:lstStyle/>
          <a:p>
            <a:pPr algn="just"/>
            <a:r>
              <a:rPr lang="es-ES" dirty="0" smtClean="0">
                <a:latin typeface="Arial" pitchFamily="34" charset="0"/>
                <a:cs typeface="Arial" pitchFamily="34" charset="0"/>
              </a:rPr>
              <a:t>Diseñe una clase de nombre </a:t>
            </a:r>
            <a:r>
              <a:rPr lang="es-ES" b="1" dirty="0" smtClean="0">
                <a:latin typeface="Arial" pitchFamily="34" charset="0"/>
                <a:cs typeface="Arial" pitchFamily="34" charset="0"/>
              </a:rPr>
              <a:t>DNI </a:t>
            </a:r>
            <a:r>
              <a:rPr lang="es-ES" dirty="0" smtClean="0">
                <a:latin typeface="Arial" pitchFamily="34" charset="0"/>
                <a:cs typeface="Arial" pitchFamily="34" charset="0"/>
              </a:rPr>
              <a:t>con los siguientes atributos privados: numero (cadena), dueño (</a:t>
            </a:r>
            <a:r>
              <a:rPr lang="es-ES" b="1" dirty="0" smtClean="0">
                <a:latin typeface="Arial" pitchFamily="34" charset="0"/>
                <a:cs typeface="Arial" pitchFamily="34" charset="0"/>
              </a:rPr>
              <a:t>PERSONA</a:t>
            </a:r>
            <a:r>
              <a:rPr lang="es-ES" dirty="0" smtClean="0">
                <a:latin typeface="Arial" pitchFamily="34" charset="0"/>
                <a:cs typeface="Arial" pitchFamily="34" charset="0"/>
              </a:rPr>
              <a:t>), fecha de emisión (</a:t>
            </a:r>
            <a:r>
              <a:rPr lang="es-ES" b="1" dirty="0" smtClean="0">
                <a:latin typeface="Arial" pitchFamily="34" charset="0"/>
                <a:cs typeface="Arial" pitchFamily="34" charset="0"/>
              </a:rPr>
              <a:t>FECHA</a:t>
            </a:r>
            <a:r>
              <a:rPr lang="es-ES" dirty="0" smtClean="0">
                <a:latin typeface="Arial" pitchFamily="34" charset="0"/>
                <a:cs typeface="Arial" pitchFamily="34" charset="0"/>
              </a:rPr>
              <a:t>), fecha de caducidad (</a:t>
            </a:r>
            <a:r>
              <a:rPr lang="es-ES" b="1" dirty="0" smtClean="0">
                <a:latin typeface="Arial" pitchFamily="34" charset="0"/>
                <a:cs typeface="Arial" pitchFamily="34" charset="0"/>
              </a:rPr>
              <a:t>FECHA</a:t>
            </a:r>
            <a:r>
              <a:rPr lang="es-ES" dirty="0" smtClean="0">
                <a:latin typeface="Arial" pitchFamily="34" charset="0"/>
                <a:cs typeface="Arial" pitchFamily="34" charset="0"/>
              </a:rPr>
              <a:t>), con un constructor y con los métodos </a:t>
            </a:r>
            <a:r>
              <a:rPr lang="es-ES" dirty="0" err="1" smtClean="0">
                <a:latin typeface="Arial" pitchFamily="34" charset="0"/>
                <a:cs typeface="Arial" pitchFamily="34" charset="0"/>
              </a:rPr>
              <a:t>get</a:t>
            </a:r>
            <a:r>
              <a:rPr lang="es-ES" dirty="0" smtClean="0">
                <a:latin typeface="Arial" pitchFamily="34" charset="0"/>
                <a:cs typeface="Arial" pitchFamily="34" charset="0"/>
              </a:rPr>
              <a:t>/set. Considere la existencia de la clase </a:t>
            </a:r>
            <a:r>
              <a:rPr lang="es-ES" b="1" dirty="0" smtClean="0">
                <a:latin typeface="Arial" pitchFamily="34" charset="0"/>
                <a:cs typeface="Arial" pitchFamily="34" charset="0"/>
              </a:rPr>
              <a:t>PERSONA y FECHA </a:t>
            </a:r>
            <a:r>
              <a:rPr lang="es-ES" dirty="0" smtClean="0">
                <a:latin typeface="Arial" pitchFamily="34" charset="0"/>
                <a:cs typeface="Arial" pitchFamily="34" charset="0"/>
              </a:rPr>
              <a:t>desarrollados en los problemas anteriores, utilice la palabra reservada </a:t>
            </a:r>
            <a:r>
              <a:rPr lang="es-ES" b="1" dirty="0" err="1" smtClean="0">
                <a:latin typeface="Arial" pitchFamily="34" charset="0"/>
                <a:cs typeface="Arial" pitchFamily="34" charset="0"/>
              </a:rPr>
              <a:t>this</a:t>
            </a:r>
            <a:r>
              <a:rPr lang="es-ES" dirty="0" smtClean="0">
                <a:latin typeface="Arial" pitchFamily="34" charset="0"/>
                <a:cs typeface="Arial" pitchFamily="34" charset="0"/>
              </a:rPr>
              <a:t>. Considere el siguiente diseño de GUI para programar la acción del botón Nuevo.</a:t>
            </a:r>
          </a:p>
        </p:txBody>
      </p:sp>
      <p:sp>
        <p:nvSpPr>
          <p:cNvPr id="33" name="32 Rectángulo"/>
          <p:cNvSpPr/>
          <p:nvPr/>
        </p:nvSpPr>
        <p:spPr>
          <a:xfrm>
            <a:off x="-32" y="5305024"/>
            <a:ext cx="1071570" cy="338554"/>
          </a:xfrm>
          <a:prstGeom prst="rect">
            <a:avLst/>
          </a:prstGeom>
        </p:spPr>
        <p:txBody>
          <a:bodyPr wrap="square">
            <a:spAutoFit/>
          </a:bodyPr>
          <a:lstStyle/>
          <a:p>
            <a:pPr algn="just"/>
            <a:r>
              <a:rPr lang="es-ES" sz="1600" b="1" dirty="0" smtClean="0"/>
              <a:t>numero</a:t>
            </a:r>
          </a:p>
        </p:txBody>
      </p:sp>
      <p:sp>
        <p:nvSpPr>
          <p:cNvPr id="34" name="33 Rectángulo"/>
          <p:cNvSpPr/>
          <p:nvPr/>
        </p:nvSpPr>
        <p:spPr>
          <a:xfrm>
            <a:off x="-32" y="5590776"/>
            <a:ext cx="1071570" cy="338554"/>
          </a:xfrm>
          <a:prstGeom prst="rect">
            <a:avLst/>
          </a:prstGeom>
        </p:spPr>
        <p:txBody>
          <a:bodyPr wrap="square">
            <a:spAutoFit/>
          </a:bodyPr>
          <a:lstStyle/>
          <a:p>
            <a:pPr algn="just"/>
            <a:r>
              <a:rPr lang="es-ES" sz="1600" b="1" dirty="0" smtClean="0"/>
              <a:t>dueño</a:t>
            </a:r>
          </a:p>
        </p:txBody>
      </p:sp>
      <p:sp>
        <p:nvSpPr>
          <p:cNvPr id="35" name="34 Rectángulo"/>
          <p:cNvSpPr/>
          <p:nvPr/>
        </p:nvSpPr>
        <p:spPr>
          <a:xfrm>
            <a:off x="-32" y="5947966"/>
            <a:ext cx="1071570" cy="338554"/>
          </a:xfrm>
          <a:prstGeom prst="rect">
            <a:avLst/>
          </a:prstGeom>
        </p:spPr>
        <p:txBody>
          <a:bodyPr wrap="square">
            <a:spAutoFit/>
          </a:bodyPr>
          <a:lstStyle/>
          <a:p>
            <a:pPr algn="just"/>
            <a:r>
              <a:rPr lang="es-ES" sz="1600" b="1" dirty="0" err="1" smtClean="0"/>
              <a:t>emision</a:t>
            </a:r>
            <a:endParaRPr lang="es-ES" sz="1600" b="1" dirty="0" smtClean="0"/>
          </a:p>
        </p:txBody>
      </p:sp>
      <p:sp>
        <p:nvSpPr>
          <p:cNvPr id="36" name="35 Rectángulo"/>
          <p:cNvSpPr/>
          <p:nvPr/>
        </p:nvSpPr>
        <p:spPr>
          <a:xfrm>
            <a:off x="-32" y="6305156"/>
            <a:ext cx="1214414" cy="338554"/>
          </a:xfrm>
          <a:prstGeom prst="rect">
            <a:avLst/>
          </a:prstGeom>
        </p:spPr>
        <p:txBody>
          <a:bodyPr wrap="square">
            <a:spAutoFit/>
          </a:bodyPr>
          <a:lstStyle/>
          <a:p>
            <a:pPr algn="just"/>
            <a:r>
              <a:rPr lang="es-ES" sz="1600" b="1" dirty="0" smtClean="0"/>
              <a:t>caducidad</a:t>
            </a:r>
          </a:p>
        </p:txBody>
      </p:sp>
      <p:grpSp>
        <p:nvGrpSpPr>
          <p:cNvPr id="37" name="36 Grupo"/>
          <p:cNvGrpSpPr/>
          <p:nvPr/>
        </p:nvGrpSpPr>
        <p:grpSpPr>
          <a:xfrm>
            <a:off x="3500430" y="4572008"/>
            <a:ext cx="1500198" cy="1408078"/>
            <a:chOff x="1071538" y="1068001"/>
            <a:chExt cx="1857388" cy="1743335"/>
          </a:xfrm>
        </p:grpSpPr>
        <p:sp>
          <p:nvSpPr>
            <p:cNvPr id="38" name="37 Rectángulo"/>
            <p:cNvSpPr/>
            <p:nvPr/>
          </p:nvSpPr>
          <p:spPr>
            <a:xfrm>
              <a:off x="1071538" y="1142984"/>
              <a:ext cx="1857388" cy="1630932"/>
            </a:xfrm>
            <a:prstGeom prst="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9" name="38 Conector recto"/>
            <p:cNvCxnSpPr/>
            <p:nvPr/>
          </p:nvCxnSpPr>
          <p:spPr>
            <a:xfrm>
              <a:off x="1071538" y="1500174"/>
              <a:ext cx="1857388" cy="1652"/>
            </a:xfrm>
            <a:prstGeom prst="line">
              <a:avLst/>
            </a:prstGeom>
          </p:spPr>
          <p:style>
            <a:lnRef idx="1">
              <a:schemeClr val="dk1"/>
            </a:lnRef>
            <a:fillRef idx="0">
              <a:schemeClr val="dk1"/>
            </a:fillRef>
            <a:effectRef idx="0">
              <a:schemeClr val="dk1"/>
            </a:effectRef>
            <a:fontRef idx="minor">
              <a:schemeClr val="tx1"/>
            </a:fontRef>
          </p:style>
        </p:cxnSp>
        <p:sp>
          <p:nvSpPr>
            <p:cNvPr id="40" name="39 CuadroTexto"/>
            <p:cNvSpPr txBox="1"/>
            <p:nvPr/>
          </p:nvSpPr>
          <p:spPr>
            <a:xfrm>
              <a:off x="1071538" y="1068001"/>
              <a:ext cx="1857388" cy="1743335"/>
            </a:xfrm>
            <a:prstGeom prst="rect">
              <a:avLst/>
            </a:prstGeom>
            <a:noFill/>
          </p:spPr>
          <p:txBody>
            <a:bodyPr wrap="square" rtlCol="0">
              <a:spAutoFit/>
            </a:bodyPr>
            <a:lstStyle/>
            <a:p>
              <a:pPr algn="ctr">
                <a:lnSpc>
                  <a:spcPct val="120000"/>
                </a:lnSpc>
              </a:pPr>
              <a:r>
                <a:rPr lang="es-ES" dirty="0" smtClean="0"/>
                <a:t>Juan</a:t>
              </a:r>
            </a:p>
            <a:p>
              <a:pPr algn="ctr">
                <a:lnSpc>
                  <a:spcPct val="120000"/>
                </a:lnSpc>
              </a:pPr>
              <a:r>
                <a:rPr lang="es-ES" dirty="0" err="1" smtClean="0"/>
                <a:t>Perez</a:t>
              </a:r>
              <a:r>
                <a:rPr lang="es-ES" dirty="0" smtClean="0"/>
                <a:t/>
              </a:r>
              <a:br>
                <a:rPr lang="es-ES" dirty="0" smtClean="0"/>
              </a:br>
              <a:r>
                <a:rPr lang="es-ES" dirty="0" smtClean="0"/>
                <a:t>35</a:t>
              </a:r>
            </a:p>
            <a:p>
              <a:pPr algn="ctr">
                <a:lnSpc>
                  <a:spcPct val="120000"/>
                </a:lnSpc>
              </a:pPr>
              <a:r>
                <a:rPr lang="es-ES" dirty="0" smtClean="0"/>
                <a:t>78</a:t>
              </a:r>
              <a:endParaRPr lang="es-ES" dirty="0"/>
            </a:p>
          </p:txBody>
        </p:sp>
        <p:cxnSp>
          <p:nvCxnSpPr>
            <p:cNvPr id="41" name="40 Conector recto"/>
            <p:cNvCxnSpPr/>
            <p:nvPr/>
          </p:nvCxnSpPr>
          <p:spPr>
            <a:xfrm>
              <a:off x="1071538" y="1916660"/>
              <a:ext cx="1857388" cy="1652"/>
            </a:xfrm>
            <a:prstGeom prst="line">
              <a:avLst/>
            </a:prstGeom>
          </p:spPr>
          <p:style>
            <a:lnRef idx="1">
              <a:schemeClr val="dk1"/>
            </a:lnRef>
            <a:fillRef idx="0">
              <a:schemeClr val="dk1"/>
            </a:fillRef>
            <a:effectRef idx="0">
              <a:schemeClr val="dk1"/>
            </a:effectRef>
            <a:fontRef idx="minor">
              <a:schemeClr val="tx1"/>
            </a:fontRef>
          </p:style>
        </p:cxnSp>
        <p:cxnSp>
          <p:nvCxnSpPr>
            <p:cNvPr id="42" name="41 Conector recto"/>
            <p:cNvCxnSpPr/>
            <p:nvPr/>
          </p:nvCxnSpPr>
          <p:spPr>
            <a:xfrm>
              <a:off x="1071538" y="2345288"/>
              <a:ext cx="1857388" cy="1652"/>
            </a:xfrm>
            <a:prstGeom prst="line">
              <a:avLst/>
            </a:prstGeom>
          </p:spPr>
          <p:style>
            <a:lnRef idx="1">
              <a:schemeClr val="dk1"/>
            </a:lnRef>
            <a:fillRef idx="0">
              <a:schemeClr val="dk1"/>
            </a:fillRef>
            <a:effectRef idx="0">
              <a:schemeClr val="dk1"/>
            </a:effectRef>
            <a:fontRef idx="minor">
              <a:schemeClr val="tx1"/>
            </a:fontRef>
          </p:style>
        </p:cxnSp>
      </p:grpSp>
      <p:cxnSp>
        <p:nvCxnSpPr>
          <p:cNvPr id="44" name="43 Conector recto de flecha"/>
          <p:cNvCxnSpPr/>
          <p:nvPr/>
        </p:nvCxnSpPr>
        <p:spPr>
          <a:xfrm>
            <a:off x="1928794" y="6357958"/>
            <a:ext cx="4214842"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44 Conector recto de flecha"/>
          <p:cNvCxnSpPr>
            <a:endCxn id="63" idx="1"/>
          </p:cNvCxnSpPr>
          <p:nvPr/>
        </p:nvCxnSpPr>
        <p:spPr>
          <a:xfrm>
            <a:off x="2981325" y="5288756"/>
            <a:ext cx="348615" cy="47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1" name="50 Grupo"/>
          <p:cNvGrpSpPr/>
          <p:nvPr/>
        </p:nvGrpSpPr>
        <p:grpSpPr>
          <a:xfrm>
            <a:off x="6429388" y="4286256"/>
            <a:ext cx="1500198" cy="1089529"/>
            <a:chOff x="1071538" y="1068001"/>
            <a:chExt cx="1857388" cy="1348941"/>
          </a:xfrm>
        </p:grpSpPr>
        <p:sp>
          <p:nvSpPr>
            <p:cNvPr id="52" name="51 Rectángulo"/>
            <p:cNvSpPr/>
            <p:nvPr/>
          </p:nvSpPr>
          <p:spPr>
            <a:xfrm>
              <a:off x="1071538" y="1142984"/>
              <a:ext cx="1857388" cy="1163276"/>
            </a:xfrm>
            <a:prstGeom prst="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3" name="52 Conector recto"/>
            <p:cNvCxnSpPr/>
            <p:nvPr/>
          </p:nvCxnSpPr>
          <p:spPr>
            <a:xfrm>
              <a:off x="1071538" y="1500174"/>
              <a:ext cx="1857388" cy="1652"/>
            </a:xfrm>
            <a:prstGeom prst="line">
              <a:avLst/>
            </a:prstGeom>
          </p:spPr>
          <p:style>
            <a:lnRef idx="1">
              <a:schemeClr val="dk1"/>
            </a:lnRef>
            <a:fillRef idx="0">
              <a:schemeClr val="dk1"/>
            </a:fillRef>
            <a:effectRef idx="0">
              <a:schemeClr val="dk1"/>
            </a:effectRef>
            <a:fontRef idx="minor">
              <a:schemeClr val="tx1"/>
            </a:fontRef>
          </p:style>
        </p:cxnSp>
        <p:sp>
          <p:nvSpPr>
            <p:cNvPr id="54" name="53 CuadroTexto"/>
            <p:cNvSpPr txBox="1"/>
            <p:nvPr/>
          </p:nvSpPr>
          <p:spPr>
            <a:xfrm>
              <a:off x="1071538" y="1068001"/>
              <a:ext cx="1857388" cy="1348941"/>
            </a:xfrm>
            <a:prstGeom prst="rect">
              <a:avLst/>
            </a:prstGeom>
            <a:noFill/>
          </p:spPr>
          <p:txBody>
            <a:bodyPr wrap="square" rtlCol="0">
              <a:spAutoFit/>
            </a:bodyPr>
            <a:lstStyle/>
            <a:p>
              <a:pPr algn="ctr">
                <a:lnSpc>
                  <a:spcPct val="120000"/>
                </a:lnSpc>
              </a:pPr>
              <a:r>
                <a:rPr lang="es-ES" dirty="0" smtClean="0"/>
                <a:t>24</a:t>
              </a:r>
            </a:p>
            <a:p>
              <a:pPr algn="ctr">
                <a:lnSpc>
                  <a:spcPct val="120000"/>
                </a:lnSpc>
              </a:pPr>
              <a:r>
                <a:rPr lang="es-ES" dirty="0" smtClean="0"/>
                <a:t>03</a:t>
              </a:r>
              <a:br>
                <a:rPr lang="es-ES" dirty="0" smtClean="0"/>
              </a:br>
              <a:r>
                <a:rPr lang="es-ES" dirty="0" smtClean="0"/>
                <a:t>2010</a:t>
              </a:r>
            </a:p>
          </p:txBody>
        </p:sp>
        <p:cxnSp>
          <p:nvCxnSpPr>
            <p:cNvPr id="55" name="54 Conector recto"/>
            <p:cNvCxnSpPr/>
            <p:nvPr/>
          </p:nvCxnSpPr>
          <p:spPr>
            <a:xfrm>
              <a:off x="1071538" y="1916660"/>
              <a:ext cx="1857388" cy="1652"/>
            </a:xfrm>
            <a:prstGeom prst="line">
              <a:avLst/>
            </a:prstGeom>
          </p:spPr>
          <p:style>
            <a:lnRef idx="1">
              <a:schemeClr val="dk1"/>
            </a:lnRef>
            <a:fillRef idx="0">
              <a:schemeClr val="dk1"/>
            </a:fillRef>
            <a:effectRef idx="0">
              <a:schemeClr val="dk1"/>
            </a:effectRef>
            <a:fontRef idx="minor">
              <a:schemeClr val="tx1"/>
            </a:fontRef>
          </p:style>
        </p:cxnSp>
      </p:grpSp>
      <p:grpSp>
        <p:nvGrpSpPr>
          <p:cNvPr id="57" name="56 Grupo"/>
          <p:cNvGrpSpPr/>
          <p:nvPr/>
        </p:nvGrpSpPr>
        <p:grpSpPr>
          <a:xfrm>
            <a:off x="6429388" y="5768495"/>
            <a:ext cx="1500198" cy="1089529"/>
            <a:chOff x="1071538" y="1068001"/>
            <a:chExt cx="1857388" cy="1348941"/>
          </a:xfrm>
        </p:grpSpPr>
        <p:sp>
          <p:nvSpPr>
            <p:cNvPr id="58" name="57 Rectángulo"/>
            <p:cNvSpPr/>
            <p:nvPr/>
          </p:nvSpPr>
          <p:spPr>
            <a:xfrm>
              <a:off x="1071538" y="1142984"/>
              <a:ext cx="1857388" cy="1163276"/>
            </a:xfrm>
            <a:prstGeom prst="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9" name="58 Conector recto"/>
            <p:cNvCxnSpPr/>
            <p:nvPr/>
          </p:nvCxnSpPr>
          <p:spPr>
            <a:xfrm>
              <a:off x="1071538" y="1500174"/>
              <a:ext cx="1857388" cy="1652"/>
            </a:xfrm>
            <a:prstGeom prst="line">
              <a:avLst/>
            </a:prstGeom>
          </p:spPr>
          <p:style>
            <a:lnRef idx="1">
              <a:schemeClr val="dk1"/>
            </a:lnRef>
            <a:fillRef idx="0">
              <a:schemeClr val="dk1"/>
            </a:fillRef>
            <a:effectRef idx="0">
              <a:schemeClr val="dk1"/>
            </a:effectRef>
            <a:fontRef idx="minor">
              <a:schemeClr val="tx1"/>
            </a:fontRef>
          </p:style>
        </p:cxnSp>
        <p:sp>
          <p:nvSpPr>
            <p:cNvPr id="60" name="59 CuadroTexto"/>
            <p:cNvSpPr txBox="1"/>
            <p:nvPr/>
          </p:nvSpPr>
          <p:spPr>
            <a:xfrm>
              <a:off x="1071538" y="1068001"/>
              <a:ext cx="1857388" cy="1348941"/>
            </a:xfrm>
            <a:prstGeom prst="rect">
              <a:avLst/>
            </a:prstGeom>
            <a:noFill/>
          </p:spPr>
          <p:txBody>
            <a:bodyPr wrap="square" rtlCol="0">
              <a:spAutoFit/>
            </a:bodyPr>
            <a:lstStyle/>
            <a:p>
              <a:pPr algn="ctr">
                <a:lnSpc>
                  <a:spcPct val="120000"/>
                </a:lnSpc>
              </a:pPr>
              <a:r>
                <a:rPr lang="es-ES" dirty="0" smtClean="0"/>
                <a:t>24</a:t>
              </a:r>
            </a:p>
            <a:p>
              <a:pPr algn="ctr">
                <a:lnSpc>
                  <a:spcPct val="120000"/>
                </a:lnSpc>
              </a:pPr>
              <a:r>
                <a:rPr lang="es-ES" dirty="0" smtClean="0"/>
                <a:t>03</a:t>
              </a:r>
              <a:br>
                <a:rPr lang="es-ES" dirty="0" smtClean="0"/>
              </a:br>
              <a:r>
                <a:rPr lang="es-ES" dirty="0" smtClean="0"/>
                <a:t>2017</a:t>
              </a:r>
            </a:p>
          </p:txBody>
        </p:sp>
        <p:cxnSp>
          <p:nvCxnSpPr>
            <p:cNvPr id="61" name="60 Conector recto"/>
            <p:cNvCxnSpPr/>
            <p:nvPr/>
          </p:nvCxnSpPr>
          <p:spPr>
            <a:xfrm>
              <a:off x="1071538" y="1916660"/>
              <a:ext cx="1857388" cy="1652"/>
            </a:xfrm>
            <a:prstGeom prst="line">
              <a:avLst/>
            </a:prstGeom>
          </p:spPr>
          <p:style>
            <a:lnRef idx="1">
              <a:schemeClr val="dk1"/>
            </a:lnRef>
            <a:fillRef idx="0">
              <a:schemeClr val="dk1"/>
            </a:fillRef>
            <a:effectRef idx="0">
              <a:schemeClr val="dk1"/>
            </a:effectRef>
            <a:fontRef idx="minor">
              <a:schemeClr val="tx1"/>
            </a:fontRef>
          </p:style>
        </p:cxnSp>
      </p:grpSp>
      <p:sp>
        <p:nvSpPr>
          <p:cNvPr id="62" name="61 Abrir llave"/>
          <p:cNvSpPr/>
          <p:nvPr/>
        </p:nvSpPr>
        <p:spPr>
          <a:xfrm>
            <a:off x="6215074" y="4357694"/>
            <a:ext cx="155448" cy="9144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3" name="62 Abrir llave"/>
          <p:cNvSpPr/>
          <p:nvPr/>
        </p:nvSpPr>
        <p:spPr>
          <a:xfrm>
            <a:off x="3329940" y="4646292"/>
            <a:ext cx="142876" cy="128588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5" name="64 Abrir llave"/>
          <p:cNvSpPr/>
          <p:nvPr/>
        </p:nvSpPr>
        <p:spPr>
          <a:xfrm>
            <a:off x="6215074" y="5872186"/>
            <a:ext cx="155448" cy="9144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69" name="68 Conector recto de flecha"/>
          <p:cNvCxnSpPr/>
          <p:nvPr/>
        </p:nvCxnSpPr>
        <p:spPr>
          <a:xfrm>
            <a:off x="5626894" y="4783931"/>
            <a:ext cx="516742" cy="397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928794" y="6072206"/>
            <a:ext cx="3714776"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76 Conector recto"/>
          <p:cNvCxnSpPr/>
          <p:nvPr/>
        </p:nvCxnSpPr>
        <p:spPr>
          <a:xfrm rot="5400000" flipH="1" flipV="1">
            <a:off x="4994284" y="5435602"/>
            <a:ext cx="1300153" cy="15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83 Conector recto"/>
          <p:cNvCxnSpPr/>
          <p:nvPr/>
        </p:nvCxnSpPr>
        <p:spPr>
          <a:xfrm rot="16200000" flipV="1">
            <a:off x="2776539" y="5510213"/>
            <a:ext cx="447662" cy="1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85 Conector recto"/>
          <p:cNvCxnSpPr/>
          <p:nvPr/>
        </p:nvCxnSpPr>
        <p:spPr>
          <a:xfrm>
            <a:off x="1928794" y="5715016"/>
            <a:ext cx="107157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87 Rectángulo"/>
          <p:cNvSpPr/>
          <p:nvPr/>
        </p:nvSpPr>
        <p:spPr>
          <a:xfrm>
            <a:off x="1214414" y="4876396"/>
            <a:ext cx="1285884" cy="338554"/>
          </a:xfrm>
          <a:prstGeom prst="rect">
            <a:avLst/>
          </a:prstGeom>
        </p:spPr>
        <p:txBody>
          <a:bodyPr wrap="square">
            <a:spAutoFit/>
          </a:bodyPr>
          <a:lstStyle/>
          <a:p>
            <a:pPr algn="just"/>
            <a:r>
              <a:rPr lang="es-ES" sz="1600" b="1" dirty="0" smtClean="0">
                <a:solidFill>
                  <a:schemeClr val="accent1">
                    <a:lumMod val="75000"/>
                  </a:schemeClr>
                </a:solidFill>
              </a:rPr>
              <a:t>Objeto DNI</a:t>
            </a:r>
          </a:p>
        </p:txBody>
      </p:sp>
      <p:sp>
        <p:nvSpPr>
          <p:cNvPr id="89" name="88 Rectángulo"/>
          <p:cNvSpPr/>
          <p:nvPr/>
        </p:nvSpPr>
        <p:spPr>
          <a:xfrm>
            <a:off x="3357554" y="4357694"/>
            <a:ext cx="2000264" cy="338554"/>
          </a:xfrm>
          <a:prstGeom prst="rect">
            <a:avLst/>
          </a:prstGeom>
        </p:spPr>
        <p:txBody>
          <a:bodyPr wrap="square">
            <a:spAutoFit/>
          </a:bodyPr>
          <a:lstStyle/>
          <a:p>
            <a:pPr algn="just"/>
            <a:r>
              <a:rPr lang="es-ES" sz="1600" b="1" dirty="0" smtClean="0">
                <a:solidFill>
                  <a:schemeClr val="accent1">
                    <a:lumMod val="75000"/>
                  </a:schemeClr>
                </a:solidFill>
              </a:rPr>
              <a:t>Objeto PERSONA</a:t>
            </a:r>
          </a:p>
        </p:txBody>
      </p:sp>
      <p:sp>
        <p:nvSpPr>
          <p:cNvPr id="91" name="90 Rectángulo"/>
          <p:cNvSpPr/>
          <p:nvPr/>
        </p:nvSpPr>
        <p:spPr>
          <a:xfrm>
            <a:off x="7786710" y="4143380"/>
            <a:ext cx="1357322" cy="553998"/>
          </a:xfrm>
          <a:prstGeom prst="rect">
            <a:avLst/>
          </a:prstGeom>
        </p:spPr>
        <p:txBody>
          <a:bodyPr wrap="square">
            <a:spAutoFit/>
          </a:bodyPr>
          <a:lstStyle/>
          <a:p>
            <a:pPr algn="ctr"/>
            <a:r>
              <a:rPr lang="es-ES" sz="1500" b="1" dirty="0" smtClean="0">
                <a:solidFill>
                  <a:schemeClr val="accent1">
                    <a:lumMod val="75000"/>
                  </a:schemeClr>
                </a:solidFill>
              </a:rPr>
              <a:t>Objeto </a:t>
            </a:r>
            <a:r>
              <a:rPr lang="es-ES" sz="1500" b="1" dirty="0" err="1" smtClean="0">
                <a:solidFill>
                  <a:schemeClr val="accent1">
                    <a:lumMod val="75000"/>
                  </a:schemeClr>
                </a:solidFill>
              </a:rPr>
              <a:t>fEmision</a:t>
            </a:r>
            <a:endParaRPr lang="es-ES" sz="1500" b="1" dirty="0" smtClean="0">
              <a:solidFill>
                <a:schemeClr val="accent1">
                  <a:lumMod val="75000"/>
                </a:schemeClr>
              </a:solidFill>
            </a:endParaRPr>
          </a:p>
        </p:txBody>
      </p:sp>
      <p:sp>
        <p:nvSpPr>
          <p:cNvPr id="92" name="91 Rectángulo"/>
          <p:cNvSpPr/>
          <p:nvPr/>
        </p:nvSpPr>
        <p:spPr>
          <a:xfrm>
            <a:off x="7858148" y="5572140"/>
            <a:ext cx="1357322" cy="553998"/>
          </a:xfrm>
          <a:prstGeom prst="rect">
            <a:avLst/>
          </a:prstGeom>
        </p:spPr>
        <p:txBody>
          <a:bodyPr wrap="square">
            <a:spAutoFit/>
          </a:bodyPr>
          <a:lstStyle/>
          <a:p>
            <a:pPr algn="ctr"/>
            <a:r>
              <a:rPr lang="es-ES" sz="1500" b="1" dirty="0" smtClean="0">
                <a:solidFill>
                  <a:schemeClr val="accent1">
                    <a:lumMod val="75000"/>
                  </a:schemeClr>
                </a:solidFill>
              </a:rPr>
              <a:t>Objeto </a:t>
            </a:r>
            <a:r>
              <a:rPr lang="es-ES" sz="1500" b="1" dirty="0" err="1" smtClean="0">
                <a:solidFill>
                  <a:schemeClr val="accent1">
                    <a:lumMod val="75000"/>
                  </a:schemeClr>
                </a:solidFill>
              </a:rPr>
              <a:t>fCaducidad</a:t>
            </a:r>
            <a:endParaRPr lang="es-ES" sz="1500" b="1" dirty="0" smtClean="0">
              <a:solidFill>
                <a:schemeClr val="accent1">
                  <a:lumMod val="75000"/>
                </a:schemeClr>
              </a:solidFill>
            </a:endParaRPr>
          </a:p>
        </p:txBody>
      </p:sp>
      <p:sp>
        <p:nvSpPr>
          <p:cNvPr id="99" name="98 Rectángulo"/>
          <p:cNvSpPr/>
          <p:nvPr/>
        </p:nvSpPr>
        <p:spPr>
          <a:xfrm>
            <a:off x="0" y="1857364"/>
            <a:ext cx="2000264" cy="338554"/>
          </a:xfrm>
          <a:prstGeom prst="rect">
            <a:avLst/>
          </a:prstGeom>
        </p:spPr>
        <p:txBody>
          <a:bodyPr wrap="square">
            <a:spAutoFit/>
          </a:bodyPr>
          <a:lstStyle/>
          <a:p>
            <a:pPr algn="just"/>
            <a:r>
              <a:rPr lang="es-ES" sz="1600" b="1" dirty="0" smtClean="0">
                <a:solidFill>
                  <a:schemeClr val="accent1">
                    <a:lumMod val="75000"/>
                  </a:schemeClr>
                </a:solidFill>
              </a:rPr>
              <a:t>CLASES: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 to="" calcmode="lin" valueType="num">
                                      <p:cBhvr>
                                        <p:cTn id="7" dur="1" fill="hold"/>
                                        <p:tgtEl>
                                          <p:spTgt spid="9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to="" calcmode="lin" valueType="num">
                                      <p:cBhvr>
                                        <p:cTn id="12" dur="1" fill="hold"/>
                                        <p:tgtEl>
                                          <p:spTgt spid="1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to="" calcmode="lin" valueType="num">
                                      <p:cBhvr>
                                        <p:cTn id="17" dur="1" fill="hold"/>
                                        <p:tgtEl>
                                          <p:spTgt spid="19"/>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to="" calcmode="lin" valueType="num">
                                      <p:cBhvr>
                                        <p:cTn id="22" dur="1" fill="hold"/>
                                        <p:tgtEl>
                                          <p:spTgt spid="12"/>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88"/>
                                        </p:tgtEl>
                                        <p:attrNameLst>
                                          <p:attrName>style.visibility</p:attrName>
                                        </p:attrNameLst>
                                      </p:cBhvr>
                                      <p:to>
                                        <p:strVal val="visible"/>
                                      </p:to>
                                    </p:set>
                                    <p:anim to="" calcmode="lin" valueType="num">
                                      <p:cBhvr>
                                        <p:cTn id="27" dur="1" fill="hold"/>
                                        <p:tgtEl>
                                          <p:spTgt spid="88"/>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 to="" calcmode="lin" valueType="num">
                                      <p:cBhvr>
                                        <p:cTn id="32" dur="1" fill="hold"/>
                                        <p:tgtEl>
                                          <p:spTgt spid="25"/>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to="" calcmode="lin" valueType="num">
                                      <p:cBhvr>
                                        <p:cTn id="37" dur="1" fill="hold"/>
                                        <p:tgtEl>
                                          <p:spTgt spid="33"/>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 to="" calcmode="lin" valueType="num">
                                      <p:cBhvr>
                                        <p:cTn id="42" dur="1" fill="hold"/>
                                        <p:tgtEl>
                                          <p:spTgt spid="34"/>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 to="" calcmode="lin" valueType="num">
                                      <p:cBhvr>
                                        <p:cTn id="47" dur="1" fill="hold"/>
                                        <p:tgtEl>
                                          <p:spTgt spid="35"/>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 to="" calcmode="lin" valueType="num">
                                      <p:cBhvr>
                                        <p:cTn id="52" dur="1" fill="hold"/>
                                        <p:tgtEl>
                                          <p:spTgt spid="36"/>
                                        </p:tgtEl>
                                        <p:attrNameLst>
                                          <p:attrName/>
                                        </p:attrNameLst>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nodeType="clickEffect">
                                  <p:stCondLst>
                                    <p:cond delay="0"/>
                                  </p:stCondLst>
                                  <p:childTnLst>
                                    <p:set>
                                      <p:cBhvr>
                                        <p:cTn id="56" dur="1" fill="hold">
                                          <p:stCondLst>
                                            <p:cond delay="0"/>
                                          </p:stCondLst>
                                        </p:cTn>
                                        <p:tgtEl>
                                          <p:spTgt spid="86"/>
                                        </p:tgtEl>
                                        <p:attrNameLst>
                                          <p:attrName>style.visibility</p:attrName>
                                        </p:attrNameLst>
                                      </p:cBhvr>
                                      <p:to>
                                        <p:strVal val="visible"/>
                                      </p:to>
                                    </p:set>
                                    <p:anim to="" calcmode="lin" valueType="num">
                                      <p:cBhvr>
                                        <p:cTn id="57" dur="1" fill="hold"/>
                                        <p:tgtEl>
                                          <p:spTgt spid="86"/>
                                        </p:tgtEl>
                                        <p:attrNameLst>
                                          <p:attrName/>
                                        </p:attrNameLst>
                                      </p:cBhvr>
                                    </p:anim>
                                  </p:childTnLst>
                                </p:cTn>
                              </p:par>
                            </p:childTnLst>
                          </p:cTn>
                        </p:par>
                        <p:par>
                          <p:cTn id="58" fill="hold">
                            <p:stCondLst>
                              <p:cond delay="0"/>
                            </p:stCondLst>
                            <p:childTnLst>
                              <p:par>
                                <p:cTn id="59" presetID="24" presetClass="entr" presetSubtype="0" fill="hold" nodeType="afterEffect">
                                  <p:stCondLst>
                                    <p:cond delay="0"/>
                                  </p:stCondLst>
                                  <p:childTnLst>
                                    <p:set>
                                      <p:cBhvr>
                                        <p:cTn id="60" dur="1" fill="hold">
                                          <p:stCondLst>
                                            <p:cond delay="0"/>
                                          </p:stCondLst>
                                        </p:cTn>
                                        <p:tgtEl>
                                          <p:spTgt spid="84"/>
                                        </p:tgtEl>
                                        <p:attrNameLst>
                                          <p:attrName>style.visibility</p:attrName>
                                        </p:attrNameLst>
                                      </p:cBhvr>
                                      <p:to>
                                        <p:strVal val="visible"/>
                                      </p:to>
                                    </p:set>
                                    <p:anim to="" calcmode="lin" valueType="num">
                                      <p:cBhvr>
                                        <p:cTn id="61" dur="1" fill="hold"/>
                                        <p:tgtEl>
                                          <p:spTgt spid="84"/>
                                        </p:tgtEl>
                                        <p:attrNameLst>
                                          <p:attrName/>
                                        </p:attrNameLst>
                                      </p:cBhvr>
                                    </p:anim>
                                  </p:childTnLst>
                                </p:cTn>
                              </p:par>
                            </p:childTnLst>
                          </p:cTn>
                        </p:par>
                        <p:par>
                          <p:cTn id="62" fill="hold">
                            <p:stCondLst>
                              <p:cond delay="0"/>
                            </p:stCondLst>
                            <p:childTnLst>
                              <p:par>
                                <p:cTn id="63" presetID="24" presetClass="entr" presetSubtype="0" fill="hold" nodeType="afterEffect">
                                  <p:stCondLst>
                                    <p:cond delay="0"/>
                                  </p:stCondLst>
                                  <p:childTnLst>
                                    <p:set>
                                      <p:cBhvr>
                                        <p:cTn id="64" dur="1" fill="hold">
                                          <p:stCondLst>
                                            <p:cond delay="0"/>
                                          </p:stCondLst>
                                        </p:cTn>
                                        <p:tgtEl>
                                          <p:spTgt spid="45"/>
                                        </p:tgtEl>
                                        <p:attrNameLst>
                                          <p:attrName>style.visibility</p:attrName>
                                        </p:attrNameLst>
                                      </p:cBhvr>
                                      <p:to>
                                        <p:strVal val="visible"/>
                                      </p:to>
                                    </p:set>
                                    <p:anim to="" calcmode="lin" valueType="num">
                                      <p:cBhvr>
                                        <p:cTn id="65" dur="1" fill="hold"/>
                                        <p:tgtEl>
                                          <p:spTgt spid="45"/>
                                        </p:tgtEl>
                                        <p:attrNameLst>
                                          <p:attrName/>
                                        </p:attrNameLst>
                                      </p:cBhvr>
                                    </p:anim>
                                  </p:childTnLst>
                                </p:cTn>
                              </p:par>
                            </p:childTnLst>
                          </p:cTn>
                        </p:par>
                        <p:par>
                          <p:cTn id="66" fill="hold">
                            <p:stCondLst>
                              <p:cond delay="0"/>
                            </p:stCondLst>
                            <p:childTnLst>
                              <p:par>
                                <p:cTn id="67" presetID="24" presetClass="entr" presetSubtype="0" fill="hold" grpId="0" nodeType="afterEffect">
                                  <p:stCondLst>
                                    <p:cond delay="0"/>
                                  </p:stCondLst>
                                  <p:childTnLst>
                                    <p:set>
                                      <p:cBhvr>
                                        <p:cTn id="68" dur="1" fill="hold">
                                          <p:stCondLst>
                                            <p:cond delay="0"/>
                                          </p:stCondLst>
                                        </p:cTn>
                                        <p:tgtEl>
                                          <p:spTgt spid="63"/>
                                        </p:tgtEl>
                                        <p:attrNameLst>
                                          <p:attrName>style.visibility</p:attrName>
                                        </p:attrNameLst>
                                      </p:cBhvr>
                                      <p:to>
                                        <p:strVal val="visible"/>
                                      </p:to>
                                    </p:set>
                                    <p:anim to="" calcmode="lin" valueType="num">
                                      <p:cBhvr>
                                        <p:cTn id="69" dur="1" fill="hold"/>
                                        <p:tgtEl>
                                          <p:spTgt spid="63"/>
                                        </p:tgtEl>
                                        <p:attrNameLst>
                                          <p:attrName/>
                                        </p:attrNameLst>
                                      </p:cBhvr>
                                    </p:anim>
                                  </p:childTnLst>
                                </p:cTn>
                              </p:par>
                            </p:childTnLst>
                          </p:cTn>
                        </p:par>
                      </p:childTnLst>
                    </p:cTn>
                  </p:par>
                  <p:par>
                    <p:cTn id="70" fill="hold">
                      <p:stCondLst>
                        <p:cond delay="indefinite"/>
                      </p:stCondLst>
                      <p:childTnLst>
                        <p:par>
                          <p:cTn id="71" fill="hold">
                            <p:stCondLst>
                              <p:cond delay="0"/>
                            </p:stCondLst>
                            <p:childTnLst>
                              <p:par>
                                <p:cTn id="72" presetID="24" presetClass="entr" presetSubtype="0" fill="hold" grpId="0" nodeType="clickEffect">
                                  <p:stCondLst>
                                    <p:cond delay="0"/>
                                  </p:stCondLst>
                                  <p:childTnLst>
                                    <p:set>
                                      <p:cBhvr>
                                        <p:cTn id="73" dur="1" fill="hold">
                                          <p:stCondLst>
                                            <p:cond delay="0"/>
                                          </p:stCondLst>
                                        </p:cTn>
                                        <p:tgtEl>
                                          <p:spTgt spid="89"/>
                                        </p:tgtEl>
                                        <p:attrNameLst>
                                          <p:attrName>style.visibility</p:attrName>
                                        </p:attrNameLst>
                                      </p:cBhvr>
                                      <p:to>
                                        <p:strVal val="visible"/>
                                      </p:to>
                                    </p:set>
                                    <p:anim to="" calcmode="lin" valueType="num">
                                      <p:cBhvr>
                                        <p:cTn id="74" dur="1" fill="hold"/>
                                        <p:tgtEl>
                                          <p:spTgt spid="89"/>
                                        </p:tgtEl>
                                        <p:attrNameLst>
                                          <p:attrName/>
                                        </p:attrNameLst>
                                      </p:cBhvr>
                                    </p:anim>
                                  </p:childTnLst>
                                </p:cTn>
                              </p:par>
                            </p:childTnLst>
                          </p:cTn>
                        </p:par>
                      </p:childTnLst>
                    </p:cTn>
                  </p:par>
                  <p:par>
                    <p:cTn id="75" fill="hold">
                      <p:stCondLst>
                        <p:cond delay="indefinite"/>
                      </p:stCondLst>
                      <p:childTnLst>
                        <p:par>
                          <p:cTn id="76" fill="hold">
                            <p:stCondLst>
                              <p:cond delay="0"/>
                            </p:stCondLst>
                            <p:childTnLst>
                              <p:par>
                                <p:cTn id="77" presetID="24" presetClass="entr" presetSubtype="0" fill="hold" nodeType="clickEffect">
                                  <p:stCondLst>
                                    <p:cond delay="0"/>
                                  </p:stCondLst>
                                  <p:childTnLst>
                                    <p:set>
                                      <p:cBhvr>
                                        <p:cTn id="78" dur="1" fill="hold">
                                          <p:stCondLst>
                                            <p:cond delay="0"/>
                                          </p:stCondLst>
                                        </p:cTn>
                                        <p:tgtEl>
                                          <p:spTgt spid="37"/>
                                        </p:tgtEl>
                                        <p:attrNameLst>
                                          <p:attrName>style.visibility</p:attrName>
                                        </p:attrNameLst>
                                      </p:cBhvr>
                                      <p:to>
                                        <p:strVal val="visible"/>
                                      </p:to>
                                    </p:set>
                                    <p:anim to="" calcmode="lin" valueType="num">
                                      <p:cBhvr>
                                        <p:cTn id="79" dur="1" fill="hold"/>
                                        <p:tgtEl>
                                          <p:spTgt spid="37"/>
                                        </p:tgtEl>
                                        <p:attrNameLst>
                                          <p:attrName/>
                                        </p:attrNameLst>
                                      </p:cBhvr>
                                    </p:anim>
                                  </p:childTnLst>
                                </p:cTn>
                              </p:par>
                            </p:childTnLst>
                          </p:cTn>
                        </p:par>
                      </p:childTnLst>
                    </p:cTn>
                  </p:par>
                  <p:par>
                    <p:cTn id="80" fill="hold">
                      <p:stCondLst>
                        <p:cond delay="indefinite"/>
                      </p:stCondLst>
                      <p:childTnLst>
                        <p:par>
                          <p:cTn id="81" fill="hold">
                            <p:stCondLst>
                              <p:cond delay="0"/>
                            </p:stCondLst>
                            <p:childTnLst>
                              <p:par>
                                <p:cTn id="82" presetID="24" presetClass="entr" presetSubtype="0" fill="hold" nodeType="clickEffect">
                                  <p:stCondLst>
                                    <p:cond delay="0"/>
                                  </p:stCondLst>
                                  <p:childTnLst>
                                    <p:set>
                                      <p:cBhvr>
                                        <p:cTn id="83" dur="1" fill="hold">
                                          <p:stCondLst>
                                            <p:cond delay="0"/>
                                          </p:stCondLst>
                                        </p:cTn>
                                        <p:tgtEl>
                                          <p:spTgt spid="74"/>
                                        </p:tgtEl>
                                        <p:attrNameLst>
                                          <p:attrName>style.visibility</p:attrName>
                                        </p:attrNameLst>
                                      </p:cBhvr>
                                      <p:to>
                                        <p:strVal val="visible"/>
                                      </p:to>
                                    </p:set>
                                    <p:anim to="" calcmode="lin" valueType="num">
                                      <p:cBhvr>
                                        <p:cTn id="84" dur="1" fill="hold"/>
                                        <p:tgtEl>
                                          <p:spTgt spid="74"/>
                                        </p:tgtEl>
                                        <p:attrNameLst>
                                          <p:attrName/>
                                        </p:attrNameLst>
                                      </p:cBhvr>
                                    </p:anim>
                                  </p:childTnLst>
                                </p:cTn>
                              </p:par>
                            </p:childTnLst>
                          </p:cTn>
                        </p:par>
                        <p:par>
                          <p:cTn id="85" fill="hold">
                            <p:stCondLst>
                              <p:cond delay="0"/>
                            </p:stCondLst>
                            <p:childTnLst>
                              <p:par>
                                <p:cTn id="86" presetID="24" presetClass="entr" presetSubtype="0" fill="hold" nodeType="afterEffect">
                                  <p:stCondLst>
                                    <p:cond delay="0"/>
                                  </p:stCondLst>
                                  <p:childTnLst>
                                    <p:set>
                                      <p:cBhvr>
                                        <p:cTn id="87" dur="1" fill="hold">
                                          <p:stCondLst>
                                            <p:cond delay="0"/>
                                          </p:stCondLst>
                                        </p:cTn>
                                        <p:tgtEl>
                                          <p:spTgt spid="77"/>
                                        </p:tgtEl>
                                        <p:attrNameLst>
                                          <p:attrName>style.visibility</p:attrName>
                                        </p:attrNameLst>
                                      </p:cBhvr>
                                      <p:to>
                                        <p:strVal val="visible"/>
                                      </p:to>
                                    </p:set>
                                    <p:anim to="" calcmode="lin" valueType="num">
                                      <p:cBhvr>
                                        <p:cTn id="88" dur="1" fill="hold"/>
                                        <p:tgtEl>
                                          <p:spTgt spid="77"/>
                                        </p:tgtEl>
                                        <p:attrNameLst>
                                          <p:attrName/>
                                        </p:attrNameLst>
                                      </p:cBhvr>
                                    </p:anim>
                                  </p:childTnLst>
                                </p:cTn>
                              </p:par>
                            </p:childTnLst>
                          </p:cTn>
                        </p:par>
                      </p:childTnLst>
                    </p:cTn>
                  </p:par>
                  <p:par>
                    <p:cTn id="89" fill="hold">
                      <p:stCondLst>
                        <p:cond delay="indefinite"/>
                      </p:stCondLst>
                      <p:childTnLst>
                        <p:par>
                          <p:cTn id="90" fill="hold">
                            <p:stCondLst>
                              <p:cond delay="0"/>
                            </p:stCondLst>
                            <p:childTnLst>
                              <p:par>
                                <p:cTn id="91" presetID="24" presetClass="entr" presetSubtype="0" fill="hold" nodeType="clickEffect">
                                  <p:stCondLst>
                                    <p:cond delay="0"/>
                                  </p:stCondLst>
                                  <p:childTnLst>
                                    <p:set>
                                      <p:cBhvr>
                                        <p:cTn id="92" dur="1" fill="hold">
                                          <p:stCondLst>
                                            <p:cond delay="0"/>
                                          </p:stCondLst>
                                        </p:cTn>
                                        <p:tgtEl>
                                          <p:spTgt spid="69"/>
                                        </p:tgtEl>
                                        <p:attrNameLst>
                                          <p:attrName>style.visibility</p:attrName>
                                        </p:attrNameLst>
                                      </p:cBhvr>
                                      <p:to>
                                        <p:strVal val="visible"/>
                                      </p:to>
                                    </p:set>
                                    <p:anim to="" calcmode="lin" valueType="num">
                                      <p:cBhvr>
                                        <p:cTn id="93" dur="1" fill="hold"/>
                                        <p:tgtEl>
                                          <p:spTgt spid="69"/>
                                        </p:tgtEl>
                                        <p:attrNameLst>
                                          <p:attrName/>
                                        </p:attrNameLst>
                                      </p:cBhvr>
                                    </p:anim>
                                  </p:childTnLst>
                                </p:cTn>
                              </p:par>
                            </p:childTnLst>
                          </p:cTn>
                        </p:par>
                        <p:par>
                          <p:cTn id="94" fill="hold">
                            <p:stCondLst>
                              <p:cond delay="0"/>
                            </p:stCondLst>
                            <p:childTnLst>
                              <p:par>
                                <p:cTn id="95" presetID="24" presetClass="entr" presetSubtype="0" fill="hold" grpId="0" nodeType="afterEffect">
                                  <p:stCondLst>
                                    <p:cond delay="0"/>
                                  </p:stCondLst>
                                  <p:childTnLst>
                                    <p:set>
                                      <p:cBhvr>
                                        <p:cTn id="96" dur="1" fill="hold">
                                          <p:stCondLst>
                                            <p:cond delay="0"/>
                                          </p:stCondLst>
                                        </p:cTn>
                                        <p:tgtEl>
                                          <p:spTgt spid="62"/>
                                        </p:tgtEl>
                                        <p:attrNameLst>
                                          <p:attrName>style.visibility</p:attrName>
                                        </p:attrNameLst>
                                      </p:cBhvr>
                                      <p:to>
                                        <p:strVal val="visible"/>
                                      </p:to>
                                    </p:set>
                                    <p:anim to="" calcmode="lin" valueType="num">
                                      <p:cBhvr>
                                        <p:cTn id="97" dur="1" fill="hold"/>
                                        <p:tgtEl>
                                          <p:spTgt spid="62"/>
                                        </p:tgtEl>
                                        <p:attrNameLst>
                                          <p:attrName/>
                                        </p:attrNameLst>
                                      </p:cBhvr>
                                    </p:anim>
                                  </p:childTnLst>
                                </p:cTn>
                              </p:par>
                            </p:childTnLst>
                          </p:cTn>
                        </p:par>
                      </p:childTnLst>
                    </p:cTn>
                  </p:par>
                  <p:par>
                    <p:cTn id="98" fill="hold">
                      <p:stCondLst>
                        <p:cond delay="indefinite"/>
                      </p:stCondLst>
                      <p:childTnLst>
                        <p:par>
                          <p:cTn id="99" fill="hold">
                            <p:stCondLst>
                              <p:cond delay="0"/>
                            </p:stCondLst>
                            <p:childTnLst>
                              <p:par>
                                <p:cTn id="100" presetID="24" presetClass="entr" presetSubtype="0" fill="hold" grpId="0" nodeType="clickEffect">
                                  <p:stCondLst>
                                    <p:cond delay="0"/>
                                  </p:stCondLst>
                                  <p:childTnLst>
                                    <p:set>
                                      <p:cBhvr>
                                        <p:cTn id="101" dur="1" fill="hold">
                                          <p:stCondLst>
                                            <p:cond delay="0"/>
                                          </p:stCondLst>
                                        </p:cTn>
                                        <p:tgtEl>
                                          <p:spTgt spid="91"/>
                                        </p:tgtEl>
                                        <p:attrNameLst>
                                          <p:attrName>style.visibility</p:attrName>
                                        </p:attrNameLst>
                                      </p:cBhvr>
                                      <p:to>
                                        <p:strVal val="visible"/>
                                      </p:to>
                                    </p:set>
                                    <p:anim to="" calcmode="lin" valueType="num">
                                      <p:cBhvr>
                                        <p:cTn id="102" dur="1" fill="hold"/>
                                        <p:tgtEl>
                                          <p:spTgt spid="91"/>
                                        </p:tgtEl>
                                        <p:attrNameLst>
                                          <p:attrName/>
                                        </p:attrNameLst>
                                      </p:cBhvr>
                                    </p:anim>
                                  </p:childTnLst>
                                </p:cTn>
                              </p:par>
                            </p:childTnLst>
                          </p:cTn>
                        </p:par>
                      </p:childTnLst>
                    </p:cTn>
                  </p:par>
                  <p:par>
                    <p:cTn id="103" fill="hold">
                      <p:stCondLst>
                        <p:cond delay="indefinite"/>
                      </p:stCondLst>
                      <p:childTnLst>
                        <p:par>
                          <p:cTn id="104" fill="hold">
                            <p:stCondLst>
                              <p:cond delay="0"/>
                            </p:stCondLst>
                            <p:childTnLst>
                              <p:par>
                                <p:cTn id="105" presetID="24" presetClass="entr" presetSubtype="0"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 to="" calcmode="lin" valueType="num">
                                      <p:cBhvr>
                                        <p:cTn id="107" dur="1" fill="hold"/>
                                        <p:tgtEl>
                                          <p:spTgt spid="51"/>
                                        </p:tgtEl>
                                        <p:attrNameLst>
                                          <p:attrName/>
                                        </p:attrNameLst>
                                      </p:cBhvr>
                                    </p:anim>
                                  </p:childTnLst>
                                </p:cTn>
                              </p:par>
                            </p:childTnLst>
                          </p:cTn>
                        </p:par>
                      </p:childTnLst>
                    </p:cTn>
                  </p:par>
                  <p:par>
                    <p:cTn id="108" fill="hold">
                      <p:stCondLst>
                        <p:cond delay="indefinite"/>
                      </p:stCondLst>
                      <p:childTnLst>
                        <p:par>
                          <p:cTn id="109" fill="hold">
                            <p:stCondLst>
                              <p:cond delay="0"/>
                            </p:stCondLst>
                            <p:childTnLst>
                              <p:par>
                                <p:cTn id="110" presetID="24" presetClass="entr" presetSubtype="0" fill="hold" nodeType="clickEffect">
                                  <p:stCondLst>
                                    <p:cond delay="0"/>
                                  </p:stCondLst>
                                  <p:childTnLst>
                                    <p:set>
                                      <p:cBhvr>
                                        <p:cTn id="111" dur="1" fill="hold">
                                          <p:stCondLst>
                                            <p:cond delay="0"/>
                                          </p:stCondLst>
                                        </p:cTn>
                                        <p:tgtEl>
                                          <p:spTgt spid="44"/>
                                        </p:tgtEl>
                                        <p:attrNameLst>
                                          <p:attrName>style.visibility</p:attrName>
                                        </p:attrNameLst>
                                      </p:cBhvr>
                                      <p:to>
                                        <p:strVal val="visible"/>
                                      </p:to>
                                    </p:set>
                                    <p:anim to="" calcmode="lin" valueType="num">
                                      <p:cBhvr>
                                        <p:cTn id="112" dur="1" fill="hold"/>
                                        <p:tgtEl>
                                          <p:spTgt spid="44"/>
                                        </p:tgtEl>
                                        <p:attrNameLst>
                                          <p:attrName/>
                                        </p:attrNameLst>
                                      </p:cBhvr>
                                    </p:anim>
                                  </p:childTnLst>
                                </p:cTn>
                              </p:par>
                            </p:childTnLst>
                          </p:cTn>
                        </p:par>
                        <p:par>
                          <p:cTn id="113" fill="hold">
                            <p:stCondLst>
                              <p:cond delay="0"/>
                            </p:stCondLst>
                            <p:childTnLst>
                              <p:par>
                                <p:cTn id="114" presetID="24" presetClass="entr" presetSubtype="0" fill="hold" grpId="0" nodeType="afterEffect">
                                  <p:stCondLst>
                                    <p:cond delay="0"/>
                                  </p:stCondLst>
                                  <p:childTnLst>
                                    <p:set>
                                      <p:cBhvr>
                                        <p:cTn id="115" dur="1" fill="hold">
                                          <p:stCondLst>
                                            <p:cond delay="0"/>
                                          </p:stCondLst>
                                        </p:cTn>
                                        <p:tgtEl>
                                          <p:spTgt spid="65"/>
                                        </p:tgtEl>
                                        <p:attrNameLst>
                                          <p:attrName>style.visibility</p:attrName>
                                        </p:attrNameLst>
                                      </p:cBhvr>
                                      <p:to>
                                        <p:strVal val="visible"/>
                                      </p:to>
                                    </p:set>
                                    <p:anim to="" calcmode="lin" valueType="num">
                                      <p:cBhvr>
                                        <p:cTn id="116" dur="1" fill="hold"/>
                                        <p:tgtEl>
                                          <p:spTgt spid="65"/>
                                        </p:tgtEl>
                                        <p:attrNameLst>
                                          <p:attrName/>
                                        </p:attrNameLst>
                                      </p:cBhvr>
                                    </p:anim>
                                  </p:childTnLst>
                                </p:cTn>
                              </p:par>
                            </p:childTnLst>
                          </p:cTn>
                        </p:par>
                      </p:childTnLst>
                    </p:cTn>
                  </p:par>
                  <p:par>
                    <p:cTn id="117" fill="hold">
                      <p:stCondLst>
                        <p:cond delay="indefinite"/>
                      </p:stCondLst>
                      <p:childTnLst>
                        <p:par>
                          <p:cTn id="118" fill="hold">
                            <p:stCondLst>
                              <p:cond delay="0"/>
                            </p:stCondLst>
                            <p:childTnLst>
                              <p:par>
                                <p:cTn id="119" presetID="24" presetClass="entr" presetSubtype="0" fill="hold" nodeType="clickEffect">
                                  <p:stCondLst>
                                    <p:cond delay="0"/>
                                  </p:stCondLst>
                                  <p:childTnLst>
                                    <p:set>
                                      <p:cBhvr>
                                        <p:cTn id="120" dur="1" fill="hold">
                                          <p:stCondLst>
                                            <p:cond delay="0"/>
                                          </p:stCondLst>
                                        </p:cTn>
                                        <p:tgtEl>
                                          <p:spTgt spid="57"/>
                                        </p:tgtEl>
                                        <p:attrNameLst>
                                          <p:attrName>style.visibility</p:attrName>
                                        </p:attrNameLst>
                                      </p:cBhvr>
                                      <p:to>
                                        <p:strVal val="visible"/>
                                      </p:to>
                                    </p:set>
                                    <p:anim to="" calcmode="lin" valueType="num">
                                      <p:cBhvr>
                                        <p:cTn id="121" dur="1" fill="hold"/>
                                        <p:tgtEl>
                                          <p:spTgt spid="57"/>
                                        </p:tgtEl>
                                        <p:attrNameLst>
                                          <p:attrName/>
                                        </p:attrNameLst>
                                      </p:cBhvr>
                                    </p:anim>
                                  </p:childTnLst>
                                </p:cTn>
                              </p:par>
                            </p:childTnLst>
                          </p:cTn>
                        </p:par>
                      </p:childTnLst>
                    </p:cTn>
                  </p:par>
                  <p:par>
                    <p:cTn id="122" fill="hold">
                      <p:stCondLst>
                        <p:cond delay="indefinite"/>
                      </p:stCondLst>
                      <p:childTnLst>
                        <p:par>
                          <p:cTn id="123" fill="hold">
                            <p:stCondLst>
                              <p:cond delay="0"/>
                            </p:stCondLst>
                            <p:childTnLst>
                              <p:par>
                                <p:cTn id="124" presetID="24" presetClass="entr" presetSubtype="0" fill="hold" grpId="0" nodeType="clickEffect">
                                  <p:stCondLst>
                                    <p:cond delay="0"/>
                                  </p:stCondLst>
                                  <p:childTnLst>
                                    <p:set>
                                      <p:cBhvr>
                                        <p:cTn id="125" dur="1" fill="hold">
                                          <p:stCondLst>
                                            <p:cond delay="0"/>
                                          </p:stCondLst>
                                        </p:cTn>
                                        <p:tgtEl>
                                          <p:spTgt spid="92"/>
                                        </p:tgtEl>
                                        <p:attrNameLst>
                                          <p:attrName>style.visibility</p:attrName>
                                        </p:attrNameLst>
                                      </p:cBhvr>
                                      <p:to>
                                        <p:strVal val="visible"/>
                                      </p:to>
                                    </p:set>
                                    <p:anim to="" calcmode="lin" valueType="num">
                                      <p:cBhvr>
                                        <p:cTn id="126" dur="1" fill="hold"/>
                                        <p:tgtEl>
                                          <p:spTgt spid="9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62" grpId="0" animBg="1"/>
      <p:bldP spid="63" grpId="0" animBg="1"/>
      <p:bldP spid="65" grpId="0" animBg="1"/>
      <p:bldP spid="88" grpId="0"/>
      <p:bldP spid="89" grpId="0"/>
      <p:bldP spid="91" grpId="0"/>
      <p:bldP spid="92" grpId="0"/>
      <p:bldP spid="9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14282" y="214290"/>
            <a:ext cx="8643998" cy="1754326"/>
          </a:xfrm>
          <a:prstGeom prst="rect">
            <a:avLst/>
          </a:prstGeom>
        </p:spPr>
        <p:txBody>
          <a:bodyPr wrap="square">
            <a:spAutoFit/>
          </a:bodyPr>
          <a:lstStyle/>
          <a:p>
            <a:pPr algn="just"/>
            <a:r>
              <a:rPr lang="es-ES" dirty="0" smtClean="0"/>
              <a:t>Diseñe una clase de nombre </a:t>
            </a:r>
            <a:r>
              <a:rPr lang="es-ES" b="1" dirty="0" smtClean="0"/>
              <a:t>DNI </a:t>
            </a:r>
            <a:r>
              <a:rPr lang="es-ES" dirty="0" smtClean="0"/>
              <a:t>con los siguientes atributos privados: numero (cadena), dueño (</a:t>
            </a:r>
            <a:r>
              <a:rPr lang="es-ES" b="1" dirty="0" smtClean="0"/>
              <a:t>PERSONA</a:t>
            </a:r>
            <a:r>
              <a:rPr lang="es-ES" dirty="0" smtClean="0"/>
              <a:t>), fecha de emisión (</a:t>
            </a:r>
            <a:r>
              <a:rPr lang="es-ES" b="1" dirty="0" smtClean="0"/>
              <a:t>FECHA</a:t>
            </a:r>
            <a:r>
              <a:rPr lang="es-ES" dirty="0" smtClean="0"/>
              <a:t>), fecha de caducidad (</a:t>
            </a:r>
            <a:r>
              <a:rPr lang="es-ES" b="1" dirty="0" smtClean="0"/>
              <a:t>FECHA</a:t>
            </a:r>
            <a:r>
              <a:rPr lang="es-ES" dirty="0" smtClean="0"/>
              <a:t>), con un constructor y con los métodos </a:t>
            </a:r>
            <a:r>
              <a:rPr lang="es-ES" dirty="0" err="1" smtClean="0"/>
              <a:t>get</a:t>
            </a:r>
            <a:r>
              <a:rPr lang="es-ES" dirty="0" smtClean="0"/>
              <a:t>/set. Considere la existencia de la clase </a:t>
            </a:r>
            <a:r>
              <a:rPr lang="es-ES" b="1" dirty="0" smtClean="0"/>
              <a:t>PERSONA y FECHA </a:t>
            </a:r>
            <a:r>
              <a:rPr lang="es-ES" dirty="0" smtClean="0"/>
              <a:t>desarrollados en los problemas anteriores, utilice la palabra reservada </a:t>
            </a:r>
            <a:r>
              <a:rPr lang="es-ES" b="1" dirty="0" err="1" smtClean="0"/>
              <a:t>this</a:t>
            </a:r>
            <a:r>
              <a:rPr lang="es-ES" dirty="0" smtClean="0"/>
              <a:t>. Considere el siguiente diseño de GUI para programar la acción del botón Nuevo.</a:t>
            </a:r>
          </a:p>
        </p:txBody>
      </p:sp>
      <p:sp>
        <p:nvSpPr>
          <p:cNvPr id="7" name="6 Rectángulo"/>
          <p:cNvSpPr/>
          <p:nvPr/>
        </p:nvSpPr>
        <p:spPr>
          <a:xfrm>
            <a:off x="142876" y="2143116"/>
            <a:ext cx="8929718" cy="4339650"/>
          </a:xfrm>
          <a:prstGeom prst="rect">
            <a:avLst/>
          </a:prstGeom>
        </p:spPr>
        <p:txBody>
          <a:bodyPr wrap="square">
            <a:spAutoFit/>
          </a:bodyPr>
          <a:lstStyle/>
          <a:p>
            <a:r>
              <a:rPr lang="es-ES" b="1" dirty="0" err="1" smtClean="0"/>
              <a:t>public</a:t>
            </a:r>
            <a:r>
              <a:rPr lang="es-ES" b="1" dirty="0" smtClean="0"/>
              <a:t> </a:t>
            </a:r>
            <a:r>
              <a:rPr lang="es-ES" b="1" dirty="0" err="1" smtClean="0"/>
              <a:t>class</a:t>
            </a:r>
            <a:r>
              <a:rPr lang="es-ES" b="1" dirty="0" smtClean="0"/>
              <a:t> DNI { </a:t>
            </a:r>
          </a:p>
          <a:p>
            <a:r>
              <a:rPr lang="es-ES" sz="2000" b="1" i="1" dirty="0" smtClean="0">
                <a:solidFill>
                  <a:schemeClr val="accent4">
                    <a:lumMod val="60000"/>
                    <a:lumOff val="40000"/>
                  </a:schemeClr>
                </a:solidFill>
                <a:latin typeface="Arial" pitchFamily="34" charset="0"/>
                <a:cs typeface="Arial" pitchFamily="34" charset="0"/>
              </a:rPr>
              <a:t>// atributos privados </a:t>
            </a:r>
          </a:p>
          <a:p>
            <a:r>
              <a:rPr lang="es-ES" sz="2000" i="1" dirty="0" err="1" smtClean="0">
                <a:latin typeface="Arial" pitchFamily="34" charset="0"/>
                <a:cs typeface="Arial" pitchFamily="34" charset="0"/>
              </a:rPr>
              <a:t>private</a:t>
            </a:r>
            <a:r>
              <a:rPr lang="es-ES" sz="2000" i="1" dirty="0" smtClean="0">
                <a:latin typeface="Arial" pitchFamily="34" charset="0"/>
                <a:cs typeface="Arial" pitchFamily="34" charset="0"/>
              </a:rPr>
              <a:t> </a:t>
            </a:r>
            <a:r>
              <a:rPr lang="es-ES" sz="2000" i="1" dirty="0" err="1" smtClean="0">
                <a:latin typeface="Arial" pitchFamily="34" charset="0"/>
                <a:cs typeface="Arial" pitchFamily="34" charset="0"/>
              </a:rPr>
              <a:t>String</a:t>
            </a:r>
            <a:r>
              <a:rPr lang="es-ES" sz="2000" i="1" dirty="0" smtClean="0">
                <a:latin typeface="Arial" pitchFamily="34" charset="0"/>
                <a:cs typeface="Arial" pitchFamily="34" charset="0"/>
              </a:rPr>
              <a:t> numero; </a:t>
            </a:r>
          </a:p>
          <a:p>
            <a:r>
              <a:rPr lang="es-ES" sz="2000" i="1" dirty="0" err="1" smtClean="0">
                <a:latin typeface="Arial" pitchFamily="34" charset="0"/>
                <a:cs typeface="Arial" pitchFamily="34" charset="0"/>
              </a:rPr>
              <a:t>private</a:t>
            </a:r>
            <a:r>
              <a:rPr lang="es-ES" sz="2000" i="1" dirty="0" smtClean="0">
                <a:latin typeface="Arial" pitchFamily="34" charset="0"/>
                <a:cs typeface="Arial" pitchFamily="34" charset="0"/>
              </a:rPr>
              <a:t> Persona dueño; </a:t>
            </a:r>
          </a:p>
          <a:p>
            <a:r>
              <a:rPr lang="es-ES" sz="2000" i="1" dirty="0" err="1" smtClean="0">
                <a:latin typeface="Arial" pitchFamily="34" charset="0"/>
                <a:cs typeface="Arial" pitchFamily="34" charset="0"/>
              </a:rPr>
              <a:t>private</a:t>
            </a:r>
            <a:r>
              <a:rPr lang="es-ES" sz="2000" i="1" dirty="0" smtClean="0">
                <a:latin typeface="Arial" pitchFamily="34" charset="0"/>
                <a:cs typeface="Arial" pitchFamily="34" charset="0"/>
              </a:rPr>
              <a:t> Fecha </a:t>
            </a:r>
            <a:r>
              <a:rPr lang="es-ES" sz="2000" i="1" dirty="0" err="1" smtClean="0">
                <a:latin typeface="Arial" pitchFamily="34" charset="0"/>
                <a:cs typeface="Arial" pitchFamily="34" charset="0"/>
              </a:rPr>
              <a:t>emision</a:t>
            </a:r>
            <a:r>
              <a:rPr lang="es-ES" sz="2000" i="1" dirty="0" smtClean="0">
                <a:latin typeface="Arial" pitchFamily="34" charset="0"/>
                <a:cs typeface="Arial" pitchFamily="34" charset="0"/>
              </a:rPr>
              <a:t>, caducidad; </a:t>
            </a:r>
          </a:p>
          <a:p>
            <a:endParaRPr lang="es-ES" b="1" dirty="0" smtClean="0"/>
          </a:p>
          <a:p>
            <a:r>
              <a:rPr lang="es-ES" sz="2000" b="1" i="1" dirty="0" smtClean="0">
                <a:solidFill>
                  <a:schemeClr val="accent4">
                    <a:lumMod val="60000"/>
                    <a:lumOff val="40000"/>
                  </a:schemeClr>
                </a:solidFill>
                <a:latin typeface="Arial" pitchFamily="34" charset="0"/>
                <a:cs typeface="Arial" pitchFamily="34" charset="0"/>
              </a:rPr>
              <a:t>// constructor </a:t>
            </a:r>
          </a:p>
          <a:p>
            <a:r>
              <a:rPr lang="es-ES" sz="2000" i="1" dirty="0" err="1" smtClean="0">
                <a:latin typeface="Arial" pitchFamily="34" charset="0"/>
                <a:cs typeface="Arial" pitchFamily="34" charset="0"/>
              </a:rPr>
              <a:t>public</a:t>
            </a:r>
            <a:r>
              <a:rPr lang="es-ES" sz="2000" i="1" dirty="0" smtClean="0">
                <a:latin typeface="Arial" pitchFamily="34" charset="0"/>
                <a:cs typeface="Arial" pitchFamily="34" charset="0"/>
              </a:rPr>
              <a:t> DNI(</a:t>
            </a:r>
            <a:r>
              <a:rPr lang="es-ES" sz="2000" i="1" dirty="0" err="1" smtClean="0">
                <a:latin typeface="Arial" pitchFamily="34" charset="0"/>
                <a:cs typeface="Arial" pitchFamily="34" charset="0"/>
              </a:rPr>
              <a:t>String</a:t>
            </a:r>
            <a:r>
              <a:rPr lang="es-ES" sz="2000" i="1" dirty="0" smtClean="0">
                <a:latin typeface="Arial" pitchFamily="34" charset="0"/>
                <a:cs typeface="Arial" pitchFamily="34" charset="0"/>
              </a:rPr>
              <a:t> numero, Persona dueño, Fecha </a:t>
            </a:r>
            <a:r>
              <a:rPr lang="es-ES" sz="2000" i="1" dirty="0" err="1" smtClean="0">
                <a:latin typeface="Arial" pitchFamily="34" charset="0"/>
                <a:cs typeface="Arial" pitchFamily="34" charset="0"/>
              </a:rPr>
              <a:t>emision</a:t>
            </a:r>
            <a:r>
              <a:rPr lang="es-ES" sz="2000" i="1" dirty="0" smtClean="0">
                <a:latin typeface="Arial" pitchFamily="34" charset="0"/>
                <a:cs typeface="Arial" pitchFamily="34" charset="0"/>
              </a:rPr>
              <a:t>, Fecha caducidad)</a:t>
            </a:r>
          </a:p>
          <a:p>
            <a:r>
              <a:rPr lang="es-ES" sz="2000" i="1" dirty="0" smtClean="0">
                <a:latin typeface="Arial" pitchFamily="34" charset="0"/>
                <a:cs typeface="Arial" pitchFamily="34" charset="0"/>
              </a:rPr>
              <a:t>{ </a:t>
            </a:r>
          </a:p>
          <a:p>
            <a:r>
              <a:rPr lang="es-ES" sz="2000" i="1" dirty="0" smtClean="0">
                <a:latin typeface="Arial" pitchFamily="34" charset="0"/>
                <a:cs typeface="Arial" pitchFamily="34" charset="0"/>
              </a:rPr>
              <a:t>	 </a:t>
            </a:r>
            <a:r>
              <a:rPr lang="es-ES" sz="2000" i="1" dirty="0" err="1" smtClean="0">
                <a:latin typeface="Arial" pitchFamily="34" charset="0"/>
                <a:cs typeface="Arial" pitchFamily="34" charset="0"/>
              </a:rPr>
              <a:t>this.numero</a:t>
            </a:r>
            <a:r>
              <a:rPr lang="es-ES" sz="2000" i="1" dirty="0" smtClean="0">
                <a:latin typeface="Arial" pitchFamily="34" charset="0"/>
                <a:cs typeface="Arial" pitchFamily="34" charset="0"/>
              </a:rPr>
              <a:t> = numero; </a:t>
            </a:r>
          </a:p>
          <a:p>
            <a:r>
              <a:rPr lang="es-ES" sz="2000" i="1" dirty="0" smtClean="0">
                <a:latin typeface="Arial" pitchFamily="34" charset="0"/>
                <a:cs typeface="Arial" pitchFamily="34" charset="0"/>
              </a:rPr>
              <a:t>	</a:t>
            </a:r>
            <a:r>
              <a:rPr lang="es-ES" sz="2000" i="1" dirty="0" err="1" smtClean="0">
                <a:latin typeface="Arial" pitchFamily="34" charset="0"/>
                <a:cs typeface="Arial" pitchFamily="34" charset="0"/>
              </a:rPr>
              <a:t>this.dueño</a:t>
            </a:r>
            <a:r>
              <a:rPr lang="es-ES" sz="2000" i="1" dirty="0" smtClean="0">
                <a:latin typeface="Arial" pitchFamily="34" charset="0"/>
                <a:cs typeface="Arial" pitchFamily="34" charset="0"/>
              </a:rPr>
              <a:t> = dueño; </a:t>
            </a:r>
          </a:p>
          <a:p>
            <a:r>
              <a:rPr lang="es-ES" sz="2000" i="1" dirty="0" smtClean="0">
                <a:latin typeface="Arial" pitchFamily="34" charset="0"/>
                <a:cs typeface="Arial" pitchFamily="34" charset="0"/>
              </a:rPr>
              <a:t>	</a:t>
            </a:r>
            <a:r>
              <a:rPr lang="es-ES" sz="2000" i="1" dirty="0" err="1" smtClean="0">
                <a:latin typeface="Arial" pitchFamily="34" charset="0"/>
                <a:cs typeface="Arial" pitchFamily="34" charset="0"/>
              </a:rPr>
              <a:t>this.emision</a:t>
            </a:r>
            <a:r>
              <a:rPr lang="es-ES" sz="2000" i="1" dirty="0" smtClean="0">
                <a:latin typeface="Arial" pitchFamily="34" charset="0"/>
                <a:cs typeface="Arial" pitchFamily="34" charset="0"/>
              </a:rPr>
              <a:t>= </a:t>
            </a:r>
            <a:r>
              <a:rPr lang="es-ES" sz="2000" i="1" dirty="0" err="1" smtClean="0">
                <a:latin typeface="Arial" pitchFamily="34" charset="0"/>
                <a:cs typeface="Arial" pitchFamily="34" charset="0"/>
              </a:rPr>
              <a:t>emision</a:t>
            </a:r>
            <a:r>
              <a:rPr lang="es-ES" sz="2000" i="1" dirty="0" smtClean="0">
                <a:latin typeface="Arial" pitchFamily="34" charset="0"/>
                <a:cs typeface="Arial" pitchFamily="34" charset="0"/>
              </a:rPr>
              <a:t>;        </a:t>
            </a:r>
          </a:p>
          <a:p>
            <a:r>
              <a:rPr lang="es-ES" sz="2000" i="1" dirty="0" smtClean="0">
                <a:latin typeface="Arial" pitchFamily="34" charset="0"/>
                <a:cs typeface="Arial" pitchFamily="34" charset="0"/>
              </a:rPr>
              <a:t>	</a:t>
            </a:r>
            <a:r>
              <a:rPr lang="es-ES" sz="2000" i="1" dirty="0" err="1" smtClean="0">
                <a:latin typeface="Arial" pitchFamily="34" charset="0"/>
                <a:cs typeface="Arial" pitchFamily="34" charset="0"/>
              </a:rPr>
              <a:t>this.caducidad</a:t>
            </a:r>
            <a:r>
              <a:rPr lang="es-ES" sz="2000" i="1" dirty="0" smtClean="0">
                <a:latin typeface="Arial" pitchFamily="34" charset="0"/>
                <a:cs typeface="Arial" pitchFamily="34" charset="0"/>
              </a:rPr>
              <a:t>=caducidad; </a:t>
            </a:r>
          </a:p>
          <a:p>
            <a:r>
              <a:rPr lang="es-ES" sz="2000" i="1" dirty="0" smtClean="0">
                <a:latin typeface="Arial" pitchFamily="34" charset="0"/>
                <a:cs typeface="Aria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to="" calcmode="lin" valueType="num">
                                      <p:cBhvr>
                                        <p:cTn id="7" dur="1" fill="hold"/>
                                        <p:tgtEl>
                                          <p:spTgt spid="7">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 to="" calcmode="lin" valueType="num">
                                      <p:cBhvr>
                                        <p:cTn id="10" dur="1" fill="hold"/>
                                        <p:tgtEl>
                                          <p:spTgt spid="7">
                                            <p:txEl>
                                              <p:pRg st="1" end="1"/>
                                            </p:txEl>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to="" calcmode="lin" valueType="num">
                                      <p:cBhvr>
                                        <p:cTn id="15" dur="1" fill="hold"/>
                                        <p:tgtEl>
                                          <p:spTgt spid="7">
                                            <p:txEl>
                                              <p:pRg st="2" end="2"/>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 to="" calcmode="lin" valueType="num">
                                      <p:cBhvr>
                                        <p:cTn id="18" dur="1" fill="hold"/>
                                        <p:tgtEl>
                                          <p:spTgt spid="7">
                                            <p:txEl>
                                              <p:pRg st="3" end="3"/>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 to="" calcmode="lin" valueType="num">
                                      <p:cBhvr>
                                        <p:cTn id="21" dur="1" fill="hold"/>
                                        <p:tgtEl>
                                          <p:spTgt spid="7">
                                            <p:txEl>
                                              <p:pRg st="4" end="4"/>
                                            </p:txEl>
                                          </p:spTgt>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nodeType="click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 to="" calcmode="lin" valueType="num">
                                      <p:cBhvr>
                                        <p:cTn id="26" dur="1" fill="hold"/>
                                        <p:tgtEl>
                                          <p:spTgt spid="7">
                                            <p:txEl>
                                              <p:pRg st="6" end="6"/>
                                            </p:txEl>
                                          </p:spTgt>
                                        </p:tgtEl>
                                        <p:attrNameLst>
                                          <p:attrName/>
                                        </p:attrNameLst>
                                      </p:cBhvr>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to="" calcmode="lin" valueType="num">
                                      <p:cBhvr>
                                        <p:cTn id="31" dur="1" fill="hold"/>
                                        <p:tgtEl>
                                          <p:spTgt spid="7">
                                            <p:txEl>
                                              <p:pRg st="7" end="7"/>
                                            </p:txEl>
                                          </p:spTgt>
                                        </p:tgtEl>
                                        <p:attrNameLst>
                                          <p:attrName/>
                                        </p:attrNameLst>
                                      </p:cBhvr>
                                    </p:anim>
                                  </p:childTnLst>
                                </p:cTn>
                              </p:par>
                              <p:par>
                                <p:cTn id="32" presetID="24" presetClass="entr" presetSubtype="0"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 to="" calcmode="lin" valueType="num">
                                      <p:cBhvr>
                                        <p:cTn id="34" dur="1" fill="hold"/>
                                        <p:tgtEl>
                                          <p:spTgt spid="7">
                                            <p:txEl>
                                              <p:pRg st="8" end="8"/>
                                            </p:txEl>
                                          </p:spTgt>
                                        </p:tgtEl>
                                        <p:attrNameLst>
                                          <p:attrName/>
                                        </p:attrNameLst>
                                      </p:cBhvr>
                                    </p:anim>
                                  </p:childTnLst>
                                </p:cTn>
                              </p:par>
                              <p:par>
                                <p:cTn id="35" presetID="24" presetClass="entr" presetSubtype="0" fill="hold"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 to="" calcmode="lin" valueType="num">
                                      <p:cBhvr>
                                        <p:cTn id="37" dur="1" fill="hold"/>
                                        <p:tgtEl>
                                          <p:spTgt spid="7">
                                            <p:txEl>
                                              <p:pRg st="9" end="9"/>
                                            </p:txEl>
                                          </p:spTgt>
                                        </p:tgtEl>
                                        <p:attrNameLst>
                                          <p:attrName/>
                                        </p:attrNameLst>
                                      </p:cBhvr>
                                    </p:anim>
                                  </p:childTnLst>
                                </p:cTn>
                              </p:par>
                              <p:par>
                                <p:cTn id="38" presetID="24" presetClass="entr" presetSubtype="0" fill="hold" nodeType="withEffect">
                                  <p:stCondLst>
                                    <p:cond delay="0"/>
                                  </p:stCondLst>
                                  <p:childTnLst>
                                    <p:set>
                                      <p:cBhvr>
                                        <p:cTn id="39" dur="1" fill="hold">
                                          <p:stCondLst>
                                            <p:cond delay="0"/>
                                          </p:stCondLst>
                                        </p:cTn>
                                        <p:tgtEl>
                                          <p:spTgt spid="7">
                                            <p:txEl>
                                              <p:pRg st="10" end="10"/>
                                            </p:txEl>
                                          </p:spTgt>
                                        </p:tgtEl>
                                        <p:attrNameLst>
                                          <p:attrName>style.visibility</p:attrName>
                                        </p:attrNameLst>
                                      </p:cBhvr>
                                      <p:to>
                                        <p:strVal val="visible"/>
                                      </p:to>
                                    </p:set>
                                    <p:anim to="" calcmode="lin" valueType="num">
                                      <p:cBhvr>
                                        <p:cTn id="40" dur="1" fill="hold"/>
                                        <p:tgtEl>
                                          <p:spTgt spid="7">
                                            <p:txEl>
                                              <p:pRg st="10" end="10"/>
                                            </p:txEl>
                                          </p:spTgt>
                                        </p:tgtEl>
                                        <p:attrNameLst>
                                          <p:attrName/>
                                        </p:attrNameLst>
                                      </p:cBhvr>
                                    </p:anim>
                                  </p:childTnLst>
                                </p:cTn>
                              </p:par>
                              <p:par>
                                <p:cTn id="41" presetID="24" presetClass="entr" presetSubtype="0" fill="hold" nodeType="with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anim to="" calcmode="lin" valueType="num">
                                      <p:cBhvr>
                                        <p:cTn id="43" dur="1" fill="hold"/>
                                        <p:tgtEl>
                                          <p:spTgt spid="7">
                                            <p:txEl>
                                              <p:pRg st="11" end="11"/>
                                            </p:txEl>
                                          </p:spTgt>
                                        </p:tgtEl>
                                        <p:attrNameLst>
                                          <p:attrName/>
                                        </p:attrNameLst>
                                      </p:cBhvr>
                                    </p:anim>
                                  </p:childTnLst>
                                </p:cTn>
                              </p:par>
                              <p:par>
                                <p:cTn id="44" presetID="24" presetClass="entr" presetSubtype="0" fill="hold" nodeType="withEffect">
                                  <p:stCondLst>
                                    <p:cond delay="0"/>
                                  </p:stCondLst>
                                  <p:childTnLst>
                                    <p:set>
                                      <p:cBhvr>
                                        <p:cTn id="45" dur="1" fill="hold">
                                          <p:stCondLst>
                                            <p:cond delay="0"/>
                                          </p:stCondLst>
                                        </p:cTn>
                                        <p:tgtEl>
                                          <p:spTgt spid="7">
                                            <p:txEl>
                                              <p:pRg st="12" end="12"/>
                                            </p:txEl>
                                          </p:spTgt>
                                        </p:tgtEl>
                                        <p:attrNameLst>
                                          <p:attrName>style.visibility</p:attrName>
                                        </p:attrNameLst>
                                      </p:cBhvr>
                                      <p:to>
                                        <p:strVal val="visible"/>
                                      </p:to>
                                    </p:set>
                                    <p:anim to="" calcmode="lin" valueType="num">
                                      <p:cBhvr>
                                        <p:cTn id="46" dur="1" fill="hold"/>
                                        <p:tgtEl>
                                          <p:spTgt spid="7">
                                            <p:txEl>
                                              <p:pRg st="12" end="12"/>
                                            </p:txEl>
                                          </p:spTgt>
                                        </p:tgtEl>
                                        <p:attrNameLst>
                                          <p:attrName/>
                                        </p:attrNameLst>
                                      </p:cBhvr>
                                    </p:anim>
                                  </p:childTnLst>
                                </p:cTn>
                              </p:par>
                              <p:par>
                                <p:cTn id="47" presetID="24" presetClass="entr" presetSubtype="0" fill="hold"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anim to="" calcmode="lin" valueType="num">
                                      <p:cBhvr>
                                        <p:cTn id="49" dur="1" fill="hold"/>
                                        <p:tgtEl>
                                          <p:spTgt spid="7">
                                            <p:txEl>
                                              <p:pRg st="13" end="1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142852"/>
            <a:ext cx="8786874" cy="1015663"/>
          </a:xfrm>
          <a:prstGeom prst="rect">
            <a:avLst/>
          </a:prstGeom>
        </p:spPr>
        <p:txBody>
          <a:bodyPr wrap="square">
            <a:spAutoFit/>
          </a:bodyPr>
          <a:lstStyle/>
          <a:p>
            <a:pPr algn="just"/>
            <a:r>
              <a:rPr lang="es-ES" sz="2000" dirty="0" smtClean="0">
                <a:latin typeface="Arial" pitchFamily="34" charset="0"/>
                <a:cs typeface="Arial" pitchFamily="34" charset="0"/>
              </a:rPr>
              <a:t>Ahora, vamos a utilizar </a:t>
            </a:r>
            <a:r>
              <a:rPr lang="es-ES" sz="2000" dirty="0" err="1" smtClean="0">
                <a:latin typeface="Arial" pitchFamily="34" charset="0"/>
                <a:cs typeface="Arial" pitchFamily="34" charset="0"/>
              </a:rPr>
              <a:t>NetBeans</a:t>
            </a:r>
            <a:r>
              <a:rPr lang="es-ES" sz="2000" dirty="0" smtClean="0">
                <a:latin typeface="Arial" pitchFamily="34" charset="0"/>
                <a:cs typeface="Arial" pitchFamily="34" charset="0"/>
              </a:rPr>
              <a:t> para que genere, automáticamente, los métodos </a:t>
            </a:r>
            <a:r>
              <a:rPr lang="es-ES" sz="2000" dirty="0" err="1" smtClean="0">
                <a:latin typeface="Arial" pitchFamily="34" charset="0"/>
                <a:cs typeface="Arial" pitchFamily="34" charset="0"/>
              </a:rPr>
              <a:t>get</a:t>
            </a:r>
            <a:r>
              <a:rPr lang="es-ES" sz="2000" dirty="0" smtClean="0">
                <a:latin typeface="Arial" pitchFamily="34" charset="0"/>
                <a:cs typeface="Arial" pitchFamily="34" charset="0"/>
              </a:rPr>
              <a:t>/set. Clic derecho en la clase DNI, elegimos </a:t>
            </a:r>
            <a:r>
              <a:rPr lang="es-ES" sz="2000" dirty="0" err="1" smtClean="0">
                <a:latin typeface="Arial" pitchFamily="34" charset="0"/>
                <a:cs typeface="Arial" pitchFamily="34" charset="0"/>
              </a:rPr>
              <a:t>Refactor</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Encapsulate</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Fields</a:t>
            </a:r>
            <a:r>
              <a:rPr lang="es-ES" sz="2000" dirty="0" smtClean="0">
                <a:latin typeface="Arial" pitchFamily="34" charset="0"/>
                <a:cs typeface="Arial" pitchFamily="34" charset="0"/>
              </a:rPr>
              <a:t>. Verifique la generación de los métodos </a:t>
            </a:r>
            <a:r>
              <a:rPr lang="es-ES" sz="2000" dirty="0" err="1" smtClean="0">
                <a:latin typeface="Arial" pitchFamily="34" charset="0"/>
                <a:cs typeface="Arial" pitchFamily="34" charset="0"/>
              </a:rPr>
              <a:t>get</a:t>
            </a:r>
            <a:r>
              <a:rPr lang="es-ES" sz="2000" dirty="0" smtClean="0">
                <a:latin typeface="Arial" pitchFamily="34" charset="0"/>
                <a:cs typeface="Arial" pitchFamily="34" charset="0"/>
              </a:rPr>
              <a:t>-set. </a:t>
            </a:r>
          </a:p>
        </p:txBody>
      </p:sp>
      <p:pic>
        <p:nvPicPr>
          <p:cNvPr id="1026" name="Picture 2"/>
          <p:cNvPicPr>
            <a:picLocks noChangeAspect="1" noChangeArrowheads="1"/>
          </p:cNvPicPr>
          <p:nvPr/>
        </p:nvPicPr>
        <p:blipFill>
          <a:blip r:embed="rId2"/>
          <a:srcRect l="16992" t="30000" r="11523" b="11875"/>
          <a:stretch>
            <a:fillRect/>
          </a:stretch>
        </p:blipFill>
        <p:spPr bwMode="auto">
          <a:xfrm>
            <a:off x="142844" y="2214554"/>
            <a:ext cx="8715436" cy="4429156"/>
          </a:xfrm>
          <a:prstGeom prst="rect">
            <a:avLst/>
          </a:prstGeom>
          <a:noFill/>
          <a:ln w="9525">
            <a:noFill/>
            <a:miter lim="800000"/>
            <a:headEnd/>
            <a:tailEnd/>
          </a:ln>
          <a:effectLst/>
        </p:spPr>
      </p:pic>
      <p:sp>
        <p:nvSpPr>
          <p:cNvPr id="6" name="5 Rectángulo"/>
          <p:cNvSpPr/>
          <p:nvPr/>
        </p:nvSpPr>
        <p:spPr>
          <a:xfrm>
            <a:off x="214282" y="1357298"/>
            <a:ext cx="8643998" cy="707886"/>
          </a:xfrm>
          <a:prstGeom prst="rect">
            <a:avLst/>
          </a:prstGeom>
        </p:spPr>
        <p:txBody>
          <a:bodyPr wrap="square">
            <a:spAutoFit/>
          </a:bodyPr>
          <a:lstStyle/>
          <a:p>
            <a:pPr algn="just"/>
            <a:r>
              <a:rPr lang="es-ES" sz="2000" dirty="0" smtClean="0">
                <a:latin typeface="Arial" pitchFamily="34" charset="0"/>
                <a:cs typeface="Arial" pitchFamily="34" charset="0"/>
              </a:rPr>
              <a:t>Diseñe la GUI en un Panel de nombre </a:t>
            </a:r>
            <a:r>
              <a:rPr lang="es-ES" sz="2000" dirty="0" err="1" smtClean="0">
                <a:latin typeface="Arial" pitchFamily="34" charset="0"/>
                <a:cs typeface="Arial" pitchFamily="34" charset="0"/>
              </a:rPr>
              <a:t>PanelPrincipal</a:t>
            </a:r>
            <a:r>
              <a:rPr lang="es-ES" sz="2000" dirty="0" smtClean="0">
                <a:latin typeface="Arial" pitchFamily="34" charset="0"/>
                <a:cs typeface="Arial" pitchFamily="34" charset="0"/>
              </a:rPr>
              <a:t> para el ingreso de los datos de un DNI. </a:t>
            </a:r>
          </a:p>
        </p:txBody>
      </p:sp>
      <p:cxnSp>
        <p:nvCxnSpPr>
          <p:cNvPr id="8" name="7 Conector recto de flecha"/>
          <p:cNvCxnSpPr/>
          <p:nvPr/>
        </p:nvCxnSpPr>
        <p:spPr>
          <a:xfrm rot="5400000" flipH="1" flipV="1">
            <a:off x="3607587" y="6465091"/>
            <a:ext cx="428628" cy="3571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to="" calcmode="lin" valueType="num">
                                      <p:cBhvr>
                                        <p:cTn id="12" dur="1" fill="hold"/>
                                        <p:tgtEl>
                                          <p:spTgt spid="102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to="" calcmode="lin" valueType="num">
                                      <p:cBhvr>
                                        <p:cTn id="17"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14282" y="214290"/>
            <a:ext cx="6715171" cy="400110"/>
          </a:xfrm>
          <a:prstGeom prst="rect">
            <a:avLst/>
          </a:prstGeom>
        </p:spPr>
        <p:txBody>
          <a:bodyPr wrap="square">
            <a:spAutoFit/>
          </a:bodyPr>
          <a:lstStyle/>
          <a:p>
            <a:r>
              <a:rPr lang="es-PE" sz="2000" dirty="0" smtClean="0">
                <a:latin typeface="Verdana" pitchFamily="34" charset="0"/>
              </a:rPr>
              <a:t>Ahora programamos la acción del botón </a:t>
            </a:r>
            <a:r>
              <a:rPr lang="es-PE" sz="2000" b="1" dirty="0" smtClean="0">
                <a:latin typeface="Verdana" pitchFamily="34" charset="0"/>
              </a:rPr>
              <a:t>Nuevo</a:t>
            </a:r>
            <a:r>
              <a:rPr lang="es-PE" sz="2000" dirty="0" smtClean="0">
                <a:latin typeface="Verdana" pitchFamily="34" charset="0"/>
              </a:rPr>
              <a:t> </a:t>
            </a:r>
            <a:endParaRPr lang="es-ES" sz="2000" dirty="0"/>
          </a:p>
        </p:txBody>
      </p:sp>
      <p:sp>
        <p:nvSpPr>
          <p:cNvPr id="5" name="4 Rectángulo"/>
          <p:cNvSpPr/>
          <p:nvPr/>
        </p:nvSpPr>
        <p:spPr>
          <a:xfrm>
            <a:off x="214282" y="714356"/>
            <a:ext cx="8501122" cy="707886"/>
          </a:xfrm>
          <a:prstGeom prst="rect">
            <a:avLst/>
          </a:prstGeom>
        </p:spPr>
        <p:txBody>
          <a:bodyPr wrap="square">
            <a:spAutoFit/>
          </a:bodyPr>
          <a:lstStyle/>
          <a:p>
            <a:r>
              <a:rPr lang="es-ES" sz="2000" dirty="0" smtClean="0">
                <a:latin typeface="Verdana" pitchFamily="34" charset="0"/>
              </a:rPr>
              <a:t>Cada vez que hace clic en el botón Nuevo debe crear un objeto de la clase DNI y mostrar la información de sus atributos. </a:t>
            </a:r>
          </a:p>
        </p:txBody>
      </p:sp>
      <p:sp>
        <p:nvSpPr>
          <p:cNvPr id="6" name="5 Rectángulo"/>
          <p:cNvSpPr/>
          <p:nvPr/>
        </p:nvSpPr>
        <p:spPr>
          <a:xfrm>
            <a:off x="214282" y="1859340"/>
            <a:ext cx="8929718" cy="3170099"/>
          </a:xfrm>
          <a:prstGeom prst="rect">
            <a:avLst/>
          </a:prstGeom>
        </p:spPr>
        <p:txBody>
          <a:bodyPr wrap="square">
            <a:spAutoFit/>
          </a:bodyPr>
          <a:lstStyle/>
          <a:p>
            <a:r>
              <a:rPr lang="es-ES" sz="2000" b="1" dirty="0" err="1" smtClean="0"/>
              <a:t>private</a:t>
            </a:r>
            <a:r>
              <a:rPr lang="es-ES" sz="2000" b="1" dirty="0" smtClean="0"/>
              <a:t> </a:t>
            </a:r>
            <a:r>
              <a:rPr lang="es-ES" sz="2000" b="1" dirty="0" err="1" smtClean="0"/>
              <a:t>void</a:t>
            </a:r>
            <a:r>
              <a:rPr lang="es-ES" sz="2000" b="1" dirty="0" smtClean="0"/>
              <a:t> </a:t>
            </a:r>
            <a:r>
              <a:rPr lang="es-ES" sz="2000" b="1" dirty="0" err="1" smtClean="0"/>
              <a:t>btNuevoActionPerformed</a:t>
            </a:r>
            <a:r>
              <a:rPr lang="es-ES" sz="2000" b="1" dirty="0" smtClean="0"/>
              <a:t>(</a:t>
            </a:r>
            <a:r>
              <a:rPr lang="es-ES" sz="2000" b="1" dirty="0" err="1" smtClean="0"/>
              <a:t>java.awt.event.ActionEvent</a:t>
            </a:r>
            <a:r>
              <a:rPr lang="es-ES" sz="2000" b="1" dirty="0" smtClean="0"/>
              <a:t> </a:t>
            </a:r>
            <a:r>
              <a:rPr lang="es-ES" sz="2000" b="1" dirty="0" err="1" smtClean="0"/>
              <a:t>evt</a:t>
            </a:r>
            <a:r>
              <a:rPr lang="es-ES" sz="2000" b="1" dirty="0" smtClean="0"/>
              <a:t>) </a:t>
            </a:r>
          </a:p>
          <a:p>
            <a:r>
              <a:rPr lang="es-ES" sz="2000" dirty="0" smtClean="0"/>
              <a:t>{ </a:t>
            </a:r>
          </a:p>
          <a:p>
            <a:r>
              <a:rPr lang="es-ES" sz="2000" dirty="0" smtClean="0"/>
              <a:t>  DNI nuevo = new DNI(</a:t>
            </a:r>
            <a:r>
              <a:rPr lang="es-ES" sz="2000" dirty="0" err="1" smtClean="0"/>
              <a:t>leeNumero</a:t>
            </a:r>
            <a:r>
              <a:rPr lang="es-ES" sz="2000" dirty="0" smtClean="0"/>
              <a:t>(), </a:t>
            </a:r>
          </a:p>
          <a:p>
            <a:r>
              <a:rPr lang="es-ES" sz="2000" dirty="0" smtClean="0"/>
              <a:t>new Persona(</a:t>
            </a:r>
            <a:r>
              <a:rPr lang="es-ES" sz="2000" dirty="0" err="1" smtClean="0"/>
              <a:t>leeNombres</a:t>
            </a:r>
            <a:r>
              <a:rPr lang="es-ES" sz="2000" dirty="0" smtClean="0"/>
              <a:t>(), </a:t>
            </a:r>
            <a:r>
              <a:rPr lang="es-ES" sz="2000" dirty="0" err="1" smtClean="0"/>
              <a:t>leeApellidos</a:t>
            </a:r>
            <a:r>
              <a:rPr lang="es-ES" sz="2000" dirty="0" smtClean="0"/>
              <a:t>(), </a:t>
            </a:r>
            <a:r>
              <a:rPr lang="es-ES" sz="2000" dirty="0" err="1" smtClean="0"/>
              <a:t>leeEdad</a:t>
            </a:r>
            <a:r>
              <a:rPr lang="es-ES" sz="2000" dirty="0" smtClean="0"/>
              <a:t>(), </a:t>
            </a:r>
            <a:r>
              <a:rPr lang="es-ES" sz="2000" dirty="0" err="1" smtClean="0"/>
              <a:t>leePeso</a:t>
            </a:r>
            <a:r>
              <a:rPr lang="es-ES" sz="2000" dirty="0" smtClean="0"/>
              <a:t>()),</a:t>
            </a:r>
          </a:p>
          <a:p>
            <a:r>
              <a:rPr lang="es-ES" sz="2000" dirty="0" smtClean="0"/>
              <a:t>new Fecha(</a:t>
            </a:r>
            <a:r>
              <a:rPr lang="es-ES" sz="2000" dirty="0" err="1" smtClean="0"/>
              <a:t>leeDiaEmision</a:t>
            </a:r>
            <a:r>
              <a:rPr lang="es-ES" sz="2000" dirty="0" smtClean="0"/>
              <a:t>(), </a:t>
            </a:r>
            <a:r>
              <a:rPr lang="es-ES" sz="2000" dirty="0" err="1" smtClean="0"/>
              <a:t>leeMesEmision</a:t>
            </a:r>
            <a:r>
              <a:rPr lang="es-ES" sz="2000" dirty="0" smtClean="0"/>
              <a:t>(), </a:t>
            </a:r>
            <a:r>
              <a:rPr lang="es-ES" sz="2000" dirty="0" err="1" smtClean="0"/>
              <a:t>leeAñoEmision</a:t>
            </a:r>
            <a:r>
              <a:rPr lang="es-ES" sz="2000" dirty="0" smtClean="0"/>
              <a:t>()), </a:t>
            </a:r>
          </a:p>
          <a:p>
            <a:r>
              <a:rPr lang="es-ES" sz="2000" dirty="0" smtClean="0"/>
              <a:t>new Fecha(</a:t>
            </a:r>
            <a:r>
              <a:rPr lang="es-ES" sz="2000" dirty="0" err="1" smtClean="0"/>
              <a:t>leeDiaCaducidad</a:t>
            </a:r>
            <a:r>
              <a:rPr lang="es-ES" sz="2000" dirty="0" smtClean="0"/>
              <a:t>(), </a:t>
            </a:r>
            <a:r>
              <a:rPr lang="es-ES" sz="2000" dirty="0" err="1" smtClean="0"/>
              <a:t>leeMesCaducidad</a:t>
            </a:r>
            <a:r>
              <a:rPr lang="es-ES" sz="2000" dirty="0" smtClean="0"/>
              <a:t>(), </a:t>
            </a:r>
            <a:r>
              <a:rPr lang="es-ES" sz="2000" dirty="0" err="1" smtClean="0"/>
              <a:t>leeAñoCaducidad</a:t>
            </a:r>
            <a:r>
              <a:rPr lang="es-ES" sz="2000" dirty="0" smtClean="0"/>
              <a:t>()) ); </a:t>
            </a:r>
          </a:p>
          <a:p>
            <a:endParaRPr lang="es-ES" sz="2000" dirty="0" smtClean="0"/>
          </a:p>
          <a:p>
            <a:r>
              <a:rPr lang="es-ES" sz="2000" dirty="0" smtClean="0"/>
              <a:t>lista(nuevo); </a:t>
            </a:r>
          </a:p>
          <a:p>
            <a:r>
              <a:rPr lang="es-ES" sz="2000" dirty="0" smtClean="0"/>
              <a:t>} </a:t>
            </a:r>
            <a:endParaRPr lang="es-ES" sz="2000" dirty="0"/>
          </a:p>
        </p:txBody>
      </p:sp>
      <p:sp>
        <p:nvSpPr>
          <p:cNvPr id="7" name="6 Rectángulo"/>
          <p:cNvSpPr/>
          <p:nvPr/>
        </p:nvSpPr>
        <p:spPr>
          <a:xfrm>
            <a:off x="214282" y="5357826"/>
            <a:ext cx="8501122" cy="400110"/>
          </a:xfrm>
          <a:prstGeom prst="rect">
            <a:avLst/>
          </a:prstGeom>
        </p:spPr>
        <p:txBody>
          <a:bodyPr wrap="square">
            <a:spAutoFit/>
          </a:bodyPr>
          <a:lstStyle/>
          <a:p>
            <a:r>
              <a:rPr lang="es-ES" sz="2000" b="1" i="1" dirty="0" smtClean="0">
                <a:solidFill>
                  <a:schemeClr val="accent4">
                    <a:lumMod val="60000"/>
                    <a:lumOff val="40000"/>
                  </a:schemeClr>
                </a:solidFill>
                <a:latin typeface="Arial" pitchFamily="34" charset="0"/>
                <a:cs typeface="Arial" pitchFamily="34" charset="0"/>
              </a:rPr>
              <a:t>//Ahora especificamos las funciones de lectura desde la GUI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to="" calcmode="lin" valueType="num">
                                      <p:cBhvr>
                                        <p:cTn id="22"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247864"/>
          </a:xfrm>
          <a:prstGeom prst="rect">
            <a:avLst/>
          </a:prstGeom>
        </p:spPr>
        <p:txBody>
          <a:bodyPr wrap="square">
            <a:spAutoFit/>
          </a:bodyPr>
          <a:lstStyle/>
          <a:p>
            <a:r>
              <a:rPr lang="es-ES" sz="2000" dirty="0" err="1" smtClean="0"/>
              <a:t>private</a:t>
            </a:r>
            <a:r>
              <a:rPr lang="es-ES" sz="2000" dirty="0" smtClean="0"/>
              <a:t> </a:t>
            </a:r>
            <a:r>
              <a:rPr lang="es-ES" sz="2000" dirty="0" err="1" smtClean="0"/>
              <a:t>String</a:t>
            </a:r>
            <a:r>
              <a:rPr lang="es-ES" sz="2000" dirty="0" smtClean="0"/>
              <a:t> </a:t>
            </a:r>
            <a:r>
              <a:rPr lang="es-ES" sz="2000" dirty="0" err="1" smtClean="0"/>
              <a:t>leeNumero</a:t>
            </a:r>
            <a:r>
              <a:rPr lang="es-ES" sz="2000" dirty="0" smtClean="0"/>
              <a:t>(){ </a:t>
            </a:r>
            <a:r>
              <a:rPr lang="es-ES" sz="2000" dirty="0" err="1" smtClean="0"/>
              <a:t>return</a:t>
            </a:r>
            <a:r>
              <a:rPr lang="es-ES" sz="2000" dirty="0" smtClean="0"/>
              <a:t> </a:t>
            </a:r>
            <a:r>
              <a:rPr lang="es-ES" sz="2000" dirty="0" err="1" smtClean="0"/>
              <a:t>txtNumeroDNI.getText</a:t>
            </a:r>
            <a:r>
              <a:rPr lang="es-ES" sz="2000" dirty="0" smtClean="0"/>
              <a:t>();} </a:t>
            </a:r>
          </a:p>
          <a:p>
            <a:endParaRPr lang="es-ES" sz="2000" dirty="0" smtClean="0"/>
          </a:p>
          <a:p>
            <a:r>
              <a:rPr lang="es-ES" sz="2000" dirty="0" err="1" smtClean="0"/>
              <a:t>private</a:t>
            </a:r>
            <a:r>
              <a:rPr lang="es-ES" sz="2000" dirty="0" smtClean="0"/>
              <a:t> </a:t>
            </a:r>
            <a:r>
              <a:rPr lang="es-ES" sz="2000" dirty="0" err="1" smtClean="0"/>
              <a:t>String</a:t>
            </a:r>
            <a:r>
              <a:rPr lang="es-ES" sz="2000" dirty="0" smtClean="0"/>
              <a:t> </a:t>
            </a:r>
            <a:r>
              <a:rPr lang="es-ES" sz="2000" dirty="0" err="1" smtClean="0"/>
              <a:t>leeNombres</a:t>
            </a:r>
            <a:r>
              <a:rPr lang="es-ES" sz="2000" dirty="0" smtClean="0"/>
              <a:t>(){</a:t>
            </a:r>
            <a:r>
              <a:rPr lang="es-ES" sz="2000" dirty="0" err="1" smtClean="0"/>
              <a:t>return</a:t>
            </a:r>
            <a:r>
              <a:rPr lang="es-ES" sz="2000" dirty="0" smtClean="0"/>
              <a:t> </a:t>
            </a:r>
            <a:r>
              <a:rPr lang="es-ES" sz="2000" dirty="0" err="1" smtClean="0"/>
              <a:t>txtNombres.getText</a:t>
            </a:r>
            <a:r>
              <a:rPr lang="es-ES" sz="2000" dirty="0" smtClean="0"/>
              <a:t>();} </a:t>
            </a:r>
          </a:p>
          <a:p>
            <a:endParaRPr lang="es-ES" sz="2000" dirty="0" smtClean="0"/>
          </a:p>
          <a:p>
            <a:r>
              <a:rPr lang="es-ES" sz="2000" dirty="0" err="1" smtClean="0"/>
              <a:t>private</a:t>
            </a:r>
            <a:r>
              <a:rPr lang="es-ES" sz="2000" dirty="0" smtClean="0"/>
              <a:t> </a:t>
            </a:r>
            <a:r>
              <a:rPr lang="es-ES" sz="2000" dirty="0" err="1" smtClean="0"/>
              <a:t>String</a:t>
            </a:r>
            <a:r>
              <a:rPr lang="es-ES" sz="2000" dirty="0" smtClean="0"/>
              <a:t> </a:t>
            </a:r>
            <a:r>
              <a:rPr lang="es-ES" sz="2000" dirty="0" err="1" smtClean="0"/>
              <a:t>leeApellidos</a:t>
            </a:r>
            <a:r>
              <a:rPr lang="es-ES" sz="2000" dirty="0" smtClean="0"/>
              <a:t>(){ </a:t>
            </a:r>
            <a:r>
              <a:rPr lang="es-ES" sz="2000" dirty="0" err="1" smtClean="0"/>
              <a:t>return</a:t>
            </a:r>
            <a:r>
              <a:rPr lang="es-ES" sz="2000" dirty="0" smtClean="0"/>
              <a:t> </a:t>
            </a:r>
            <a:r>
              <a:rPr lang="es-ES" sz="2000" dirty="0" err="1" smtClean="0"/>
              <a:t>txtApellidos.getText</a:t>
            </a:r>
            <a:r>
              <a:rPr lang="es-ES" sz="2000" dirty="0" smtClean="0"/>
              <a:t>();} </a:t>
            </a:r>
          </a:p>
          <a:p>
            <a:endParaRPr lang="es-ES" sz="2000" dirty="0" smtClean="0"/>
          </a:p>
          <a:p>
            <a:r>
              <a:rPr lang="es-ES" sz="2000" dirty="0" err="1" smtClean="0"/>
              <a:t>private</a:t>
            </a:r>
            <a:r>
              <a:rPr lang="es-ES" sz="2000" dirty="0" smtClean="0"/>
              <a:t> </a:t>
            </a:r>
            <a:r>
              <a:rPr lang="es-ES" sz="2000" dirty="0" err="1" smtClean="0"/>
              <a:t>int</a:t>
            </a:r>
            <a:r>
              <a:rPr lang="es-ES" sz="2000" dirty="0" smtClean="0"/>
              <a:t> </a:t>
            </a:r>
            <a:r>
              <a:rPr lang="es-ES" sz="2000" dirty="0" err="1" smtClean="0"/>
              <a:t>leeEdad</a:t>
            </a:r>
            <a:r>
              <a:rPr lang="es-ES" sz="2000" dirty="0" smtClean="0"/>
              <a:t>(){ </a:t>
            </a:r>
            <a:r>
              <a:rPr lang="es-ES" sz="2000" dirty="0" err="1" smtClean="0"/>
              <a:t>return</a:t>
            </a:r>
            <a:r>
              <a:rPr lang="es-ES" sz="2000" dirty="0" smtClean="0"/>
              <a:t> </a:t>
            </a:r>
            <a:r>
              <a:rPr lang="es-ES" sz="2000" dirty="0" err="1" smtClean="0"/>
              <a:t>Integer.parseInt</a:t>
            </a:r>
            <a:r>
              <a:rPr lang="es-ES" sz="2000" dirty="0" smtClean="0"/>
              <a:t>(</a:t>
            </a:r>
            <a:r>
              <a:rPr lang="es-ES" sz="2000" dirty="0" err="1" smtClean="0"/>
              <a:t>txtEdad.getText</a:t>
            </a:r>
            <a:r>
              <a:rPr lang="es-ES" sz="2000" dirty="0" smtClean="0"/>
              <a:t>());} </a:t>
            </a:r>
          </a:p>
          <a:p>
            <a:endParaRPr lang="es-ES" sz="2000" dirty="0" smtClean="0"/>
          </a:p>
          <a:p>
            <a:r>
              <a:rPr lang="es-ES" sz="2000" dirty="0" err="1" smtClean="0"/>
              <a:t>private</a:t>
            </a:r>
            <a:r>
              <a:rPr lang="es-ES" sz="2000" dirty="0" smtClean="0"/>
              <a:t> </a:t>
            </a:r>
            <a:r>
              <a:rPr lang="es-ES" sz="2000" dirty="0" err="1" smtClean="0"/>
              <a:t>double</a:t>
            </a:r>
            <a:r>
              <a:rPr lang="es-ES" sz="2000" dirty="0" smtClean="0"/>
              <a:t> </a:t>
            </a:r>
            <a:r>
              <a:rPr lang="es-ES" sz="2000" dirty="0" err="1" smtClean="0"/>
              <a:t>leePeso</a:t>
            </a:r>
            <a:r>
              <a:rPr lang="es-ES" sz="2000" dirty="0" smtClean="0"/>
              <a:t>(){ </a:t>
            </a:r>
            <a:r>
              <a:rPr lang="es-ES" sz="2000" dirty="0" err="1" smtClean="0"/>
              <a:t>return</a:t>
            </a:r>
            <a:r>
              <a:rPr lang="es-ES" sz="2000" dirty="0" smtClean="0"/>
              <a:t> </a:t>
            </a:r>
            <a:r>
              <a:rPr lang="es-ES" sz="2000" dirty="0" err="1" smtClean="0"/>
              <a:t>Double.parseDouble</a:t>
            </a:r>
            <a:r>
              <a:rPr lang="es-ES" sz="2000" dirty="0" smtClean="0"/>
              <a:t>(</a:t>
            </a:r>
            <a:r>
              <a:rPr lang="es-ES" sz="2000" dirty="0" err="1" smtClean="0"/>
              <a:t>txtPeso.getText</a:t>
            </a:r>
            <a:r>
              <a:rPr lang="es-ES" sz="2000" dirty="0" smtClean="0"/>
              <a:t>());} </a:t>
            </a:r>
          </a:p>
          <a:p>
            <a:endParaRPr lang="es-ES" sz="2000" dirty="0" smtClean="0"/>
          </a:p>
          <a:p>
            <a:r>
              <a:rPr lang="es-ES" sz="2000" dirty="0" err="1" smtClean="0"/>
              <a:t>private</a:t>
            </a:r>
            <a:r>
              <a:rPr lang="es-ES" sz="2000" dirty="0" smtClean="0"/>
              <a:t> </a:t>
            </a:r>
            <a:r>
              <a:rPr lang="es-ES" sz="2000" dirty="0" err="1" smtClean="0"/>
              <a:t>int</a:t>
            </a:r>
            <a:r>
              <a:rPr lang="es-ES" sz="2000" dirty="0" smtClean="0"/>
              <a:t> </a:t>
            </a:r>
            <a:r>
              <a:rPr lang="es-ES" sz="2000" dirty="0" err="1" smtClean="0"/>
              <a:t>leeDiaEmision</a:t>
            </a:r>
            <a:r>
              <a:rPr lang="es-ES" sz="2000" dirty="0" smtClean="0"/>
              <a:t>(){ </a:t>
            </a:r>
            <a:r>
              <a:rPr lang="es-ES" sz="2000" dirty="0" err="1" smtClean="0"/>
              <a:t>return</a:t>
            </a:r>
            <a:r>
              <a:rPr lang="es-ES" sz="2000" dirty="0" smtClean="0"/>
              <a:t> </a:t>
            </a:r>
            <a:r>
              <a:rPr lang="es-ES" sz="2000" dirty="0" err="1" smtClean="0"/>
              <a:t>Integer.parseInt</a:t>
            </a:r>
            <a:r>
              <a:rPr lang="es-ES" sz="2000" dirty="0" smtClean="0"/>
              <a:t>(</a:t>
            </a:r>
            <a:r>
              <a:rPr lang="es-ES" sz="2000" dirty="0" err="1" smtClean="0"/>
              <a:t>txtDiaEmision.getText</a:t>
            </a:r>
            <a:r>
              <a:rPr lang="es-ES" sz="2000" dirty="0" smtClean="0"/>
              <a:t>());} </a:t>
            </a:r>
          </a:p>
          <a:p>
            <a:endParaRPr lang="es-ES" sz="2000" dirty="0" smtClean="0"/>
          </a:p>
          <a:p>
            <a:r>
              <a:rPr lang="es-ES" sz="2000" dirty="0" err="1" smtClean="0"/>
              <a:t>private</a:t>
            </a:r>
            <a:r>
              <a:rPr lang="es-ES" sz="2000" dirty="0" smtClean="0"/>
              <a:t> </a:t>
            </a:r>
            <a:r>
              <a:rPr lang="es-ES" sz="2000" dirty="0" err="1" smtClean="0"/>
              <a:t>int</a:t>
            </a:r>
            <a:r>
              <a:rPr lang="es-ES" sz="2000" dirty="0" smtClean="0"/>
              <a:t> </a:t>
            </a:r>
            <a:r>
              <a:rPr lang="es-ES" sz="2000" dirty="0" err="1" smtClean="0"/>
              <a:t>leeMesEmision</a:t>
            </a:r>
            <a:r>
              <a:rPr lang="es-ES" sz="2000" dirty="0" smtClean="0"/>
              <a:t>(){ </a:t>
            </a:r>
            <a:r>
              <a:rPr lang="es-ES" sz="2000" dirty="0" err="1" smtClean="0"/>
              <a:t>return</a:t>
            </a:r>
            <a:r>
              <a:rPr lang="es-ES" sz="2000" dirty="0" smtClean="0"/>
              <a:t> </a:t>
            </a:r>
            <a:r>
              <a:rPr lang="es-ES" sz="2000" dirty="0" err="1" smtClean="0"/>
              <a:t>cboMesEmision.getSelectedIndex</a:t>
            </a:r>
            <a:r>
              <a:rPr lang="es-ES" sz="2000" dirty="0" smtClean="0"/>
              <a:t>();} </a:t>
            </a:r>
          </a:p>
          <a:p>
            <a:endParaRPr lang="es-ES" sz="2000" dirty="0" smtClean="0"/>
          </a:p>
          <a:p>
            <a:r>
              <a:rPr lang="es-ES" sz="2000" dirty="0" err="1" smtClean="0"/>
              <a:t>private</a:t>
            </a:r>
            <a:r>
              <a:rPr lang="es-ES" sz="2000" dirty="0" smtClean="0"/>
              <a:t> </a:t>
            </a:r>
            <a:r>
              <a:rPr lang="es-ES" sz="2000" dirty="0" err="1" smtClean="0"/>
              <a:t>int</a:t>
            </a:r>
            <a:r>
              <a:rPr lang="es-ES" sz="2000" dirty="0" smtClean="0"/>
              <a:t> </a:t>
            </a:r>
            <a:r>
              <a:rPr lang="es-ES" sz="2000" dirty="0" err="1" smtClean="0"/>
              <a:t>leeAñoEmision</a:t>
            </a:r>
            <a:r>
              <a:rPr lang="es-ES" sz="2000" dirty="0" smtClean="0"/>
              <a:t>(){ </a:t>
            </a:r>
            <a:r>
              <a:rPr lang="es-ES" sz="2000" dirty="0" err="1" smtClean="0"/>
              <a:t>return</a:t>
            </a:r>
            <a:r>
              <a:rPr lang="es-ES" sz="2000" dirty="0" smtClean="0"/>
              <a:t> </a:t>
            </a:r>
            <a:r>
              <a:rPr lang="es-ES" sz="2000" dirty="0" err="1" smtClean="0"/>
              <a:t>Integer.parseInt</a:t>
            </a:r>
            <a:r>
              <a:rPr lang="es-ES" sz="2000" dirty="0" smtClean="0"/>
              <a:t>(</a:t>
            </a:r>
            <a:r>
              <a:rPr lang="es-ES" sz="2000" dirty="0" err="1" smtClean="0"/>
              <a:t>txtAñoEmision.getText</a:t>
            </a:r>
            <a:r>
              <a:rPr lang="es-ES" sz="2000" dirty="0" smtClean="0"/>
              <a:t>());} </a:t>
            </a:r>
          </a:p>
          <a:p>
            <a:endParaRPr lang="es-ES" sz="2000" dirty="0" smtClean="0"/>
          </a:p>
          <a:p>
            <a:r>
              <a:rPr lang="es-ES" sz="2000" dirty="0" err="1" smtClean="0"/>
              <a:t>private</a:t>
            </a:r>
            <a:r>
              <a:rPr lang="es-ES" sz="2000" dirty="0" smtClean="0"/>
              <a:t> </a:t>
            </a:r>
            <a:r>
              <a:rPr lang="es-ES" sz="2000" dirty="0" err="1" smtClean="0"/>
              <a:t>int</a:t>
            </a:r>
            <a:r>
              <a:rPr lang="es-ES" sz="2000" dirty="0" smtClean="0"/>
              <a:t> </a:t>
            </a:r>
            <a:r>
              <a:rPr lang="es-ES" sz="2000" dirty="0" err="1" smtClean="0"/>
              <a:t>leeDiaCaducidad</a:t>
            </a:r>
            <a:r>
              <a:rPr lang="es-ES" sz="2000" dirty="0" smtClean="0"/>
              <a:t>(){ </a:t>
            </a:r>
            <a:r>
              <a:rPr lang="es-ES" sz="2000" dirty="0" err="1" smtClean="0"/>
              <a:t>return</a:t>
            </a:r>
            <a:r>
              <a:rPr lang="es-ES" sz="2000" dirty="0" smtClean="0"/>
              <a:t> </a:t>
            </a:r>
            <a:r>
              <a:rPr lang="es-ES" sz="2000" dirty="0" err="1" smtClean="0"/>
              <a:t>Integer.parseInt</a:t>
            </a:r>
            <a:r>
              <a:rPr lang="es-ES" sz="2000" dirty="0" smtClean="0"/>
              <a:t>(</a:t>
            </a:r>
            <a:r>
              <a:rPr lang="es-ES" sz="2000" dirty="0" err="1" smtClean="0"/>
              <a:t>txtDiaCaducidad.getText</a:t>
            </a:r>
            <a:r>
              <a:rPr lang="es-ES" sz="2000" dirty="0" smtClean="0"/>
              <a:t>());} </a:t>
            </a:r>
            <a:endParaRPr lang="es-E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to="" calcmode="lin" valueType="num">
                                      <p:cBhvr>
                                        <p:cTn id="7" dur="1" fill="hold"/>
                                        <p:tgtEl>
                                          <p:spTgt spid="4">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to="" calcmode="lin" valueType="num">
                                      <p:cBhvr>
                                        <p:cTn id="12" dur="1" fill="hold"/>
                                        <p:tgtEl>
                                          <p:spTgt spid="4">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to="" calcmode="lin" valueType="num">
                                      <p:cBhvr>
                                        <p:cTn id="17" dur="1" fill="hold"/>
                                        <p:tgtEl>
                                          <p:spTgt spid="4">
                                            <p:txEl>
                                              <p:pRg st="4" end="4"/>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 to="" calcmode="lin" valueType="num">
                                      <p:cBhvr>
                                        <p:cTn id="22" dur="1" fill="hold"/>
                                        <p:tgtEl>
                                          <p:spTgt spid="4">
                                            <p:txEl>
                                              <p:pRg st="6" end="6"/>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 to="" calcmode="lin" valueType="num">
                                      <p:cBhvr>
                                        <p:cTn id="27" dur="1" fill="hold"/>
                                        <p:tgtEl>
                                          <p:spTgt spid="4">
                                            <p:txEl>
                                              <p:pRg st="8" end="8"/>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 to="" calcmode="lin" valueType="num">
                                      <p:cBhvr>
                                        <p:cTn id="32" dur="1" fill="hold"/>
                                        <p:tgtEl>
                                          <p:spTgt spid="4">
                                            <p:txEl>
                                              <p:pRg st="10" end="10"/>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 to="" calcmode="lin" valueType="num">
                                      <p:cBhvr>
                                        <p:cTn id="37" dur="1" fill="hold"/>
                                        <p:tgtEl>
                                          <p:spTgt spid="4">
                                            <p:txEl>
                                              <p:pRg st="12" end="12"/>
                                            </p:txEl>
                                          </p:spTgt>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4">
                                            <p:txEl>
                                              <p:pRg st="14" end="14"/>
                                            </p:txEl>
                                          </p:spTgt>
                                        </p:tgtEl>
                                        <p:attrNameLst>
                                          <p:attrName>style.visibility</p:attrName>
                                        </p:attrNameLst>
                                      </p:cBhvr>
                                      <p:to>
                                        <p:strVal val="visible"/>
                                      </p:to>
                                    </p:set>
                                    <p:anim to="" calcmode="lin" valueType="num">
                                      <p:cBhvr>
                                        <p:cTn id="42" dur="1" fill="hold"/>
                                        <p:tgtEl>
                                          <p:spTgt spid="4">
                                            <p:txEl>
                                              <p:pRg st="14" end="14"/>
                                            </p:txEl>
                                          </p:spTgt>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 to="" calcmode="lin" valueType="num">
                                      <p:cBhvr>
                                        <p:cTn id="47" dur="1" fill="hold"/>
                                        <p:tgtEl>
                                          <p:spTgt spid="4">
                                            <p:txEl>
                                              <p:pRg st="16" end="1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57158" y="285728"/>
            <a:ext cx="8286808" cy="6186309"/>
          </a:xfrm>
          <a:prstGeom prst="rect">
            <a:avLst/>
          </a:prstGeom>
        </p:spPr>
        <p:txBody>
          <a:bodyPr wrap="square">
            <a:spAutoFit/>
          </a:bodyPr>
          <a:lstStyle/>
          <a:p>
            <a:r>
              <a:rPr lang="es-ES" dirty="0" err="1" smtClean="0"/>
              <a:t>private</a:t>
            </a:r>
            <a:r>
              <a:rPr lang="es-ES" dirty="0" smtClean="0"/>
              <a:t> </a:t>
            </a:r>
            <a:r>
              <a:rPr lang="es-ES" dirty="0" err="1" smtClean="0"/>
              <a:t>int</a:t>
            </a:r>
            <a:r>
              <a:rPr lang="es-ES" dirty="0" smtClean="0"/>
              <a:t> </a:t>
            </a:r>
            <a:r>
              <a:rPr lang="es-ES" dirty="0" err="1" smtClean="0"/>
              <a:t>leeMesCaducidad</a:t>
            </a:r>
            <a:r>
              <a:rPr lang="es-ES" dirty="0" smtClean="0"/>
              <a:t>(){ </a:t>
            </a:r>
            <a:r>
              <a:rPr lang="es-ES" dirty="0" err="1" smtClean="0"/>
              <a:t>return</a:t>
            </a:r>
            <a:r>
              <a:rPr lang="es-ES" dirty="0" smtClean="0"/>
              <a:t> </a:t>
            </a:r>
            <a:r>
              <a:rPr lang="es-ES" dirty="0" err="1" smtClean="0"/>
              <a:t>cboMesCaducidad.getSelectedIndex</a:t>
            </a:r>
            <a:r>
              <a:rPr lang="es-ES" dirty="0" smtClean="0"/>
              <a:t>();} </a:t>
            </a:r>
          </a:p>
          <a:p>
            <a:endParaRPr lang="es-ES" dirty="0" smtClean="0"/>
          </a:p>
          <a:p>
            <a:r>
              <a:rPr lang="es-ES" dirty="0" err="1" smtClean="0"/>
              <a:t>private</a:t>
            </a:r>
            <a:r>
              <a:rPr lang="es-ES" dirty="0" smtClean="0"/>
              <a:t> </a:t>
            </a:r>
            <a:r>
              <a:rPr lang="es-ES" dirty="0" err="1" smtClean="0"/>
              <a:t>int</a:t>
            </a:r>
            <a:r>
              <a:rPr lang="es-ES" dirty="0" smtClean="0"/>
              <a:t> </a:t>
            </a:r>
            <a:r>
              <a:rPr lang="es-ES" dirty="0" err="1" smtClean="0"/>
              <a:t>leeAñoCaducidad</a:t>
            </a:r>
            <a:r>
              <a:rPr lang="es-ES" dirty="0" smtClean="0"/>
              <a:t>(){ </a:t>
            </a:r>
            <a:r>
              <a:rPr lang="es-ES" dirty="0" err="1" smtClean="0"/>
              <a:t>return</a:t>
            </a:r>
            <a:r>
              <a:rPr lang="es-ES" dirty="0" smtClean="0"/>
              <a:t> </a:t>
            </a:r>
            <a:r>
              <a:rPr lang="es-ES" dirty="0" err="1" smtClean="0"/>
              <a:t>Integer.parseInt</a:t>
            </a:r>
            <a:r>
              <a:rPr lang="es-ES" dirty="0" smtClean="0"/>
              <a:t>(</a:t>
            </a:r>
            <a:r>
              <a:rPr lang="es-ES" dirty="0" err="1" smtClean="0"/>
              <a:t>txtAñoCaducidad.getText</a:t>
            </a:r>
            <a:r>
              <a:rPr lang="es-ES" dirty="0" smtClean="0"/>
              <a:t>());} </a:t>
            </a:r>
          </a:p>
          <a:p>
            <a:endParaRPr lang="es-ES" dirty="0" smtClean="0"/>
          </a:p>
          <a:p>
            <a:r>
              <a:rPr lang="es-ES" dirty="0" err="1" smtClean="0"/>
              <a:t>private</a:t>
            </a:r>
            <a:r>
              <a:rPr lang="es-ES" dirty="0" smtClean="0"/>
              <a:t> </a:t>
            </a:r>
            <a:r>
              <a:rPr lang="es-ES" dirty="0" err="1" smtClean="0"/>
              <a:t>void</a:t>
            </a:r>
            <a:r>
              <a:rPr lang="es-ES" dirty="0" smtClean="0"/>
              <a:t> lista(DNI </a:t>
            </a:r>
            <a:r>
              <a:rPr lang="es-ES" dirty="0" err="1" smtClean="0"/>
              <a:t>dni</a:t>
            </a:r>
            <a:r>
              <a:rPr lang="es-ES" dirty="0" smtClean="0"/>
              <a:t>){ </a:t>
            </a:r>
          </a:p>
          <a:p>
            <a:r>
              <a:rPr lang="es-ES" dirty="0" smtClean="0"/>
              <a:t>	imprime("Numero DNI\t\t: "+</a:t>
            </a:r>
            <a:r>
              <a:rPr lang="es-ES" dirty="0" err="1" smtClean="0"/>
              <a:t>dni.getNumero</a:t>
            </a:r>
            <a:r>
              <a:rPr lang="es-ES" dirty="0" smtClean="0"/>
              <a:t>()); </a:t>
            </a:r>
          </a:p>
          <a:p>
            <a:r>
              <a:rPr lang="es-ES" dirty="0" smtClean="0"/>
              <a:t>	imprime("Nombres\t\t: "+</a:t>
            </a:r>
            <a:r>
              <a:rPr lang="es-ES" dirty="0" err="1" smtClean="0"/>
              <a:t>dni.getDueño</a:t>
            </a:r>
            <a:r>
              <a:rPr lang="es-ES" dirty="0" smtClean="0"/>
              <a:t>().</a:t>
            </a:r>
            <a:r>
              <a:rPr lang="es-ES" dirty="0" err="1" smtClean="0"/>
              <a:t>getNombres</a:t>
            </a:r>
            <a:r>
              <a:rPr lang="es-ES" dirty="0" smtClean="0"/>
              <a:t>()); 	imprime("Apellidos\t\t: "+</a:t>
            </a:r>
            <a:r>
              <a:rPr lang="es-ES" dirty="0" err="1" smtClean="0"/>
              <a:t>dni.getDueño</a:t>
            </a:r>
            <a:r>
              <a:rPr lang="es-ES" dirty="0" smtClean="0"/>
              <a:t>().</a:t>
            </a:r>
            <a:r>
              <a:rPr lang="es-ES" dirty="0" err="1" smtClean="0"/>
              <a:t>getApellidos</a:t>
            </a:r>
            <a:r>
              <a:rPr lang="es-ES" dirty="0" smtClean="0"/>
              <a:t>()); 	imprime("Edad\t\t: "+</a:t>
            </a:r>
            <a:r>
              <a:rPr lang="es-ES" dirty="0" err="1" smtClean="0"/>
              <a:t>dni.getDueño</a:t>
            </a:r>
            <a:r>
              <a:rPr lang="es-ES" dirty="0" smtClean="0"/>
              <a:t>().</a:t>
            </a:r>
            <a:r>
              <a:rPr lang="es-ES" dirty="0" err="1" smtClean="0"/>
              <a:t>getEdad</a:t>
            </a:r>
            <a:r>
              <a:rPr lang="es-ES" dirty="0" smtClean="0"/>
              <a:t>()); 	imprime("Peso\t\t: "+</a:t>
            </a:r>
            <a:r>
              <a:rPr lang="es-ES" dirty="0" err="1" smtClean="0"/>
              <a:t>dni.getDueño</a:t>
            </a:r>
            <a:r>
              <a:rPr lang="es-ES" dirty="0" smtClean="0"/>
              <a:t>().</a:t>
            </a:r>
            <a:r>
              <a:rPr lang="es-ES" dirty="0" err="1" smtClean="0"/>
              <a:t>getPeso</a:t>
            </a:r>
            <a:r>
              <a:rPr lang="es-ES" dirty="0" smtClean="0"/>
              <a:t>()); </a:t>
            </a:r>
          </a:p>
          <a:p>
            <a:r>
              <a:rPr lang="es-ES" dirty="0" smtClean="0"/>
              <a:t>	imprime("Fecha </a:t>
            </a:r>
            <a:r>
              <a:rPr lang="es-ES" dirty="0" err="1" smtClean="0"/>
              <a:t>Emision</a:t>
            </a:r>
            <a:r>
              <a:rPr lang="es-ES" dirty="0" smtClean="0"/>
              <a:t>\t\t: "+</a:t>
            </a:r>
            <a:r>
              <a:rPr lang="es-ES" dirty="0" err="1" smtClean="0"/>
              <a:t>dni.getEmision</a:t>
            </a:r>
            <a:r>
              <a:rPr lang="es-ES" dirty="0" smtClean="0"/>
              <a:t>().</a:t>
            </a:r>
            <a:r>
              <a:rPr lang="es-ES" dirty="0" err="1" smtClean="0"/>
              <a:t>getDia</a:t>
            </a:r>
            <a:r>
              <a:rPr lang="es-ES" dirty="0" smtClean="0"/>
              <a:t>()+"/"+ 		</a:t>
            </a:r>
            <a:r>
              <a:rPr lang="es-ES" dirty="0" err="1" smtClean="0"/>
              <a:t>dni.getEmision</a:t>
            </a:r>
            <a:r>
              <a:rPr lang="es-ES" dirty="0" smtClean="0"/>
              <a:t>().</a:t>
            </a:r>
            <a:r>
              <a:rPr lang="es-ES" dirty="0" err="1" smtClean="0"/>
              <a:t>getMes</a:t>
            </a:r>
            <a:r>
              <a:rPr lang="es-ES" dirty="0" smtClean="0"/>
              <a:t>()+"/“+ 				             </a:t>
            </a:r>
            <a:r>
              <a:rPr lang="es-ES" dirty="0" err="1" smtClean="0"/>
              <a:t>dni.getEmision</a:t>
            </a:r>
            <a:r>
              <a:rPr lang="es-ES" dirty="0" smtClean="0"/>
              <a:t>().</a:t>
            </a:r>
            <a:r>
              <a:rPr lang="es-ES" dirty="0" err="1" smtClean="0"/>
              <a:t>getAño</a:t>
            </a:r>
            <a:r>
              <a:rPr lang="es-ES" dirty="0" smtClean="0"/>
              <a:t>()); </a:t>
            </a:r>
          </a:p>
          <a:p>
            <a:r>
              <a:rPr lang="es-ES" dirty="0" smtClean="0"/>
              <a:t>	imprime("Fecha Caducidad\t: "+</a:t>
            </a:r>
            <a:r>
              <a:rPr lang="es-ES" dirty="0" err="1" smtClean="0"/>
              <a:t>dni.getCaducidad</a:t>
            </a:r>
            <a:r>
              <a:rPr lang="es-ES" dirty="0" smtClean="0"/>
              <a:t>().</a:t>
            </a:r>
            <a:r>
              <a:rPr lang="es-ES" dirty="0" err="1" smtClean="0"/>
              <a:t>getDia</a:t>
            </a:r>
            <a:r>
              <a:rPr lang="es-ES" dirty="0" smtClean="0"/>
              <a:t>() 		+"/"+ </a:t>
            </a:r>
            <a:r>
              <a:rPr lang="es-ES" dirty="0" err="1" smtClean="0"/>
              <a:t>dni.getCaducidad</a:t>
            </a:r>
            <a:r>
              <a:rPr lang="es-ES" dirty="0" smtClean="0"/>
              <a:t>().</a:t>
            </a:r>
            <a:r>
              <a:rPr lang="es-ES" dirty="0" err="1" smtClean="0"/>
              <a:t>getMes</a:t>
            </a:r>
            <a:r>
              <a:rPr lang="es-ES" dirty="0" smtClean="0"/>
              <a:t>()+"/"+ 			</a:t>
            </a:r>
            <a:r>
              <a:rPr lang="es-ES" dirty="0" err="1" smtClean="0"/>
              <a:t>dni.getCaducidad</a:t>
            </a:r>
            <a:r>
              <a:rPr lang="es-ES" dirty="0" smtClean="0"/>
              <a:t>().</a:t>
            </a:r>
            <a:r>
              <a:rPr lang="es-ES" dirty="0" err="1" smtClean="0"/>
              <a:t>getAño</a:t>
            </a:r>
            <a:r>
              <a:rPr lang="es-ES" dirty="0" smtClean="0"/>
              <a:t>()); </a:t>
            </a:r>
          </a:p>
          <a:p>
            <a:r>
              <a:rPr lang="es-ES" dirty="0" smtClean="0"/>
              <a:t>	imprime("------------------------------------------"); </a:t>
            </a:r>
          </a:p>
          <a:p>
            <a:r>
              <a:rPr lang="es-ES" dirty="0" smtClean="0"/>
              <a:t>}</a:t>
            </a:r>
          </a:p>
          <a:p>
            <a:endParaRPr lang="es-ES" dirty="0" smtClean="0"/>
          </a:p>
          <a:p>
            <a:r>
              <a:rPr lang="es-ES" dirty="0" smtClean="0"/>
              <a:t> </a:t>
            </a:r>
            <a:r>
              <a:rPr lang="es-ES" dirty="0" err="1" smtClean="0"/>
              <a:t>private</a:t>
            </a:r>
            <a:r>
              <a:rPr lang="es-ES" dirty="0" smtClean="0"/>
              <a:t> </a:t>
            </a:r>
            <a:r>
              <a:rPr lang="es-ES" dirty="0" err="1" smtClean="0"/>
              <a:t>void</a:t>
            </a:r>
            <a:r>
              <a:rPr lang="es-ES" dirty="0" smtClean="0"/>
              <a:t> imprime(</a:t>
            </a:r>
            <a:r>
              <a:rPr lang="es-ES" dirty="0" err="1" smtClean="0"/>
              <a:t>String</a:t>
            </a:r>
            <a:r>
              <a:rPr lang="es-ES" dirty="0" smtClean="0"/>
              <a:t> s){ </a:t>
            </a:r>
            <a:r>
              <a:rPr lang="es-ES" dirty="0" err="1" smtClean="0"/>
              <a:t>txtSalida.append</a:t>
            </a:r>
            <a:r>
              <a:rPr lang="es-ES" dirty="0" smtClean="0"/>
              <a:t>(s+"\n"); } </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to="" calcmode="lin" valueType="num">
                                      <p:cBhvr>
                                        <p:cTn id="7" dur="1" fill="hold"/>
                                        <p:tgtEl>
                                          <p:spTgt spid="4">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to="" calcmode="lin" valueType="num">
                                      <p:cBhvr>
                                        <p:cTn id="12" dur="1" fill="hold"/>
                                        <p:tgtEl>
                                          <p:spTgt spid="4">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to="" calcmode="lin" valueType="num">
                                      <p:cBhvr>
                                        <p:cTn id="17" dur="1" fill="hold"/>
                                        <p:tgtEl>
                                          <p:spTgt spid="4">
                                            <p:txEl>
                                              <p:pRg st="4" end="4"/>
                                            </p:txEl>
                                          </p:spTgt>
                                        </p:tgtEl>
                                        <p:attrNameLst>
                                          <p:attrName/>
                                        </p:attrNameLst>
                                      </p:cBhvr>
                                    </p:anim>
                                  </p:childTnLst>
                                </p:cTn>
                              </p:par>
                            </p:childTnLst>
                          </p:cTn>
                        </p:par>
                        <p:par>
                          <p:cTn id="18" fill="hold">
                            <p:stCondLst>
                              <p:cond delay="0"/>
                            </p:stCondLst>
                            <p:childTnLst>
                              <p:par>
                                <p:cTn id="19" presetID="24" presetClass="entr" presetSubtype="0" fill="hold" nodeType="after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 to="" calcmode="lin" valueType="num">
                                      <p:cBhvr>
                                        <p:cTn id="21" dur="1" fill="hold"/>
                                        <p:tgtEl>
                                          <p:spTgt spid="4">
                                            <p:txEl>
                                              <p:pRg st="5" end="5"/>
                                            </p:txEl>
                                          </p:spTgt>
                                        </p:tgtEl>
                                        <p:attrNameLst>
                                          <p:attrName/>
                                        </p:attrNameLst>
                                      </p:cBhvr>
                                    </p:anim>
                                  </p:childTnLst>
                                </p:cTn>
                              </p:par>
                            </p:childTnLst>
                          </p:cTn>
                        </p:par>
                        <p:par>
                          <p:cTn id="22" fill="hold">
                            <p:stCondLst>
                              <p:cond delay="0"/>
                            </p:stCondLst>
                            <p:childTnLst>
                              <p:par>
                                <p:cTn id="23" presetID="24" presetClass="entr" presetSubtype="0" fill="hold" nodeType="after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to="" calcmode="lin" valueType="num">
                                      <p:cBhvr>
                                        <p:cTn id="25" dur="1" fill="hold"/>
                                        <p:tgtEl>
                                          <p:spTgt spid="4">
                                            <p:txEl>
                                              <p:pRg st="6" end="6"/>
                                            </p:txEl>
                                          </p:spTgt>
                                        </p:tgtEl>
                                        <p:attrNameLst>
                                          <p:attrName/>
                                        </p:attrNameLst>
                                      </p:cBhvr>
                                    </p:anim>
                                  </p:childTnLst>
                                </p:cTn>
                              </p:par>
                            </p:childTnLst>
                          </p:cTn>
                        </p:par>
                        <p:par>
                          <p:cTn id="26" fill="hold">
                            <p:stCondLst>
                              <p:cond delay="0"/>
                            </p:stCondLst>
                            <p:childTnLst>
                              <p:par>
                                <p:cTn id="27" presetID="24" presetClass="entr" presetSubtype="0" fill="hold" nodeType="after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 to="" calcmode="lin" valueType="num">
                                      <p:cBhvr>
                                        <p:cTn id="29" dur="1" fill="hold"/>
                                        <p:tgtEl>
                                          <p:spTgt spid="4">
                                            <p:txEl>
                                              <p:pRg st="7" end="7"/>
                                            </p:txEl>
                                          </p:spTgt>
                                        </p:tgtEl>
                                        <p:attrNameLst>
                                          <p:attrName/>
                                        </p:attrNameLst>
                                      </p:cBhvr>
                                    </p:anim>
                                  </p:childTnLst>
                                </p:cTn>
                              </p:par>
                            </p:childTnLst>
                          </p:cTn>
                        </p:par>
                        <p:par>
                          <p:cTn id="30" fill="hold">
                            <p:stCondLst>
                              <p:cond delay="0"/>
                            </p:stCondLst>
                            <p:childTnLst>
                              <p:par>
                                <p:cTn id="31" presetID="24" presetClass="entr" presetSubtype="0" fill="hold" nodeType="after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 to="" calcmode="lin" valueType="num">
                                      <p:cBhvr>
                                        <p:cTn id="33" dur="1" fill="hold"/>
                                        <p:tgtEl>
                                          <p:spTgt spid="4">
                                            <p:txEl>
                                              <p:pRg st="8" end="8"/>
                                            </p:txEl>
                                          </p:spTgt>
                                        </p:tgtEl>
                                        <p:attrNameLst>
                                          <p:attrName/>
                                        </p:attrNameLst>
                                      </p:cBhvr>
                                    </p:anim>
                                  </p:childTnLst>
                                </p:cTn>
                              </p:par>
                            </p:childTnLst>
                          </p:cTn>
                        </p:par>
                        <p:par>
                          <p:cTn id="34" fill="hold">
                            <p:stCondLst>
                              <p:cond delay="0"/>
                            </p:stCondLst>
                            <p:childTnLst>
                              <p:par>
                                <p:cTn id="35" presetID="24" presetClass="entr" presetSubtype="0" fill="hold" nodeType="after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 to="" calcmode="lin" valueType="num">
                                      <p:cBhvr>
                                        <p:cTn id="37" dur="1" fill="hold"/>
                                        <p:tgtEl>
                                          <p:spTgt spid="4">
                                            <p:txEl>
                                              <p:pRg st="9" end="9"/>
                                            </p:txEl>
                                          </p:spTgt>
                                        </p:tgtEl>
                                        <p:attrNameLst>
                                          <p:attrName/>
                                        </p:attrNameLst>
                                      </p:cBhvr>
                                    </p:anim>
                                  </p:childTnLst>
                                </p:cTn>
                              </p:par>
                            </p:childTnLst>
                          </p:cTn>
                        </p:par>
                        <p:par>
                          <p:cTn id="38" fill="hold">
                            <p:stCondLst>
                              <p:cond delay="0"/>
                            </p:stCondLst>
                            <p:childTnLst>
                              <p:par>
                                <p:cTn id="39" presetID="24" presetClass="entr" presetSubtype="0" fill="hold" nodeType="after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 to="" calcmode="lin" valueType="num">
                                      <p:cBhvr>
                                        <p:cTn id="41" dur="1" fill="hold"/>
                                        <p:tgtEl>
                                          <p:spTgt spid="4">
                                            <p:txEl>
                                              <p:pRg st="10" end="10"/>
                                            </p:txEl>
                                          </p:spTgt>
                                        </p:tgtEl>
                                        <p:attrNameLst>
                                          <p:attrName/>
                                        </p:attrNameLst>
                                      </p:cBhvr>
                                    </p:anim>
                                  </p:childTnLst>
                                </p:cTn>
                              </p:par>
                            </p:childTnLst>
                          </p:cTn>
                        </p:par>
                      </p:childTnLst>
                    </p:cTn>
                  </p:par>
                  <p:par>
                    <p:cTn id="42" fill="hold">
                      <p:stCondLst>
                        <p:cond delay="indefinite"/>
                      </p:stCondLst>
                      <p:childTnLst>
                        <p:par>
                          <p:cTn id="43" fill="hold">
                            <p:stCondLst>
                              <p:cond delay="0"/>
                            </p:stCondLst>
                            <p:childTnLst>
                              <p:par>
                                <p:cTn id="44" presetID="24" presetClass="entr" presetSubtype="0" fill="hold" nodeType="click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 to="" calcmode="lin" valueType="num">
                                      <p:cBhvr>
                                        <p:cTn id="46" dur="1" fill="hold"/>
                                        <p:tgtEl>
                                          <p:spTgt spid="4">
                                            <p:txEl>
                                              <p:pRg st="12" end="1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2844" y="142852"/>
            <a:ext cx="8358246" cy="369332"/>
          </a:xfrm>
          <a:prstGeom prst="rect">
            <a:avLst/>
          </a:prstGeom>
        </p:spPr>
        <p:txBody>
          <a:bodyPr wrap="square">
            <a:spAutoFit/>
          </a:bodyPr>
          <a:lstStyle/>
          <a:p>
            <a:r>
              <a:rPr lang="es-ES" dirty="0" smtClean="0"/>
              <a:t>Desarrolle la clase de aplicación de nombre </a:t>
            </a:r>
            <a:r>
              <a:rPr lang="es-ES" b="1" dirty="0" smtClean="0"/>
              <a:t>Principal en un </a:t>
            </a:r>
            <a:r>
              <a:rPr lang="es-ES" b="1" dirty="0" err="1" smtClean="0"/>
              <a:t>JFrame</a:t>
            </a:r>
            <a:r>
              <a:rPr lang="es-ES" b="1" dirty="0" smtClean="0"/>
              <a:t>. </a:t>
            </a:r>
            <a:endParaRPr lang="es-ES" dirty="0"/>
          </a:p>
        </p:txBody>
      </p:sp>
      <p:pic>
        <p:nvPicPr>
          <p:cNvPr id="2050" name="Picture 2"/>
          <p:cNvPicPr>
            <a:picLocks noChangeAspect="1" noChangeArrowheads="1"/>
          </p:cNvPicPr>
          <p:nvPr/>
        </p:nvPicPr>
        <p:blipFill>
          <a:blip r:embed="rId2"/>
          <a:srcRect l="12891" t="18750" r="8007" b="11413"/>
          <a:stretch>
            <a:fillRect/>
          </a:stretch>
        </p:blipFill>
        <p:spPr bwMode="auto">
          <a:xfrm>
            <a:off x="71406" y="1071546"/>
            <a:ext cx="8858280" cy="4887930"/>
          </a:xfrm>
          <a:prstGeom prst="rect">
            <a:avLst/>
          </a:prstGeom>
          <a:noFill/>
          <a:ln w="9525">
            <a:noFill/>
            <a:miter lim="800000"/>
            <a:headEnd/>
            <a:tailEnd/>
          </a:ln>
          <a:effectLst/>
        </p:spPr>
      </p:pic>
      <p:sp>
        <p:nvSpPr>
          <p:cNvPr id="6" name="5 Rectángulo"/>
          <p:cNvSpPr/>
          <p:nvPr/>
        </p:nvSpPr>
        <p:spPr>
          <a:xfrm>
            <a:off x="214282" y="571480"/>
            <a:ext cx="2664512" cy="369332"/>
          </a:xfrm>
          <a:prstGeom prst="rect">
            <a:avLst/>
          </a:prstGeom>
        </p:spPr>
        <p:txBody>
          <a:bodyPr wrap="none">
            <a:spAutoFit/>
          </a:bodyPr>
          <a:lstStyle/>
          <a:p>
            <a:r>
              <a:rPr lang="es-ES" dirty="0" smtClean="0"/>
              <a:t>Ejecute su aplicación. </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to="" calcmode="lin" valueType="num">
                                      <p:cBhvr>
                                        <p:cTn id="17" dur="1" fill="hold"/>
                                        <p:tgtEl>
                                          <p:spTgt spid="205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6" name="Picture 6" descr="duke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8313" y="4373563"/>
            <a:ext cx="2484437" cy="2484437"/>
          </a:xfrm>
          <a:prstGeom prst="rect">
            <a:avLst/>
          </a:prstGeom>
          <a:noFill/>
        </p:spPr>
      </p:pic>
      <p:pic>
        <p:nvPicPr>
          <p:cNvPr id="158722" name="Picture 2" descr="j0301252"/>
          <p:cNvPicPr>
            <a:picLocks noChangeAspect="1" noChangeArrowheads="1"/>
          </p:cNvPicPr>
          <p:nvPr/>
        </p:nvPicPr>
        <p:blipFill>
          <a:blip r:embed="rId4">
            <a:lum bright="44000" contrast="-72000"/>
          </a:blip>
          <a:srcRect/>
          <a:stretch>
            <a:fillRect/>
          </a:stretch>
        </p:blipFill>
        <p:spPr bwMode="auto">
          <a:xfrm>
            <a:off x="4037013" y="1341438"/>
            <a:ext cx="4567237" cy="3905250"/>
          </a:xfrm>
          <a:prstGeom prst="rect">
            <a:avLst/>
          </a:prstGeom>
          <a:noFill/>
          <a:ln w="9525">
            <a:noFill/>
            <a:miter lim="800000"/>
            <a:headEnd/>
            <a:tailEnd/>
          </a:ln>
        </p:spPr>
      </p:pic>
      <p:sp>
        <p:nvSpPr>
          <p:cNvPr id="158723" name="Rectangle 3"/>
          <p:cNvSpPr>
            <a:spLocks noGrp="1" noChangeArrowheads="1"/>
          </p:cNvSpPr>
          <p:nvPr>
            <p:ph type="title"/>
          </p:nvPr>
        </p:nvSpPr>
        <p:spPr>
          <a:xfrm>
            <a:off x="755650" y="1989138"/>
            <a:ext cx="7559675" cy="2952750"/>
          </a:xfrm>
          <a:noFill/>
          <a:ln/>
        </p:spPr>
        <p:txBody>
          <a:bodyPr anchor="b"/>
          <a:lstStyle/>
          <a:p>
            <a:pPr algn="ctr"/>
            <a:r>
              <a:rPr lang="es-PE" sz="4000">
                <a:solidFill>
                  <a:schemeClr val="tx1"/>
                </a:solidFill>
                <a:latin typeface="Verdana" pitchFamily="34" charset="0"/>
              </a:rPr>
              <a:t>GRACIAS POR SU ATENCIÓN</a:t>
            </a:r>
            <a:br>
              <a:rPr lang="es-PE" sz="4000">
                <a:solidFill>
                  <a:schemeClr val="tx1"/>
                </a:solidFill>
                <a:latin typeface="Verdana" pitchFamily="34" charset="0"/>
              </a:rPr>
            </a:br>
            <a:r>
              <a:rPr lang="es-PE" sz="4000">
                <a:solidFill>
                  <a:schemeClr val="tx1"/>
                </a:solidFill>
                <a:latin typeface="Verdana" pitchFamily="34" charset="0"/>
              </a:rPr>
              <a:t/>
            </a:r>
            <a:br>
              <a:rPr lang="es-PE" sz="4000">
                <a:solidFill>
                  <a:schemeClr val="tx1"/>
                </a:solidFill>
                <a:latin typeface="Verdana" pitchFamily="34" charset="0"/>
              </a:rPr>
            </a:br>
            <a:r>
              <a:rPr lang="es-PE" sz="4000">
                <a:solidFill>
                  <a:schemeClr val="tx1"/>
                </a:solidFill>
                <a:latin typeface="Verdana" pitchFamily="34" charset="0"/>
              </a:rPr>
              <a:t>¿Preguntas?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57158" y="311987"/>
            <a:ext cx="8358246" cy="830997"/>
          </a:xfrm>
          <a:prstGeom prst="rect">
            <a:avLst/>
          </a:prstGeom>
        </p:spPr>
        <p:txBody>
          <a:bodyPr wrap="square">
            <a:spAutoFit/>
          </a:bodyPr>
          <a:lstStyle/>
          <a:p>
            <a:pPr algn="just"/>
            <a:r>
              <a:rPr lang="es-ES" sz="2400" dirty="0" smtClean="0">
                <a:latin typeface="Arial" pitchFamily="34" charset="0"/>
                <a:cs typeface="Arial" pitchFamily="34" charset="0"/>
              </a:rPr>
              <a:t>Un constructor es un componente de una clase, a través de la cual se puede inicializar los atributos de un objeto creado. </a:t>
            </a:r>
            <a:endParaRPr lang="es-ES" sz="2400" dirty="0">
              <a:latin typeface="Arial" pitchFamily="34" charset="0"/>
              <a:cs typeface="Arial" pitchFamily="34" charset="0"/>
            </a:endParaRPr>
          </a:p>
        </p:txBody>
      </p:sp>
      <p:sp>
        <p:nvSpPr>
          <p:cNvPr id="5" name="4 Rectángulo"/>
          <p:cNvSpPr/>
          <p:nvPr/>
        </p:nvSpPr>
        <p:spPr>
          <a:xfrm>
            <a:off x="428596" y="1643050"/>
            <a:ext cx="8358246" cy="1200329"/>
          </a:xfrm>
          <a:prstGeom prst="rect">
            <a:avLst/>
          </a:prstGeom>
        </p:spPr>
        <p:txBody>
          <a:bodyPr wrap="square">
            <a:spAutoFit/>
          </a:bodyPr>
          <a:lstStyle/>
          <a:p>
            <a:pPr algn="just"/>
            <a:r>
              <a:rPr lang="es-ES" sz="2400" dirty="0" smtClean="0">
                <a:latin typeface="Arial" pitchFamily="34" charset="0"/>
                <a:cs typeface="Arial" pitchFamily="34" charset="0"/>
              </a:rPr>
              <a:t>Cuando una clase no tiene constructor explícito, se considera un constructor implícito por defecto con un bloque de código vacío. </a:t>
            </a:r>
          </a:p>
        </p:txBody>
      </p:sp>
      <p:sp>
        <p:nvSpPr>
          <p:cNvPr id="6" name="5 Rectángulo"/>
          <p:cNvSpPr/>
          <p:nvPr/>
        </p:nvSpPr>
        <p:spPr>
          <a:xfrm>
            <a:off x="428596" y="3214686"/>
            <a:ext cx="8358246" cy="1938992"/>
          </a:xfrm>
          <a:prstGeom prst="rect">
            <a:avLst/>
          </a:prstGeom>
        </p:spPr>
        <p:txBody>
          <a:bodyPr wrap="square">
            <a:spAutoFit/>
          </a:bodyPr>
          <a:lstStyle/>
          <a:p>
            <a:pPr algn="just"/>
            <a:r>
              <a:rPr lang="es-ES" sz="2400" dirty="0" smtClean="0">
                <a:latin typeface="Arial" pitchFamily="34" charset="0"/>
                <a:cs typeface="Arial" pitchFamily="34" charset="0"/>
              </a:rPr>
              <a:t>Una clase puede tener varios constructores. Sin embargo, deben diferenciarse por la cantidad y/o tipo de parámetros. Cuando se crea un objeto, se invoca automáticamente al constructor que corresponda a los parámetros dados. Si no encuentra un constructor adecuado, se produce un error. </a:t>
            </a:r>
          </a:p>
        </p:txBody>
      </p:sp>
      <p:grpSp>
        <p:nvGrpSpPr>
          <p:cNvPr id="7" name="Group 2"/>
          <p:cNvGrpSpPr>
            <a:grpSpLocks/>
          </p:cNvGrpSpPr>
          <p:nvPr/>
        </p:nvGrpSpPr>
        <p:grpSpPr bwMode="auto">
          <a:xfrm>
            <a:off x="6000760" y="5210175"/>
            <a:ext cx="2890838" cy="1647825"/>
            <a:chOff x="1632" y="1248"/>
            <a:chExt cx="2682" cy="2286"/>
          </a:xfrm>
        </p:grpSpPr>
        <p:sp>
          <p:nvSpPr>
            <p:cNvPr id="8" name="Gear"/>
            <p:cNvSpPr>
              <a:spLocks noEditPoints="1" noChangeArrowheads="1"/>
            </p:cNvSpPr>
            <p:nvPr/>
          </p:nvSpPr>
          <p:spPr bwMode="auto">
            <a:xfrm>
              <a:off x="3119" y="1248"/>
              <a:ext cx="1195" cy="1048"/>
            </a:xfrm>
            <a:custGeom>
              <a:avLst/>
              <a:gdLst>
                <a:gd name="T0" fmla="*/ 598 w 21600"/>
                <a:gd name="T1" fmla="*/ 0 h 21600"/>
                <a:gd name="T2" fmla="*/ 1195 w 21600"/>
                <a:gd name="T3" fmla="*/ 524 h 21600"/>
                <a:gd name="T4" fmla="*/ 598 w 21600"/>
                <a:gd name="T5" fmla="*/ 1048 h 21600"/>
                <a:gd name="T6" fmla="*/ 0 w 21600"/>
                <a:gd name="T7" fmla="*/ 524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ES"/>
            </a:p>
          </p:txBody>
        </p:sp>
        <p:sp>
          <p:nvSpPr>
            <p:cNvPr id="9" name="AutoShape 4"/>
            <p:cNvSpPr>
              <a:spLocks noEditPoints="1" noChangeArrowheads="1"/>
            </p:cNvSpPr>
            <p:nvPr/>
          </p:nvSpPr>
          <p:spPr bwMode="auto">
            <a:xfrm>
              <a:off x="1632" y="1680"/>
              <a:ext cx="1429" cy="1253"/>
            </a:xfrm>
            <a:custGeom>
              <a:avLst/>
              <a:gdLst>
                <a:gd name="T0" fmla="*/ 714 w 21600"/>
                <a:gd name="T1" fmla="*/ 0 h 21600"/>
                <a:gd name="T2" fmla="*/ 1429 w 21600"/>
                <a:gd name="T3" fmla="*/ 627 h 21600"/>
                <a:gd name="T4" fmla="*/ 714 w 21600"/>
                <a:gd name="T5" fmla="*/ 1253 h 21600"/>
                <a:gd name="T6" fmla="*/ 0 w 21600"/>
                <a:gd name="T7" fmla="*/ 627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ES"/>
            </a:p>
          </p:txBody>
        </p:sp>
        <p:sp>
          <p:nvSpPr>
            <p:cNvPr id="10" name="AutoShape 5"/>
            <p:cNvSpPr>
              <a:spLocks noEditPoints="1" noChangeArrowheads="1"/>
            </p:cNvSpPr>
            <p:nvPr/>
          </p:nvSpPr>
          <p:spPr bwMode="auto">
            <a:xfrm>
              <a:off x="2559" y="2142"/>
              <a:ext cx="1588" cy="1392"/>
            </a:xfrm>
            <a:custGeom>
              <a:avLst/>
              <a:gdLst>
                <a:gd name="T0" fmla="*/ 794 w 21600"/>
                <a:gd name="T1" fmla="*/ 0 h 21600"/>
                <a:gd name="T2" fmla="*/ 1588 w 21600"/>
                <a:gd name="T3" fmla="*/ 696 h 21600"/>
                <a:gd name="T4" fmla="*/ 794 w 21600"/>
                <a:gd name="T5" fmla="*/ 1392 h 21600"/>
                <a:gd name="T6" fmla="*/ 0 w 21600"/>
                <a:gd name="T7" fmla="*/ 696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98"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42876" y="357166"/>
            <a:ext cx="9001156" cy="6144519"/>
          </a:xfrm>
          <a:prstGeom prst="rect">
            <a:avLst/>
          </a:prstGeom>
        </p:spPr>
        <p:txBody>
          <a:bodyPr wrap="square">
            <a:spAutoFit/>
          </a:bodyPr>
          <a:lstStyle/>
          <a:p>
            <a:r>
              <a:rPr lang="es-ES" sz="2400" b="1" dirty="0" smtClean="0">
                <a:latin typeface="Arial" pitchFamily="34" charset="0"/>
                <a:cs typeface="Arial" pitchFamily="34" charset="0"/>
              </a:rPr>
              <a:t>public </a:t>
            </a:r>
            <a:r>
              <a:rPr lang="es-ES" sz="2400" b="1" dirty="0" err="1" smtClean="0">
                <a:latin typeface="Arial" pitchFamily="34" charset="0"/>
                <a:cs typeface="Arial" pitchFamily="34" charset="0"/>
              </a:rPr>
              <a:t>class</a:t>
            </a:r>
            <a:r>
              <a:rPr lang="es-ES" sz="2400" b="1" dirty="0" smtClean="0">
                <a:latin typeface="Arial" pitchFamily="34" charset="0"/>
                <a:cs typeface="Arial" pitchFamily="34" charset="0"/>
              </a:rPr>
              <a:t> Producto { </a:t>
            </a:r>
          </a:p>
          <a:p>
            <a:r>
              <a:rPr lang="es-ES" sz="2400" dirty="0" smtClean="0">
                <a:solidFill>
                  <a:schemeClr val="accent4">
                    <a:lumMod val="60000"/>
                    <a:lumOff val="40000"/>
                  </a:schemeClr>
                </a:solidFill>
                <a:latin typeface="Arial" pitchFamily="34" charset="0"/>
                <a:cs typeface="Arial" pitchFamily="34" charset="0"/>
              </a:rPr>
              <a:t>	// atributos privados </a:t>
            </a:r>
          </a:p>
          <a:p>
            <a:r>
              <a:rPr lang="es-ES" sz="2400" dirty="0" smtClean="0">
                <a:latin typeface="Arial" pitchFamily="34" charset="0"/>
                <a:cs typeface="Arial" pitchFamily="34" charset="0"/>
              </a:rPr>
              <a:t>	private String codigo, </a:t>
            </a:r>
            <a:r>
              <a:rPr lang="es-ES" sz="2400" dirty="0" err="1" smtClean="0">
                <a:latin typeface="Arial" pitchFamily="34" charset="0"/>
                <a:cs typeface="Arial" pitchFamily="34" charset="0"/>
              </a:rPr>
              <a:t>descripcion</a:t>
            </a:r>
            <a:r>
              <a:rPr lang="es-ES" sz="2400" dirty="0" smtClean="0">
                <a:latin typeface="Arial" pitchFamily="34" charset="0"/>
                <a:cs typeface="Arial" pitchFamily="34" charset="0"/>
              </a:rPr>
              <a:t>; </a:t>
            </a:r>
          </a:p>
          <a:p>
            <a:r>
              <a:rPr lang="es-ES" sz="2400" dirty="0" smtClean="0">
                <a:latin typeface="Arial" pitchFamily="34" charset="0"/>
                <a:cs typeface="Arial" pitchFamily="34" charset="0"/>
              </a:rPr>
              <a:t>	private double precio; </a:t>
            </a:r>
          </a:p>
          <a:p>
            <a:endParaRPr lang="es-ES" sz="2400" dirty="0" smtClean="0">
              <a:latin typeface="Arial" pitchFamily="34" charset="0"/>
              <a:cs typeface="Arial" pitchFamily="34" charset="0"/>
            </a:endParaRPr>
          </a:p>
          <a:p>
            <a:r>
              <a:rPr lang="es-ES" sz="2400" dirty="0" smtClean="0">
                <a:solidFill>
                  <a:schemeClr val="accent4">
                    <a:lumMod val="60000"/>
                    <a:lumOff val="40000"/>
                  </a:schemeClr>
                </a:solidFill>
                <a:latin typeface="Arial" pitchFamily="34" charset="0"/>
                <a:cs typeface="Arial" pitchFamily="34" charset="0"/>
              </a:rPr>
              <a:t>	</a:t>
            </a:r>
            <a:r>
              <a:rPr lang="es-ES" sz="2400" b="1" dirty="0" smtClean="0">
                <a:solidFill>
                  <a:schemeClr val="accent4">
                    <a:lumMod val="60000"/>
                    <a:lumOff val="40000"/>
                  </a:schemeClr>
                </a:solidFill>
                <a:latin typeface="Arial" pitchFamily="34" charset="0"/>
                <a:cs typeface="Arial" pitchFamily="34" charset="0"/>
              </a:rPr>
              <a:t>// constructor </a:t>
            </a:r>
          </a:p>
          <a:p>
            <a:r>
              <a:rPr lang="es-ES" sz="2400" dirty="0" smtClean="0">
                <a:latin typeface="Arial" pitchFamily="34" charset="0"/>
                <a:cs typeface="Arial" pitchFamily="34" charset="0"/>
              </a:rPr>
              <a:t>	public Producto(</a:t>
            </a:r>
            <a:r>
              <a:rPr lang="es-ES" sz="2400" dirty="0" err="1" smtClean="0">
                <a:latin typeface="Arial" pitchFamily="34" charset="0"/>
                <a:cs typeface="Arial" pitchFamily="34" charset="0"/>
              </a:rPr>
              <a:t>String</a:t>
            </a:r>
            <a:r>
              <a:rPr lang="es-ES" sz="2400" dirty="0" smtClean="0">
                <a:latin typeface="Arial" pitchFamily="34" charset="0"/>
                <a:cs typeface="Arial" pitchFamily="34" charset="0"/>
              </a:rPr>
              <a:t> </a:t>
            </a:r>
            <a:r>
              <a:rPr lang="es-ES" sz="2400" dirty="0" err="1" smtClean="0">
                <a:latin typeface="Arial" pitchFamily="34" charset="0"/>
                <a:cs typeface="Arial" pitchFamily="34" charset="0"/>
              </a:rPr>
              <a:t>cod</a:t>
            </a:r>
            <a:r>
              <a:rPr lang="es-ES" sz="2400" dirty="0" smtClean="0">
                <a:latin typeface="Arial" pitchFamily="34" charset="0"/>
                <a:cs typeface="Arial" pitchFamily="34" charset="0"/>
              </a:rPr>
              <a:t>, </a:t>
            </a:r>
            <a:r>
              <a:rPr lang="es-ES" sz="2400" dirty="0" err="1" smtClean="0">
                <a:latin typeface="Arial" pitchFamily="34" charset="0"/>
                <a:cs typeface="Arial" pitchFamily="34" charset="0"/>
              </a:rPr>
              <a:t>String</a:t>
            </a:r>
            <a:r>
              <a:rPr lang="es-ES" sz="2400" dirty="0" smtClean="0">
                <a:latin typeface="Arial" pitchFamily="34" charset="0"/>
                <a:cs typeface="Arial" pitchFamily="34" charset="0"/>
              </a:rPr>
              <a:t> </a:t>
            </a:r>
            <a:r>
              <a:rPr lang="es-ES" sz="2400" dirty="0" err="1" smtClean="0">
                <a:latin typeface="Arial" pitchFamily="34" charset="0"/>
                <a:cs typeface="Arial" pitchFamily="34" charset="0"/>
              </a:rPr>
              <a:t>descrip</a:t>
            </a:r>
            <a:r>
              <a:rPr lang="es-ES" sz="2400" dirty="0" smtClean="0">
                <a:latin typeface="Arial" pitchFamily="34" charset="0"/>
                <a:cs typeface="Arial" pitchFamily="34" charset="0"/>
              </a:rPr>
              <a:t>, </a:t>
            </a:r>
            <a:r>
              <a:rPr lang="es-ES" sz="2400" dirty="0" err="1" smtClean="0">
                <a:latin typeface="Arial" pitchFamily="34" charset="0"/>
                <a:cs typeface="Arial" pitchFamily="34" charset="0"/>
              </a:rPr>
              <a:t>double</a:t>
            </a:r>
            <a:r>
              <a:rPr lang="es-ES" sz="2400" dirty="0" smtClean="0">
                <a:latin typeface="Arial" pitchFamily="34" charset="0"/>
                <a:cs typeface="Arial" pitchFamily="34" charset="0"/>
              </a:rPr>
              <a:t> precio)</a:t>
            </a:r>
          </a:p>
          <a:p>
            <a:r>
              <a:rPr lang="es-ES" sz="2400" dirty="0" smtClean="0">
                <a:latin typeface="Arial" pitchFamily="34" charset="0"/>
                <a:cs typeface="Arial" pitchFamily="34" charset="0"/>
              </a:rPr>
              <a:t>	{  </a:t>
            </a:r>
          </a:p>
          <a:p>
            <a:r>
              <a:rPr lang="es-ES" sz="2400" dirty="0" smtClean="0">
                <a:solidFill>
                  <a:schemeClr val="accent4">
                    <a:lumMod val="60000"/>
                    <a:lumOff val="40000"/>
                  </a:schemeClr>
                </a:solidFill>
                <a:latin typeface="Arial" pitchFamily="34" charset="0"/>
                <a:cs typeface="Arial" pitchFamily="34" charset="0"/>
              </a:rPr>
              <a:t>	// ah recibido parámetros</a:t>
            </a:r>
          </a:p>
          <a:p>
            <a:endParaRPr lang="es-ES" sz="2400" dirty="0" smtClean="0">
              <a:latin typeface="Arial" pitchFamily="34" charset="0"/>
              <a:cs typeface="Arial" pitchFamily="34" charset="0"/>
            </a:endParaRPr>
          </a:p>
          <a:p>
            <a:r>
              <a:rPr lang="es-ES" sz="2400" dirty="0" smtClean="0">
                <a:latin typeface="Arial" pitchFamily="34" charset="0"/>
                <a:cs typeface="Arial" pitchFamily="34" charset="0"/>
              </a:rPr>
              <a:t>	</a:t>
            </a:r>
            <a:r>
              <a:rPr lang="es-ES" sz="2400" dirty="0" err="1" smtClean="0">
                <a:latin typeface="Arial" pitchFamily="34" charset="0"/>
                <a:cs typeface="Arial" pitchFamily="34" charset="0"/>
              </a:rPr>
              <a:t>codigo</a:t>
            </a:r>
            <a:r>
              <a:rPr lang="es-ES" sz="2400" dirty="0" smtClean="0">
                <a:latin typeface="Arial" pitchFamily="34" charset="0"/>
                <a:cs typeface="Arial" pitchFamily="34" charset="0"/>
              </a:rPr>
              <a:t>=</a:t>
            </a:r>
            <a:r>
              <a:rPr lang="es-ES" sz="2400" dirty="0" err="1" smtClean="0">
                <a:latin typeface="Arial" pitchFamily="34" charset="0"/>
                <a:cs typeface="Arial" pitchFamily="34" charset="0"/>
              </a:rPr>
              <a:t>cod</a:t>
            </a:r>
            <a:r>
              <a:rPr lang="es-ES" sz="2400" dirty="0" smtClean="0">
                <a:latin typeface="Arial" pitchFamily="34" charset="0"/>
                <a:cs typeface="Arial" pitchFamily="34" charset="0"/>
              </a:rPr>
              <a:t>; </a:t>
            </a:r>
          </a:p>
          <a:p>
            <a:r>
              <a:rPr lang="es-ES" sz="2400" dirty="0" smtClean="0">
                <a:latin typeface="Arial" pitchFamily="34" charset="0"/>
                <a:cs typeface="Arial" pitchFamily="34" charset="0"/>
              </a:rPr>
              <a:t>	</a:t>
            </a:r>
            <a:r>
              <a:rPr lang="es-ES" sz="2400" dirty="0" err="1" smtClean="0">
                <a:latin typeface="Arial" pitchFamily="34" charset="0"/>
                <a:cs typeface="Arial" pitchFamily="34" charset="0"/>
              </a:rPr>
              <a:t>descripcion</a:t>
            </a:r>
            <a:r>
              <a:rPr lang="es-ES" sz="2400" dirty="0" smtClean="0">
                <a:latin typeface="Arial" pitchFamily="34" charset="0"/>
                <a:cs typeface="Arial" pitchFamily="34" charset="0"/>
              </a:rPr>
              <a:t>=</a:t>
            </a:r>
            <a:r>
              <a:rPr lang="es-ES" sz="2400" dirty="0" err="1" smtClean="0">
                <a:latin typeface="Arial" pitchFamily="34" charset="0"/>
                <a:cs typeface="Arial" pitchFamily="34" charset="0"/>
              </a:rPr>
              <a:t>descrip</a:t>
            </a:r>
            <a:r>
              <a:rPr lang="es-ES" sz="2400" dirty="0" smtClean="0">
                <a:latin typeface="Arial" pitchFamily="34" charset="0"/>
                <a:cs typeface="Arial" pitchFamily="34" charset="0"/>
              </a:rPr>
              <a:t>; </a:t>
            </a:r>
          </a:p>
          <a:p>
            <a:r>
              <a:rPr lang="es-ES" sz="2400" dirty="0" smtClean="0">
                <a:latin typeface="Arial" pitchFamily="34" charset="0"/>
                <a:cs typeface="Arial" pitchFamily="34" charset="0"/>
              </a:rPr>
              <a:t>	precio=</a:t>
            </a:r>
            <a:r>
              <a:rPr lang="es-ES" sz="2400" dirty="0" err="1" smtClean="0">
                <a:latin typeface="Arial" pitchFamily="34" charset="0"/>
                <a:cs typeface="Arial" pitchFamily="34" charset="0"/>
              </a:rPr>
              <a:t>prec</a:t>
            </a:r>
            <a:r>
              <a:rPr lang="es-ES" sz="2400" dirty="0" smtClean="0">
                <a:latin typeface="Arial" pitchFamily="34" charset="0"/>
                <a:cs typeface="Arial" pitchFamily="34" charset="0"/>
              </a:rPr>
              <a:t>;  </a:t>
            </a:r>
          </a:p>
          <a:p>
            <a:r>
              <a:rPr lang="es-ES" sz="2400" dirty="0" smtClean="0">
                <a:latin typeface="Arial" pitchFamily="34" charset="0"/>
                <a:cs typeface="Arial" pitchFamily="34" charset="0"/>
              </a:rPr>
              <a:t>	</a:t>
            </a:r>
            <a:r>
              <a:rPr lang="es-ES" sz="2400" dirty="0" smtClean="0">
                <a:solidFill>
                  <a:schemeClr val="accent4">
                    <a:lumMod val="60000"/>
                    <a:lumOff val="40000"/>
                  </a:schemeClr>
                </a:solidFill>
                <a:latin typeface="Arial" pitchFamily="34" charset="0"/>
                <a:cs typeface="Arial" pitchFamily="34" charset="0"/>
              </a:rPr>
              <a:t>// inicializó los atributos con los parámetros recibidos</a:t>
            </a:r>
          </a:p>
          <a:p>
            <a:r>
              <a:rPr lang="es-ES" sz="2400" dirty="0" smtClean="0">
                <a:latin typeface="Arial" pitchFamily="34" charset="0"/>
                <a:cs typeface="Arial" pitchFamily="34" charset="0"/>
              </a:rPr>
              <a:t>			} </a:t>
            </a:r>
          </a:p>
          <a:p>
            <a:r>
              <a:rPr lang="es-ES" sz="2400" dirty="0" smtClean="0">
                <a:latin typeface="Arial" pitchFamily="34" charset="0"/>
                <a:cs typeface="Arial" pitchFamily="34" charset="0"/>
              </a:rPr>
              <a:t>				}</a:t>
            </a:r>
            <a:endParaRPr lang="es-E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to="" calcmode="lin" valueType="num">
                                      <p:cBhvr>
                                        <p:cTn id="7" dur="1" fill="hold"/>
                                        <p:tgtEl>
                                          <p:spTgt spid="2">
                                            <p:txEl>
                                              <p:pRg st="1" end="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to="" calcmode="lin" valueType="num">
                                      <p:cBhvr>
                                        <p:cTn id="12" dur="1" fill="hold"/>
                                        <p:tgtEl>
                                          <p:spTgt spid="2">
                                            <p:txEl>
                                              <p:pRg st="2" end="2"/>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to="" calcmode="lin" valueType="num">
                                      <p:cBhvr>
                                        <p:cTn id="15" dur="1" fill="hold"/>
                                        <p:tgtEl>
                                          <p:spTgt spid="2">
                                            <p:txEl>
                                              <p:pRg st="3" end="3"/>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 to="" calcmode="lin" valueType="num">
                                      <p:cBhvr>
                                        <p:cTn id="20" dur="1" fill="hold"/>
                                        <p:tgtEl>
                                          <p:spTgt spid="2">
                                            <p:txEl>
                                              <p:pRg st="5" end="5"/>
                                            </p:txEl>
                                          </p:spTgt>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to="" calcmode="lin" valueType="num">
                                      <p:cBhvr>
                                        <p:cTn id="25" dur="1" fill="hold"/>
                                        <p:tgtEl>
                                          <p:spTgt spid="2">
                                            <p:txEl>
                                              <p:pRg st="6" end="6"/>
                                            </p:txEl>
                                          </p:spTgt>
                                        </p:tgtEl>
                                        <p:attrNameLst>
                                          <p:attrName/>
                                        </p:attrNameLst>
                                      </p:cBhvr>
                                    </p:anim>
                                  </p:childTnLst>
                                </p:cTn>
                              </p:par>
                              <p:par>
                                <p:cTn id="26" presetID="24" presetClass="entr" presetSubtype="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 to="" calcmode="lin" valueType="num">
                                      <p:cBhvr>
                                        <p:cTn id="28" dur="1" fill="hold"/>
                                        <p:tgtEl>
                                          <p:spTgt spid="2">
                                            <p:txEl>
                                              <p:pRg st="7" end="7"/>
                                            </p:txEl>
                                          </p:spTgt>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to="" calcmode="lin" valueType="num">
                                      <p:cBhvr>
                                        <p:cTn id="33" dur="1" fill="hold"/>
                                        <p:tgtEl>
                                          <p:spTgt spid="2">
                                            <p:txEl>
                                              <p:pRg st="8" end="8"/>
                                            </p:txEl>
                                          </p:spTgt>
                                        </p:tgtEl>
                                        <p:attrNameLst>
                                          <p:attrName/>
                                        </p:attrNameLst>
                                      </p:cBhvr>
                                    </p:anim>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nodeType="click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 to="" calcmode="lin" valueType="num">
                                      <p:cBhvr>
                                        <p:cTn id="38" dur="1" fill="hold"/>
                                        <p:tgtEl>
                                          <p:spTgt spid="2">
                                            <p:txEl>
                                              <p:pRg st="10" end="10"/>
                                            </p:txEl>
                                          </p:spTgt>
                                        </p:tgtEl>
                                        <p:attrNameLst>
                                          <p:attrName/>
                                        </p:attrNameLst>
                                      </p:cBhvr>
                                    </p:anim>
                                  </p:childTnLst>
                                </p:cTn>
                              </p:par>
                              <p:par>
                                <p:cTn id="39" presetID="24" presetClass="entr" presetSubtype="0" fill="hold" nodeType="with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anim to="" calcmode="lin" valueType="num">
                                      <p:cBhvr>
                                        <p:cTn id="41" dur="1" fill="hold"/>
                                        <p:tgtEl>
                                          <p:spTgt spid="2">
                                            <p:txEl>
                                              <p:pRg st="11" end="11"/>
                                            </p:txEl>
                                          </p:spTgt>
                                        </p:tgtEl>
                                        <p:attrNameLst>
                                          <p:attrName/>
                                        </p:attrNameLst>
                                      </p:cBhvr>
                                    </p:anim>
                                  </p:childTnLst>
                                </p:cTn>
                              </p:par>
                              <p:par>
                                <p:cTn id="42" presetID="24" presetClass="entr" presetSubtype="0" fill="hold" nodeType="withEffect">
                                  <p:stCondLst>
                                    <p:cond delay="0"/>
                                  </p:stCondLst>
                                  <p:childTnLst>
                                    <p:set>
                                      <p:cBhvr>
                                        <p:cTn id="43" dur="1" fill="hold">
                                          <p:stCondLst>
                                            <p:cond delay="0"/>
                                          </p:stCondLst>
                                        </p:cTn>
                                        <p:tgtEl>
                                          <p:spTgt spid="2">
                                            <p:txEl>
                                              <p:pRg st="12" end="12"/>
                                            </p:txEl>
                                          </p:spTgt>
                                        </p:tgtEl>
                                        <p:attrNameLst>
                                          <p:attrName>style.visibility</p:attrName>
                                        </p:attrNameLst>
                                      </p:cBhvr>
                                      <p:to>
                                        <p:strVal val="visible"/>
                                      </p:to>
                                    </p:set>
                                    <p:anim to="" calcmode="lin" valueType="num">
                                      <p:cBhvr>
                                        <p:cTn id="44" dur="1" fill="hold"/>
                                        <p:tgtEl>
                                          <p:spTgt spid="2">
                                            <p:txEl>
                                              <p:pRg st="12" end="12"/>
                                            </p:txEl>
                                          </p:spTgt>
                                        </p:tgtEl>
                                        <p:attrNameLst>
                                          <p:attrName/>
                                        </p:attrNameLst>
                                      </p:cBhvr>
                                    </p:anim>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nodeType="click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anim to="" calcmode="lin" valueType="num">
                                      <p:cBhvr>
                                        <p:cTn id="49" dur="1" fill="hold"/>
                                        <p:tgtEl>
                                          <p:spTgt spid="2">
                                            <p:txEl>
                                              <p:pRg st="13" end="13"/>
                                            </p:txEl>
                                          </p:spTgt>
                                        </p:tgtEl>
                                        <p:attrNameLst>
                                          <p:attrName/>
                                        </p:attrNameLst>
                                      </p:cBhvr>
                                    </p:anim>
                                  </p:childTnLst>
                                </p:cTn>
                              </p:par>
                              <p:par>
                                <p:cTn id="50" presetID="24" presetClass="entr" presetSubtype="0" fill="hold" nodeType="withEffect">
                                  <p:stCondLst>
                                    <p:cond delay="0"/>
                                  </p:stCondLst>
                                  <p:childTnLst>
                                    <p:set>
                                      <p:cBhvr>
                                        <p:cTn id="51" dur="1" fill="hold">
                                          <p:stCondLst>
                                            <p:cond delay="0"/>
                                          </p:stCondLst>
                                        </p:cTn>
                                        <p:tgtEl>
                                          <p:spTgt spid="2">
                                            <p:txEl>
                                              <p:pRg st="14" end="14"/>
                                            </p:txEl>
                                          </p:spTgt>
                                        </p:tgtEl>
                                        <p:attrNameLst>
                                          <p:attrName>style.visibility</p:attrName>
                                        </p:attrNameLst>
                                      </p:cBhvr>
                                      <p:to>
                                        <p:strVal val="visible"/>
                                      </p:to>
                                    </p:set>
                                    <p:anim to="" calcmode="lin" valueType="num">
                                      <p:cBhvr>
                                        <p:cTn id="52" dur="1" fill="hold"/>
                                        <p:tgtEl>
                                          <p:spTgt spid="2">
                                            <p:txEl>
                                              <p:pRg st="14" end="14"/>
                                            </p:txEl>
                                          </p:spTgt>
                                        </p:tgtEl>
                                        <p:attrNameLst>
                                          <p:attrName/>
                                        </p:attrNameLst>
                                      </p:cBhvr>
                                    </p:anim>
                                  </p:childTnLst>
                                </p:cTn>
                              </p:par>
                              <p:par>
                                <p:cTn id="53" presetID="24" presetClass="entr" presetSubtype="0" fill="hold" nodeType="withEffect">
                                  <p:stCondLst>
                                    <p:cond delay="0"/>
                                  </p:stCondLst>
                                  <p:childTnLst>
                                    <p:set>
                                      <p:cBhvr>
                                        <p:cTn id="54" dur="1" fill="hold">
                                          <p:stCondLst>
                                            <p:cond delay="0"/>
                                          </p:stCondLst>
                                        </p:cTn>
                                        <p:tgtEl>
                                          <p:spTgt spid="2">
                                            <p:txEl>
                                              <p:pRg st="15" end="15"/>
                                            </p:txEl>
                                          </p:spTgt>
                                        </p:tgtEl>
                                        <p:attrNameLst>
                                          <p:attrName>style.visibility</p:attrName>
                                        </p:attrNameLst>
                                      </p:cBhvr>
                                      <p:to>
                                        <p:strVal val="visible"/>
                                      </p:to>
                                    </p:set>
                                    <p:anim to="" calcmode="lin" valueType="num">
                                      <p:cBhvr>
                                        <p:cTn id="55" dur="1" fill="hold"/>
                                        <p:tgtEl>
                                          <p:spTgt spid="2">
                                            <p:txEl>
                                              <p:pRg st="15" end="1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71472" y="428604"/>
            <a:ext cx="6426759" cy="1938992"/>
          </a:xfrm>
          <a:prstGeom prst="rect">
            <a:avLst/>
          </a:prstGeom>
        </p:spPr>
        <p:txBody>
          <a:bodyPr wrap="square">
            <a:spAutoFit/>
          </a:bodyPr>
          <a:lstStyle/>
          <a:p>
            <a:pPr>
              <a:spcBef>
                <a:spcPct val="0"/>
              </a:spcBef>
            </a:pPr>
            <a:r>
              <a:rPr lang="es-ES" sz="4000" b="1"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Niveles de acceso</a:t>
            </a:r>
          </a:p>
          <a:p>
            <a:pPr>
              <a:spcBef>
                <a:spcPct val="0"/>
              </a:spcBef>
            </a:pPr>
            <a:r>
              <a:rPr lang="es-ES" sz="4000" b="1"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public, private, </a:t>
            </a:r>
            <a:r>
              <a:rPr lang="es-ES" sz="4000" b="1" dirty="0" err="1"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protected</a:t>
            </a:r>
            <a:endParaRPr lang="es-ES" sz="4000" b="1"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endParaRPr>
          </a:p>
          <a:p>
            <a:pPr>
              <a:spcBef>
                <a:spcPct val="0"/>
              </a:spcBef>
            </a:pPr>
            <a:r>
              <a:rPr lang="es-ES" sz="4000" b="1" dirty="0" smtClean="0">
                <a:solidFill>
                  <a:schemeClr val="tx2"/>
                </a:solidFill>
                <a:effectLst>
                  <a:outerShdw blurRad="31750" dist="25400" dir="5400000" algn="tl" rotWithShape="0">
                    <a:srgbClr val="000000">
                      <a:alpha val="25000"/>
                    </a:srgbClr>
                  </a:outerShdw>
                </a:effectLst>
                <a:latin typeface="Arial" pitchFamily="34" charset="0"/>
                <a:ea typeface="+mj-ea"/>
                <a:cs typeface="Arial" pitchFamily="34" charset="0"/>
              </a:rPr>
              <a:t> </a:t>
            </a:r>
          </a:p>
        </p:txBody>
      </p:sp>
      <p:pic>
        <p:nvPicPr>
          <p:cNvPr id="5" name="Picture 2" descr="21g4"/>
          <p:cNvPicPr>
            <a:picLocks noChangeAspect="1" noChangeArrowheads="1"/>
          </p:cNvPicPr>
          <p:nvPr/>
        </p:nvPicPr>
        <p:blipFill>
          <a:blip r:embed="rId2">
            <a:clrChange>
              <a:clrFrom>
                <a:srgbClr val="FFFFFF"/>
              </a:clrFrom>
              <a:clrTo>
                <a:srgbClr val="FFFFFF">
                  <a:alpha val="0"/>
                </a:srgbClr>
              </a:clrTo>
            </a:clrChange>
            <a:lum bright="42000"/>
          </a:blip>
          <a:srcRect l="72957" b="64514"/>
          <a:stretch>
            <a:fillRect/>
          </a:stretch>
        </p:blipFill>
        <p:spPr bwMode="auto">
          <a:xfrm>
            <a:off x="5580063" y="1341438"/>
            <a:ext cx="2997200" cy="52482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28596" y="285728"/>
            <a:ext cx="8501122" cy="1200329"/>
          </a:xfrm>
          <a:prstGeom prst="rect">
            <a:avLst/>
          </a:prstGeom>
        </p:spPr>
        <p:txBody>
          <a:bodyPr wrap="square">
            <a:spAutoFit/>
          </a:bodyPr>
          <a:lstStyle/>
          <a:p>
            <a:pPr algn="just"/>
            <a:r>
              <a:rPr lang="es-ES" sz="2400" dirty="0" smtClean="0">
                <a:latin typeface="Arial" pitchFamily="34" charset="0"/>
                <a:cs typeface="Arial" pitchFamily="34" charset="0"/>
              </a:rPr>
              <a:t>Uno de los beneficios de las clases, es que pueden proteger a sus variables y métodos (tanto de instancia como de clase) del acceso desde otras clases.</a:t>
            </a:r>
            <a:endParaRPr lang="es-ES" sz="2400" b="1" dirty="0">
              <a:solidFill>
                <a:schemeClr val="accent4">
                  <a:lumMod val="75000"/>
                </a:schemeClr>
              </a:solidFill>
              <a:latin typeface="Arial" pitchFamily="34" charset="0"/>
              <a:cs typeface="Arial" pitchFamily="34" charset="0"/>
            </a:endParaRPr>
          </a:p>
        </p:txBody>
      </p:sp>
      <p:sp>
        <p:nvSpPr>
          <p:cNvPr id="5" name="4 Rectángulo"/>
          <p:cNvSpPr/>
          <p:nvPr/>
        </p:nvSpPr>
        <p:spPr>
          <a:xfrm>
            <a:off x="500034" y="1571612"/>
            <a:ext cx="8358246" cy="830997"/>
          </a:xfrm>
          <a:prstGeom prst="rect">
            <a:avLst/>
          </a:prstGeom>
        </p:spPr>
        <p:txBody>
          <a:bodyPr wrap="square">
            <a:spAutoFit/>
          </a:bodyPr>
          <a:lstStyle/>
          <a:p>
            <a:pPr algn="just"/>
            <a:r>
              <a:rPr lang="es-ES" sz="2400" dirty="0" smtClean="0">
                <a:latin typeface="Arial" pitchFamily="34" charset="0"/>
                <a:cs typeface="Arial" pitchFamily="34" charset="0"/>
              </a:rPr>
              <a:t>El acceso </a:t>
            </a:r>
            <a:r>
              <a:rPr lang="es-ES" sz="2400" b="1" dirty="0" smtClean="0">
                <a:latin typeface="Arial" pitchFamily="34" charset="0"/>
                <a:cs typeface="Arial" pitchFamily="34" charset="0"/>
              </a:rPr>
              <a:t>prívate</a:t>
            </a:r>
            <a:r>
              <a:rPr lang="es-ES" sz="2400" dirty="0" smtClean="0">
                <a:latin typeface="Arial" pitchFamily="34" charset="0"/>
                <a:cs typeface="Arial" pitchFamily="34" charset="0"/>
              </a:rPr>
              <a:t> permite la implementación de la característica del encapsulamiento </a:t>
            </a:r>
          </a:p>
        </p:txBody>
      </p:sp>
      <p:sp>
        <p:nvSpPr>
          <p:cNvPr id="6" name="5 Rectángulo"/>
          <p:cNvSpPr/>
          <p:nvPr/>
        </p:nvSpPr>
        <p:spPr>
          <a:xfrm>
            <a:off x="500034" y="2571744"/>
            <a:ext cx="8286808" cy="830997"/>
          </a:xfrm>
          <a:prstGeom prst="rect">
            <a:avLst/>
          </a:prstGeom>
        </p:spPr>
        <p:txBody>
          <a:bodyPr wrap="square">
            <a:spAutoFit/>
          </a:bodyPr>
          <a:lstStyle/>
          <a:p>
            <a:pPr algn="just"/>
            <a:r>
              <a:rPr lang="es-ES" sz="2400" dirty="0" smtClean="0">
                <a:latin typeface="Arial" pitchFamily="34" charset="0"/>
                <a:cs typeface="Arial" pitchFamily="34" charset="0"/>
              </a:rPr>
              <a:t>El acceso </a:t>
            </a:r>
            <a:r>
              <a:rPr lang="es-ES" sz="2400" b="1" dirty="0" err="1" smtClean="0">
                <a:latin typeface="Arial" pitchFamily="34" charset="0"/>
                <a:cs typeface="Arial" pitchFamily="34" charset="0"/>
              </a:rPr>
              <a:t>protected</a:t>
            </a:r>
            <a:r>
              <a:rPr lang="es-ES" sz="2400" dirty="0" smtClean="0">
                <a:latin typeface="Arial" pitchFamily="34" charset="0"/>
                <a:cs typeface="Arial" pitchFamily="34" charset="0"/>
              </a:rPr>
              <a:t> facilita la implementación de la característica de la herencia </a:t>
            </a:r>
          </a:p>
        </p:txBody>
      </p:sp>
      <p:sp>
        <p:nvSpPr>
          <p:cNvPr id="7" name="6 Rectángulo"/>
          <p:cNvSpPr/>
          <p:nvPr/>
        </p:nvSpPr>
        <p:spPr>
          <a:xfrm>
            <a:off x="500034" y="3571876"/>
            <a:ext cx="8286808" cy="830997"/>
          </a:xfrm>
          <a:prstGeom prst="rect">
            <a:avLst/>
          </a:prstGeom>
        </p:spPr>
        <p:txBody>
          <a:bodyPr wrap="square">
            <a:spAutoFit/>
          </a:bodyPr>
          <a:lstStyle/>
          <a:p>
            <a:r>
              <a:rPr lang="es-ES" sz="2400" dirty="0" smtClean="0">
                <a:latin typeface="Arial" pitchFamily="34" charset="0"/>
                <a:cs typeface="Arial" pitchFamily="34" charset="0"/>
              </a:rPr>
              <a:t>El acceso </a:t>
            </a:r>
            <a:r>
              <a:rPr lang="es-ES" sz="2400" b="1" dirty="0" smtClean="0">
                <a:latin typeface="Arial" pitchFamily="34" charset="0"/>
                <a:cs typeface="Arial" pitchFamily="34" charset="0"/>
              </a:rPr>
              <a:t>public</a:t>
            </a:r>
            <a:r>
              <a:rPr lang="es-ES" sz="2400" dirty="0" smtClean="0">
                <a:latin typeface="Arial" pitchFamily="34" charset="0"/>
                <a:cs typeface="Arial" pitchFamily="34" charset="0"/>
              </a:rPr>
              <a:t> permite el acceso a la funcionalidad de la clase desde cualquier objeto </a:t>
            </a:r>
          </a:p>
        </p:txBody>
      </p:sp>
      <p:pic>
        <p:nvPicPr>
          <p:cNvPr id="4098" name="Picture 2"/>
          <p:cNvPicPr>
            <a:picLocks noChangeAspect="1" noChangeArrowheads="1"/>
          </p:cNvPicPr>
          <p:nvPr/>
        </p:nvPicPr>
        <p:blipFill>
          <a:blip r:embed="rId2"/>
          <a:srcRect l="19468" t="52500" r="38006" b="25000"/>
          <a:stretch>
            <a:fillRect/>
          </a:stretch>
        </p:blipFill>
        <p:spPr bwMode="auto">
          <a:xfrm>
            <a:off x="1071538" y="4500570"/>
            <a:ext cx="7129085" cy="235743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 to="" calcmode="lin" valueType="num">
                                      <p:cBhvr>
                                        <p:cTn id="22" dur="1" fill="hold"/>
                                        <p:tgtEl>
                                          <p:spTgt spid="409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42910" y="1785926"/>
            <a:ext cx="4572032" cy="1569660"/>
          </a:xfrm>
          <a:prstGeom prst="rect">
            <a:avLst/>
          </a:prstGeom>
        </p:spPr>
        <p:txBody>
          <a:bodyPr wrap="square">
            <a:spAutoFit/>
          </a:bodyPr>
          <a:lstStyle/>
          <a:p>
            <a:pPr>
              <a:spcBef>
                <a:spcPct val="0"/>
              </a:spcBef>
            </a:pPr>
            <a:r>
              <a:rPr lang="es-ES" sz="4800" b="1" dirty="0" smtClean="0">
                <a:latin typeface="Arial" pitchFamily="34" charset="0"/>
                <a:cs typeface="Arial" pitchFamily="34" charset="0"/>
              </a:rPr>
              <a:t> </a:t>
            </a:r>
            <a:r>
              <a:rPr lang="es-ES" sz="4800" b="1" dirty="0" smtClean="0">
                <a:solidFill>
                  <a:schemeClr val="tx2"/>
                </a:solidFill>
                <a:effectLst>
                  <a:outerShdw blurRad="31750" dist="25400" dir="5400000" algn="tl" rotWithShape="0">
                    <a:srgbClr val="000000">
                      <a:alpha val="25000"/>
                    </a:srgbClr>
                  </a:outerShdw>
                </a:effectLst>
                <a:latin typeface="Arial" pitchFamily="34" charset="0"/>
                <a:cs typeface="Arial" pitchFamily="34" charset="0"/>
              </a:rPr>
              <a:t> Nivel de acceso public</a:t>
            </a:r>
            <a:endParaRPr lang="es-ES" sz="4800" b="1" dirty="0">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4714876" y="4076700"/>
            <a:ext cx="4019550" cy="278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2"/>
          <a:srcRect l="423" t="13404" r="85938" b="74817"/>
          <a:stretch>
            <a:fillRect/>
          </a:stretch>
        </p:blipFill>
        <p:spPr bwMode="auto">
          <a:xfrm>
            <a:off x="71406" y="3541690"/>
            <a:ext cx="3232292" cy="1744698"/>
          </a:xfrm>
          <a:prstGeom prst="rect">
            <a:avLst/>
          </a:prstGeom>
          <a:noFill/>
          <a:ln w="9525">
            <a:solidFill>
              <a:schemeClr val="tx1"/>
            </a:solidFill>
            <a:miter lim="800000"/>
            <a:headEnd/>
            <a:tailEnd/>
          </a:ln>
          <a:effectLst/>
        </p:spPr>
      </p:pic>
      <p:sp>
        <p:nvSpPr>
          <p:cNvPr id="4" name="3 Rectángulo"/>
          <p:cNvSpPr/>
          <p:nvPr/>
        </p:nvSpPr>
        <p:spPr>
          <a:xfrm>
            <a:off x="357158" y="71414"/>
            <a:ext cx="1361270" cy="523220"/>
          </a:xfrm>
          <a:prstGeom prst="rect">
            <a:avLst/>
          </a:prstGeom>
        </p:spPr>
        <p:txBody>
          <a:bodyPr wrap="none">
            <a:spAutoFit/>
          </a:bodyPr>
          <a:lstStyle/>
          <a:p>
            <a:r>
              <a:rPr lang="es-ES" sz="2800" b="1" dirty="0" smtClean="0">
                <a:latin typeface="Arial" pitchFamily="34" charset="0"/>
                <a:cs typeface="Arial" pitchFamily="34" charset="0"/>
              </a:rPr>
              <a:t> Public</a:t>
            </a:r>
            <a:endParaRPr lang="es-ES" sz="2800" b="1" dirty="0">
              <a:latin typeface="Arial" pitchFamily="34" charset="0"/>
              <a:cs typeface="Arial" pitchFamily="34" charset="0"/>
            </a:endParaRPr>
          </a:p>
        </p:txBody>
      </p:sp>
      <p:sp>
        <p:nvSpPr>
          <p:cNvPr id="5" name="4 Rectángulo"/>
          <p:cNvSpPr/>
          <p:nvPr/>
        </p:nvSpPr>
        <p:spPr>
          <a:xfrm>
            <a:off x="214282" y="1157101"/>
            <a:ext cx="8572560" cy="1477328"/>
          </a:xfrm>
          <a:prstGeom prst="rect">
            <a:avLst/>
          </a:prstGeom>
        </p:spPr>
        <p:txBody>
          <a:bodyPr wrap="square">
            <a:spAutoFit/>
          </a:bodyPr>
          <a:lstStyle/>
          <a:p>
            <a:pPr algn="just"/>
            <a:r>
              <a:rPr lang="es-ES" dirty="0" smtClean="0"/>
              <a:t>El especificador de acceso más sencillo es 'public'. Todas las clases, en todos los paquetes tienen acceso a los miembros públicos de la clase. Los miembros públicos se declaran sólo si su acceso no produce resultados indeseados. Aquí no hay secretos familiares; no importa que lo sepa todo el mundo. </a:t>
            </a:r>
            <a:endParaRPr lang="es-ES" dirty="0"/>
          </a:p>
        </p:txBody>
      </p:sp>
      <p:sp>
        <p:nvSpPr>
          <p:cNvPr id="6" name="5 Rectángulo"/>
          <p:cNvSpPr/>
          <p:nvPr/>
        </p:nvSpPr>
        <p:spPr>
          <a:xfrm>
            <a:off x="214282" y="2786058"/>
            <a:ext cx="8358246" cy="646331"/>
          </a:xfrm>
          <a:prstGeom prst="rect">
            <a:avLst/>
          </a:prstGeom>
        </p:spPr>
        <p:txBody>
          <a:bodyPr wrap="square">
            <a:spAutoFit/>
          </a:bodyPr>
          <a:lstStyle/>
          <a:p>
            <a:r>
              <a:rPr lang="es-ES" dirty="0" smtClean="0"/>
              <a:t>Para declarar un miembro público se utiliza la palabra clave </a:t>
            </a:r>
            <a:r>
              <a:rPr lang="es-ES" b="1" dirty="0" smtClean="0"/>
              <a:t>public</a:t>
            </a:r>
            <a:r>
              <a:rPr lang="es-ES" dirty="0" smtClean="0"/>
              <a:t>. Por ejemplo:</a:t>
            </a:r>
            <a:endParaRPr lang="es-ES" dirty="0"/>
          </a:p>
        </p:txBody>
      </p:sp>
      <p:pic>
        <p:nvPicPr>
          <p:cNvPr id="7" name="Picture 2"/>
          <p:cNvPicPr>
            <a:picLocks noChangeAspect="1" noChangeArrowheads="1"/>
          </p:cNvPicPr>
          <p:nvPr/>
        </p:nvPicPr>
        <p:blipFill>
          <a:blip r:embed="rId3"/>
          <a:srcRect l="31055" t="16875" r="45508" b="59688"/>
          <a:stretch>
            <a:fillRect/>
          </a:stretch>
        </p:blipFill>
        <p:spPr bwMode="auto">
          <a:xfrm>
            <a:off x="4143372" y="3714752"/>
            <a:ext cx="4686281" cy="2928958"/>
          </a:xfrm>
          <a:prstGeom prst="rect">
            <a:avLst/>
          </a:prstGeom>
          <a:noFill/>
          <a:ln w="9525">
            <a:noFill/>
            <a:miter lim="800000"/>
            <a:headEnd/>
            <a:tailEnd/>
          </a:ln>
          <a:effectLst/>
        </p:spPr>
      </p:pic>
      <p:cxnSp>
        <p:nvCxnSpPr>
          <p:cNvPr id="9" name="8 Conector recto de flecha"/>
          <p:cNvCxnSpPr/>
          <p:nvPr/>
        </p:nvCxnSpPr>
        <p:spPr>
          <a:xfrm>
            <a:off x="2786050" y="4714884"/>
            <a:ext cx="1143008" cy="21431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1857356" y="4857760"/>
            <a:ext cx="785818" cy="1588"/>
          </a:xfrm>
          <a:prstGeom prst="line">
            <a:avLst/>
          </a:prstGeom>
          <a:ln w="28575"/>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to="" calcmode="lin" valueType="num">
                                      <p:cBhvr>
                                        <p:cTn id="7" dur="1" fill="hold"/>
                                        <p:tgtEl>
                                          <p:spTgt spid="11"/>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to="" calcmode="lin" valueType="num">
                                      <p:cBhvr>
                                        <p:cTn id="12" dur="1" fill="hold"/>
                                        <p:tgtEl>
                                          <p:spTgt spid="9"/>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28596" y="357166"/>
            <a:ext cx="8143932" cy="369332"/>
          </a:xfrm>
          <a:prstGeom prst="rect">
            <a:avLst/>
          </a:prstGeom>
        </p:spPr>
        <p:txBody>
          <a:bodyPr wrap="square">
            <a:spAutoFit/>
          </a:bodyPr>
          <a:lstStyle/>
          <a:p>
            <a:r>
              <a:rPr lang="es-ES" dirty="0" smtClean="0"/>
              <a:t>Creamos una clase Beta dentro del mismo paquete “griego”</a:t>
            </a:r>
            <a:endParaRPr lang="es-ES" dirty="0"/>
          </a:p>
        </p:txBody>
      </p:sp>
      <p:sp>
        <p:nvSpPr>
          <p:cNvPr id="6" name="5 Rectángulo"/>
          <p:cNvSpPr/>
          <p:nvPr/>
        </p:nvSpPr>
        <p:spPr>
          <a:xfrm>
            <a:off x="214282" y="4929198"/>
            <a:ext cx="8715436" cy="923330"/>
          </a:xfrm>
          <a:prstGeom prst="rect">
            <a:avLst/>
          </a:prstGeom>
        </p:spPr>
        <p:txBody>
          <a:bodyPr wrap="square">
            <a:spAutoFit/>
          </a:bodyPr>
          <a:lstStyle/>
          <a:p>
            <a:pPr algn="just"/>
            <a:r>
              <a:rPr lang="es-ES" dirty="0" smtClean="0"/>
              <a:t>Como se puede ver en el ejemplo anterior, Beta puede inspeccionar y modificar legalmente la variable </a:t>
            </a:r>
            <a:r>
              <a:rPr lang="es-ES" b="1" dirty="0" err="1" smtClean="0"/>
              <a:t>soyPublico</a:t>
            </a:r>
            <a:r>
              <a:rPr lang="es-ES" dirty="0" smtClean="0"/>
              <a:t> en la clase </a:t>
            </a:r>
            <a:r>
              <a:rPr lang="es-ES" dirty="0" err="1" smtClean="0"/>
              <a:t>Alpha</a:t>
            </a:r>
            <a:r>
              <a:rPr lang="es-ES" dirty="0" smtClean="0"/>
              <a:t> y puede llamar legalmente al método </a:t>
            </a:r>
            <a:r>
              <a:rPr lang="es-ES" b="1" dirty="0" err="1" smtClean="0"/>
              <a:t>metodoPublico</a:t>
            </a:r>
            <a:r>
              <a:rPr lang="es-ES" b="1" dirty="0" smtClean="0"/>
              <a:t>()</a:t>
            </a:r>
            <a:r>
              <a:rPr lang="es-ES" dirty="0" smtClean="0"/>
              <a:t>.</a:t>
            </a:r>
            <a:endParaRPr lang="es-ES" dirty="0"/>
          </a:p>
        </p:txBody>
      </p:sp>
      <p:pic>
        <p:nvPicPr>
          <p:cNvPr id="2051" name="Picture 3"/>
          <p:cNvPicPr>
            <a:picLocks noChangeAspect="1" noChangeArrowheads="1"/>
          </p:cNvPicPr>
          <p:nvPr/>
        </p:nvPicPr>
        <p:blipFill>
          <a:blip r:embed="rId2"/>
          <a:srcRect l="547" t="13437" r="85742" b="72500"/>
          <a:stretch>
            <a:fillRect/>
          </a:stretch>
        </p:blipFill>
        <p:spPr bwMode="auto">
          <a:xfrm>
            <a:off x="357158" y="1357298"/>
            <a:ext cx="2786082" cy="1785950"/>
          </a:xfrm>
          <a:prstGeom prst="rect">
            <a:avLst/>
          </a:prstGeom>
          <a:noFill/>
          <a:ln w="9525">
            <a:solidFill>
              <a:schemeClr val="tx1"/>
            </a:solidFill>
            <a:miter lim="800000"/>
            <a:headEnd/>
            <a:tailEnd/>
          </a:ln>
          <a:effectLst/>
        </p:spPr>
      </p:pic>
      <p:pic>
        <p:nvPicPr>
          <p:cNvPr id="7" name="Picture 3"/>
          <p:cNvPicPr>
            <a:picLocks noChangeAspect="1" noChangeArrowheads="1"/>
          </p:cNvPicPr>
          <p:nvPr/>
        </p:nvPicPr>
        <p:blipFill>
          <a:blip r:embed="rId2"/>
          <a:srcRect l="30682" t="16794" r="45898" b="60019"/>
          <a:stretch>
            <a:fillRect/>
          </a:stretch>
        </p:blipFill>
        <p:spPr bwMode="auto">
          <a:xfrm>
            <a:off x="3553447" y="1357298"/>
            <a:ext cx="4733329" cy="2928958"/>
          </a:xfrm>
          <a:prstGeom prst="rect">
            <a:avLst/>
          </a:prstGeom>
          <a:noFill/>
          <a:ln w="9525">
            <a:noFill/>
            <a:miter lim="800000"/>
            <a:headEnd/>
            <a:tailEnd/>
          </a:ln>
          <a:effectLst/>
        </p:spPr>
      </p:pic>
      <p:cxnSp>
        <p:nvCxnSpPr>
          <p:cNvPr id="9" name="8 Conector recto de flecha"/>
          <p:cNvCxnSpPr/>
          <p:nvPr/>
        </p:nvCxnSpPr>
        <p:spPr>
          <a:xfrm>
            <a:off x="2714612" y="2643182"/>
            <a:ext cx="928694" cy="142876"/>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1857356" y="2786058"/>
            <a:ext cx="785818" cy="158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2" name="11 Rectángulo"/>
          <p:cNvSpPr/>
          <p:nvPr/>
        </p:nvSpPr>
        <p:spPr>
          <a:xfrm>
            <a:off x="7858148" y="3143248"/>
            <a:ext cx="1071570" cy="369332"/>
          </a:xfrm>
          <a:prstGeom prst="rect">
            <a:avLst/>
          </a:prstGeom>
        </p:spPr>
        <p:txBody>
          <a:bodyPr wrap="square">
            <a:spAutoFit/>
          </a:bodyPr>
          <a:lstStyle/>
          <a:p>
            <a:pPr algn="just"/>
            <a:r>
              <a:rPr lang="es-ES" b="1" dirty="0" smtClean="0">
                <a:solidFill>
                  <a:srgbClr val="FF0000"/>
                </a:solidFill>
                <a:latin typeface="Arial" pitchFamily="34" charset="0"/>
                <a:cs typeface="Arial" pitchFamily="34" charset="0"/>
              </a:rPr>
              <a:t>VALIDO</a:t>
            </a:r>
            <a:endParaRPr lang="es-ES" b="1" dirty="0">
              <a:solidFill>
                <a:srgbClr val="FF0000"/>
              </a:solidFill>
              <a:latin typeface="Arial" pitchFamily="34" charset="0"/>
              <a:cs typeface="Arial" pitchFamily="34" charset="0"/>
            </a:endParaRPr>
          </a:p>
        </p:txBody>
      </p:sp>
      <p:sp>
        <p:nvSpPr>
          <p:cNvPr id="13" name="12 Rectángulo"/>
          <p:cNvSpPr/>
          <p:nvPr/>
        </p:nvSpPr>
        <p:spPr>
          <a:xfrm>
            <a:off x="7858148" y="3571876"/>
            <a:ext cx="1071570" cy="369332"/>
          </a:xfrm>
          <a:prstGeom prst="rect">
            <a:avLst/>
          </a:prstGeom>
        </p:spPr>
        <p:txBody>
          <a:bodyPr wrap="square">
            <a:spAutoFit/>
          </a:bodyPr>
          <a:lstStyle/>
          <a:p>
            <a:pPr algn="just"/>
            <a:r>
              <a:rPr lang="es-ES" b="1" dirty="0" smtClean="0">
                <a:solidFill>
                  <a:srgbClr val="FF0000"/>
                </a:solidFill>
                <a:latin typeface="Arial" pitchFamily="34" charset="0"/>
                <a:cs typeface="Arial" pitchFamily="34" charset="0"/>
              </a:rPr>
              <a:t>VALIDO</a:t>
            </a:r>
            <a:endParaRPr lang="es-ES"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to="" calcmode="lin" valueType="num">
                                      <p:cBhvr>
                                        <p:cTn id="7" dur="1" fill="hold"/>
                                        <p:tgtEl>
                                          <p:spTgt spid="11"/>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to="" calcmode="lin" valueType="num">
                                      <p:cBhvr>
                                        <p:cTn id="12" dur="1" fill="hold"/>
                                        <p:tgtEl>
                                          <p:spTgt spid="9"/>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to="" calcmode="lin" valueType="num">
                                      <p:cBhvr>
                                        <p:cTn id="22" dur="1" fill="hold"/>
                                        <p:tgtEl>
                                          <p:spTgt spid="12"/>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to="" calcmode="lin" valueType="num">
                                      <p:cBhvr>
                                        <p:cTn id="27" dur="1" fill="hold"/>
                                        <p:tgtEl>
                                          <p:spTgt spid="13"/>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to="" calcmode="lin" valueType="num">
                                      <p:cBhvr>
                                        <p:cTn id="32"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849</TotalTime>
  <Words>1274</Words>
  <Application>Microsoft Office PowerPoint</Application>
  <PresentationFormat>Presentación en pantalla (4:3)</PresentationFormat>
  <Paragraphs>171</Paragraphs>
  <Slides>28</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Arial Unicode MS</vt:lpstr>
      <vt:lpstr>Arial</vt:lpstr>
      <vt:lpstr>Calibri</vt:lpstr>
      <vt:lpstr>Lucida Sans Unicode</vt:lpstr>
      <vt:lpstr>Verdana</vt:lpstr>
      <vt:lpstr>Wingdings 2</vt:lpstr>
      <vt:lpstr>Wingdings 3</vt:lpstr>
      <vt:lpstr>Concurrencia</vt:lpstr>
      <vt:lpstr>PROGRAMACION I</vt:lpstr>
      <vt:lpstr>¿Qué es un constructor?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POR SU ATENCIÓN  ¿Preguntas?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ALGORÍTMICA III</dc:title>
  <cp:lastModifiedBy>Profesores</cp:lastModifiedBy>
  <cp:revision>93</cp:revision>
  <dcterms:modified xsi:type="dcterms:W3CDTF">2016-03-13T17:52:24Z</dcterms:modified>
</cp:coreProperties>
</file>