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2"/>
  </p:notesMasterIdLst>
  <p:handoutMasterIdLst>
    <p:handoutMasterId r:id="rId23"/>
  </p:handoutMasterIdLst>
  <p:sldIdLst>
    <p:sldId id="256" r:id="rId2"/>
    <p:sldId id="340" r:id="rId3"/>
    <p:sldId id="341" r:id="rId4"/>
    <p:sldId id="342" r:id="rId5"/>
    <p:sldId id="343" r:id="rId6"/>
    <p:sldId id="344" r:id="rId7"/>
    <p:sldId id="358"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Lst>
  <p:sldSz cx="9144000" cy="6858000" type="screen4x3"/>
  <p:notesSz cx="6881813" cy="100155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A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es-ES"/>
          </a:p>
        </p:txBody>
      </p:sp>
      <p:sp>
        <p:nvSpPr>
          <p:cNvPr id="3" name="2 Marcador de fecha"/>
          <p:cNvSpPr>
            <a:spLocks noGrp="1"/>
          </p:cNvSpPr>
          <p:nvPr>
            <p:ph type="dt" sz="quarter" idx="1"/>
          </p:nvPr>
        </p:nvSpPr>
        <p:spPr>
          <a:xfrm>
            <a:off x="3898102" y="0"/>
            <a:ext cx="2982119" cy="500777"/>
          </a:xfrm>
          <a:prstGeom prst="rect">
            <a:avLst/>
          </a:prstGeom>
        </p:spPr>
        <p:txBody>
          <a:bodyPr vert="horz" lIns="96551" tIns="48276" rIns="96551" bIns="48276" rtlCol="0"/>
          <a:lstStyle>
            <a:lvl1pPr algn="r">
              <a:defRPr sz="1300"/>
            </a:lvl1pPr>
          </a:lstStyle>
          <a:p>
            <a:fld id="{922A2FC7-E66D-40DD-A243-5D70FEB7FA47}" type="datetimeFigureOut">
              <a:rPr lang="es-ES" smtClean="0"/>
              <a:t>13/03/2016</a:t>
            </a:fld>
            <a:endParaRPr lang="es-ES"/>
          </a:p>
        </p:txBody>
      </p:sp>
      <p:sp>
        <p:nvSpPr>
          <p:cNvPr id="4" name="3 Marcador de pie de página"/>
          <p:cNvSpPr>
            <a:spLocks noGrp="1"/>
          </p:cNvSpPr>
          <p:nvPr>
            <p:ph type="ftr" sz="quarter" idx="2"/>
          </p:nvPr>
        </p:nvSpPr>
        <p:spPr>
          <a:xfrm>
            <a:off x="0" y="9513023"/>
            <a:ext cx="2982119" cy="500777"/>
          </a:xfrm>
          <a:prstGeom prst="rect">
            <a:avLst/>
          </a:prstGeom>
        </p:spPr>
        <p:txBody>
          <a:bodyPr vert="horz" lIns="96551" tIns="48276" rIns="96551" bIns="48276"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3898102" y="9513023"/>
            <a:ext cx="2982119" cy="500777"/>
          </a:xfrm>
          <a:prstGeom prst="rect">
            <a:avLst/>
          </a:prstGeom>
        </p:spPr>
        <p:txBody>
          <a:bodyPr vert="horz" lIns="96551" tIns="48276" rIns="96551" bIns="48276" rtlCol="0" anchor="b"/>
          <a:lstStyle>
            <a:lvl1pPr algn="r">
              <a:defRPr sz="1300"/>
            </a:lvl1pPr>
          </a:lstStyle>
          <a:p>
            <a:fld id="{9CBF3776-9959-4831-AFFD-7AE1532F9C2A}" type="slidenum">
              <a:rPr lang="es-ES" smtClean="0"/>
              <a:t>‹Nº›</a:t>
            </a:fld>
            <a:endParaRPr lang="es-ES"/>
          </a:p>
        </p:txBody>
      </p:sp>
    </p:spTree>
    <p:extLst>
      <p:ext uri="{BB962C8B-B14F-4D97-AF65-F5344CB8AC3E}">
        <p14:creationId xmlns:p14="http://schemas.microsoft.com/office/powerpoint/2010/main" val="3826932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es-ES"/>
          </a:p>
        </p:txBody>
      </p:sp>
      <p:sp>
        <p:nvSpPr>
          <p:cNvPr id="3" name="2 Marcador de fecha"/>
          <p:cNvSpPr>
            <a:spLocks noGrp="1"/>
          </p:cNvSpPr>
          <p:nvPr>
            <p:ph type="dt" idx="1"/>
          </p:nvPr>
        </p:nvSpPr>
        <p:spPr>
          <a:xfrm>
            <a:off x="3898102" y="0"/>
            <a:ext cx="2982119" cy="500777"/>
          </a:xfrm>
          <a:prstGeom prst="rect">
            <a:avLst/>
          </a:prstGeom>
        </p:spPr>
        <p:txBody>
          <a:bodyPr vert="horz" lIns="96551" tIns="48276" rIns="96551" bIns="48276" rtlCol="0"/>
          <a:lstStyle>
            <a:lvl1pPr algn="r">
              <a:defRPr sz="1300"/>
            </a:lvl1pPr>
          </a:lstStyle>
          <a:p>
            <a:fld id="{CB491035-D17A-4D71-8871-1913B6434E9E}" type="datetimeFigureOut">
              <a:rPr lang="es-ES" smtClean="0"/>
              <a:pPr/>
              <a:t>13/03/2016</a:t>
            </a:fld>
            <a:endParaRPr lang="es-ES"/>
          </a:p>
        </p:txBody>
      </p:sp>
      <p:sp>
        <p:nvSpPr>
          <p:cNvPr id="4" name="3 Marcador de imagen de diapositiva"/>
          <p:cNvSpPr>
            <a:spLocks noGrp="1" noRot="1" noChangeAspect="1"/>
          </p:cNvSpPr>
          <p:nvPr>
            <p:ph type="sldImg" idx="2"/>
          </p:nvPr>
        </p:nvSpPr>
        <p:spPr>
          <a:xfrm>
            <a:off x="938213" y="750888"/>
            <a:ext cx="5006975" cy="3756025"/>
          </a:xfrm>
          <a:prstGeom prst="rect">
            <a:avLst/>
          </a:prstGeom>
          <a:noFill/>
          <a:ln w="12700">
            <a:solidFill>
              <a:prstClr val="black"/>
            </a:solidFill>
          </a:ln>
        </p:spPr>
        <p:txBody>
          <a:bodyPr vert="horz" lIns="96551" tIns="48276" rIns="96551" bIns="48276" rtlCol="0" anchor="ctr"/>
          <a:lstStyle/>
          <a:p>
            <a:endParaRPr lang="es-ES"/>
          </a:p>
        </p:txBody>
      </p:sp>
      <p:sp>
        <p:nvSpPr>
          <p:cNvPr id="5" name="4 Marcador de notas"/>
          <p:cNvSpPr>
            <a:spLocks noGrp="1"/>
          </p:cNvSpPr>
          <p:nvPr>
            <p:ph type="body" sz="quarter" idx="3"/>
          </p:nvPr>
        </p:nvSpPr>
        <p:spPr>
          <a:xfrm>
            <a:off x="688182" y="4757381"/>
            <a:ext cx="5505450" cy="4506992"/>
          </a:xfrm>
          <a:prstGeom prst="rect">
            <a:avLst/>
          </a:prstGeom>
        </p:spPr>
        <p:txBody>
          <a:bodyPr vert="horz" lIns="96551" tIns="48276" rIns="96551" bIns="48276"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513023"/>
            <a:ext cx="2982119" cy="500777"/>
          </a:xfrm>
          <a:prstGeom prst="rect">
            <a:avLst/>
          </a:prstGeom>
        </p:spPr>
        <p:txBody>
          <a:bodyPr vert="horz" lIns="96551" tIns="48276" rIns="96551" bIns="48276"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3898102" y="9513023"/>
            <a:ext cx="2982119" cy="500777"/>
          </a:xfrm>
          <a:prstGeom prst="rect">
            <a:avLst/>
          </a:prstGeom>
        </p:spPr>
        <p:txBody>
          <a:bodyPr vert="horz" lIns="96551" tIns="48276" rIns="96551" bIns="48276" rtlCol="0" anchor="b"/>
          <a:lstStyle>
            <a:lvl1pPr algn="r">
              <a:defRPr sz="1300"/>
            </a:lvl1pPr>
          </a:lstStyle>
          <a:p>
            <a:fld id="{9DA0EDA5-759E-48F1-B2E3-2D6AF0037753}" type="slidenum">
              <a:rPr lang="es-ES" smtClean="0"/>
              <a:pPr/>
              <a:t>‹Nº›</a:t>
            </a:fld>
            <a:endParaRPr lang="es-ES"/>
          </a:p>
        </p:txBody>
      </p:sp>
    </p:spTree>
    <p:extLst>
      <p:ext uri="{BB962C8B-B14F-4D97-AF65-F5344CB8AC3E}">
        <p14:creationId xmlns:p14="http://schemas.microsoft.com/office/powerpoint/2010/main" val="413482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F3E79-A6C2-4869-B0C7-28AC9522DDED}" type="slidenum">
              <a:rPr lang="es-ES_tradnl"/>
              <a:pPr/>
              <a:t>1</a:t>
            </a:fld>
            <a:endParaRPr lang="es-ES_tradnl"/>
          </a:p>
        </p:txBody>
      </p:sp>
      <p:sp>
        <p:nvSpPr>
          <p:cNvPr id="711682" name="Rectangle 2"/>
          <p:cNvSpPr>
            <a:spLocks noGrp="1" noRot="1" noChangeAspect="1" noChangeArrowheads="1" noTextEdit="1"/>
          </p:cNvSpPr>
          <p:nvPr>
            <p:ph type="sldImg"/>
          </p:nvPr>
        </p:nvSpPr>
        <p:spPr>
          <a:xfrm>
            <a:off x="939800" y="750888"/>
            <a:ext cx="5006975" cy="3756025"/>
          </a:xfrm>
          <a:ln/>
        </p:spPr>
      </p:sp>
      <p:sp>
        <p:nvSpPr>
          <p:cNvPr id="711683" name="Rectangle 3"/>
          <p:cNvSpPr>
            <a:spLocks noGrp="1" noChangeArrowheads="1"/>
          </p:cNvSpPr>
          <p:nvPr>
            <p:ph type="body" idx="1"/>
          </p:nvPr>
        </p:nvSpPr>
        <p:spPr>
          <a:xfrm>
            <a:off x="688182" y="4757381"/>
            <a:ext cx="5505450" cy="300814"/>
          </a:xfrm>
        </p:spPr>
        <p:txBody>
          <a:bodyPr/>
          <a:lstStyle/>
          <a:p>
            <a:endParaRPr lang="es-ES"/>
          </a:p>
        </p:txBody>
      </p:sp>
    </p:spTree>
    <p:extLst>
      <p:ext uri="{BB962C8B-B14F-4D97-AF65-F5344CB8AC3E}">
        <p14:creationId xmlns:p14="http://schemas.microsoft.com/office/powerpoint/2010/main" val="137934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C49AC-4805-4599-B78D-2AEA74FB4C8E}" type="slidenum">
              <a:rPr lang="es-ES_tradnl"/>
              <a:pPr/>
              <a:t>20</a:t>
            </a:fld>
            <a:endParaRPr lang="es-ES_tradnl"/>
          </a:p>
        </p:txBody>
      </p:sp>
      <p:sp>
        <p:nvSpPr>
          <p:cNvPr id="159746" name="Rectangle 2"/>
          <p:cNvSpPr>
            <a:spLocks noGrp="1" noRot="1" noChangeAspect="1" noChangeArrowheads="1" noTextEdit="1"/>
          </p:cNvSpPr>
          <p:nvPr>
            <p:ph type="sldImg"/>
          </p:nvPr>
        </p:nvSpPr>
        <p:spPr>
          <a:xfrm>
            <a:off x="939800" y="750888"/>
            <a:ext cx="5006975" cy="3756025"/>
          </a:xfrm>
          <a:ln/>
        </p:spPr>
      </p:sp>
      <p:sp>
        <p:nvSpPr>
          <p:cNvPr id="159747" name="Rectangle 3"/>
          <p:cNvSpPr>
            <a:spLocks noGrp="1" noChangeArrowheads="1"/>
          </p:cNvSpPr>
          <p:nvPr>
            <p:ph type="body" idx="1"/>
          </p:nvPr>
        </p:nvSpPr>
        <p:spPr>
          <a:xfrm>
            <a:off x="688182" y="4757381"/>
            <a:ext cx="5505450" cy="300814"/>
          </a:xfrm>
        </p:spPr>
        <p:txBody>
          <a:bodyPr/>
          <a:lstStyle/>
          <a:p>
            <a:endParaRPr lang="es-PE"/>
          </a:p>
        </p:txBody>
      </p:sp>
    </p:spTree>
    <p:extLst>
      <p:ext uri="{BB962C8B-B14F-4D97-AF65-F5344CB8AC3E}">
        <p14:creationId xmlns:p14="http://schemas.microsoft.com/office/powerpoint/2010/main" val="3333876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pPr/>
              <a:t>13/03/2016</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5263" y="228600"/>
            <a:ext cx="8015287" cy="9144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096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pPr/>
              <a:t>13/03/2016</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0658" name="Picture 2" descr="side_col_scurve"/>
          <p:cNvPicPr>
            <a:picLocks noChangeAspect="1" noChangeArrowheads="1"/>
          </p:cNvPicPr>
          <p:nvPr/>
        </p:nvPicPr>
        <p:blipFill>
          <a:blip r:embed="rId3"/>
          <a:srcRect t="66269"/>
          <a:stretch>
            <a:fillRect/>
          </a:stretch>
        </p:blipFill>
        <p:spPr bwMode="auto">
          <a:xfrm>
            <a:off x="501650" y="0"/>
            <a:ext cx="1223963" cy="6858000"/>
          </a:xfrm>
          <a:prstGeom prst="rect">
            <a:avLst/>
          </a:prstGeom>
          <a:noFill/>
        </p:spPr>
      </p:pic>
      <p:pic>
        <p:nvPicPr>
          <p:cNvPr id="710659" name="Picture 3" descr="side_col_scurve"/>
          <p:cNvPicPr>
            <a:picLocks noChangeAspect="1" noChangeArrowheads="1"/>
          </p:cNvPicPr>
          <p:nvPr/>
        </p:nvPicPr>
        <p:blipFill>
          <a:blip r:embed="rId3"/>
          <a:srcRect/>
          <a:stretch>
            <a:fillRect/>
          </a:stretch>
        </p:blipFill>
        <p:spPr bwMode="auto">
          <a:xfrm>
            <a:off x="0" y="0"/>
            <a:ext cx="1006475" cy="6858000"/>
          </a:xfrm>
          <a:prstGeom prst="rect">
            <a:avLst/>
          </a:prstGeom>
          <a:noFill/>
        </p:spPr>
      </p:pic>
      <p:sp>
        <p:nvSpPr>
          <p:cNvPr id="710660" name="Rectangle 4"/>
          <p:cNvSpPr>
            <a:spLocks noChangeArrowheads="1"/>
          </p:cNvSpPr>
          <p:nvPr/>
        </p:nvSpPr>
        <p:spPr bwMode="auto">
          <a:xfrm>
            <a:off x="684213" y="3789363"/>
            <a:ext cx="8015287" cy="2232025"/>
          </a:xfrm>
          <a:prstGeom prst="rect">
            <a:avLst/>
          </a:prstGeom>
          <a:solidFill>
            <a:srgbClr val="FFFFFF"/>
          </a:solidFill>
          <a:ln w="9525">
            <a:solidFill>
              <a:schemeClr val="tx1"/>
            </a:solidFill>
            <a:miter lim="800000"/>
            <a:headEnd/>
            <a:tailEnd/>
          </a:ln>
          <a:effectLst/>
        </p:spPr>
        <p:txBody>
          <a:bodyPr lIns="90000" tIns="46800" rIns="90000" bIns="46800" anchor="ctr">
            <a:spAutoFit/>
          </a:bodyPr>
          <a:lstStyle/>
          <a:p>
            <a:endParaRPr lang="es-ES"/>
          </a:p>
        </p:txBody>
      </p:sp>
      <p:sp>
        <p:nvSpPr>
          <p:cNvPr id="710661" name="Rectangle 5"/>
          <p:cNvSpPr>
            <a:spLocks noGrp="1" noChangeArrowheads="1"/>
          </p:cNvSpPr>
          <p:nvPr>
            <p:ph type="ctrTitle"/>
          </p:nvPr>
        </p:nvSpPr>
        <p:spPr>
          <a:xfrm>
            <a:off x="1098550" y="3929063"/>
            <a:ext cx="7504113" cy="652462"/>
          </a:xfrm>
        </p:spPr>
        <p:txBody>
          <a:bodyPr/>
          <a:lstStyle/>
          <a:p>
            <a:pPr algn="ctr"/>
            <a:r>
              <a:rPr lang="es-PE" sz="3600" b="1" dirty="0" smtClean="0">
                <a:solidFill>
                  <a:srgbClr val="003399"/>
                </a:solidFill>
                <a:effectLst>
                  <a:outerShdw blurRad="38100" dist="38100" dir="2700000" algn="tl">
                    <a:srgbClr val="C0C0C0"/>
                  </a:outerShdw>
                </a:effectLst>
              </a:rPr>
              <a:t>PROGRAMACION I</a:t>
            </a:r>
            <a:endParaRPr lang="es-PE" sz="3600" b="1" dirty="0">
              <a:solidFill>
                <a:srgbClr val="003399"/>
              </a:solidFill>
              <a:effectLst>
                <a:outerShdw blurRad="38100" dist="38100" dir="2700000" algn="tl">
                  <a:srgbClr val="C0C0C0"/>
                </a:outerShdw>
              </a:effectLst>
            </a:endParaRPr>
          </a:p>
        </p:txBody>
      </p:sp>
      <p:sp>
        <p:nvSpPr>
          <p:cNvPr id="710663" name="Rectangle 7"/>
          <p:cNvSpPr>
            <a:spLocks noGrp="1" noChangeArrowheads="1"/>
          </p:cNvSpPr>
          <p:nvPr>
            <p:ph type="subTitle" idx="1"/>
          </p:nvPr>
        </p:nvSpPr>
        <p:spPr>
          <a:xfrm>
            <a:off x="611188" y="1006475"/>
            <a:ext cx="7993062" cy="358775"/>
          </a:xfrm>
          <a:noFill/>
          <a:ln/>
        </p:spPr>
        <p:txBody>
          <a:bodyPr>
            <a:normAutofit/>
          </a:bodyPr>
          <a:lstStyle/>
          <a:p>
            <a:pPr algn="ctr">
              <a:lnSpc>
                <a:spcPct val="80000"/>
              </a:lnSpc>
            </a:pPr>
            <a:r>
              <a:rPr lang="es-PE" sz="2000">
                <a:latin typeface="Arial Unicode MS" pitchFamily="34" charset="-128"/>
              </a:rPr>
              <a:t>FACULTAD DE INGENIERÍA DE SISTEMAS E INFORMÁTICA</a:t>
            </a:r>
            <a:endParaRPr lang="es-PE" sz="2000" b="1">
              <a:latin typeface="Arial Unicode MS" pitchFamily="34" charset="-128"/>
            </a:endParaRPr>
          </a:p>
        </p:txBody>
      </p:sp>
      <p:sp>
        <p:nvSpPr>
          <p:cNvPr id="710662" name="Text Box 6"/>
          <p:cNvSpPr txBox="1">
            <a:spLocks noChangeArrowheads="1"/>
          </p:cNvSpPr>
          <p:nvPr/>
        </p:nvSpPr>
        <p:spPr bwMode="auto">
          <a:xfrm>
            <a:off x="928662" y="4821238"/>
            <a:ext cx="6357982" cy="784830"/>
          </a:xfrm>
          <a:prstGeom prst="rect">
            <a:avLst/>
          </a:prstGeom>
          <a:noFill/>
          <a:ln w="9525">
            <a:noFill/>
            <a:miter lim="800000"/>
            <a:headEnd/>
            <a:tailEnd/>
          </a:ln>
          <a:effectLst/>
        </p:spPr>
        <p:txBody>
          <a:bodyPr wrap="square">
            <a:spAutoFit/>
          </a:bodyPr>
          <a:lstStyle/>
          <a:p>
            <a:pPr>
              <a:spcBef>
                <a:spcPct val="50000"/>
              </a:spcBef>
            </a:pPr>
            <a:r>
              <a:rPr lang="en-US" dirty="0" err="1">
                <a:latin typeface="Verdana" pitchFamily="34" charset="0"/>
              </a:rPr>
              <a:t>Profesor</a:t>
            </a:r>
            <a:r>
              <a:rPr lang="en-US" dirty="0">
                <a:latin typeface="Verdana" pitchFamily="34" charset="0"/>
              </a:rPr>
              <a:t> </a:t>
            </a:r>
            <a:r>
              <a:rPr lang="en-US" dirty="0" err="1">
                <a:latin typeface="Verdana" pitchFamily="34" charset="0"/>
              </a:rPr>
              <a:t>Ing</a:t>
            </a:r>
            <a:r>
              <a:rPr lang="en-US" dirty="0">
                <a:latin typeface="Verdana" pitchFamily="34" charset="0"/>
              </a:rPr>
              <a:t>. </a:t>
            </a:r>
            <a:r>
              <a:rPr lang="en-US" dirty="0" smtClean="0">
                <a:latin typeface="Verdana" pitchFamily="34" charset="0"/>
              </a:rPr>
              <a:t>Michael Alejandro Cabanillas Carbonell</a:t>
            </a:r>
            <a:endParaRPr lang="en-US" dirty="0">
              <a:latin typeface="Verdana" pitchFamily="34" charset="0"/>
            </a:endParaRPr>
          </a:p>
          <a:p>
            <a:pPr>
              <a:spcBef>
                <a:spcPct val="50000"/>
              </a:spcBef>
            </a:pPr>
            <a:r>
              <a:rPr lang="en-US" u="sng" dirty="0" smtClean="0">
                <a:solidFill>
                  <a:srgbClr val="0000FF"/>
                </a:solidFill>
                <a:latin typeface="Verdana" pitchFamily="34" charset="0"/>
              </a:rPr>
              <a:t>mcabanillas@uch.edu.pe</a:t>
            </a:r>
            <a:endParaRPr lang="en-US" u="sng" dirty="0">
              <a:solidFill>
                <a:srgbClr val="0000FF"/>
              </a:solidFill>
              <a:latin typeface="Verdana" pitchFamily="34" charset="0"/>
            </a:endParaRPr>
          </a:p>
        </p:txBody>
      </p:sp>
      <p:sp>
        <p:nvSpPr>
          <p:cNvPr id="710664" name="Text Box 8"/>
          <p:cNvSpPr txBox="1">
            <a:spLocks noChangeArrowheads="1"/>
          </p:cNvSpPr>
          <p:nvPr/>
        </p:nvSpPr>
        <p:spPr bwMode="auto">
          <a:xfrm>
            <a:off x="3419475" y="6092825"/>
            <a:ext cx="2376488" cy="579438"/>
          </a:xfrm>
          <a:prstGeom prst="rect">
            <a:avLst/>
          </a:prstGeom>
          <a:noFill/>
          <a:ln w="9525">
            <a:noFill/>
            <a:miter lim="800000"/>
            <a:headEnd/>
            <a:tailEnd/>
          </a:ln>
          <a:effectLst/>
        </p:spPr>
        <p:txBody>
          <a:bodyPr>
            <a:spAutoFit/>
          </a:bodyPr>
          <a:lstStyle/>
          <a:p>
            <a:pPr algn="ctr">
              <a:spcBef>
                <a:spcPct val="50000"/>
              </a:spcBef>
            </a:pPr>
            <a:r>
              <a:rPr lang="es-PE" sz="3200" b="1" dirty="0" smtClean="0">
                <a:solidFill>
                  <a:srgbClr val="003399"/>
                </a:solidFill>
                <a:effectLst>
                  <a:outerShdw blurRad="38100" dist="38100" dir="2700000" algn="tl">
                    <a:srgbClr val="C0C0C0"/>
                  </a:outerShdw>
                </a:effectLst>
              </a:rPr>
              <a:t>2016 </a:t>
            </a:r>
            <a:r>
              <a:rPr lang="es-PE" sz="3200" b="1" dirty="0">
                <a:solidFill>
                  <a:srgbClr val="003399"/>
                </a:solidFill>
                <a:effectLst>
                  <a:outerShdw blurRad="38100" dist="38100" dir="2700000" algn="tl">
                    <a:srgbClr val="C0C0C0"/>
                  </a:outerShdw>
                </a:effectLst>
              </a:rPr>
              <a:t>– </a:t>
            </a:r>
            <a:r>
              <a:rPr lang="es-PE" sz="3200" b="1" dirty="0" smtClean="0">
                <a:solidFill>
                  <a:srgbClr val="003399"/>
                </a:solidFill>
                <a:effectLst>
                  <a:outerShdw blurRad="38100" dist="38100" dir="2700000" algn="tl">
                    <a:srgbClr val="C0C0C0"/>
                  </a:outerShdw>
                </a:effectLst>
              </a:rPr>
              <a:t>I</a:t>
            </a:r>
            <a:endParaRPr lang="es-PE" sz="3200" b="1" dirty="0">
              <a:solidFill>
                <a:srgbClr val="003399"/>
              </a:solidFill>
              <a:effectLst>
                <a:outerShdw blurRad="38100" dist="38100" dir="2700000" algn="tl">
                  <a:srgbClr val="C0C0C0"/>
                </a:outerShdw>
              </a:effectLst>
            </a:endParaRPr>
          </a:p>
        </p:txBody>
      </p:sp>
      <p:sp>
        <p:nvSpPr>
          <p:cNvPr id="710666" name="Rectangle 10"/>
          <p:cNvSpPr>
            <a:spLocks noChangeArrowheads="1"/>
          </p:cNvSpPr>
          <p:nvPr/>
        </p:nvSpPr>
        <p:spPr bwMode="auto">
          <a:xfrm>
            <a:off x="90488" y="63500"/>
            <a:ext cx="8964612" cy="857250"/>
          </a:xfrm>
          <a:prstGeom prst="rect">
            <a:avLst/>
          </a:prstGeom>
          <a:noFill/>
          <a:ln w="9525">
            <a:noFill/>
            <a:miter lim="800000"/>
            <a:headEnd/>
            <a:tailEnd/>
          </a:ln>
          <a:effectLst/>
        </p:spPr>
        <p:txBody>
          <a:bodyPr anchor="ctr"/>
          <a:lstStyle/>
          <a:p>
            <a:pPr algn="ctr"/>
            <a:r>
              <a:rPr lang="es-PE" sz="2700" b="1">
                <a:effectLst>
                  <a:outerShdw blurRad="38100" dist="38100" dir="2700000" algn="tl">
                    <a:srgbClr val="C0C0C0"/>
                  </a:outerShdw>
                </a:effectLst>
              </a:rPr>
              <a:t>UNIVERSIDAD DE CIENCIAS Y HUMANIDADES</a:t>
            </a:r>
            <a:endParaRPr lang="es-PE" b="1">
              <a:effectLst>
                <a:outerShdw blurRad="38100" dist="38100" dir="2700000" algn="tl">
                  <a:srgbClr val="C0C0C0"/>
                </a:outerShdw>
              </a:effectLst>
            </a:endParaRPr>
          </a:p>
        </p:txBody>
      </p:sp>
      <p:pic>
        <p:nvPicPr>
          <p:cNvPr id="710667" name="Picture 11" descr="Java_tasse_turning"/>
          <p:cNvPicPr>
            <a:picLocks noChangeAspect="1" noChangeArrowheads="1" noCrop="1"/>
          </p:cNvPicPr>
          <p:nvPr/>
        </p:nvPicPr>
        <p:blipFill>
          <a:blip r:embed="rId4"/>
          <a:srcRect/>
          <a:stretch>
            <a:fillRect/>
          </a:stretch>
        </p:blipFill>
        <p:spPr bwMode="auto">
          <a:xfrm>
            <a:off x="7716838" y="4437063"/>
            <a:ext cx="887412" cy="1512887"/>
          </a:xfrm>
          <a:prstGeom prst="rect">
            <a:avLst/>
          </a:prstGeom>
          <a:noFill/>
        </p:spPr>
      </p:pic>
      <p:pic>
        <p:nvPicPr>
          <p:cNvPr id="710668" name="Picture 12" descr="uch"/>
          <p:cNvPicPr>
            <a:picLocks noChangeAspect="1" noChangeArrowheads="1"/>
          </p:cNvPicPr>
          <p:nvPr/>
        </p:nvPicPr>
        <p:blipFill>
          <a:blip r:embed="rId5">
            <a:clrChange>
              <a:clrFrom>
                <a:srgbClr val="FFFFFB"/>
              </a:clrFrom>
              <a:clrTo>
                <a:srgbClr val="FFFFFB">
                  <a:alpha val="0"/>
                </a:srgbClr>
              </a:clrTo>
            </a:clrChange>
          </a:blip>
          <a:srcRect/>
          <a:stretch>
            <a:fillRect/>
          </a:stretch>
        </p:blipFill>
        <p:spPr bwMode="auto">
          <a:xfrm>
            <a:off x="2916238" y="1773238"/>
            <a:ext cx="3673475" cy="119538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42844" y="3000372"/>
            <a:ext cx="9001156" cy="369332"/>
          </a:xfrm>
          <a:prstGeom prst="rect">
            <a:avLst/>
          </a:prstGeom>
        </p:spPr>
        <p:txBody>
          <a:bodyPr wrap="square">
            <a:spAutoFit/>
          </a:bodyPr>
          <a:lstStyle/>
          <a:p>
            <a:r>
              <a:rPr lang="es-ES" dirty="0" smtClean="0">
                <a:solidFill>
                  <a:schemeClr val="accent4"/>
                </a:solidFill>
              </a:rPr>
              <a:t>Escribimos los métodos adicionales de administración del arreglo de objetos: </a:t>
            </a:r>
            <a:endParaRPr lang="es-ES" dirty="0">
              <a:solidFill>
                <a:schemeClr val="accent4"/>
              </a:solidFill>
            </a:endParaRPr>
          </a:p>
        </p:txBody>
      </p:sp>
      <p:pic>
        <p:nvPicPr>
          <p:cNvPr id="3074" name="Picture 2"/>
          <p:cNvPicPr>
            <a:picLocks noChangeAspect="1" noChangeArrowheads="1"/>
          </p:cNvPicPr>
          <p:nvPr/>
        </p:nvPicPr>
        <p:blipFill>
          <a:blip r:embed="rId2"/>
          <a:srcRect l="33984" t="27187" r="45508" b="51250"/>
          <a:stretch>
            <a:fillRect/>
          </a:stretch>
        </p:blipFill>
        <p:spPr bwMode="auto">
          <a:xfrm>
            <a:off x="357158" y="71414"/>
            <a:ext cx="4572032" cy="300447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35938" t="37812" r="35351" b="38750"/>
          <a:stretch>
            <a:fillRect/>
          </a:stretch>
        </p:blipFill>
        <p:spPr bwMode="auto">
          <a:xfrm>
            <a:off x="357157" y="3571876"/>
            <a:ext cx="7215239" cy="328612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to="" calcmode="lin" valueType="num">
                                      <p:cBhvr>
                                        <p:cTn id="7" dur="1" fill="hold"/>
                                        <p:tgtEl>
                                          <p:spTgt spid="307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 to="" calcmode="lin" valueType="num">
                                      <p:cBhvr>
                                        <p:cTn id="17" dur="1" fill="hold"/>
                                        <p:tgtEl>
                                          <p:spTgt spid="307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l="35937" t="19062" r="35938" b="74482"/>
          <a:stretch>
            <a:fillRect/>
          </a:stretch>
        </p:blipFill>
        <p:spPr bwMode="auto">
          <a:xfrm>
            <a:off x="214282" y="214289"/>
            <a:ext cx="6858048" cy="928695"/>
          </a:xfrm>
          <a:prstGeom prst="rect">
            <a:avLst/>
          </a:prstGeom>
          <a:noFill/>
          <a:ln w="9525">
            <a:noFill/>
            <a:miter lim="800000"/>
            <a:headEnd/>
            <a:tailEnd/>
          </a:ln>
          <a:effectLst/>
        </p:spPr>
      </p:pic>
      <p:pic>
        <p:nvPicPr>
          <p:cNvPr id="7" name="Picture 3"/>
          <p:cNvPicPr>
            <a:picLocks noChangeAspect="1" noChangeArrowheads="1"/>
          </p:cNvPicPr>
          <p:nvPr/>
        </p:nvPicPr>
        <p:blipFill>
          <a:blip r:embed="rId2"/>
          <a:srcRect l="35937" t="25021" r="35938" b="59584"/>
          <a:stretch>
            <a:fillRect/>
          </a:stretch>
        </p:blipFill>
        <p:spPr bwMode="auto">
          <a:xfrm>
            <a:off x="214282" y="1071546"/>
            <a:ext cx="7358114" cy="2214578"/>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57158" y="4772025"/>
            <a:ext cx="6448425" cy="2085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33383" y="3143248"/>
            <a:ext cx="5381625" cy="160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to="" calcmode="lin" valueType="num">
                                      <p:cBhvr>
                                        <p:cTn id="7" dur="1" fill="hold"/>
                                        <p:tgtEl>
                                          <p:spTgt spid="409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4286256"/>
            <a:ext cx="9144000" cy="338554"/>
          </a:xfrm>
          <a:prstGeom prst="rect">
            <a:avLst/>
          </a:prstGeom>
        </p:spPr>
        <p:txBody>
          <a:bodyPr wrap="square">
            <a:spAutoFit/>
          </a:bodyPr>
          <a:lstStyle/>
          <a:p>
            <a:r>
              <a:rPr lang="es-ES" sz="1600" dirty="0" smtClean="0">
                <a:solidFill>
                  <a:schemeClr val="accent4"/>
                </a:solidFill>
              </a:rPr>
              <a:t>Declare y cree el objeto </a:t>
            </a:r>
            <a:r>
              <a:rPr lang="es-ES" sz="1600" dirty="0" err="1" smtClean="0">
                <a:solidFill>
                  <a:schemeClr val="accent4"/>
                </a:solidFill>
              </a:rPr>
              <a:t>ap</a:t>
            </a:r>
            <a:r>
              <a:rPr lang="es-ES" sz="1600" dirty="0" smtClean="0">
                <a:solidFill>
                  <a:schemeClr val="accent4"/>
                </a:solidFill>
              </a:rPr>
              <a:t> de la clase </a:t>
            </a:r>
            <a:r>
              <a:rPr lang="es-ES" sz="1600" dirty="0" err="1" smtClean="0">
                <a:solidFill>
                  <a:schemeClr val="accent4"/>
                </a:solidFill>
              </a:rPr>
              <a:t>ArregloProductos</a:t>
            </a:r>
            <a:r>
              <a:rPr lang="es-ES" sz="1600" dirty="0" smtClean="0">
                <a:solidFill>
                  <a:schemeClr val="accent4"/>
                </a:solidFill>
              </a:rPr>
              <a:t> dentro del </a:t>
            </a:r>
            <a:r>
              <a:rPr lang="es-ES" sz="1600" dirty="0" err="1" smtClean="0">
                <a:solidFill>
                  <a:schemeClr val="accent4"/>
                </a:solidFill>
              </a:rPr>
              <a:t>PanelPrincipal</a:t>
            </a:r>
            <a:r>
              <a:rPr lang="es-ES" sz="1600" dirty="0" smtClean="0">
                <a:solidFill>
                  <a:schemeClr val="accent4"/>
                </a:solidFill>
              </a:rPr>
              <a:t>: </a:t>
            </a:r>
          </a:p>
        </p:txBody>
      </p:sp>
      <p:pic>
        <p:nvPicPr>
          <p:cNvPr id="5122" name="Picture 2"/>
          <p:cNvPicPr>
            <a:picLocks noChangeAspect="1" noChangeArrowheads="1"/>
          </p:cNvPicPr>
          <p:nvPr/>
        </p:nvPicPr>
        <p:blipFill>
          <a:blip r:embed="rId2"/>
          <a:srcRect l="36146" t="21562" r="43164" b="63139"/>
          <a:stretch>
            <a:fillRect/>
          </a:stretch>
        </p:blipFill>
        <p:spPr bwMode="auto">
          <a:xfrm>
            <a:off x="0" y="-24"/>
            <a:ext cx="5357818" cy="192882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l="34570" t="37500" r="29101" b="47500"/>
          <a:stretch>
            <a:fillRect/>
          </a:stretch>
        </p:blipFill>
        <p:spPr bwMode="auto">
          <a:xfrm>
            <a:off x="-1" y="4786322"/>
            <a:ext cx="8072463" cy="2071678"/>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l="357" t="13897" r="83008" b="63438"/>
          <a:stretch>
            <a:fillRect/>
          </a:stretch>
        </p:blipFill>
        <p:spPr bwMode="auto">
          <a:xfrm>
            <a:off x="5817900" y="1071546"/>
            <a:ext cx="3326100" cy="2832565"/>
          </a:xfrm>
          <a:prstGeom prst="rect">
            <a:avLst/>
          </a:prstGeom>
          <a:noFill/>
          <a:ln w="9525">
            <a:noFill/>
            <a:miter lim="800000"/>
            <a:headEnd/>
            <a:tailEnd/>
          </a:ln>
          <a:effectLst/>
        </p:spPr>
      </p:pic>
      <p:pic>
        <p:nvPicPr>
          <p:cNvPr id="8" name="Picture 2"/>
          <p:cNvPicPr>
            <a:picLocks noChangeAspect="1" noChangeArrowheads="1"/>
          </p:cNvPicPr>
          <p:nvPr/>
        </p:nvPicPr>
        <p:blipFill>
          <a:blip r:embed="rId2"/>
          <a:srcRect l="33984" t="36860" r="43164" b="44441"/>
          <a:stretch>
            <a:fillRect/>
          </a:stretch>
        </p:blipFill>
        <p:spPr bwMode="auto">
          <a:xfrm>
            <a:off x="0" y="1928802"/>
            <a:ext cx="5643570" cy="2357479"/>
          </a:xfrm>
          <a:prstGeom prst="rect">
            <a:avLst/>
          </a:prstGeom>
          <a:noFill/>
          <a:ln w="9525">
            <a:noFill/>
            <a:miter lim="800000"/>
            <a:headEnd/>
            <a:tailEnd/>
          </a:ln>
          <a:effectLst/>
        </p:spPr>
      </p:pic>
      <p:cxnSp>
        <p:nvCxnSpPr>
          <p:cNvPr id="10" name="9 Conector recto"/>
          <p:cNvCxnSpPr/>
          <p:nvPr/>
        </p:nvCxnSpPr>
        <p:spPr>
          <a:xfrm>
            <a:off x="7286644" y="2428868"/>
            <a:ext cx="1571636"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to="" calcmode="lin" valueType="num">
                                      <p:cBhvr>
                                        <p:cTn id="7" dur="1" fill="hold"/>
                                        <p:tgtEl>
                                          <p:spTgt spid="512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to="" calcmode="lin" valueType="num">
                                      <p:cBhvr>
                                        <p:cTn id="17" dur="1" fill="hold"/>
                                        <p:tgtEl>
                                          <p:spTgt spid="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5123"/>
                                        </p:tgtEl>
                                        <p:attrNameLst>
                                          <p:attrName>style.visibility</p:attrName>
                                        </p:attrNameLst>
                                      </p:cBhvr>
                                      <p:to>
                                        <p:strVal val="visible"/>
                                      </p:to>
                                    </p:set>
                                    <p:anim to="" calcmode="lin" valueType="num">
                                      <p:cBhvr>
                                        <p:cTn id="27" dur="1" fill="hold"/>
                                        <p:tgtEl>
                                          <p:spTgt spid="5123"/>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to="" calcmode="lin" valueType="num">
                                      <p:cBhvr>
                                        <p:cTn id="32"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57158" y="214290"/>
            <a:ext cx="8001056" cy="400110"/>
          </a:xfrm>
          <a:prstGeom prst="rect">
            <a:avLst/>
          </a:prstGeom>
        </p:spPr>
        <p:txBody>
          <a:bodyPr wrap="square">
            <a:spAutoFit/>
          </a:bodyPr>
          <a:lstStyle/>
          <a:p>
            <a:r>
              <a:rPr lang="es-ES" sz="2000" dirty="0" smtClean="0">
                <a:solidFill>
                  <a:schemeClr val="accent4"/>
                </a:solidFill>
              </a:rPr>
              <a:t>Programe la acción de cada botón considerando lo siguiente: </a:t>
            </a:r>
          </a:p>
        </p:txBody>
      </p:sp>
      <p:sp>
        <p:nvSpPr>
          <p:cNvPr id="4" name="3 Rectángulo"/>
          <p:cNvSpPr/>
          <p:nvPr/>
        </p:nvSpPr>
        <p:spPr>
          <a:xfrm>
            <a:off x="357158" y="714356"/>
            <a:ext cx="8358246" cy="923330"/>
          </a:xfrm>
          <a:prstGeom prst="rect">
            <a:avLst/>
          </a:prstGeom>
        </p:spPr>
        <p:txBody>
          <a:bodyPr wrap="square">
            <a:spAutoFit/>
          </a:bodyPr>
          <a:lstStyle/>
          <a:p>
            <a:pPr algn="just"/>
            <a:r>
              <a:rPr lang="es-ES" dirty="0" smtClean="0"/>
              <a:t>En el botón </a:t>
            </a:r>
            <a:r>
              <a:rPr lang="es-ES" b="1" dirty="0" smtClean="0"/>
              <a:t>Nuevo,</a:t>
            </a:r>
            <a:r>
              <a:rPr lang="es-ES" dirty="0" smtClean="0"/>
              <a:t> crea un objeto de la clase Producto, lo guarda en el arreglo de objetos y muestra un listado de todos los objetos. Evita la duplicidad de códigos. </a:t>
            </a:r>
            <a:endParaRPr lang="es-ES" dirty="0"/>
          </a:p>
        </p:txBody>
      </p:sp>
      <p:sp>
        <p:nvSpPr>
          <p:cNvPr id="5" name="4 Rectángulo"/>
          <p:cNvSpPr/>
          <p:nvPr/>
        </p:nvSpPr>
        <p:spPr>
          <a:xfrm>
            <a:off x="357158" y="1785926"/>
            <a:ext cx="8286808" cy="923330"/>
          </a:xfrm>
          <a:prstGeom prst="rect">
            <a:avLst/>
          </a:prstGeom>
        </p:spPr>
        <p:txBody>
          <a:bodyPr wrap="square">
            <a:spAutoFit/>
          </a:bodyPr>
          <a:lstStyle/>
          <a:p>
            <a:pPr algn="just"/>
            <a:r>
              <a:rPr lang="es-ES" dirty="0" smtClean="0"/>
              <a:t>En el botón </a:t>
            </a:r>
            <a:r>
              <a:rPr lang="es-ES" b="1" dirty="0" smtClean="0"/>
              <a:t>Busca,</a:t>
            </a:r>
            <a:r>
              <a:rPr lang="es-ES" dirty="0" smtClean="0"/>
              <a:t> ubica el objeto que tiene el código ingresado y muestra su información. En caso que no lo encuentre muestra un mensaje de error en una ventana. </a:t>
            </a:r>
          </a:p>
        </p:txBody>
      </p:sp>
      <p:sp>
        <p:nvSpPr>
          <p:cNvPr id="6" name="5 Rectángulo"/>
          <p:cNvSpPr/>
          <p:nvPr/>
        </p:nvSpPr>
        <p:spPr>
          <a:xfrm>
            <a:off x="357158" y="2928934"/>
            <a:ext cx="8215370" cy="646331"/>
          </a:xfrm>
          <a:prstGeom prst="rect">
            <a:avLst/>
          </a:prstGeom>
        </p:spPr>
        <p:txBody>
          <a:bodyPr wrap="square">
            <a:spAutoFit/>
          </a:bodyPr>
          <a:lstStyle/>
          <a:p>
            <a:pPr algn="just"/>
            <a:r>
              <a:rPr lang="es-ES" dirty="0" smtClean="0"/>
              <a:t>En el botón </a:t>
            </a:r>
            <a:r>
              <a:rPr lang="es-ES" b="1" dirty="0" smtClean="0"/>
              <a:t>Modifica,</a:t>
            </a:r>
            <a:r>
              <a:rPr lang="es-ES" dirty="0" smtClean="0"/>
              <a:t> actualiza la información de objeto que tiene el código ingresado y muestra un listado de todos los objetos. </a:t>
            </a:r>
          </a:p>
        </p:txBody>
      </p:sp>
      <p:sp>
        <p:nvSpPr>
          <p:cNvPr id="7" name="6 Rectángulo"/>
          <p:cNvSpPr/>
          <p:nvPr/>
        </p:nvSpPr>
        <p:spPr>
          <a:xfrm>
            <a:off x="357158" y="3857628"/>
            <a:ext cx="8072494" cy="646331"/>
          </a:xfrm>
          <a:prstGeom prst="rect">
            <a:avLst/>
          </a:prstGeom>
        </p:spPr>
        <p:txBody>
          <a:bodyPr wrap="square">
            <a:spAutoFit/>
          </a:bodyPr>
          <a:lstStyle/>
          <a:p>
            <a:pPr algn="just"/>
            <a:r>
              <a:rPr lang="es-ES" dirty="0" smtClean="0"/>
              <a:t>En el botón </a:t>
            </a:r>
            <a:r>
              <a:rPr lang="es-ES" b="1" dirty="0" smtClean="0"/>
              <a:t>Elimina,</a:t>
            </a:r>
            <a:r>
              <a:rPr lang="es-ES" dirty="0" smtClean="0"/>
              <a:t> elimina el objeto que tiene el código ingresado y muestra un listado de todos los objetos. </a:t>
            </a:r>
          </a:p>
        </p:txBody>
      </p:sp>
      <p:sp>
        <p:nvSpPr>
          <p:cNvPr id="8" name="7 Rectángulo"/>
          <p:cNvSpPr/>
          <p:nvPr/>
        </p:nvSpPr>
        <p:spPr>
          <a:xfrm>
            <a:off x="357158" y="4714884"/>
            <a:ext cx="7858180" cy="369332"/>
          </a:xfrm>
          <a:prstGeom prst="rect">
            <a:avLst/>
          </a:prstGeom>
        </p:spPr>
        <p:txBody>
          <a:bodyPr wrap="square">
            <a:spAutoFit/>
          </a:bodyPr>
          <a:lstStyle/>
          <a:p>
            <a:pPr algn="just"/>
            <a:r>
              <a:rPr lang="es-ES" dirty="0" smtClean="0"/>
              <a:t>En el botón </a:t>
            </a:r>
            <a:r>
              <a:rPr lang="es-ES" b="1" dirty="0" smtClean="0"/>
              <a:t>Lista</a:t>
            </a:r>
            <a:r>
              <a:rPr lang="es-ES" dirty="0" smtClean="0"/>
              <a:t>, muestra un listado de todos los objetos. </a:t>
            </a:r>
          </a:p>
        </p:txBody>
      </p:sp>
      <p:sp>
        <p:nvSpPr>
          <p:cNvPr id="9" name="8 Rectángulo"/>
          <p:cNvSpPr/>
          <p:nvPr/>
        </p:nvSpPr>
        <p:spPr>
          <a:xfrm>
            <a:off x="357158" y="5214950"/>
            <a:ext cx="8143932" cy="646331"/>
          </a:xfrm>
          <a:prstGeom prst="rect">
            <a:avLst/>
          </a:prstGeom>
        </p:spPr>
        <p:txBody>
          <a:bodyPr wrap="square">
            <a:spAutoFit/>
          </a:bodyPr>
          <a:lstStyle/>
          <a:p>
            <a:pPr algn="just"/>
            <a:r>
              <a:rPr lang="es-ES" dirty="0" smtClean="0"/>
              <a:t>En el botón </a:t>
            </a:r>
            <a:r>
              <a:rPr lang="es-ES" b="1" dirty="0" smtClean="0"/>
              <a:t>Reporte,</a:t>
            </a:r>
            <a:r>
              <a:rPr lang="es-ES" dirty="0" smtClean="0"/>
              <a:t> muestra la siguiente información: precio más alto, precio promedio, precio más bajo. </a:t>
            </a:r>
          </a:p>
        </p:txBody>
      </p:sp>
      <p:sp>
        <p:nvSpPr>
          <p:cNvPr id="10" name="9 Rectángulo"/>
          <p:cNvSpPr/>
          <p:nvPr/>
        </p:nvSpPr>
        <p:spPr>
          <a:xfrm>
            <a:off x="285720" y="6143644"/>
            <a:ext cx="8358246" cy="646331"/>
          </a:xfrm>
          <a:prstGeom prst="rect">
            <a:avLst/>
          </a:prstGeom>
        </p:spPr>
        <p:txBody>
          <a:bodyPr wrap="square">
            <a:spAutoFit/>
          </a:bodyPr>
          <a:lstStyle/>
          <a:p>
            <a:pPr algn="just"/>
            <a:r>
              <a:rPr lang="es-ES" dirty="0" smtClean="0"/>
              <a:t>En el botón </a:t>
            </a:r>
            <a:r>
              <a:rPr lang="es-ES" b="1" dirty="0" smtClean="0"/>
              <a:t>Borrar</a:t>
            </a:r>
            <a:r>
              <a:rPr lang="es-ES" dirty="0" smtClean="0"/>
              <a:t> borra la información del área de texto, de las cajas de texto y enfoca el ingreso en la caja de texto del código.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to="" calcmode="lin" valueType="num">
                                      <p:cBhvr>
                                        <p:cTn id="37" dur="1" fill="hold"/>
                                        <p:tgtEl>
                                          <p:spTgt spid="9"/>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to="" calcmode="lin" valueType="num">
                                      <p:cBhvr>
                                        <p:cTn id="42"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36328" t="37500" r="14453" b="40937"/>
          <a:stretch>
            <a:fillRect/>
          </a:stretch>
        </p:blipFill>
        <p:spPr bwMode="auto">
          <a:xfrm>
            <a:off x="142844" y="428604"/>
            <a:ext cx="9001156" cy="3000396"/>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l="34570" t="29062" r="17969" b="50313"/>
          <a:stretch>
            <a:fillRect/>
          </a:stretch>
        </p:blipFill>
        <p:spPr bwMode="auto">
          <a:xfrm>
            <a:off x="0" y="3714728"/>
            <a:ext cx="9144000" cy="314327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to="" calcmode="lin" valueType="num">
                                      <p:cBhvr>
                                        <p:cTn id="7" dur="1" fill="hold"/>
                                        <p:tgtEl>
                                          <p:spTgt spid="614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34570" t="27187" r="16797" b="66250"/>
          <a:stretch>
            <a:fillRect/>
          </a:stretch>
        </p:blipFill>
        <p:spPr bwMode="auto">
          <a:xfrm>
            <a:off x="-20475" y="5857892"/>
            <a:ext cx="9164475" cy="857256"/>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l="36523" t="22812" r="17187" b="57500"/>
          <a:stretch>
            <a:fillRect/>
          </a:stretch>
        </p:blipFill>
        <p:spPr bwMode="auto">
          <a:xfrm>
            <a:off x="-33" y="2786058"/>
            <a:ext cx="9137261" cy="285752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l="36914" t="28125" r="13867" b="51937"/>
          <a:stretch>
            <a:fillRect/>
          </a:stretch>
        </p:blipFill>
        <p:spPr bwMode="auto">
          <a:xfrm>
            <a:off x="0" y="0"/>
            <a:ext cx="9143999" cy="25717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 to="" calcmode="lin" valueType="num">
                                      <p:cBhvr>
                                        <p:cTn id="7" dur="1" fill="hold"/>
                                        <p:tgtEl>
                                          <p:spTgt spid="717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 to="" calcmode="lin" valueType="num">
                                      <p:cBhvr>
                                        <p:cTn id="12" dur="1" fill="hold"/>
                                        <p:tgtEl>
                                          <p:spTgt spid="717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to="" calcmode="lin" valueType="num">
                                      <p:cBhvr>
                                        <p:cTn id="17" dur="1" fill="hold"/>
                                        <p:tgtEl>
                                          <p:spTgt spid="717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srcRect l="36523" t="36875" r="17187" b="53750"/>
          <a:stretch>
            <a:fillRect/>
          </a:stretch>
        </p:blipFill>
        <p:spPr bwMode="auto">
          <a:xfrm>
            <a:off x="0" y="571480"/>
            <a:ext cx="9029763" cy="1714512"/>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l="36328" t="36562" r="17968" b="45625"/>
          <a:stretch>
            <a:fillRect/>
          </a:stretch>
        </p:blipFill>
        <p:spPr bwMode="auto">
          <a:xfrm>
            <a:off x="0" y="2857496"/>
            <a:ext cx="9083874" cy="300039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 to="" calcmode="lin" valueType="num">
                                      <p:cBhvr>
                                        <p:cTn id="12" dur="1" fill="hold"/>
                                        <p:tgtEl>
                                          <p:spTgt spid="81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142852"/>
            <a:ext cx="8001056" cy="400110"/>
          </a:xfrm>
          <a:prstGeom prst="rect">
            <a:avLst/>
          </a:prstGeom>
        </p:spPr>
        <p:txBody>
          <a:bodyPr wrap="square">
            <a:spAutoFit/>
          </a:bodyPr>
          <a:lstStyle/>
          <a:p>
            <a:r>
              <a:rPr lang="es-ES" sz="2000" dirty="0" smtClean="0">
                <a:solidFill>
                  <a:schemeClr val="accent4"/>
                </a:solidFill>
              </a:rPr>
              <a:t>Funciones complementarias:</a:t>
            </a:r>
          </a:p>
        </p:txBody>
      </p:sp>
      <p:pic>
        <p:nvPicPr>
          <p:cNvPr id="1026" name="Picture 2"/>
          <p:cNvPicPr>
            <a:picLocks noChangeAspect="1" noChangeArrowheads="1"/>
          </p:cNvPicPr>
          <p:nvPr/>
        </p:nvPicPr>
        <p:blipFill>
          <a:blip r:embed="rId2"/>
          <a:srcRect l="33169" t="22500" r="18554" b="62500"/>
          <a:stretch>
            <a:fillRect/>
          </a:stretch>
        </p:blipFill>
        <p:spPr bwMode="auto">
          <a:xfrm>
            <a:off x="0" y="642918"/>
            <a:ext cx="9043108" cy="2571768"/>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l="33169" t="37730" r="44565" b="55937"/>
          <a:stretch>
            <a:fillRect/>
          </a:stretch>
        </p:blipFill>
        <p:spPr bwMode="auto">
          <a:xfrm>
            <a:off x="16611" y="3429000"/>
            <a:ext cx="5626959" cy="1000132"/>
          </a:xfrm>
          <a:prstGeom prst="rect">
            <a:avLst/>
          </a:prstGeom>
          <a:noFill/>
          <a:ln w="9525">
            <a:noFill/>
            <a:miter lim="800000"/>
            <a:headEnd/>
            <a:tailEnd/>
          </a:ln>
          <a:effectLst/>
        </p:spPr>
      </p:pic>
      <p:pic>
        <p:nvPicPr>
          <p:cNvPr id="8" name="Picture 2"/>
          <p:cNvPicPr>
            <a:picLocks noChangeAspect="1" noChangeArrowheads="1"/>
          </p:cNvPicPr>
          <p:nvPr/>
        </p:nvPicPr>
        <p:blipFill>
          <a:blip r:embed="rId2"/>
          <a:srcRect l="33169" t="49988" r="32846" b="43406"/>
          <a:stretch>
            <a:fillRect/>
          </a:stretch>
        </p:blipFill>
        <p:spPr bwMode="auto">
          <a:xfrm>
            <a:off x="142844" y="5786454"/>
            <a:ext cx="8001056" cy="1071546"/>
          </a:xfrm>
          <a:prstGeom prst="rect">
            <a:avLst/>
          </a:prstGeom>
          <a:noFill/>
          <a:ln w="9525">
            <a:noFill/>
            <a:miter lim="800000"/>
            <a:headEnd/>
            <a:tailEnd/>
          </a:ln>
          <a:effectLst/>
        </p:spPr>
      </p:pic>
      <p:pic>
        <p:nvPicPr>
          <p:cNvPr id="9" name="Picture 2"/>
          <p:cNvPicPr>
            <a:picLocks noChangeAspect="1" noChangeArrowheads="1"/>
          </p:cNvPicPr>
          <p:nvPr/>
        </p:nvPicPr>
        <p:blipFill>
          <a:blip r:embed="rId2"/>
          <a:srcRect l="33169" t="44063" r="41635" b="50312"/>
          <a:stretch>
            <a:fillRect/>
          </a:stretch>
        </p:blipFill>
        <p:spPr bwMode="auto">
          <a:xfrm>
            <a:off x="0" y="4699932"/>
            <a:ext cx="6250827" cy="8722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to="" calcmode="lin" valueType="num">
                                      <p:cBhvr>
                                        <p:cTn id="12" dur="1" fill="hold"/>
                                        <p:tgtEl>
                                          <p:spTgt spid="102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33169" t="56557" r="38120" b="36880"/>
          <a:stretch>
            <a:fillRect/>
          </a:stretch>
        </p:blipFill>
        <p:spPr bwMode="auto">
          <a:xfrm>
            <a:off x="214282" y="571480"/>
            <a:ext cx="7715304" cy="928694"/>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33169" t="63120" r="32260" b="26568"/>
          <a:stretch>
            <a:fillRect/>
          </a:stretch>
        </p:blipFill>
        <p:spPr bwMode="auto">
          <a:xfrm>
            <a:off x="428596" y="2214554"/>
            <a:ext cx="8046516" cy="1500198"/>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l="33169" t="73679" r="45151" b="20394"/>
          <a:stretch>
            <a:fillRect/>
          </a:stretch>
        </p:blipFill>
        <p:spPr bwMode="auto">
          <a:xfrm>
            <a:off x="428596" y="4286256"/>
            <a:ext cx="5435929" cy="92869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7158" y="214290"/>
            <a:ext cx="8001056" cy="400110"/>
          </a:xfrm>
          <a:prstGeom prst="rect">
            <a:avLst/>
          </a:prstGeom>
        </p:spPr>
        <p:txBody>
          <a:bodyPr wrap="square">
            <a:spAutoFit/>
          </a:bodyPr>
          <a:lstStyle/>
          <a:p>
            <a:r>
              <a:rPr lang="es-ES" sz="2000" dirty="0" smtClean="0">
                <a:solidFill>
                  <a:schemeClr val="accent4"/>
                </a:solidFill>
              </a:rPr>
              <a:t>Ejecute su aplicación:</a:t>
            </a:r>
          </a:p>
        </p:txBody>
      </p:sp>
      <p:pic>
        <p:nvPicPr>
          <p:cNvPr id="9218" name="Picture 2"/>
          <p:cNvPicPr>
            <a:picLocks noChangeAspect="1" noChangeArrowheads="1"/>
          </p:cNvPicPr>
          <p:nvPr/>
        </p:nvPicPr>
        <p:blipFill>
          <a:blip r:embed="rId2"/>
          <a:srcRect l="26016" t="23955" r="27043" b="25937"/>
          <a:stretch>
            <a:fillRect/>
          </a:stretch>
        </p:blipFill>
        <p:spPr bwMode="auto">
          <a:xfrm>
            <a:off x="1071538" y="1071546"/>
            <a:ext cx="6677025" cy="44545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 to="" calcmode="lin" valueType="num">
                                      <p:cBhvr>
                                        <p:cTn id="12" dur="1" fill="hold"/>
                                        <p:tgtEl>
                                          <p:spTgt spid="92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title"/>
          </p:nvPr>
        </p:nvSpPr>
        <p:spPr>
          <a:xfrm>
            <a:off x="785786" y="357166"/>
            <a:ext cx="7215238" cy="1928826"/>
          </a:xfrm>
          <a:noFill/>
          <a:ln/>
        </p:spPr>
        <p:txBody>
          <a:bodyPr anchor="b">
            <a:normAutofit/>
          </a:bodyPr>
          <a:lstStyle/>
          <a:p>
            <a:r>
              <a:rPr lang="es-PE" sz="4000" dirty="0" smtClean="0"/>
              <a:t>Palabra reservada:</a:t>
            </a:r>
            <a:br>
              <a:rPr lang="es-PE" sz="4000" dirty="0" smtClean="0"/>
            </a:br>
            <a:r>
              <a:rPr lang="es-PE" sz="4000" dirty="0" smtClean="0"/>
              <a:t>   </a:t>
            </a:r>
            <a:r>
              <a:rPr lang="es-PE" sz="4000" i="1" dirty="0" smtClean="0"/>
              <a:t>final</a:t>
            </a:r>
            <a:endParaRPr lang="es-PE" sz="4000" i="1" dirty="0">
              <a:latin typeface="Arial" pitchFamily="34" charset="0"/>
              <a:cs typeface="Arial" pitchFamily="34" charset="0"/>
            </a:endParaRPr>
          </a:p>
        </p:txBody>
      </p:sp>
      <p:pic>
        <p:nvPicPr>
          <p:cNvPr id="6"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t="4572" b="64514"/>
          <a:stretch>
            <a:fillRect/>
          </a:stretch>
        </p:blipFill>
        <p:spPr bwMode="auto">
          <a:xfrm>
            <a:off x="5580063" y="2214554"/>
            <a:ext cx="2997200" cy="45720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6" name="Picture 6" descr="duke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8313" y="4373563"/>
            <a:ext cx="2484437" cy="2484437"/>
          </a:xfrm>
          <a:prstGeom prst="rect">
            <a:avLst/>
          </a:prstGeom>
          <a:noFill/>
        </p:spPr>
      </p:pic>
      <p:pic>
        <p:nvPicPr>
          <p:cNvPr id="158722" name="Picture 2" descr="j0301252"/>
          <p:cNvPicPr>
            <a:picLocks noChangeAspect="1" noChangeArrowheads="1"/>
          </p:cNvPicPr>
          <p:nvPr/>
        </p:nvPicPr>
        <p:blipFill>
          <a:blip r:embed="rId4">
            <a:lum bright="44000" contrast="-72000"/>
          </a:blip>
          <a:srcRect/>
          <a:stretch>
            <a:fillRect/>
          </a:stretch>
        </p:blipFill>
        <p:spPr bwMode="auto">
          <a:xfrm>
            <a:off x="4037013" y="1341438"/>
            <a:ext cx="4567237" cy="3905250"/>
          </a:xfrm>
          <a:prstGeom prst="rect">
            <a:avLst/>
          </a:prstGeom>
          <a:noFill/>
          <a:ln w="9525">
            <a:noFill/>
            <a:miter lim="800000"/>
            <a:headEnd/>
            <a:tailEnd/>
          </a:ln>
        </p:spPr>
      </p:pic>
      <p:sp>
        <p:nvSpPr>
          <p:cNvPr id="158723" name="Rectangle 3"/>
          <p:cNvSpPr>
            <a:spLocks noGrp="1" noChangeArrowheads="1"/>
          </p:cNvSpPr>
          <p:nvPr>
            <p:ph type="title"/>
          </p:nvPr>
        </p:nvSpPr>
        <p:spPr>
          <a:xfrm>
            <a:off x="755650" y="1989138"/>
            <a:ext cx="7559675" cy="2952750"/>
          </a:xfrm>
          <a:noFill/>
          <a:ln/>
        </p:spPr>
        <p:txBody>
          <a:bodyPr anchor="b"/>
          <a:lstStyle/>
          <a:p>
            <a:pPr algn="ctr"/>
            <a:r>
              <a:rPr lang="es-PE" sz="4000">
                <a:solidFill>
                  <a:schemeClr val="tx1"/>
                </a:solidFill>
                <a:latin typeface="Verdana" pitchFamily="34" charset="0"/>
              </a:rPr>
              <a:t>GRACIAS POR SU ATENCIÓN</a:t>
            </a:r>
            <a:br>
              <a:rPr lang="es-PE" sz="4000">
                <a:solidFill>
                  <a:schemeClr val="tx1"/>
                </a:solidFill>
                <a:latin typeface="Verdana" pitchFamily="34" charset="0"/>
              </a:rPr>
            </a:br>
            <a:r>
              <a:rPr lang="es-PE" sz="4000">
                <a:solidFill>
                  <a:schemeClr val="tx1"/>
                </a:solidFill>
                <a:latin typeface="Verdana" pitchFamily="34" charset="0"/>
              </a:rPr>
              <a:t/>
            </a:r>
            <a:br>
              <a:rPr lang="es-PE" sz="4000">
                <a:solidFill>
                  <a:schemeClr val="tx1"/>
                </a:solidFill>
                <a:latin typeface="Verdana" pitchFamily="34" charset="0"/>
              </a:rPr>
            </a:br>
            <a:r>
              <a:rPr lang="es-PE" sz="4000">
                <a:solidFill>
                  <a:schemeClr val="tx1"/>
                </a:solidFill>
                <a:latin typeface="Verdana" pitchFamily="34" charset="0"/>
              </a:rPr>
              <a:t>¿Preguntas?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l="31250" t="22812" r="40625" b="55625"/>
          <a:stretch>
            <a:fillRect/>
          </a:stretch>
        </p:blipFill>
        <p:spPr bwMode="auto">
          <a:xfrm>
            <a:off x="642910" y="4071942"/>
            <a:ext cx="5516256" cy="2643206"/>
          </a:xfrm>
          <a:prstGeom prst="rect">
            <a:avLst/>
          </a:prstGeom>
          <a:noFill/>
          <a:ln w="9525">
            <a:noFill/>
            <a:miter lim="800000"/>
            <a:headEnd/>
            <a:tailEnd/>
          </a:ln>
          <a:effectLst/>
        </p:spPr>
      </p:pic>
      <p:sp>
        <p:nvSpPr>
          <p:cNvPr id="4" name="3 Rectángulo"/>
          <p:cNvSpPr/>
          <p:nvPr/>
        </p:nvSpPr>
        <p:spPr>
          <a:xfrm>
            <a:off x="214282" y="214291"/>
            <a:ext cx="8715436" cy="923330"/>
          </a:xfrm>
          <a:prstGeom prst="rect">
            <a:avLst/>
          </a:prstGeom>
        </p:spPr>
        <p:txBody>
          <a:bodyPr wrap="square">
            <a:spAutoFit/>
          </a:bodyPr>
          <a:lstStyle/>
          <a:p>
            <a:pPr algn="just"/>
            <a:r>
              <a:rPr lang="es-ES" dirty="0" smtClean="0"/>
              <a:t>Para definir un valor constante y no pueda ser cambiado en ningún momento, ya sea por pase de parámetros o por descuido, utilizaremos en la definición de la variable la palabra reservada </a:t>
            </a:r>
            <a:r>
              <a:rPr lang="es-ES" b="1" dirty="0" smtClean="0"/>
              <a:t>final</a:t>
            </a:r>
            <a:r>
              <a:rPr lang="es-ES" dirty="0" smtClean="0"/>
              <a:t>,; por ejemplo</a:t>
            </a:r>
            <a:endParaRPr lang="es-ES" dirty="0"/>
          </a:p>
        </p:txBody>
      </p:sp>
      <p:sp>
        <p:nvSpPr>
          <p:cNvPr id="5" name="4 Rectángulo"/>
          <p:cNvSpPr/>
          <p:nvPr/>
        </p:nvSpPr>
        <p:spPr>
          <a:xfrm>
            <a:off x="285720" y="2357430"/>
            <a:ext cx="8501122" cy="646331"/>
          </a:xfrm>
          <a:prstGeom prst="rect">
            <a:avLst/>
          </a:prstGeom>
        </p:spPr>
        <p:txBody>
          <a:bodyPr wrap="square">
            <a:spAutoFit/>
          </a:bodyPr>
          <a:lstStyle/>
          <a:p>
            <a:r>
              <a:rPr lang="es-ES" dirty="0" smtClean="0"/>
              <a:t>A las cuales solo se le puede asignar un valor u objeto una única vez. Una vez definido el valor no se puede modificar.</a:t>
            </a:r>
            <a:endParaRPr lang="es-ES" dirty="0"/>
          </a:p>
        </p:txBody>
      </p:sp>
      <p:sp>
        <p:nvSpPr>
          <p:cNvPr id="7" name="6 Rectángulo"/>
          <p:cNvSpPr/>
          <p:nvPr/>
        </p:nvSpPr>
        <p:spPr>
          <a:xfrm>
            <a:off x="500034" y="1500174"/>
            <a:ext cx="8143932" cy="400110"/>
          </a:xfrm>
          <a:prstGeom prst="rect">
            <a:avLst/>
          </a:prstGeom>
        </p:spPr>
        <p:txBody>
          <a:bodyPr wrap="square">
            <a:spAutoFit/>
          </a:bodyPr>
          <a:lstStyle/>
          <a:p>
            <a:r>
              <a:rPr lang="es-ES" sz="2000" b="1" i="1" dirty="0" err="1" smtClean="0">
                <a:solidFill>
                  <a:schemeClr val="accent1"/>
                </a:solidFill>
              </a:rPr>
              <a:t>private</a:t>
            </a:r>
            <a:r>
              <a:rPr lang="es-ES" sz="2000" b="1" i="1" dirty="0" smtClean="0">
                <a:solidFill>
                  <a:schemeClr val="accent1"/>
                </a:solidFill>
              </a:rPr>
              <a:t>  final  </a:t>
            </a:r>
            <a:r>
              <a:rPr lang="es-ES" sz="2000" b="1" i="1" dirty="0" err="1" smtClean="0"/>
              <a:t>int</a:t>
            </a:r>
            <a:r>
              <a:rPr lang="es-ES" sz="2000" b="1" i="1" dirty="0" smtClean="0"/>
              <a:t>  tamaño = 30;    </a:t>
            </a:r>
            <a:r>
              <a:rPr lang="es-ES" sz="2000" i="1" dirty="0" smtClean="0">
                <a:solidFill>
                  <a:schemeClr val="accent1"/>
                </a:solidFill>
              </a:rPr>
              <a:t>// tamaño de valor fijo </a:t>
            </a:r>
            <a:endParaRPr lang="es-ES" sz="2000" i="1" dirty="0">
              <a:solidFill>
                <a:schemeClr val="accent1"/>
              </a:solidFill>
            </a:endParaRPr>
          </a:p>
        </p:txBody>
      </p:sp>
      <p:sp>
        <p:nvSpPr>
          <p:cNvPr id="8" name="7 Rectángulo"/>
          <p:cNvSpPr/>
          <p:nvPr/>
        </p:nvSpPr>
        <p:spPr>
          <a:xfrm>
            <a:off x="285720" y="3071810"/>
            <a:ext cx="8501122" cy="646331"/>
          </a:xfrm>
          <a:prstGeom prst="rect">
            <a:avLst/>
          </a:prstGeom>
        </p:spPr>
        <p:txBody>
          <a:bodyPr wrap="square">
            <a:spAutoFit/>
          </a:bodyPr>
          <a:lstStyle/>
          <a:p>
            <a:r>
              <a:rPr lang="es-ES" dirty="0" smtClean="0"/>
              <a:t>Si tratamos de modificar el valor de una variable con el modificador final, el compilador indicará un error.</a:t>
            </a:r>
            <a:endParaRPr lang="es-ES" dirty="0"/>
          </a:p>
        </p:txBody>
      </p:sp>
      <p:sp>
        <p:nvSpPr>
          <p:cNvPr id="11" name="10 Flecha derecha"/>
          <p:cNvSpPr/>
          <p:nvPr/>
        </p:nvSpPr>
        <p:spPr>
          <a:xfrm rot="18496372">
            <a:off x="927536" y="5411924"/>
            <a:ext cx="416243" cy="198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9" name="Picture 5"/>
          <p:cNvPicPr>
            <a:picLocks noChangeAspect="1" noChangeArrowheads="1"/>
          </p:cNvPicPr>
          <p:nvPr/>
        </p:nvPicPr>
        <p:blipFill>
          <a:blip r:embed="rId3"/>
          <a:srcRect l="32149" t="39344" r="36523" b="58574"/>
          <a:stretch>
            <a:fillRect/>
          </a:stretch>
        </p:blipFill>
        <p:spPr bwMode="auto">
          <a:xfrm>
            <a:off x="1142976" y="4929198"/>
            <a:ext cx="7639050" cy="317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 to="" calcmode="lin" valueType="num">
                                      <p:cBhvr>
                                        <p:cTn id="27" dur="1" fill="hold"/>
                                        <p:tgtEl>
                                          <p:spTgt spid="1028"/>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to="" calcmode="lin" valueType="num">
                                      <p:cBhvr>
                                        <p:cTn id="32" dur="1" fill="hold"/>
                                        <p:tgtEl>
                                          <p:spTgt spid="11"/>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029"/>
                                        </p:tgtEl>
                                        <p:attrNameLst>
                                          <p:attrName>style.visibility</p:attrName>
                                        </p:attrNameLst>
                                      </p:cBhvr>
                                      <p:to>
                                        <p:strVal val="visible"/>
                                      </p:to>
                                    </p:set>
                                    <p:anim to="" calcmode="lin" valueType="num">
                                      <p:cBhvr>
                                        <p:cTn id="37" dur="1" fill="hold"/>
                                        <p:tgtEl>
                                          <p:spTgt spid="10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5720" y="285728"/>
            <a:ext cx="8572560" cy="923330"/>
          </a:xfrm>
          <a:prstGeom prst="rect">
            <a:avLst/>
          </a:prstGeom>
        </p:spPr>
        <p:txBody>
          <a:bodyPr wrap="square">
            <a:spAutoFit/>
          </a:bodyPr>
          <a:lstStyle/>
          <a:p>
            <a:pPr algn="just"/>
            <a:r>
              <a:rPr lang="es-ES" dirty="0" smtClean="0"/>
              <a:t>En el caso de la referencia a un objeto, lo que permanece constante es la asignación del un objeto a esa variable, no los atributos internos que pueda tener ese objeto. Por ejemplo, en el siguiente caso:</a:t>
            </a:r>
            <a:endParaRPr lang="es-ES" dirty="0"/>
          </a:p>
        </p:txBody>
      </p:sp>
      <p:sp>
        <p:nvSpPr>
          <p:cNvPr id="5" name="4 Rectángulo"/>
          <p:cNvSpPr/>
          <p:nvPr/>
        </p:nvSpPr>
        <p:spPr>
          <a:xfrm>
            <a:off x="357158" y="2214554"/>
            <a:ext cx="8286808" cy="923330"/>
          </a:xfrm>
          <a:prstGeom prst="rect">
            <a:avLst/>
          </a:prstGeom>
        </p:spPr>
        <p:txBody>
          <a:bodyPr wrap="square">
            <a:spAutoFit/>
          </a:bodyPr>
          <a:lstStyle/>
          <a:p>
            <a:pPr algn="just"/>
            <a:r>
              <a:rPr lang="es-ES" dirty="0" smtClean="0"/>
              <a:t>habríamos creado a la persona “Juan” y ya nunca más se le podrá asignar a “Juan” otra instancia de Persona. Sin embargo, es posible cambiar los atributos de esa Persona:</a:t>
            </a:r>
            <a:endParaRPr lang="es-ES" dirty="0"/>
          </a:p>
        </p:txBody>
      </p:sp>
      <p:sp>
        <p:nvSpPr>
          <p:cNvPr id="6" name="5 Rectángulo"/>
          <p:cNvSpPr/>
          <p:nvPr/>
        </p:nvSpPr>
        <p:spPr>
          <a:xfrm>
            <a:off x="357158" y="1500174"/>
            <a:ext cx="5643602" cy="400110"/>
          </a:xfrm>
          <a:prstGeom prst="rect">
            <a:avLst/>
          </a:prstGeom>
        </p:spPr>
        <p:txBody>
          <a:bodyPr wrap="square">
            <a:spAutoFit/>
          </a:bodyPr>
          <a:lstStyle/>
          <a:p>
            <a:r>
              <a:rPr lang="es-ES" sz="2000" b="1" i="1" dirty="0" smtClean="0"/>
              <a:t> </a:t>
            </a:r>
            <a:r>
              <a:rPr lang="es-ES" sz="2000" b="1" i="1" dirty="0" smtClean="0">
                <a:solidFill>
                  <a:schemeClr val="accent1"/>
                </a:solidFill>
              </a:rPr>
              <a:t>final</a:t>
            </a:r>
            <a:r>
              <a:rPr lang="es-ES" sz="2000" b="1" i="1" dirty="0" smtClean="0"/>
              <a:t> Persona Juan = </a:t>
            </a:r>
            <a:r>
              <a:rPr lang="es-ES" sz="2000" b="1" i="1" dirty="0" smtClean="0">
                <a:solidFill>
                  <a:schemeClr val="accent1"/>
                </a:solidFill>
              </a:rPr>
              <a:t>new</a:t>
            </a:r>
            <a:r>
              <a:rPr lang="es-ES" sz="2000" b="1" i="1" dirty="0" smtClean="0"/>
              <a:t> Persona();</a:t>
            </a:r>
            <a:endParaRPr lang="es-ES" sz="2000" b="1" i="1" dirty="0"/>
          </a:p>
        </p:txBody>
      </p:sp>
      <p:sp>
        <p:nvSpPr>
          <p:cNvPr id="7" name="6 Rectángulo"/>
          <p:cNvSpPr/>
          <p:nvPr/>
        </p:nvSpPr>
        <p:spPr>
          <a:xfrm>
            <a:off x="428596" y="3429000"/>
            <a:ext cx="2500330" cy="400110"/>
          </a:xfrm>
          <a:prstGeom prst="rect">
            <a:avLst/>
          </a:prstGeom>
        </p:spPr>
        <p:txBody>
          <a:bodyPr wrap="square">
            <a:spAutoFit/>
          </a:bodyPr>
          <a:lstStyle/>
          <a:p>
            <a:r>
              <a:rPr lang="es-ES" dirty="0" smtClean="0"/>
              <a:t> </a:t>
            </a:r>
            <a:r>
              <a:rPr lang="es-ES" sz="2000" b="1" i="1" dirty="0" err="1" smtClean="0"/>
              <a:t>Juan.setPeso</a:t>
            </a:r>
            <a:r>
              <a:rPr lang="es-ES" sz="2000" b="1" i="1" dirty="0" smtClean="0"/>
              <a:t>(59);</a:t>
            </a:r>
          </a:p>
        </p:txBody>
      </p:sp>
      <p:sp>
        <p:nvSpPr>
          <p:cNvPr id="8" name="7 Rectángulo"/>
          <p:cNvSpPr/>
          <p:nvPr/>
        </p:nvSpPr>
        <p:spPr>
          <a:xfrm>
            <a:off x="357158" y="4143380"/>
            <a:ext cx="8143932" cy="369332"/>
          </a:xfrm>
          <a:prstGeom prst="rect">
            <a:avLst/>
          </a:prstGeom>
        </p:spPr>
        <p:txBody>
          <a:bodyPr wrap="square">
            <a:spAutoFit/>
          </a:bodyPr>
          <a:lstStyle/>
          <a:p>
            <a:r>
              <a:rPr lang="es-ES" dirty="0" smtClean="0"/>
              <a:t>Con el modificador final evitaremos lo siguiente:</a:t>
            </a:r>
            <a:endParaRPr lang="es-ES" dirty="0"/>
          </a:p>
        </p:txBody>
      </p:sp>
      <p:pic>
        <p:nvPicPr>
          <p:cNvPr id="2051" name="Picture 3"/>
          <p:cNvPicPr>
            <a:picLocks noChangeAspect="1" noChangeArrowheads="1"/>
          </p:cNvPicPr>
          <p:nvPr/>
        </p:nvPicPr>
        <p:blipFill>
          <a:blip r:embed="rId2"/>
          <a:srcRect l="30664" t="38750" r="41797" b="46250"/>
          <a:stretch>
            <a:fillRect/>
          </a:stretch>
        </p:blipFill>
        <p:spPr bwMode="auto">
          <a:xfrm>
            <a:off x="401877" y="5000636"/>
            <a:ext cx="5456007" cy="1857364"/>
          </a:xfrm>
          <a:prstGeom prst="rect">
            <a:avLst/>
          </a:prstGeom>
          <a:noFill/>
          <a:ln w="9525">
            <a:noFill/>
            <a:miter lim="800000"/>
            <a:headEnd/>
            <a:tailEnd/>
          </a:ln>
          <a:effectLst/>
        </p:spPr>
      </p:pic>
      <p:sp>
        <p:nvSpPr>
          <p:cNvPr id="11" name="10 Flecha derecha"/>
          <p:cNvSpPr/>
          <p:nvPr/>
        </p:nvSpPr>
        <p:spPr>
          <a:xfrm rot="18496372">
            <a:off x="784660" y="5554800"/>
            <a:ext cx="416243" cy="198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2" name="Picture 4"/>
          <p:cNvPicPr>
            <a:picLocks noChangeAspect="1" noChangeArrowheads="1"/>
          </p:cNvPicPr>
          <p:nvPr/>
        </p:nvPicPr>
        <p:blipFill>
          <a:blip r:embed="rId3"/>
          <a:srcRect l="34485" t="47113" r="48671" b="50862"/>
          <a:stretch>
            <a:fillRect/>
          </a:stretch>
        </p:blipFill>
        <p:spPr bwMode="auto">
          <a:xfrm>
            <a:off x="1152508" y="5000636"/>
            <a:ext cx="5134004" cy="3857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to="" calcmode="lin" valueType="num">
                                      <p:cBhvr>
                                        <p:cTn id="27" dur="1" fill="hold"/>
                                        <p:tgtEl>
                                          <p:spTgt spid="8"/>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051"/>
                                        </p:tgtEl>
                                        <p:attrNameLst>
                                          <p:attrName>style.visibility</p:attrName>
                                        </p:attrNameLst>
                                      </p:cBhvr>
                                      <p:to>
                                        <p:strVal val="visible"/>
                                      </p:to>
                                    </p:set>
                                    <p:anim to="" calcmode="lin" valueType="num">
                                      <p:cBhvr>
                                        <p:cTn id="32" dur="1" fill="hold"/>
                                        <p:tgtEl>
                                          <p:spTgt spid="2051"/>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to="" calcmode="lin" valueType="num">
                                      <p:cBhvr>
                                        <p:cTn id="37" dur="1" fill="hold"/>
                                        <p:tgtEl>
                                          <p:spTgt spid="11"/>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2052"/>
                                        </p:tgtEl>
                                        <p:attrNameLst>
                                          <p:attrName>style.visibility</p:attrName>
                                        </p:attrNameLst>
                                      </p:cBhvr>
                                      <p:to>
                                        <p:strVal val="visible"/>
                                      </p:to>
                                    </p:set>
                                    <p:anim to="" calcmode="lin" valueType="num">
                                      <p:cBhvr>
                                        <p:cTn id="42" dur="1" fill="hold"/>
                                        <p:tgtEl>
                                          <p:spTgt spid="20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title"/>
          </p:nvPr>
        </p:nvSpPr>
        <p:spPr>
          <a:xfrm>
            <a:off x="785786" y="357166"/>
            <a:ext cx="7215238" cy="1928826"/>
          </a:xfrm>
          <a:noFill/>
          <a:ln/>
        </p:spPr>
        <p:txBody>
          <a:bodyPr anchor="b">
            <a:normAutofit/>
          </a:bodyPr>
          <a:lstStyle/>
          <a:p>
            <a:r>
              <a:rPr lang="es-PE" sz="4000" dirty="0" smtClean="0"/>
              <a:t>Clases administradoras con arreglos de objetos</a:t>
            </a:r>
            <a:endParaRPr lang="es-PE" sz="4000" dirty="0">
              <a:latin typeface="Arial" pitchFamily="34" charset="0"/>
              <a:cs typeface="Arial" pitchFamily="34" charset="0"/>
            </a:endParaRPr>
          </a:p>
        </p:txBody>
      </p:sp>
      <p:pic>
        <p:nvPicPr>
          <p:cNvPr id="6"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t="4572" b="64514"/>
          <a:stretch>
            <a:fillRect/>
          </a:stretch>
        </p:blipFill>
        <p:spPr bwMode="auto">
          <a:xfrm>
            <a:off x="5580063" y="2214554"/>
            <a:ext cx="2997200" cy="457203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49100" y="2014357"/>
            <a:ext cx="8752056" cy="1200329"/>
          </a:xfrm>
          <a:prstGeom prst="rect">
            <a:avLst/>
          </a:prstGeom>
        </p:spPr>
        <p:txBody>
          <a:bodyPr wrap="square">
            <a:spAutoFit/>
          </a:bodyPr>
          <a:lstStyle/>
          <a:p>
            <a:pPr algn="just"/>
            <a:r>
              <a:rPr lang="es-ES" dirty="0" smtClean="0"/>
              <a:t>Éstas clases tienen uno o más arreglos cuyo tipo de dato sea una clase. A éstos arreglos se les conoce como arreglos de objetos porque en cada casillero ya no habrá un dato sino una referencia a un objeto con sus propios atributos. </a:t>
            </a:r>
            <a:endParaRPr lang="es-ES" dirty="0"/>
          </a:p>
        </p:txBody>
      </p:sp>
      <p:sp>
        <p:nvSpPr>
          <p:cNvPr id="5" name="4 Rectángulo"/>
          <p:cNvSpPr/>
          <p:nvPr/>
        </p:nvSpPr>
        <p:spPr>
          <a:xfrm>
            <a:off x="285720" y="3488296"/>
            <a:ext cx="6072230" cy="369332"/>
          </a:xfrm>
          <a:prstGeom prst="rect">
            <a:avLst/>
          </a:prstGeom>
        </p:spPr>
        <p:txBody>
          <a:bodyPr wrap="square">
            <a:spAutoFit/>
          </a:bodyPr>
          <a:lstStyle/>
          <a:p>
            <a:r>
              <a:rPr lang="es-ES" dirty="0" smtClean="0"/>
              <a:t>Sintaxis general para declarar un arreglo de objetos: </a:t>
            </a:r>
            <a:endParaRPr lang="es-ES" dirty="0"/>
          </a:p>
        </p:txBody>
      </p:sp>
      <p:sp>
        <p:nvSpPr>
          <p:cNvPr id="6" name="5 Rectángulo"/>
          <p:cNvSpPr/>
          <p:nvPr/>
        </p:nvSpPr>
        <p:spPr>
          <a:xfrm>
            <a:off x="357158" y="4286256"/>
            <a:ext cx="5143536" cy="923330"/>
          </a:xfrm>
          <a:prstGeom prst="rect">
            <a:avLst/>
          </a:prstGeom>
        </p:spPr>
        <p:txBody>
          <a:bodyPr wrap="square">
            <a:spAutoFit/>
          </a:bodyPr>
          <a:lstStyle/>
          <a:p>
            <a:r>
              <a:rPr lang="es-ES" dirty="0" smtClean="0"/>
              <a:t>Clase[] variable;  Ó</a:t>
            </a:r>
          </a:p>
          <a:p>
            <a:endParaRPr lang="es-ES" dirty="0" smtClean="0"/>
          </a:p>
          <a:p>
            <a:r>
              <a:rPr lang="es-ES" dirty="0" smtClean="0"/>
              <a:t> Clase variable[]; </a:t>
            </a:r>
            <a:endParaRPr lang="es-ES" dirty="0"/>
          </a:p>
        </p:txBody>
      </p:sp>
      <p:pic>
        <p:nvPicPr>
          <p:cNvPr id="1026" name="Picture 2"/>
          <p:cNvPicPr>
            <a:picLocks noChangeAspect="1" noChangeArrowheads="1"/>
          </p:cNvPicPr>
          <p:nvPr/>
        </p:nvPicPr>
        <p:blipFill>
          <a:blip r:embed="rId2"/>
          <a:srcRect l="11133" t="49688" r="32031" b="36250"/>
          <a:stretch>
            <a:fillRect/>
          </a:stretch>
        </p:blipFill>
        <p:spPr bwMode="auto">
          <a:xfrm>
            <a:off x="214282" y="5500702"/>
            <a:ext cx="7853417" cy="1214446"/>
          </a:xfrm>
          <a:prstGeom prst="rect">
            <a:avLst/>
          </a:prstGeom>
          <a:noFill/>
          <a:ln w="9525">
            <a:noFill/>
            <a:miter lim="800000"/>
            <a:headEnd/>
            <a:tailEnd/>
          </a:ln>
          <a:effectLst/>
        </p:spPr>
      </p:pic>
      <p:sp>
        <p:nvSpPr>
          <p:cNvPr id="7" name="6 Rectángulo"/>
          <p:cNvSpPr/>
          <p:nvPr/>
        </p:nvSpPr>
        <p:spPr>
          <a:xfrm>
            <a:off x="285720" y="142852"/>
            <a:ext cx="8498016" cy="923330"/>
          </a:xfrm>
          <a:prstGeom prst="rect">
            <a:avLst/>
          </a:prstGeom>
        </p:spPr>
        <p:txBody>
          <a:bodyPr wrap="square">
            <a:spAutoFit/>
          </a:bodyPr>
          <a:lstStyle/>
          <a:p>
            <a:pPr algn="just"/>
            <a:r>
              <a:rPr lang="es-ES" dirty="0" smtClean="0"/>
              <a:t>Una clase administradora es aquella que tiene todo lo necesario para administrar información de cualquier tipo, considerando los atributos y funcionalidad necesarios para ello. </a:t>
            </a:r>
            <a:endParaRPr lang="es-ES" dirty="0"/>
          </a:p>
        </p:txBody>
      </p:sp>
      <p:sp>
        <p:nvSpPr>
          <p:cNvPr id="8" name="7 Rectángulo"/>
          <p:cNvSpPr/>
          <p:nvPr/>
        </p:nvSpPr>
        <p:spPr>
          <a:xfrm>
            <a:off x="285720" y="1214422"/>
            <a:ext cx="8572560" cy="646331"/>
          </a:xfrm>
          <a:prstGeom prst="rect">
            <a:avLst/>
          </a:prstGeom>
        </p:spPr>
        <p:txBody>
          <a:bodyPr wrap="square">
            <a:spAutoFit/>
          </a:bodyPr>
          <a:lstStyle/>
          <a:p>
            <a:pPr algn="just"/>
            <a:r>
              <a:rPr lang="es-ES" dirty="0" smtClean="0"/>
              <a:t>Una clase administradora con arreglos utiliza como atributos: el arreglo, el contador, el tamaño.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to="" calcmode="lin" valueType="num">
                                      <p:cBhvr>
                                        <p:cTn id="22" dur="1" fill="hold"/>
                                        <p:tgtEl>
                                          <p:spTgt spid="102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7158" y="214290"/>
            <a:ext cx="8358246" cy="646331"/>
          </a:xfrm>
          <a:prstGeom prst="rect">
            <a:avLst/>
          </a:prstGeom>
        </p:spPr>
        <p:txBody>
          <a:bodyPr wrap="square">
            <a:spAutoFit/>
          </a:bodyPr>
          <a:lstStyle/>
          <a:p>
            <a:pPr algn="just"/>
            <a:r>
              <a:rPr lang="es-ES" dirty="0" smtClean="0"/>
              <a:t>Parte de su funcionalidad está orientada al mantenimiento de información que involucra los siguientes procesos:</a:t>
            </a:r>
            <a:endParaRPr lang="es-ES" dirty="0"/>
          </a:p>
        </p:txBody>
      </p:sp>
      <p:sp>
        <p:nvSpPr>
          <p:cNvPr id="5" name="4 Rectángulo"/>
          <p:cNvSpPr/>
          <p:nvPr/>
        </p:nvSpPr>
        <p:spPr>
          <a:xfrm>
            <a:off x="285720" y="4500570"/>
            <a:ext cx="8429684" cy="1200329"/>
          </a:xfrm>
          <a:prstGeom prst="rect">
            <a:avLst/>
          </a:prstGeom>
        </p:spPr>
        <p:txBody>
          <a:bodyPr wrap="square">
            <a:spAutoFit/>
          </a:bodyPr>
          <a:lstStyle/>
          <a:p>
            <a:pPr algn="just"/>
            <a:r>
              <a:rPr lang="es-ES" dirty="0" smtClean="0"/>
              <a:t>Los procesos adicionales que formen parte de su funcionalidad dependerá del alcance que quieran darle a la clase, por ejemplo sumar todos los valores, encontrar el promedio, el mayor valor, el menor valor, etc. </a:t>
            </a:r>
            <a:endParaRPr lang="es-ES" dirty="0"/>
          </a:p>
        </p:txBody>
      </p:sp>
      <p:sp>
        <p:nvSpPr>
          <p:cNvPr id="6" name="5 Rectángulo redondeado"/>
          <p:cNvSpPr/>
          <p:nvPr/>
        </p:nvSpPr>
        <p:spPr>
          <a:xfrm>
            <a:off x="1142976" y="1785926"/>
            <a:ext cx="1571636" cy="57150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solidFill>
                  <a:schemeClr val="tx1"/>
                </a:solidFill>
                <a:latin typeface="Arial" pitchFamily="34" charset="0"/>
                <a:cs typeface="Arial" pitchFamily="34" charset="0"/>
              </a:rPr>
              <a:t>NUEVO</a:t>
            </a:r>
            <a:endParaRPr lang="es-ES" b="1" dirty="0">
              <a:solidFill>
                <a:schemeClr val="tx1"/>
              </a:solidFill>
              <a:latin typeface="Arial" pitchFamily="34" charset="0"/>
              <a:cs typeface="Arial" pitchFamily="34" charset="0"/>
            </a:endParaRPr>
          </a:p>
        </p:txBody>
      </p:sp>
      <p:sp>
        <p:nvSpPr>
          <p:cNvPr id="7" name="6 Rectángulo redondeado"/>
          <p:cNvSpPr/>
          <p:nvPr/>
        </p:nvSpPr>
        <p:spPr>
          <a:xfrm>
            <a:off x="3500430" y="1785926"/>
            <a:ext cx="1571636" cy="57150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solidFill>
                  <a:schemeClr val="tx1"/>
                </a:solidFill>
                <a:latin typeface="Arial" pitchFamily="34" charset="0"/>
                <a:cs typeface="Arial" pitchFamily="34" charset="0"/>
              </a:rPr>
              <a:t>ELIMINAR</a:t>
            </a:r>
            <a:endParaRPr lang="es-ES" b="1" dirty="0">
              <a:solidFill>
                <a:schemeClr val="tx1"/>
              </a:solidFill>
              <a:latin typeface="Arial" pitchFamily="34" charset="0"/>
              <a:cs typeface="Arial" pitchFamily="34" charset="0"/>
            </a:endParaRPr>
          </a:p>
        </p:txBody>
      </p:sp>
      <p:sp>
        <p:nvSpPr>
          <p:cNvPr id="8" name="7 Rectángulo redondeado"/>
          <p:cNvSpPr/>
          <p:nvPr/>
        </p:nvSpPr>
        <p:spPr>
          <a:xfrm>
            <a:off x="6000760" y="1785926"/>
            <a:ext cx="1571636" cy="57150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solidFill>
                  <a:schemeClr val="tx1"/>
                </a:solidFill>
                <a:latin typeface="Arial" pitchFamily="34" charset="0"/>
                <a:cs typeface="Arial" pitchFamily="34" charset="0"/>
              </a:rPr>
              <a:t>BUSCAR</a:t>
            </a:r>
            <a:endParaRPr lang="es-ES" b="1" dirty="0">
              <a:solidFill>
                <a:schemeClr val="tx1"/>
              </a:solidFill>
              <a:latin typeface="Arial" pitchFamily="34" charset="0"/>
              <a:cs typeface="Arial" pitchFamily="34" charset="0"/>
            </a:endParaRPr>
          </a:p>
        </p:txBody>
      </p:sp>
      <p:sp>
        <p:nvSpPr>
          <p:cNvPr id="9" name="8 Rectángulo redondeado"/>
          <p:cNvSpPr/>
          <p:nvPr/>
        </p:nvSpPr>
        <p:spPr>
          <a:xfrm>
            <a:off x="4572000" y="3214686"/>
            <a:ext cx="1928826" cy="57150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solidFill>
                  <a:schemeClr val="tx1"/>
                </a:solidFill>
                <a:latin typeface="Arial" pitchFamily="34" charset="0"/>
                <a:cs typeface="Arial" pitchFamily="34" charset="0"/>
              </a:rPr>
              <a:t>REEMPLAZAR</a:t>
            </a:r>
            <a:endParaRPr lang="es-ES" b="1" dirty="0">
              <a:solidFill>
                <a:schemeClr val="tx1"/>
              </a:solidFill>
              <a:latin typeface="Arial" pitchFamily="34" charset="0"/>
              <a:cs typeface="Arial" pitchFamily="34" charset="0"/>
            </a:endParaRPr>
          </a:p>
        </p:txBody>
      </p:sp>
      <p:sp>
        <p:nvSpPr>
          <p:cNvPr id="10" name="9 Rectángulo redondeado"/>
          <p:cNvSpPr/>
          <p:nvPr/>
        </p:nvSpPr>
        <p:spPr>
          <a:xfrm>
            <a:off x="1857356" y="3143248"/>
            <a:ext cx="1571636" cy="571504"/>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s-ES" b="1" dirty="0" smtClean="0">
                <a:solidFill>
                  <a:schemeClr val="tx1"/>
                </a:solidFill>
                <a:latin typeface="Arial" pitchFamily="34" charset="0"/>
                <a:cs typeface="Arial" pitchFamily="34" charset="0"/>
              </a:rPr>
              <a:t>OBTENER</a:t>
            </a:r>
            <a:endParaRPr lang="es-ES"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to="" calcmode="lin" valueType="num">
                                      <p:cBhvr>
                                        <p:cTn id="27" dur="1" fill="hold"/>
                                        <p:tgtEl>
                                          <p:spTgt spid="10"/>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to="" calcmode="lin" valueType="num">
                                      <p:cBhvr>
                                        <p:cTn id="32" dur="1" fill="hold"/>
                                        <p:tgtEl>
                                          <p:spTgt spid="9"/>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to="" calcmode="lin" valueType="num">
                                      <p:cBhvr>
                                        <p:cTn id="3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24"/>
            <a:ext cx="9144000" cy="923330"/>
          </a:xfrm>
          <a:prstGeom prst="rect">
            <a:avLst/>
          </a:prstGeom>
        </p:spPr>
        <p:txBody>
          <a:bodyPr wrap="square">
            <a:spAutoFit/>
          </a:bodyPr>
          <a:lstStyle/>
          <a:p>
            <a:r>
              <a:rPr lang="es-ES" b="1" dirty="0" smtClean="0"/>
              <a:t>Ejemplo 1: </a:t>
            </a:r>
          </a:p>
          <a:p>
            <a:r>
              <a:rPr lang="es-ES" dirty="0" smtClean="0"/>
              <a:t>Diseñe una clase administradora con soporte para un arreglo de objetos considerando la siguiente GUI:: </a:t>
            </a:r>
            <a:endParaRPr lang="es-ES" dirty="0"/>
          </a:p>
        </p:txBody>
      </p:sp>
      <p:sp>
        <p:nvSpPr>
          <p:cNvPr id="4" name="3 Rectángulo"/>
          <p:cNvSpPr/>
          <p:nvPr/>
        </p:nvSpPr>
        <p:spPr>
          <a:xfrm>
            <a:off x="0" y="4854371"/>
            <a:ext cx="9144000" cy="646331"/>
          </a:xfrm>
          <a:prstGeom prst="rect">
            <a:avLst/>
          </a:prstGeom>
        </p:spPr>
        <p:txBody>
          <a:bodyPr wrap="square">
            <a:spAutoFit/>
          </a:bodyPr>
          <a:lstStyle/>
          <a:p>
            <a:r>
              <a:rPr lang="es-ES" dirty="0" smtClean="0"/>
              <a:t>Considere la clase Producto desarrollada anteriormente que tiene los siguientes atributos y constructor: </a:t>
            </a:r>
          </a:p>
        </p:txBody>
      </p:sp>
      <p:pic>
        <p:nvPicPr>
          <p:cNvPr id="1026" name="Picture 2"/>
          <p:cNvPicPr>
            <a:picLocks noChangeAspect="1" noChangeArrowheads="1"/>
          </p:cNvPicPr>
          <p:nvPr/>
        </p:nvPicPr>
        <p:blipFill>
          <a:blip r:embed="rId2"/>
          <a:srcRect l="33984" t="28125" r="43750" b="63437"/>
          <a:stretch>
            <a:fillRect/>
          </a:stretch>
        </p:blipFill>
        <p:spPr bwMode="auto">
          <a:xfrm>
            <a:off x="357158" y="5504438"/>
            <a:ext cx="5715040" cy="135356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26203" t="24062" r="26985" b="26138"/>
          <a:stretch>
            <a:fillRect/>
          </a:stretch>
        </p:blipFill>
        <p:spPr bwMode="auto">
          <a:xfrm>
            <a:off x="1357290" y="928670"/>
            <a:ext cx="5707380" cy="37947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to="" calcmode="lin" valueType="num">
                                      <p:cBhvr>
                                        <p:cTn id="12" dur="1" fill="hold"/>
                                        <p:tgtEl>
                                          <p:spTgt spid="102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to="" calcmode="lin" valueType="num">
                                      <p:cBhvr>
                                        <p:cTn id="22" dur="1" fill="hold"/>
                                        <p:tgtEl>
                                          <p:spTgt spid="10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4282" y="3143248"/>
            <a:ext cx="4929222" cy="3139321"/>
          </a:xfrm>
          <a:prstGeom prst="rect">
            <a:avLst/>
          </a:prstGeom>
        </p:spPr>
        <p:txBody>
          <a:bodyPr wrap="square">
            <a:spAutoFit/>
          </a:bodyPr>
          <a:lstStyle/>
          <a:p>
            <a:pPr algn="just"/>
            <a:r>
              <a:rPr lang="es-ES" dirty="0" smtClean="0"/>
              <a:t>Diseñe una nueva clase administradora de nombre </a:t>
            </a:r>
            <a:r>
              <a:rPr lang="es-ES" dirty="0" err="1" smtClean="0"/>
              <a:t>ArregloProductos</a:t>
            </a:r>
            <a:r>
              <a:rPr lang="es-ES" dirty="0" smtClean="0"/>
              <a:t>, que tenga como atributos privados un arreglo de objetos y un contador de objetos que se guardan en el arreglo. Considere un tamaño fijo de 50 para el arreglo. Considere dentro de la funcionalidad de la clase los métodos necesarios de administración del arreglo de objetos para: agregar un nuevo objeto, recuperar, actualizar, buscar, eliminar. </a:t>
            </a:r>
            <a:endParaRPr lang="es-ES" dirty="0"/>
          </a:p>
        </p:txBody>
      </p:sp>
      <p:pic>
        <p:nvPicPr>
          <p:cNvPr id="2050" name="Picture 2"/>
          <p:cNvPicPr>
            <a:picLocks noChangeAspect="1" noChangeArrowheads="1"/>
          </p:cNvPicPr>
          <p:nvPr/>
        </p:nvPicPr>
        <p:blipFill>
          <a:blip r:embed="rId2"/>
          <a:srcRect l="32812" t="38437" r="25000" b="48438"/>
          <a:stretch>
            <a:fillRect/>
          </a:stretch>
        </p:blipFill>
        <p:spPr bwMode="auto">
          <a:xfrm>
            <a:off x="214282" y="142876"/>
            <a:ext cx="8817312" cy="171448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357" t="13897" r="83008" b="63438"/>
          <a:stretch>
            <a:fillRect/>
          </a:stretch>
        </p:blipFill>
        <p:spPr bwMode="auto">
          <a:xfrm>
            <a:off x="5286380" y="3214686"/>
            <a:ext cx="3326100" cy="2832565"/>
          </a:xfrm>
          <a:prstGeom prst="rect">
            <a:avLst/>
          </a:prstGeom>
          <a:noFill/>
          <a:ln w="9525">
            <a:noFill/>
            <a:miter lim="800000"/>
            <a:headEnd/>
            <a:tailEnd/>
          </a:ln>
          <a:effectLst/>
        </p:spPr>
      </p:pic>
      <p:cxnSp>
        <p:nvCxnSpPr>
          <p:cNvPr id="6" name="5 Conector recto"/>
          <p:cNvCxnSpPr/>
          <p:nvPr/>
        </p:nvCxnSpPr>
        <p:spPr>
          <a:xfrm>
            <a:off x="6858016" y="4286256"/>
            <a:ext cx="1571636"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214282" y="1928802"/>
            <a:ext cx="8715436" cy="923330"/>
          </a:xfrm>
          <a:prstGeom prst="rect">
            <a:avLst/>
          </a:prstGeom>
        </p:spPr>
        <p:txBody>
          <a:bodyPr wrap="square">
            <a:spAutoFit/>
          </a:bodyPr>
          <a:lstStyle/>
          <a:p>
            <a:r>
              <a:rPr lang="es-ES" dirty="0" smtClean="0"/>
              <a:t>Considere los métodos </a:t>
            </a:r>
            <a:r>
              <a:rPr lang="es-ES" dirty="0" err="1" smtClean="0"/>
              <a:t>get</a:t>
            </a:r>
            <a:r>
              <a:rPr lang="es-ES" dirty="0" smtClean="0"/>
              <a:t>/set de todos los atributos, excepto del atributo tamaño que sólo debe tener método </a:t>
            </a:r>
            <a:r>
              <a:rPr lang="es-ES" dirty="0" err="1" smtClean="0"/>
              <a:t>get</a:t>
            </a:r>
            <a:r>
              <a:rPr lang="es-ES" dirty="0" smtClean="0"/>
              <a:t> pero no set porque es un valor fijo. Luego, escriba los métodos de administración del arreglo.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to="" calcmode="lin" valueType="num">
                                      <p:cBhvr>
                                        <p:cTn id="7" dur="1" fill="hold"/>
                                        <p:tgtEl>
                                          <p:spTgt spid="205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 to="" calcmode="lin" valueType="num">
                                      <p:cBhvr>
                                        <p:cTn id="17" dur="1" fill="hold"/>
                                        <p:tgtEl>
                                          <p:spTgt spid="205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1084</TotalTime>
  <Words>764</Words>
  <Application>Microsoft Office PowerPoint</Application>
  <PresentationFormat>Presentación en pantalla (4:3)</PresentationFormat>
  <Paragraphs>51</Paragraphs>
  <Slides>20</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 Unicode MS</vt:lpstr>
      <vt:lpstr>Arial</vt:lpstr>
      <vt:lpstr>Calibri</vt:lpstr>
      <vt:lpstr>Lucida Sans Unicode</vt:lpstr>
      <vt:lpstr>Verdana</vt:lpstr>
      <vt:lpstr>Wingdings 2</vt:lpstr>
      <vt:lpstr>Wingdings 3</vt:lpstr>
      <vt:lpstr>Concurrencia</vt:lpstr>
      <vt:lpstr>PROGRAMACION I</vt:lpstr>
      <vt:lpstr>Palabra reservada:    final</vt:lpstr>
      <vt:lpstr>Presentación de PowerPoint</vt:lpstr>
      <vt:lpstr>Presentación de PowerPoint</vt:lpstr>
      <vt:lpstr>Clases administradoras con arreglos de objetos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SU ATENCIÓN  ¿Preguntas?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ALGORÍTMICA III</dc:title>
  <cp:lastModifiedBy>Profesores</cp:lastModifiedBy>
  <cp:revision>108</cp:revision>
  <dcterms:modified xsi:type="dcterms:W3CDTF">2016-03-13T17:51:47Z</dcterms:modified>
</cp:coreProperties>
</file>