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2"/>
  </p:notesMasterIdLst>
  <p:sldIdLst>
    <p:sldId id="256" r:id="rId2"/>
    <p:sldId id="311" r:id="rId3"/>
    <p:sldId id="347" r:id="rId4"/>
    <p:sldId id="348" r:id="rId5"/>
    <p:sldId id="349" r:id="rId6"/>
    <p:sldId id="354" r:id="rId7"/>
    <p:sldId id="350" r:id="rId8"/>
    <p:sldId id="355" r:id="rId9"/>
    <p:sldId id="356" r:id="rId10"/>
    <p:sldId id="310"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1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91035-D17A-4D71-8871-1913B6434E9E}" type="datetimeFigureOut">
              <a:rPr lang="es-ES" smtClean="0"/>
              <a:pPr/>
              <a:t>13/03/2016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0EDA5-759E-48F1-B2E3-2D6AF0037753}" type="slidenum">
              <a:rPr lang="es-ES" smtClean="0"/>
              <a:pPr/>
              <a:t>‹Nº›</a:t>
            </a:fld>
            <a:endParaRPr lang="es-ES"/>
          </a:p>
        </p:txBody>
      </p:sp>
    </p:spTree>
    <p:extLst>
      <p:ext uri="{BB962C8B-B14F-4D97-AF65-F5344CB8AC3E}">
        <p14:creationId xmlns:p14="http://schemas.microsoft.com/office/powerpoint/2010/main" val="773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F3E79-A6C2-4869-B0C7-28AC9522DDED}" type="slidenum">
              <a:rPr lang="es-ES_tradnl"/>
              <a:pPr/>
              <a:t>1</a:t>
            </a:fld>
            <a:endParaRPr lang="es-ES_tradnl"/>
          </a:p>
        </p:txBody>
      </p:sp>
      <p:sp>
        <p:nvSpPr>
          <p:cNvPr id="711682" name="Rectangle 2"/>
          <p:cNvSpPr>
            <a:spLocks noGrp="1" noRot="1" noChangeAspect="1" noChangeArrowheads="1" noTextEdit="1"/>
          </p:cNvSpPr>
          <p:nvPr>
            <p:ph type="sldImg"/>
          </p:nvPr>
        </p:nvSpPr>
        <p:spPr>
          <a:xfrm>
            <a:off x="1144588" y="685800"/>
            <a:ext cx="4572000" cy="3429000"/>
          </a:xfrm>
          <a:ln/>
        </p:spPr>
      </p:sp>
      <p:sp>
        <p:nvSpPr>
          <p:cNvPr id="711683" name="Rectangle 3"/>
          <p:cNvSpPr>
            <a:spLocks noGrp="1" noChangeArrowheads="1"/>
          </p:cNvSpPr>
          <p:nvPr>
            <p:ph type="body" idx="1"/>
          </p:nvPr>
        </p:nvSpPr>
        <p:spPr>
          <a:xfrm>
            <a:off x="685800" y="4343400"/>
            <a:ext cx="5486400" cy="274638"/>
          </a:xfrm>
        </p:spPr>
        <p:txBody>
          <a:bodyPr/>
          <a:lstStyle/>
          <a:p>
            <a:endParaRPr lang="es-ES"/>
          </a:p>
        </p:txBody>
      </p:sp>
    </p:spTree>
    <p:extLst>
      <p:ext uri="{BB962C8B-B14F-4D97-AF65-F5344CB8AC3E}">
        <p14:creationId xmlns:p14="http://schemas.microsoft.com/office/powerpoint/2010/main" val="186853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49AC-4805-4599-B78D-2AEA74FB4C8E}" type="slidenum">
              <a:rPr lang="es-ES_tradnl"/>
              <a:pPr/>
              <a:t>10</a:t>
            </a:fld>
            <a:endParaRPr lang="es-ES_tradnl"/>
          </a:p>
        </p:txBody>
      </p:sp>
      <p:sp>
        <p:nvSpPr>
          <p:cNvPr id="159746" name="Rectangle 2"/>
          <p:cNvSpPr>
            <a:spLocks noGrp="1" noRot="1" noChangeAspect="1" noChangeArrowheads="1" noTextEdit="1"/>
          </p:cNvSpPr>
          <p:nvPr>
            <p:ph type="sldImg"/>
          </p:nvPr>
        </p:nvSpPr>
        <p:spPr>
          <a:xfrm>
            <a:off x="1144588" y="685800"/>
            <a:ext cx="4572000" cy="3429000"/>
          </a:xfrm>
          <a:ln/>
        </p:spPr>
      </p:sp>
      <p:sp>
        <p:nvSpPr>
          <p:cNvPr id="159747" name="Rectangle 3"/>
          <p:cNvSpPr>
            <a:spLocks noGrp="1" noChangeArrowheads="1"/>
          </p:cNvSpPr>
          <p:nvPr>
            <p:ph type="body" idx="1"/>
          </p:nvPr>
        </p:nvSpPr>
        <p:spPr>
          <a:xfrm>
            <a:off x="685800" y="4343400"/>
            <a:ext cx="5486400" cy="274638"/>
          </a:xfrm>
        </p:spPr>
        <p:txBody>
          <a:bodyPr/>
          <a:lstStyle/>
          <a:p>
            <a:endParaRPr lang="es-PE"/>
          </a:p>
        </p:txBody>
      </p:sp>
    </p:spTree>
    <p:extLst>
      <p:ext uri="{BB962C8B-B14F-4D97-AF65-F5344CB8AC3E}">
        <p14:creationId xmlns:p14="http://schemas.microsoft.com/office/powerpoint/2010/main" val="695760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13/03/2016</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13/03/2016</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58" name="Picture 2" descr="side_col_scurve"/>
          <p:cNvPicPr>
            <a:picLocks noChangeAspect="1" noChangeArrowheads="1"/>
          </p:cNvPicPr>
          <p:nvPr/>
        </p:nvPicPr>
        <p:blipFill>
          <a:blip r:embed="rId3"/>
          <a:srcRect t="66269"/>
          <a:stretch>
            <a:fillRect/>
          </a:stretch>
        </p:blipFill>
        <p:spPr bwMode="auto">
          <a:xfrm>
            <a:off x="501650" y="0"/>
            <a:ext cx="1223963" cy="6858000"/>
          </a:xfrm>
          <a:prstGeom prst="rect">
            <a:avLst/>
          </a:prstGeom>
          <a:noFill/>
        </p:spPr>
      </p:pic>
      <p:pic>
        <p:nvPicPr>
          <p:cNvPr id="710659" name="Picture 3" descr="side_col_scurve"/>
          <p:cNvPicPr>
            <a:picLocks noChangeAspect="1" noChangeArrowheads="1"/>
          </p:cNvPicPr>
          <p:nvPr/>
        </p:nvPicPr>
        <p:blipFill>
          <a:blip r:embed="rId3"/>
          <a:srcRect/>
          <a:stretch>
            <a:fillRect/>
          </a:stretch>
        </p:blipFill>
        <p:spPr bwMode="auto">
          <a:xfrm>
            <a:off x="0" y="0"/>
            <a:ext cx="1006475" cy="6858000"/>
          </a:xfrm>
          <a:prstGeom prst="rect">
            <a:avLst/>
          </a:prstGeom>
          <a:noFill/>
        </p:spPr>
      </p:pic>
      <p:sp>
        <p:nvSpPr>
          <p:cNvPr id="710660" name="Rectangle 4"/>
          <p:cNvSpPr>
            <a:spLocks noChangeArrowheads="1"/>
          </p:cNvSpPr>
          <p:nvPr/>
        </p:nvSpPr>
        <p:spPr bwMode="auto">
          <a:xfrm>
            <a:off x="684213" y="3789363"/>
            <a:ext cx="8015287" cy="2232025"/>
          </a:xfrm>
          <a:prstGeom prst="rect">
            <a:avLst/>
          </a:prstGeom>
          <a:solidFill>
            <a:srgbClr val="FFFFFF"/>
          </a:solidFill>
          <a:ln w="9525">
            <a:solidFill>
              <a:schemeClr val="tx1"/>
            </a:solidFill>
            <a:miter lim="800000"/>
            <a:headEnd/>
            <a:tailEnd/>
          </a:ln>
          <a:effectLst/>
        </p:spPr>
        <p:txBody>
          <a:bodyPr lIns="90000" tIns="46800" rIns="90000" bIns="46800" anchor="ctr">
            <a:spAutoFit/>
          </a:bodyPr>
          <a:lstStyle/>
          <a:p>
            <a:endParaRPr lang="es-ES"/>
          </a:p>
        </p:txBody>
      </p:sp>
      <p:sp>
        <p:nvSpPr>
          <p:cNvPr id="710661" name="Rectangle 5"/>
          <p:cNvSpPr>
            <a:spLocks noGrp="1" noChangeArrowheads="1"/>
          </p:cNvSpPr>
          <p:nvPr>
            <p:ph type="ctrTitle"/>
          </p:nvPr>
        </p:nvSpPr>
        <p:spPr>
          <a:xfrm>
            <a:off x="1098550" y="3929063"/>
            <a:ext cx="7504113" cy="652462"/>
          </a:xfrm>
        </p:spPr>
        <p:txBody>
          <a:bodyPr/>
          <a:lstStyle/>
          <a:p>
            <a:pPr algn="ctr"/>
            <a:r>
              <a:rPr lang="es-PE" sz="3600" b="1" smtClean="0">
                <a:solidFill>
                  <a:srgbClr val="003399"/>
                </a:solidFill>
                <a:effectLst>
                  <a:outerShdw blurRad="38100" dist="38100" dir="2700000" algn="tl">
                    <a:srgbClr val="C0C0C0"/>
                  </a:outerShdw>
                </a:effectLst>
              </a:rPr>
              <a:t>PROGRAMACIÓN I</a:t>
            </a:r>
            <a:endParaRPr lang="es-PE" sz="3600" b="1" dirty="0">
              <a:solidFill>
                <a:srgbClr val="003399"/>
              </a:solidFill>
              <a:effectLst>
                <a:outerShdw blurRad="38100" dist="38100" dir="2700000" algn="tl">
                  <a:srgbClr val="C0C0C0"/>
                </a:outerShdw>
              </a:effectLst>
            </a:endParaRPr>
          </a:p>
        </p:txBody>
      </p:sp>
      <p:sp>
        <p:nvSpPr>
          <p:cNvPr id="710663" name="Rectangle 7"/>
          <p:cNvSpPr>
            <a:spLocks noGrp="1" noChangeArrowheads="1"/>
          </p:cNvSpPr>
          <p:nvPr>
            <p:ph type="subTitle" idx="1"/>
          </p:nvPr>
        </p:nvSpPr>
        <p:spPr>
          <a:xfrm>
            <a:off x="611188" y="1006475"/>
            <a:ext cx="7993062" cy="358775"/>
          </a:xfrm>
          <a:noFill/>
          <a:ln/>
        </p:spPr>
        <p:txBody>
          <a:bodyPr>
            <a:normAutofit/>
          </a:bodyPr>
          <a:lstStyle/>
          <a:p>
            <a:pPr algn="ctr">
              <a:lnSpc>
                <a:spcPct val="80000"/>
              </a:lnSpc>
            </a:pPr>
            <a:r>
              <a:rPr lang="es-PE" sz="2000">
                <a:latin typeface="Arial Unicode MS" pitchFamily="34" charset="-128"/>
              </a:rPr>
              <a:t>FACULTAD DE INGENIERÍA DE SISTEMAS E INFORMÁTICA</a:t>
            </a:r>
            <a:endParaRPr lang="es-PE" sz="2000" b="1">
              <a:latin typeface="Arial Unicode MS" pitchFamily="34" charset="-128"/>
            </a:endParaRPr>
          </a:p>
        </p:txBody>
      </p:sp>
      <p:sp>
        <p:nvSpPr>
          <p:cNvPr id="710662" name="Text Box 6"/>
          <p:cNvSpPr txBox="1">
            <a:spLocks noChangeArrowheads="1"/>
          </p:cNvSpPr>
          <p:nvPr/>
        </p:nvSpPr>
        <p:spPr bwMode="auto">
          <a:xfrm>
            <a:off x="928662" y="4821238"/>
            <a:ext cx="6357982" cy="784830"/>
          </a:xfrm>
          <a:prstGeom prst="rect">
            <a:avLst/>
          </a:prstGeom>
          <a:noFill/>
          <a:ln w="9525">
            <a:noFill/>
            <a:miter lim="800000"/>
            <a:headEnd/>
            <a:tailEnd/>
          </a:ln>
          <a:effectLst/>
        </p:spPr>
        <p:txBody>
          <a:bodyPr wrap="square">
            <a:spAutoFit/>
          </a:bodyPr>
          <a:lstStyle/>
          <a:p>
            <a:pPr>
              <a:spcBef>
                <a:spcPct val="50000"/>
              </a:spcBef>
            </a:pPr>
            <a:r>
              <a:rPr lang="en-US" dirty="0" err="1">
                <a:latin typeface="Verdana" pitchFamily="34" charset="0"/>
              </a:rPr>
              <a:t>Profesor</a:t>
            </a:r>
            <a:r>
              <a:rPr lang="en-US" dirty="0">
                <a:latin typeface="Verdana" pitchFamily="34" charset="0"/>
              </a:rPr>
              <a:t> </a:t>
            </a:r>
            <a:r>
              <a:rPr lang="en-US" dirty="0" smtClean="0">
                <a:latin typeface="Verdana" pitchFamily="34" charset="0"/>
              </a:rPr>
              <a:t>Michael </a:t>
            </a:r>
            <a:r>
              <a:rPr lang="en-US" dirty="0" smtClean="0">
                <a:latin typeface="Verdana" pitchFamily="34" charset="0"/>
              </a:rPr>
              <a:t>Alejandro Cabanillas Carbonell</a:t>
            </a:r>
            <a:endParaRPr lang="en-US" dirty="0">
              <a:latin typeface="Verdana" pitchFamily="34" charset="0"/>
            </a:endParaRPr>
          </a:p>
          <a:p>
            <a:pPr>
              <a:spcBef>
                <a:spcPct val="50000"/>
              </a:spcBef>
            </a:pPr>
            <a:r>
              <a:rPr lang="en-US" u="sng" dirty="0" smtClean="0">
                <a:solidFill>
                  <a:srgbClr val="0000FF"/>
                </a:solidFill>
                <a:latin typeface="Verdana" pitchFamily="34" charset="0"/>
              </a:rPr>
              <a:t>mcabanillas@uch.edu.pe</a:t>
            </a:r>
            <a:endParaRPr lang="en-US" u="sng" dirty="0">
              <a:solidFill>
                <a:srgbClr val="0000FF"/>
              </a:solidFill>
              <a:latin typeface="Verdana" pitchFamily="34" charset="0"/>
            </a:endParaRPr>
          </a:p>
        </p:txBody>
      </p:sp>
      <p:sp>
        <p:nvSpPr>
          <p:cNvPr id="710664" name="Text Box 8"/>
          <p:cNvSpPr txBox="1">
            <a:spLocks noChangeArrowheads="1"/>
          </p:cNvSpPr>
          <p:nvPr/>
        </p:nvSpPr>
        <p:spPr bwMode="auto">
          <a:xfrm>
            <a:off x="3419475" y="6092825"/>
            <a:ext cx="2376488" cy="579438"/>
          </a:xfrm>
          <a:prstGeom prst="rect">
            <a:avLst/>
          </a:prstGeom>
          <a:noFill/>
          <a:ln w="9525">
            <a:noFill/>
            <a:miter lim="800000"/>
            <a:headEnd/>
            <a:tailEnd/>
          </a:ln>
          <a:effectLst/>
        </p:spPr>
        <p:txBody>
          <a:bodyPr>
            <a:spAutoFit/>
          </a:bodyPr>
          <a:lstStyle/>
          <a:p>
            <a:pPr algn="ctr">
              <a:spcBef>
                <a:spcPct val="50000"/>
              </a:spcBef>
            </a:pPr>
            <a:r>
              <a:rPr lang="es-PE" sz="3200" b="1" dirty="0" smtClean="0">
                <a:solidFill>
                  <a:srgbClr val="003399"/>
                </a:solidFill>
                <a:effectLst>
                  <a:outerShdw blurRad="38100" dist="38100" dir="2700000" algn="tl">
                    <a:srgbClr val="C0C0C0"/>
                  </a:outerShdw>
                </a:effectLst>
              </a:rPr>
              <a:t>2016 </a:t>
            </a:r>
            <a:r>
              <a:rPr lang="es-PE" sz="3200" b="1" dirty="0">
                <a:solidFill>
                  <a:srgbClr val="003399"/>
                </a:solidFill>
                <a:effectLst>
                  <a:outerShdw blurRad="38100" dist="38100" dir="2700000" algn="tl">
                    <a:srgbClr val="C0C0C0"/>
                  </a:outerShdw>
                </a:effectLst>
              </a:rPr>
              <a:t>– </a:t>
            </a:r>
            <a:r>
              <a:rPr lang="es-PE" sz="3200" b="1" dirty="0" smtClean="0">
                <a:solidFill>
                  <a:srgbClr val="003399"/>
                </a:solidFill>
                <a:effectLst>
                  <a:outerShdw blurRad="38100" dist="38100" dir="2700000" algn="tl">
                    <a:srgbClr val="C0C0C0"/>
                  </a:outerShdw>
                </a:effectLst>
              </a:rPr>
              <a:t>I</a:t>
            </a:r>
            <a:endParaRPr lang="es-PE" sz="3200" b="1" dirty="0">
              <a:solidFill>
                <a:srgbClr val="003399"/>
              </a:solidFill>
              <a:effectLst>
                <a:outerShdw blurRad="38100" dist="38100" dir="2700000" algn="tl">
                  <a:srgbClr val="C0C0C0"/>
                </a:outerShdw>
              </a:effectLst>
            </a:endParaRPr>
          </a:p>
        </p:txBody>
      </p:sp>
      <p:sp>
        <p:nvSpPr>
          <p:cNvPr id="710666" name="Rectangle 10"/>
          <p:cNvSpPr>
            <a:spLocks noChangeArrowheads="1"/>
          </p:cNvSpPr>
          <p:nvPr/>
        </p:nvSpPr>
        <p:spPr bwMode="auto">
          <a:xfrm>
            <a:off x="90488" y="63500"/>
            <a:ext cx="8964612" cy="857250"/>
          </a:xfrm>
          <a:prstGeom prst="rect">
            <a:avLst/>
          </a:prstGeom>
          <a:noFill/>
          <a:ln w="9525">
            <a:noFill/>
            <a:miter lim="800000"/>
            <a:headEnd/>
            <a:tailEnd/>
          </a:ln>
          <a:effectLst/>
        </p:spPr>
        <p:txBody>
          <a:bodyPr anchor="ctr"/>
          <a:lstStyle/>
          <a:p>
            <a:pPr algn="ctr"/>
            <a:r>
              <a:rPr lang="es-PE" sz="2700" b="1">
                <a:effectLst>
                  <a:outerShdw blurRad="38100" dist="38100" dir="2700000" algn="tl">
                    <a:srgbClr val="C0C0C0"/>
                  </a:outerShdw>
                </a:effectLst>
              </a:rPr>
              <a:t>UNIVERSIDAD DE CIENCIAS Y HUMANIDADES</a:t>
            </a:r>
            <a:endParaRPr lang="es-PE" b="1">
              <a:effectLst>
                <a:outerShdw blurRad="38100" dist="38100" dir="2700000" algn="tl">
                  <a:srgbClr val="C0C0C0"/>
                </a:outerShdw>
              </a:effectLst>
            </a:endParaRPr>
          </a:p>
        </p:txBody>
      </p:sp>
      <p:pic>
        <p:nvPicPr>
          <p:cNvPr id="710667" name="Picture 11" descr="Java_tasse_turning"/>
          <p:cNvPicPr>
            <a:picLocks noChangeAspect="1" noChangeArrowheads="1" noCrop="1"/>
          </p:cNvPicPr>
          <p:nvPr/>
        </p:nvPicPr>
        <p:blipFill>
          <a:blip r:embed="rId4"/>
          <a:srcRect/>
          <a:stretch>
            <a:fillRect/>
          </a:stretch>
        </p:blipFill>
        <p:spPr bwMode="auto">
          <a:xfrm>
            <a:off x="7716838" y="4437063"/>
            <a:ext cx="887412" cy="1512887"/>
          </a:xfrm>
          <a:prstGeom prst="rect">
            <a:avLst/>
          </a:prstGeom>
          <a:noFill/>
        </p:spPr>
      </p:pic>
      <p:pic>
        <p:nvPicPr>
          <p:cNvPr id="710668" name="Picture 12" descr="uch"/>
          <p:cNvPicPr>
            <a:picLocks noChangeAspect="1" noChangeArrowheads="1"/>
          </p:cNvPicPr>
          <p:nvPr/>
        </p:nvPicPr>
        <p:blipFill>
          <a:blip r:embed="rId5">
            <a:clrChange>
              <a:clrFrom>
                <a:srgbClr val="FFFFFB"/>
              </a:clrFrom>
              <a:clrTo>
                <a:srgbClr val="FFFFFB">
                  <a:alpha val="0"/>
                </a:srgbClr>
              </a:clrTo>
            </a:clrChange>
          </a:blip>
          <a:srcRect/>
          <a:stretch>
            <a:fillRect/>
          </a:stretch>
        </p:blipFill>
        <p:spPr bwMode="auto">
          <a:xfrm>
            <a:off x="2916238" y="1773238"/>
            <a:ext cx="3673475" cy="11953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6" name="Picture 6" descr="duke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8313" y="4373563"/>
            <a:ext cx="2484437" cy="2484437"/>
          </a:xfrm>
          <a:prstGeom prst="rect">
            <a:avLst/>
          </a:prstGeom>
          <a:noFill/>
        </p:spPr>
      </p:pic>
      <p:pic>
        <p:nvPicPr>
          <p:cNvPr id="158722" name="Picture 2" descr="j0301252"/>
          <p:cNvPicPr>
            <a:picLocks noChangeAspect="1" noChangeArrowheads="1"/>
          </p:cNvPicPr>
          <p:nvPr/>
        </p:nvPicPr>
        <p:blipFill>
          <a:blip r:embed="rId4">
            <a:lum bright="44000" contrast="-72000"/>
          </a:blip>
          <a:srcRect/>
          <a:stretch>
            <a:fillRect/>
          </a:stretch>
        </p:blipFill>
        <p:spPr bwMode="auto">
          <a:xfrm>
            <a:off x="4037013" y="1341438"/>
            <a:ext cx="4567237" cy="3905250"/>
          </a:xfrm>
          <a:prstGeom prst="rect">
            <a:avLst/>
          </a:prstGeom>
          <a:noFill/>
          <a:ln w="9525">
            <a:noFill/>
            <a:miter lim="800000"/>
            <a:headEnd/>
            <a:tailEnd/>
          </a:ln>
        </p:spPr>
      </p:pic>
      <p:sp>
        <p:nvSpPr>
          <p:cNvPr id="158723" name="Rectangle 3"/>
          <p:cNvSpPr>
            <a:spLocks noGrp="1" noChangeArrowheads="1"/>
          </p:cNvSpPr>
          <p:nvPr>
            <p:ph type="title"/>
          </p:nvPr>
        </p:nvSpPr>
        <p:spPr>
          <a:xfrm>
            <a:off x="755650" y="1989138"/>
            <a:ext cx="7559675" cy="2952750"/>
          </a:xfrm>
          <a:noFill/>
          <a:ln/>
        </p:spPr>
        <p:txBody>
          <a:bodyPr anchor="b"/>
          <a:lstStyle/>
          <a:p>
            <a:pPr algn="ctr"/>
            <a:r>
              <a:rPr lang="es-PE" sz="4000">
                <a:solidFill>
                  <a:schemeClr val="tx1"/>
                </a:solidFill>
                <a:latin typeface="Verdana" pitchFamily="34" charset="0"/>
              </a:rPr>
              <a:t>GRACIAS POR SU ATENCIÓN</a:t>
            </a:r>
            <a:br>
              <a:rPr lang="es-PE" sz="4000">
                <a:solidFill>
                  <a:schemeClr val="tx1"/>
                </a:solidFill>
                <a:latin typeface="Verdana" pitchFamily="34" charset="0"/>
              </a:rPr>
            </a:br>
            <a:r>
              <a:rPr lang="es-PE" sz="4000">
                <a:solidFill>
                  <a:schemeClr val="tx1"/>
                </a:solidFill>
                <a:latin typeface="Verdana" pitchFamily="34" charset="0"/>
              </a:rPr>
              <a:t/>
            </a:r>
            <a:br>
              <a:rPr lang="es-PE" sz="4000">
                <a:solidFill>
                  <a:schemeClr val="tx1"/>
                </a:solidFill>
                <a:latin typeface="Verdana" pitchFamily="34" charset="0"/>
              </a:rPr>
            </a:br>
            <a:r>
              <a:rPr lang="es-PE" sz="4000">
                <a:solidFill>
                  <a:schemeClr val="tx1"/>
                </a:solidFill>
                <a:latin typeface="Verdana" pitchFamily="34" charset="0"/>
              </a:rPr>
              <a:t>¿Preguntas?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785786" y="357166"/>
            <a:ext cx="7215238" cy="1928826"/>
          </a:xfrm>
          <a:noFill/>
          <a:ln/>
        </p:spPr>
        <p:txBody>
          <a:bodyPr anchor="b">
            <a:normAutofit fontScale="90000"/>
          </a:bodyPr>
          <a:lstStyle/>
          <a:p>
            <a:r>
              <a:rPr lang="es-ES" sz="4000" dirty="0" smtClean="0"/>
              <a:t>Clases administradoras con arreglo de objetos de tamaño ilimitado: clase </a:t>
            </a:r>
            <a:r>
              <a:rPr lang="es-ES" sz="4000" dirty="0" err="1" smtClean="0"/>
              <a:t>ArrayList</a:t>
            </a:r>
            <a:endParaRPr lang="es-ES" sz="4000" dirty="0"/>
          </a:p>
        </p:txBody>
      </p:sp>
      <p:pic>
        <p:nvPicPr>
          <p:cNvPr id="6"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t="4572" b="64514"/>
          <a:stretch>
            <a:fillRect/>
          </a:stretch>
        </p:blipFill>
        <p:spPr bwMode="auto">
          <a:xfrm>
            <a:off x="5580063" y="2214554"/>
            <a:ext cx="2997200" cy="457203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7158" y="555949"/>
            <a:ext cx="8358246" cy="1015663"/>
          </a:xfrm>
          <a:prstGeom prst="rect">
            <a:avLst/>
          </a:prstGeom>
        </p:spPr>
        <p:txBody>
          <a:bodyPr wrap="square">
            <a:spAutoFit/>
          </a:bodyPr>
          <a:lstStyle/>
          <a:p>
            <a:pPr algn="just"/>
            <a:r>
              <a:rPr lang="es-ES" sz="2000" dirty="0" err="1" smtClean="0">
                <a:latin typeface="Arial" pitchFamily="34" charset="0"/>
                <a:cs typeface="Arial" pitchFamily="34" charset="0"/>
              </a:rPr>
              <a:t>ArrayList</a:t>
            </a:r>
            <a:r>
              <a:rPr lang="es-ES" sz="2000" dirty="0" smtClean="0">
                <a:latin typeface="Arial" pitchFamily="34" charset="0"/>
                <a:cs typeface="Arial" pitchFamily="34" charset="0"/>
              </a:rPr>
              <a:t> es una clase que administra un arreglo dinámico de cualquier objeto. No tiene restricciones de capacidad. Su tamaño se ajusta en forma dinámica utilizando eficientemente la memoria del computador. </a:t>
            </a:r>
            <a:endParaRPr lang="es-ES" sz="2000" dirty="0">
              <a:latin typeface="Arial" pitchFamily="34" charset="0"/>
              <a:cs typeface="Arial" pitchFamily="34" charset="0"/>
            </a:endParaRPr>
          </a:p>
        </p:txBody>
      </p:sp>
      <p:sp>
        <p:nvSpPr>
          <p:cNvPr id="5" name="4 Rectángulo"/>
          <p:cNvSpPr/>
          <p:nvPr/>
        </p:nvSpPr>
        <p:spPr>
          <a:xfrm>
            <a:off x="1071538" y="2385948"/>
            <a:ext cx="7786742" cy="707886"/>
          </a:xfrm>
          <a:prstGeom prst="rect">
            <a:avLst/>
          </a:prstGeom>
        </p:spPr>
        <p:txBody>
          <a:bodyPr wrap="square">
            <a:spAutoFit/>
          </a:bodyPr>
          <a:lstStyle/>
          <a:p>
            <a:pPr marL="177800" indent="-177800" algn="just">
              <a:buFont typeface="Arial" pitchFamily="34" charset="0"/>
              <a:buChar char="•"/>
            </a:pPr>
            <a:r>
              <a:rPr lang="es-ES" sz="2000" b="1" dirty="0" smtClean="0">
                <a:solidFill>
                  <a:srgbClr val="0070C0"/>
                </a:solidFill>
                <a:latin typeface="Arial" pitchFamily="34" charset="0"/>
                <a:cs typeface="Arial" pitchFamily="34" charset="0"/>
              </a:rPr>
              <a:t>Tiene un Constructor por defecto que define un tamaño inicial de 10. Va creciendo de 10 en 10. </a:t>
            </a:r>
          </a:p>
        </p:txBody>
      </p:sp>
      <p:sp>
        <p:nvSpPr>
          <p:cNvPr id="6" name="5 Rectángulo"/>
          <p:cNvSpPr/>
          <p:nvPr/>
        </p:nvSpPr>
        <p:spPr>
          <a:xfrm>
            <a:off x="1071538" y="3535450"/>
            <a:ext cx="7786742" cy="1015663"/>
          </a:xfrm>
          <a:prstGeom prst="rect">
            <a:avLst/>
          </a:prstGeom>
        </p:spPr>
        <p:txBody>
          <a:bodyPr wrap="square">
            <a:spAutoFit/>
          </a:bodyPr>
          <a:lstStyle/>
          <a:p>
            <a:pPr marL="177800" indent="-177800" algn="just">
              <a:buFont typeface="Arial" pitchFamily="34" charset="0"/>
              <a:buChar char="•"/>
            </a:pPr>
            <a:r>
              <a:rPr lang="es-ES" sz="2000" b="1" dirty="0" smtClean="0">
                <a:solidFill>
                  <a:srgbClr val="0070C0"/>
                </a:solidFill>
                <a:latin typeface="Arial" pitchFamily="34" charset="0"/>
                <a:cs typeface="Arial" pitchFamily="34" charset="0"/>
              </a:rPr>
              <a:t>Se puede programar un constructor explícito donde recibe como parámetro el tamaño inicial del arreglo que usted quiera establecer. </a:t>
            </a:r>
          </a:p>
        </p:txBody>
      </p:sp>
      <p:sp>
        <p:nvSpPr>
          <p:cNvPr id="7" name="6 Rectángulo"/>
          <p:cNvSpPr/>
          <p:nvPr/>
        </p:nvSpPr>
        <p:spPr>
          <a:xfrm>
            <a:off x="1071538" y="4656433"/>
            <a:ext cx="7643866" cy="1015663"/>
          </a:xfrm>
          <a:prstGeom prst="rect">
            <a:avLst/>
          </a:prstGeom>
        </p:spPr>
        <p:txBody>
          <a:bodyPr wrap="square">
            <a:spAutoFit/>
          </a:bodyPr>
          <a:lstStyle/>
          <a:p>
            <a:pPr marL="177800" indent="-177800" algn="just">
              <a:buFont typeface="Arial" pitchFamily="34" charset="0"/>
              <a:buChar char="•"/>
            </a:pPr>
            <a:r>
              <a:rPr lang="es-ES" sz="2000" b="1" dirty="0" smtClean="0">
                <a:solidFill>
                  <a:srgbClr val="0070C0"/>
                </a:solidFill>
                <a:latin typeface="Arial" pitchFamily="34" charset="0"/>
                <a:cs typeface="Arial" pitchFamily="34" charset="0"/>
              </a:rPr>
              <a:t>Los elementos dentro de un </a:t>
            </a:r>
            <a:r>
              <a:rPr lang="es-ES" sz="2000" b="1" dirty="0" err="1" smtClean="0">
                <a:solidFill>
                  <a:srgbClr val="0070C0"/>
                </a:solidFill>
                <a:latin typeface="Arial" pitchFamily="34" charset="0"/>
                <a:cs typeface="Arial" pitchFamily="34" charset="0"/>
              </a:rPr>
              <a:t>ArrayList</a:t>
            </a:r>
            <a:r>
              <a:rPr lang="es-ES" sz="2000" b="1" dirty="0" smtClean="0">
                <a:solidFill>
                  <a:srgbClr val="0070C0"/>
                </a:solidFill>
                <a:latin typeface="Arial" pitchFamily="34" charset="0"/>
                <a:cs typeface="Arial" pitchFamily="34" charset="0"/>
              </a:rPr>
              <a:t> son Objetos de cualquier tipo. Par un uso adecuado se recomienda particularizarlo al objeto que se quiera administrar. </a:t>
            </a:r>
          </a:p>
        </p:txBody>
      </p:sp>
      <p:sp>
        <p:nvSpPr>
          <p:cNvPr id="8" name="7 Rectángulo"/>
          <p:cNvSpPr/>
          <p:nvPr/>
        </p:nvSpPr>
        <p:spPr>
          <a:xfrm>
            <a:off x="1142976" y="6172162"/>
            <a:ext cx="7500990" cy="400110"/>
          </a:xfrm>
          <a:prstGeom prst="rect">
            <a:avLst/>
          </a:prstGeom>
        </p:spPr>
        <p:txBody>
          <a:bodyPr wrap="square">
            <a:spAutoFit/>
          </a:bodyPr>
          <a:lstStyle/>
          <a:p>
            <a:pPr marL="177800" indent="-177800" algn="just">
              <a:buFont typeface="Arial" pitchFamily="34" charset="0"/>
              <a:buChar char="•"/>
            </a:pPr>
            <a:r>
              <a:rPr lang="es-ES" sz="2000" b="1" dirty="0" smtClean="0">
                <a:solidFill>
                  <a:srgbClr val="0070C0"/>
                </a:solidFill>
                <a:latin typeface="Arial" pitchFamily="34" charset="0"/>
                <a:cs typeface="Arial" pitchFamily="34" charset="0"/>
              </a:rPr>
              <a:t>La clase </a:t>
            </a:r>
            <a:r>
              <a:rPr lang="es-ES" sz="2000" b="1" dirty="0" err="1" smtClean="0">
                <a:solidFill>
                  <a:srgbClr val="0070C0"/>
                </a:solidFill>
                <a:latin typeface="Arial" pitchFamily="34" charset="0"/>
                <a:cs typeface="Arial" pitchFamily="34" charset="0"/>
              </a:rPr>
              <a:t>ArrayList</a:t>
            </a:r>
            <a:r>
              <a:rPr lang="es-ES" sz="2000" b="1" dirty="0" smtClean="0">
                <a:solidFill>
                  <a:srgbClr val="0070C0"/>
                </a:solidFill>
                <a:latin typeface="Arial" pitchFamily="34" charset="0"/>
                <a:cs typeface="Arial" pitchFamily="34" charset="0"/>
              </a:rPr>
              <a:t> forma parte del paquete </a:t>
            </a:r>
            <a:r>
              <a:rPr lang="es-ES" sz="2000" b="1" dirty="0" err="1" smtClean="0">
                <a:solidFill>
                  <a:srgbClr val="0070C0"/>
                </a:solidFill>
                <a:latin typeface="Arial" pitchFamily="34" charset="0"/>
                <a:cs typeface="Arial" pitchFamily="34" charset="0"/>
              </a:rPr>
              <a:t>java.util</a:t>
            </a:r>
            <a:r>
              <a:rPr lang="es-ES" sz="2000" b="1" dirty="0" smtClean="0">
                <a:solidFill>
                  <a:srgbClr val="0070C0"/>
                </a:solidFill>
                <a:latin typeface="Arial" pitchFamily="34" charset="0"/>
                <a:cs typeface="Arial" pitchFamily="34" charset="0"/>
              </a:rPr>
              <a:t> </a:t>
            </a:r>
          </a:p>
        </p:txBody>
      </p:sp>
      <p:pic>
        <p:nvPicPr>
          <p:cNvPr id="9" name="Picture 11" descr="Java_tasse_turning"/>
          <p:cNvPicPr>
            <a:picLocks noChangeAspect="1" noChangeArrowheads="1" noCrop="1"/>
          </p:cNvPicPr>
          <p:nvPr/>
        </p:nvPicPr>
        <p:blipFill>
          <a:blip r:embed="rId2"/>
          <a:srcRect/>
          <a:stretch>
            <a:fillRect/>
          </a:stretch>
        </p:blipFill>
        <p:spPr bwMode="auto">
          <a:xfrm>
            <a:off x="357158" y="2243038"/>
            <a:ext cx="569938" cy="971648"/>
          </a:xfrm>
          <a:prstGeom prst="rect">
            <a:avLst/>
          </a:prstGeom>
          <a:noFill/>
        </p:spPr>
      </p:pic>
      <p:pic>
        <p:nvPicPr>
          <p:cNvPr id="10" name="Picture 11" descr="Java_tasse_turning"/>
          <p:cNvPicPr>
            <a:picLocks noChangeAspect="1" noChangeArrowheads="1" noCrop="1"/>
          </p:cNvPicPr>
          <p:nvPr/>
        </p:nvPicPr>
        <p:blipFill>
          <a:blip r:embed="rId2"/>
          <a:srcRect/>
          <a:stretch>
            <a:fillRect/>
          </a:stretch>
        </p:blipFill>
        <p:spPr bwMode="auto">
          <a:xfrm>
            <a:off x="357158" y="3386046"/>
            <a:ext cx="569938" cy="971648"/>
          </a:xfrm>
          <a:prstGeom prst="rect">
            <a:avLst/>
          </a:prstGeom>
          <a:noFill/>
        </p:spPr>
      </p:pic>
      <p:pic>
        <p:nvPicPr>
          <p:cNvPr id="11" name="Picture 11" descr="Java_tasse_turning"/>
          <p:cNvPicPr>
            <a:picLocks noChangeAspect="1" noChangeArrowheads="1" noCrop="1"/>
          </p:cNvPicPr>
          <p:nvPr/>
        </p:nvPicPr>
        <p:blipFill>
          <a:blip r:embed="rId2"/>
          <a:srcRect/>
          <a:stretch>
            <a:fillRect/>
          </a:stretch>
        </p:blipFill>
        <p:spPr bwMode="auto">
          <a:xfrm>
            <a:off x="357158" y="4457616"/>
            <a:ext cx="569938" cy="971648"/>
          </a:xfrm>
          <a:prstGeom prst="rect">
            <a:avLst/>
          </a:prstGeom>
          <a:noFill/>
        </p:spPr>
      </p:pic>
      <p:pic>
        <p:nvPicPr>
          <p:cNvPr id="12" name="Picture 11" descr="Java_tasse_turning"/>
          <p:cNvPicPr>
            <a:picLocks noChangeAspect="1" noChangeArrowheads="1" noCrop="1"/>
          </p:cNvPicPr>
          <p:nvPr/>
        </p:nvPicPr>
        <p:blipFill>
          <a:blip r:embed="rId2"/>
          <a:srcRect/>
          <a:stretch>
            <a:fillRect/>
          </a:stretch>
        </p:blipFill>
        <p:spPr bwMode="auto">
          <a:xfrm>
            <a:off x="357158" y="5743500"/>
            <a:ext cx="569938" cy="971648"/>
          </a:xfrm>
          <a:prstGeom prst="rect">
            <a:avLst/>
          </a:prstGeom>
          <a:noFill/>
        </p:spPr>
      </p:pic>
      <p:sp>
        <p:nvSpPr>
          <p:cNvPr id="13" name="12 Rectángulo"/>
          <p:cNvSpPr/>
          <p:nvPr/>
        </p:nvSpPr>
        <p:spPr>
          <a:xfrm>
            <a:off x="285720" y="1742972"/>
            <a:ext cx="2571768" cy="400110"/>
          </a:xfrm>
          <a:prstGeom prst="rect">
            <a:avLst/>
          </a:prstGeom>
        </p:spPr>
        <p:txBody>
          <a:bodyPr wrap="square">
            <a:spAutoFit/>
          </a:bodyPr>
          <a:lstStyle/>
          <a:p>
            <a:pPr marL="177800" indent="-177800" algn="just">
              <a:buFont typeface="Arial" pitchFamily="34" charset="0"/>
              <a:buChar char="•"/>
            </a:pPr>
            <a:r>
              <a:rPr lang="es-ES" sz="2000" b="1" dirty="0" smtClean="0">
                <a:solidFill>
                  <a:srgbClr val="FF0000"/>
                </a:solidFill>
                <a:latin typeface="Arial" pitchFamily="34" charset="0"/>
                <a:cs typeface="Arial" pitchFamily="34" charset="0"/>
              </a:rPr>
              <a:t>Características:</a:t>
            </a:r>
          </a:p>
        </p:txBody>
      </p:sp>
      <p:sp>
        <p:nvSpPr>
          <p:cNvPr id="14" name="13 Rectángulo"/>
          <p:cNvSpPr/>
          <p:nvPr/>
        </p:nvSpPr>
        <p:spPr>
          <a:xfrm>
            <a:off x="214282" y="28494"/>
            <a:ext cx="2571768" cy="400110"/>
          </a:xfrm>
          <a:prstGeom prst="rect">
            <a:avLst/>
          </a:prstGeom>
        </p:spPr>
        <p:txBody>
          <a:bodyPr wrap="square">
            <a:spAutoFit/>
          </a:bodyPr>
          <a:lstStyle/>
          <a:p>
            <a:pPr marL="177800" indent="-177800" algn="just">
              <a:buFont typeface="Arial" pitchFamily="34" charset="0"/>
              <a:buChar char="•"/>
            </a:pPr>
            <a:r>
              <a:rPr lang="es-ES" sz="2000" b="1" dirty="0" smtClean="0">
                <a:solidFill>
                  <a:srgbClr val="FF0000"/>
                </a:solidFill>
                <a:latin typeface="Arial" pitchFamily="34" charset="0"/>
                <a:cs typeface="Arial" pitchFamily="34" charset="0"/>
              </a:rPr>
              <a:t>Definición: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1" fill="hold"/>
                                        <p:tgtEl>
                                          <p:spTgt spid="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to="" calcmode="lin" valueType="num">
                                      <p:cBhvr>
                                        <p:cTn id="32" dur="1" fill="hold"/>
                                        <p:tgtEl>
                                          <p:spTgt spid="10"/>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1" fill="hold"/>
                                        <p:tgtEl>
                                          <p:spTgt spid="6"/>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to="" calcmode="lin" valueType="num">
                                      <p:cBhvr>
                                        <p:cTn id="42" dur="1" fill="hold"/>
                                        <p:tgtEl>
                                          <p:spTgt spid="11"/>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to="" calcmode="lin" valueType="num">
                                      <p:cBhvr>
                                        <p:cTn id="47" dur="1" fill="hold"/>
                                        <p:tgtEl>
                                          <p:spTgt spid="7"/>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to="" calcmode="lin" valueType="num">
                                      <p:cBhvr>
                                        <p:cTn id="52" dur="1" fill="hold"/>
                                        <p:tgtEl>
                                          <p:spTgt spid="12"/>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to="" calcmode="lin" valueType="num">
                                      <p:cBhvr>
                                        <p:cTn id="5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285728"/>
            <a:ext cx="8929718" cy="400110"/>
          </a:xfrm>
          <a:prstGeom prst="rect">
            <a:avLst/>
          </a:prstGeom>
        </p:spPr>
        <p:txBody>
          <a:bodyPr wrap="square">
            <a:spAutoFit/>
          </a:bodyPr>
          <a:lstStyle/>
          <a:p>
            <a:pPr algn="just"/>
            <a:r>
              <a:rPr lang="es-ES" sz="2000" b="1" dirty="0" smtClean="0">
                <a:solidFill>
                  <a:srgbClr val="0070C0"/>
                </a:solidFill>
                <a:latin typeface="Arial" pitchFamily="34" charset="0"/>
                <a:cs typeface="Arial" pitchFamily="34" charset="0"/>
              </a:rPr>
              <a:t>La funcionalidad de uso frecuente de la clase </a:t>
            </a:r>
            <a:r>
              <a:rPr lang="es-ES" sz="2000" b="1" dirty="0" err="1" smtClean="0">
                <a:solidFill>
                  <a:srgbClr val="0070C0"/>
                </a:solidFill>
                <a:latin typeface="Arial" pitchFamily="34" charset="0"/>
                <a:cs typeface="Arial" pitchFamily="34" charset="0"/>
              </a:rPr>
              <a:t>ArrayList</a:t>
            </a:r>
            <a:r>
              <a:rPr lang="es-ES" sz="2000" b="1" dirty="0" smtClean="0">
                <a:solidFill>
                  <a:srgbClr val="0070C0"/>
                </a:solidFill>
                <a:latin typeface="Arial" pitchFamily="34" charset="0"/>
                <a:cs typeface="Arial" pitchFamily="34" charset="0"/>
              </a:rPr>
              <a:t> es la siguiente: </a:t>
            </a:r>
            <a:endParaRPr lang="es-ES" sz="2000" b="1" dirty="0">
              <a:solidFill>
                <a:srgbClr val="0070C0"/>
              </a:solidFill>
              <a:latin typeface="Arial" pitchFamily="34" charset="0"/>
              <a:cs typeface="Arial" pitchFamily="34" charset="0"/>
            </a:endParaRPr>
          </a:p>
        </p:txBody>
      </p:sp>
      <p:pic>
        <p:nvPicPr>
          <p:cNvPr id="1026" name="Picture 2"/>
          <p:cNvPicPr>
            <a:picLocks noChangeAspect="1" noChangeArrowheads="1"/>
          </p:cNvPicPr>
          <p:nvPr/>
        </p:nvPicPr>
        <p:blipFill>
          <a:blip r:embed="rId2"/>
          <a:srcRect l="22851" t="23437" r="15625" b="6250"/>
          <a:stretch>
            <a:fillRect/>
          </a:stretch>
        </p:blipFill>
        <p:spPr bwMode="auto">
          <a:xfrm>
            <a:off x="1000100" y="928670"/>
            <a:ext cx="7500990" cy="53578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to="" calcmode="lin" valueType="num">
                                      <p:cBhvr>
                                        <p:cTn id="12" dur="1" fill="hold"/>
                                        <p:tgtEl>
                                          <p:spTgt spid="10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71414"/>
            <a:ext cx="1374094" cy="369332"/>
          </a:xfrm>
          <a:prstGeom prst="rect">
            <a:avLst/>
          </a:prstGeom>
        </p:spPr>
        <p:txBody>
          <a:bodyPr wrap="none">
            <a:spAutoFit/>
          </a:bodyPr>
          <a:lstStyle/>
          <a:p>
            <a:r>
              <a:rPr lang="es-ES" b="1" dirty="0" smtClean="0"/>
              <a:t>Ejemplo 1 </a:t>
            </a:r>
            <a:endParaRPr lang="es-ES" dirty="0"/>
          </a:p>
        </p:txBody>
      </p:sp>
      <p:sp>
        <p:nvSpPr>
          <p:cNvPr id="3" name="2 Rectángulo"/>
          <p:cNvSpPr/>
          <p:nvPr/>
        </p:nvSpPr>
        <p:spPr>
          <a:xfrm>
            <a:off x="3500430" y="728473"/>
            <a:ext cx="5214974" cy="1200329"/>
          </a:xfrm>
          <a:prstGeom prst="rect">
            <a:avLst/>
          </a:prstGeom>
        </p:spPr>
        <p:txBody>
          <a:bodyPr wrap="square">
            <a:spAutoFit/>
          </a:bodyPr>
          <a:lstStyle/>
          <a:p>
            <a:pPr algn="just"/>
            <a:r>
              <a:rPr lang="es-ES" dirty="0" smtClean="0"/>
              <a:t>Modifique el contenido de la clase </a:t>
            </a:r>
            <a:r>
              <a:rPr lang="es-ES" dirty="0" err="1" smtClean="0"/>
              <a:t>ArregloProductos</a:t>
            </a:r>
            <a:r>
              <a:rPr lang="es-ES" dirty="0" smtClean="0"/>
              <a:t>, que tenga como atributo privado un objeto de la clase </a:t>
            </a:r>
            <a:r>
              <a:rPr lang="es-ES" dirty="0" err="1" smtClean="0"/>
              <a:t>ArrayList</a:t>
            </a:r>
            <a:r>
              <a:rPr lang="es-ES" dirty="0" smtClean="0"/>
              <a:t> donde se guardarán los objetos. </a:t>
            </a:r>
            <a:endParaRPr lang="es-ES" dirty="0"/>
          </a:p>
        </p:txBody>
      </p:sp>
      <p:pic>
        <p:nvPicPr>
          <p:cNvPr id="1026" name="Picture 2"/>
          <p:cNvPicPr>
            <a:picLocks noChangeAspect="1" noChangeArrowheads="1"/>
          </p:cNvPicPr>
          <p:nvPr/>
        </p:nvPicPr>
        <p:blipFill>
          <a:blip r:embed="rId2"/>
          <a:srcRect l="482" t="13908" r="82421" b="63437"/>
          <a:stretch>
            <a:fillRect/>
          </a:stretch>
        </p:blipFill>
        <p:spPr bwMode="auto">
          <a:xfrm>
            <a:off x="357158" y="571480"/>
            <a:ext cx="2857520" cy="2366574"/>
          </a:xfrm>
          <a:prstGeom prst="rect">
            <a:avLst/>
          </a:prstGeom>
          <a:noFill/>
          <a:ln w="28575">
            <a:solidFill>
              <a:schemeClr val="accent2"/>
            </a:solidFill>
            <a:miter lim="800000"/>
            <a:headEnd/>
            <a:tailEnd/>
          </a:ln>
          <a:effectLst/>
        </p:spPr>
      </p:pic>
      <p:pic>
        <p:nvPicPr>
          <p:cNvPr id="6" name="Picture 2"/>
          <p:cNvPicPr>
            <a:picLocks noChangeAspect="1" noChangeArrowheads="1"/>
          </p:cNvPicPr>
          <p:nvPr/>
        </p:nvPicPr>
        <p:blipFill>
          <a:blip r:embed="rId2"/>
          <a:srcRect l="32618" t="25312" r="41601" b="65938"/>
          <a:stretch>
            <a:fillRect/>
          </a:stretch>
        </p:blipFill>
        <p:spPr bwMode="auto">
          <a:xfrm>
            <a:off x="214282" y="3429000"/>
            <a:ext cx="6062024" cy="1285884"/>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l="32618" t="34063" r="41210" b="57187"/>
          <a:stretch>
            <a:fillRect/>
          </a:stretch>
        </p:blipFill>
        <p:spPr bwMode="auto">
          <a:xfrm>
            <a:off x="0" y="5214950"/>
            <a:ext cx="6153874" cy="1285884"/>
          </a:xfrm>
          <a:prstGeom prst="rect">
            <a:avLst/>
          </a:prstGeom>
          <a:noFill/>
          <a:ln w="9525">
            <a:noFill/>
            <a:miter lim="800000"/>
            <a:headEnd/>
            <a:tailEnd/>
          </a:ln>
          <a:effectLst/>
        </p:spPr>
      </p:pic>
      <p:sp>
        <p:nvSpPr>
          <p:cNvPr id="1027" name="Rectangle 3"/>
          <p:cNvSpPr>
            <a:spLocks noChangeArrowheads="1"/>
          </p:cNvSpPr>
          <p:nvPr/>
        </p:nvSpPr>
        <p:spPr bwMode="auto">
          <a:xfrm>
            <a:off x="6286512" y="3643314"/>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rgbClr val="FF0000"/>
                </a:solidFill>
                <a:effectLst/>
                <a:latin typeface="Arial" pitchFamily="34" charset="0"/>
                <a:ea typeface="Calibri" pitchFamily="34" charset="0"/>
                <a:cs typeface="Arial" pitchFamily="34" charset="0"/>
              </a:rPr>
              <a:t>// Particulariza a objetos de tipo Producto</a:t>
            </a:r>
            <a:endParaRPr kumimoji="0" lang="es-ES" sz="44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to="" calcmode="lin" valueType="num">
                                      <p:cBhvr>
                                        <p:cTn id="12" dur="1" fill="hold"/>
                                        <p:tgtEl>
                                          <p:spTgt spid="102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to="" calcmode="lin" valueType="num">
                                      <p:cBhvr>
                                        <p:cTn id="17" dur="1" fill="hold"/>
                                        <p:tgtEl>
                                          <p:spTgt spid="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36715" t="42812" r="49901" b="51077"/>
          <a:stretch>
            <a:fillRect/>
          </a:stretch>
        </p:blipFill>
        <p:spPr bwMode="auto">
          <a:xfrm>
            <a:off x="357158" y="214290"/>
            <a:ext cx="3500462" cy="998919"/>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36579" t="48923" r="42874" b="42928"/>
          <a:stretch>
            <a:fillRect/>
          </a:stretch>
        </p:blipFill>
        <p:spPr bwMode="auto">
          <a:xfrm>
            <a:off x="285720" y="1643050"/>
            <a:ext cx="5188180" cy="1285884"/>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36437" t="57581" r="40646" b="36308"/>
          <a:stretch>
            <a:fillRect/>
          </a:stretch>
        </p:blipFill>
        <p:spPr bwMode="auto">
          <a:xfrm>
            <a:off x="214282" y="3500438"/>
            <a:ext cx="5572160" cy="928694"/>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l="36238" t="63692" r="37304" b="29687"/>
          <a:stretch>
            <a:fillRect/>
          </a:stretch>
        </p:blipFill>
        <p:spPr bwMode="auto">
          <a:xfrm>
            <a:off x="214282" y="4939416"/>
            <a:ext cx="6786610" cy="1061352"/>
          </a:xfrm>
          <a:prstGeom prst="rect">
            <a:avLst/>
          </a:prstGeom>
          <a:noFill/>
          <a:ln w="9525">
            <a:noFill/>
            <a:miter lim="800000"/>
            <a:headEnd/>
            <a:tailEnd/>
          </a:ln>
          <a:effectLst/>
        </p:spPr>
      </p:pic>
      <p:sp>
        <p:nvSpPr>
          <p:cNvPr id="8" name="Rectangle 3"/>
          <p:cNvSpPr>
            <a:spLocks noChangeArrowheads="1"/>
          </p:cNvSpPr>
          <p:nvPr/>
        </p:nvSpPr>
        <p:spPr bwMode="auto">
          <a:xfrm>
            <a:off x="5929322" y="214290"/>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retorna el numero de objetos guardados</a:t>
            </a:r>
          </a:p>
        </p:txBody>
      </p:sp>
      <p:sp>
        <p:nvSpPr>
          <p:cNvPr id="9" name="Rectangle 3"/>
          <p:cNvSpPr>
            <a:spLocks noChangeArrowheads="1"/>
          </p:cNvSpPr>
          <p:nvPr/>
        </p:nvSpPr>
        <p:spPr bwMode="auto">
          <a:xfrm>
            <a:off x="6072198" y="1925413"/>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guarda un Nuevo producto</a:t>
            </a:r>
          </a:p>
        </p:txBody>
      </p:sp>
      <p:sp>
        <p:nvSpPr>
          <p:cNvPr id="10" name="Rectangle 3"/>
          <p:cNvSpPr>
            <a:spLocks noChangeArrowheads="1"/>
          </p:cNvSpPr>
          <p:nvPr/>
        </p:nvSpPr>
        <p:spPr bwMode="auto">
          <a:xfrm>
            <a:off x="6072198" y="3714752"/>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obtiene un producto de la posición i</a:t>
            </a:r>
          </a:p>
        </p:txBody>
      </p:sp>
      <p:sp>
        <p:nvSpPr>
          <p:cNvPr id="11" name="Rectangle 3"/>
          <p:cNvSpPr>
            <a:spLocks noChangeArrowheads="1"/>
          </p:cNvSpPr>
          <p:nvPr/>
        </p:nvSpPr>
        <p:spPr bwMode="auto">
          <a:xfrm>
            <a:off x="6000760" y="5568751"/>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reemplaza un producto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1" fill="hold"/>
                                        <p:tgtEl>
                                          <p:spTgt spid="6"/>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to="" calcmode="lin" valueType="num">
                                      <p:cBhvr>
                                        <p:cTn id="32" dur="1" fill="hold"/>
                                        <p:tgtEl>
                                          <p:spTgt spid="10"/>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1" fill="hold"/>
                                        <p:tgtEl>
                                          <p:spTgt spid="7"/>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to="" calcmode="lin" valueType="num">
                                      <p:cBhvr>
                                        <p:cTn id="4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36328" t="22500" r="28515" b="60313"/>
          <a:stretch>
            <a:fillRect/>
          </a:stretch>
        </p:blipFill>
        <p:spPr bwMode="auto">
          <a:xfrm>
            <a:off x="-32" y="71414"/>
            <a:ext cx="8182896" cy="2500330"/>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36328" t="46458" r="36002" b="34643"/>
          <a:stretch>
            <a:fillRect/>
          </a:stretch>
        </p:blipFill>
        <p:spPr bwMode="auto">
          <a:xfrm>
            <a:off x="214281" y="4143381"/>
            <a:ext cx="6358987" cy="271462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36328" t="40208" r="45442" b="53542"/>
          <a:stretch>
            <a:fillRect/>
          </a:stretch>
        </p:blipFill>
        <p:spPr bwMode="auto">
          <a:xfrm>
            <a:off x="214281" y="2857496"/>
            <a:ext cx="4667283" cy="1000132"/>
          </a:xfrm>
          <a:prstGeom prst="rect">
            <a:avLst/>
          </a:prstGeom>
          <a:noFill/>
          <a:ln w="9525">
            <a:noFill/>
            <a:miter lim="800000"/>
            <a:headEnd/>
            <a:tailEnd/>
          </a:ln>
          <a:effectLst/>
        </p:spPr>
      </p:pic>
      <p:sp>
        <p:nvSpPr>
          <p:cNvPr id="7" name="Rectangle 3"/>
          <p:cNvSpPr>
            <a:spLocks noChangeArrowheads="1"/>
          </p:cNvSpPr>
          <p:nvPr/>
        </p:nvSpPr>
        <p:spPr bwMode="auto">
          <a:xfrm>
            <a:off x="5572132" y="1071546"/>
            <a:ext cx="3500430" cy="923330"/>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retorna la posición de un producto según su código; -1 si no lo encontró.</a:t>
            </a:r>
          </a:p>
        </p:txBody>
      </p:sp>
      <p:sp>
        <p:nvSpPr>
          <p:cNvPr id="8" name="Rectangle 3"/>
          <p:cNvSpPr>
            <a:spLocks noChangeArrowheads="1"/>
          </p:cNvSpPr>
          <p:nvPr/>
        </p:nvSpPr>
        <p:spPr bwMode="auto">
          <a:xfrm>
            <a:off x="5929322" y="2857496"/>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elimina el producto de la posición p</a:t>
            </a:r>
          </a:p>
        </p:txBody>
      </p:sp>
      <p:sp>
        <p:nvSpPr>
          <p:cNvPr id="9" name="Rectangle 3"/>
          <p:cNvSpPr>
            <a:spLocks noChangeArrowheads="1"/>
          </p:cNvSpPr>
          <p:nvPr/>
        </p:nvSpPr>
        <p:spPr bwMode="auto">
          <a:xfrm>
            <a:off x="6000760" y="4143380"/>
            <a:ext cx="2827077" cy="646331"/>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retorna el mayor precio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to="" calcmode="lin" valueType="num">
                                      <p:cBhvr>
                                        <p:cTn id="7" dur="1" fill="hold"/>
                                        <p:tgtEl>
                                          <p:spTgt spid="205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1" fill="hold"/>
                                        <p:tgtEl>
                                          <p:spTgt spid="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to="" calcmode="lin" valueType="num">
                                      <p:cBhvr>
                                        <p:cTn id="32"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36328" t="65357" r="36467" b="15625"/>
          <a:stretch>
            <a:fillRect/>
          </a:stretch>
        </p:blipFill>
        <p:spPr bwMode="auto">
          <a:xfrm>
            <a:off x="71406" y="71414"/>
            <a:ext cx="6213098" cy="2714644"/>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l="35742" t="50625" r="34961" b="33437"/>
          <a:stretch>
            <a:fillRect/>
          </a:stretch>
        </p:blipFill>
        <p:spPr bwMode="auto">
          <a:xfrm>
            <a:off x="214282" y="2857496"/>
            <a:ext cx="6303353" cy="214314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35742" t="67500" r="34961" b="23125"/>
          <a:stretch>
            <a:fillRect/>
          </a:stretch>
        </p:blipFill>
        <p:spPr bwMode="auto">
          <a:xfrm>
            <a:off x="285720" y="5214950"/>
            <a:ext cx="6072230" cy="1214446"/>
          </a:xfrm>
          <a:prstGeom prst="rect">
            <a:avLst/>
          </a:prstGeom>
          <a:noFill/>
          <a:ln w="9525">
            <a:noFill/>
            <a:miter lim="800000"/>
            <a:headEnd/>
            <a:tailEnd/>
          </a:ln>
          <a:effectLst/>
        </p:spPr>
      </p:pic>
      <p:sp>
        <p:nvSpPr>
          <p:cNvPr id="7" name="Rectangle 3"/>
          <p:cNvSpPr>
            <a:spLocks noChangeArrowheads="1"/>
          </p:cNvSpPr>
          <p:nvPr/>
        </p:nvSpPr>
        <p:spPr bwMode="auto">
          <a:xfrm>
            <a:off x="5643570" y="500042"/>
            <a:ext cx="3143272" cy="369332"/>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retorna el menor precio</a:t>
            </a:r>
          </a:p>
        </p:txBody>
      </p:sp>
      <p:sp>
        <p:nvSpPr>
          <p:cNvPr id="8" name="Rectangle 3"/>
          <p:cNvSpPr>
            <a:spLocks noChangeArrowheads="1"/>
          </p:cNvSpPr>
          <p:nvPr/>
        </p:nvSpPr>
        <p:spPr bwMode="auto">
          <a:xfrm>
            <a:off x="5643570" y="3071810"/>
            <a:ext cx="3286148" cy="369332"/>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retorna el precio promedio</a:t>
            </a:r>
          </a:p>
        </p:txBody>
      </p:sp>
      <p:sp>
        <p:nvSpPr>
          <p:cNvPr id="9" name="Rectangle 3"/>
          <p:cNvSpPr>
            <a:spLocks noChangeArrowheads="1"/>
          </p:cNvSpPr>
          <p:nvPr/>
        </p:nvSpPr>
        <p:spPr bwMode="auto">
          <a:xfrm>
            <a:off x="5643570" y="5857892"/>
            <a:ext cx="3143272" cy="369332"/>
          </a:xfrm>
          <a:prstGeom prst="rect">
            <a:avLst/>
          </a:prstGeom>
          <a:noFill/>
          <a:ln w="9525">
            <a:solidFill>
              <a:srgbClr val="0070C0"/>
            </a:solid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s-ES" b="1" dirty="0" smtClean="0">
                <a:solidFill>
                  <a:srgbClr val="FF0000"/>
                </a:solidFill>
                <a:latin typeface="Arial" pitchFamily="34" charset="0"/>
                <a:ea typeface="Calibri" pitchFamily="34" charset="0"/>
                <a:cs typeface="Arial" pitchFamily="34" charset="0"/>
              </a:rPr>
              <a:t>// retorna el </a:t>
            </a:r>
            <a:r>
              <a:rPr lang="es-ES" b="1" dirty="0" err="1" smtClean="0">
                <a:solidFill>
                  <a:srgbClr val="FF0000"/>
                </a:solidFill>
                <a:latin typeface="Arial" pitchFamily="34" charset="0"/>
                <a:ea typeface="Calibri" pitchFamily="34" charset="0"/>
                <a:cs typeface="Arial" pitchFamily="34" charset="0"/>
              </a:rPr>
              <a:t>ArrayList</a:t>
            </a:r>
            <a:endParaRPr lang="es-ES" b="1" dirty="0" smtClean="0">
              <a:solidFill>
                <a:srgbClr val="FF0000"/>
              </a:solidFill>
              <a:latin typeface="Arial" pitchFamily="34" charset="0"/>
              <a:ea typeface="Calibri"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to="" calcmode="lin" valueType="num">
                                      <p:cBhvr>
                                        <p:cTn id="10" dur="1" fill="hold"/>
                                        <p:tgtEl>
                                          <p:spTgt spid="7"/>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 to="" calcmode="lin" valueType="num">
                                      <p:cBhvr>
                                        <p:cTn id="15" dur="1" fill="hold"/>
                                        <p:tgtEl>
                                          <p:spTgt spid="3074"/>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to="" calcmode="lin" valueType="num">
                                      <p:cBhvr>
                                        <p:cTn id="18" dur="1" fill="hold"/>
                                        <p:tgtEl>
                                          <p:spTgt spid="8"/>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to="" calcmode="lin" valueType="num">
                                      <p:cBhvr>
                                        <p:cTn id="23" dur="1" fill="hold"/>
                                        <p:tgtEl>
                                          <p:spTgt spid="6"/>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to="" calcmode="lin" valueType="num">
                                      <p:cBhvr>
                                        <p:cTn id="26"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1785926"/>
            <a:ext cx="8001056" cy="400110"/>
          </a:xfrm>
          <a:prstGeom prst="rect">
            <a:avLst/>
          </a:prstGeom>
        </p:spPr>
        <p:txBody>
          <a:bodyPr wrap="square">
            <a:spAutoFit/>
          </a:bodyPr>
          <a:lstStyle/>
          <a:p>
            <a:r>
              <a:rPr lang="es-ES" sz="2000" dirty="0" smtClean="0">
                <a:solidFill>
                  <a:schemeClr val="accent4"/>
                </a:solidFill>
              </a:rPr>
              <a:t>Ejecute su aplicación:</a:t>
            </a:r>
          </a:p>
        </p:txBody>
      </p:sp>
      <p:pic>
        <p:nvPicPr>
          <p:cNvPr id="9218" name="Picture 2"/>
          <p:cNvPicPr>
            <a:picLocks noChangeAspect="1" noChangeArrowheads="1"/>
          </p:cNvPicPr>
          <p:nvPr/>
        </p:nvPicPr>
        <p:blipFill>
          <a:blip r:embed="rId2"/>
          <a:srcRect l="26016" t="23955" r="27043" b="25937"/>
          <a:stretch>
            <a:fillRect/>
          </a:stretch>
        </p:blipFill>
        <p:spPr bwMode="auto">
          <a:xfrm>
            <a:off x="1285852" y="2403460"/>
            <a:ext cx="6677025" cy="4454540"/>
          </a:xfrm>
          <a:prstGeom prst="rect">
            <a:avLst/>
          </a:prstGeom>
          <a:noFill/>
          <a:ln w="9525">
            <a:noFill/>
            <a:miter lim="800000"/>
            <a:headEnd/>
            <a:tailEnd/>
          </a:ln>
          <a:effectLst/>
        </p:spPr>
      </p:pic>
      <p:sp>
        <p:nvSpPr>
          <p:cNvPr id="7" name="6 Rectángulo"/>
          <p:cNvSpPr/>
          <p:nvPr/>
        </p:nvSpPr>
        <p:spPr>
          <a:xfrm>
            <a:off x="357158" y="214290"/>
            <a:ext cx="8429684" cy="1477328"/>
          </a:xfrm>
          <a:prstGeom prst="rect">
            <a:avLst/>
          </a:prstGeom>
        </p:spPr>
        <p:txBody>
          <a:bodyPr wrap="square">
            <a:spAutoFit/>
          </a:bodyPr>
          <a:lstStyle/>
          <a:p>
            <a:pPr algn="just"/>
            <a:r>
              <a:rPr lang="es-ES" dirty="0" smtClean="0"/>
              <a:t>Como puede observar, el uso de una clase plantilla como </a:t>
            </a:r>
            <a:r>
              <a:rPr lang="es-ES" dirty="0" err="1" smtClean="0"/>
              <a:t>ArrayList</a:t>
            </a:r>
            <a:r>
              <a:rPr lang="es-ES" dirty="0" smtClean="0"/>
              <a:t> simplifica y facilita muchísimo la administración de los arreglos de objetos. Por ejemplo ya no debemos preocuparnos por el tamaño del arreglo. La programación de los botones en la clase que tiene el diseño de la GUI, no cambia.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 to="" calcmode="lin" valueType="num">
                                      <p:cBhvr>
                                        <p:cTn id="17" dur="1" fill="hold"/>
                                        <p:tgtEl>
                                          <p:spTgt spid="92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478</TotalTime>
  <Words>327</Words>
  <Application>Microsoft Office PowerPoint</Application>
  <PresentationFormat>Presentación en pantalla (4:3)</PresentationFormat>
  <Paragraphs>33</Paragraphs>
  <Slides>10</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 Unicode MS</vt:lpstr>
      <vt:lpstr>Arial</vt:lpstr>
      <vt:lpstr>Calibri</vt:lpstr>
      <vt:lpstr>Lucida Sans Unicode</vt:lpstr>
      <vt:lpstr>Verdana</vt:lpstr>
      <vt:lpstr>Wingdings 2</vt:lpstr>
      <vt:lpstr>Wingdings 3</vt:lpstr>
      <vt:lpstr>Concurrencia</vt:lpstr>
      <vt:lpstr>PROGRAMACIÓN I</vt:lpstr>
      <vt:lpstr>Clases administradoras con arreglo de objetos de tamaño ilimitado: clase ArrayList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  ¿Preguntas?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ALGORÍTMICA III</dc:title>
  <cp:lastModifiedBy>Profesores</cp:lastModifiedBy>
  <cp:revision>72</cp:revision>
  <dcterms:modified xsi:type="dcterms:W3CDTF">2016-03-13T17:45:50Z</dcterms:modified>
</cp:coreProperties>
</file>