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7"/>
  </p:notesMasterIdLst>
  <p:sldIdLst>
    <p:sldId id="256" r:id="rId2"/>
    <p:sldId id="311" r:id="rId3"/>
    <p:sldId id="357" r:id="rId4"/>
    <p:sldId id="358" r:id="rId5"/>
    <p:sldId id="364" r:id="rId6"/>
    <p:sldId id="359" r:id="rId7"/>
    <p:sldId id="363" r:id="rId8"/>
    <p:sldId id="362" r:id="rId9"/>
    <p:sldId id="360" r:id="rId10"/>
    <p:sldId id="361" r:id="rId11"/>
    <p:sldId id="366" r:id="rId12"/>
    <p:sldId id="349" r:id="rId13"/>
    <p:sldId id="365" r:id="rId14"/>
    <p:sldId id="367" r:id="rId15"/>
    <p:sldId id="31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499" autoAdjust="0"/>
  </p:normalViewPr>
  <p:slideViewPr>
    <p:cSldViewPr>
      <p:cViewPr varScale="1">
        <p:scale>
          <a:sx n="78" d="100"/>
          <a:sy n="78" d="100"/>
        </p:scale>
        <p:origin x="-9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91035-D17A-4D71-8871-1913B6434E9E}" type="datetimeFigureOut">
              <a:rPr lang="es-ES" smtClean="0"/>
              <a:pPr/>
              <a:t>05/05/2014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0EDA5-759E-48F1-B2E3-2D6AF0037753}" type="slidenum">
              <a:rPr lang="es-ES" smtClean="0"/>
              <a:pPr/>
              <a:t>‹Nº›</a:t>
            </a:fld>
            <a:endParaRPr lang="es-ES"/>
          </a:p>
        </p:txBody>
      </p:sp>
    </p:spTree>
    <p:extLst>
      <p:ext uri="{BB962C8B-B14F-4D97-AF65-F5344CB8AC3E}">
        <p14:creationId xmlns:p14="http://schemas.microsoft.com/office/powerpoint/2010/main" val="166538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F3E79-A6C2-4869-B0C7-28AC9522DDED}" type="slidenum">
              <a:rPr lang="es-ES_tradnl"/>
              <a:pPr/>
              <a:t>1</a:t>
            </a:fld>
            <a:endParaRPr lang="es-ES_tradnl"/>
          </a:p>
        </p:txBody>
      </p:sp>
      <p:sp>
        <p:nvSpPr>
          <p:cNvPr id="711682" name="Rectangle 2"/>
          <p:cNvSpPr>
            <a:spLocks noGrp="1" noRot="1" noChangeAspect="1" noChangeArrowheads="1" noTextEdit="1"/>
          </p:cNvSpPr>
          <p:nvPr>
            <p:ph type="sldImg"/>
          </p:nvPr>
        </p:nvSpPr>
        <p:spPr>
          <a:xfrm>
            <a:off x="1144588" y="685800"/>
            <a:ext cx="4572000" cy="3429000"/>
          </a:xfrm>
          <a:ln/>
        </p:spPr>
      </p:sp>
      <p:sp>
        <p:nvSpPr>
          <p:cNvPr id="711683" name="Rectangle 3"/>
          <p:cNvSpPr>
            <a:spLocks noGrp="1" noChangeArrowheads="1"/>
          </p:cNvSpPr>
          <p:nvPr>
            <p:ph type="body" idx="1"/>
          </p:nvPr>
        </p:nvSpPr>
        <p:spPr>
          <a:xfrm>
            <a:off x="685800" y="4343400"/>
            <a:ext cx="5486400" cy="274638"/>
          </a:xfrm>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49AC-4805-4599-B78D-2AEA74FB4C8E}" type="slidenum">
              <a:rPr lang="es-ES_tradnl"/>
              <a:pPr/>
              <a:t>15</a:t>
            </a:fld>
            <a:endParaRPr lang="es-ES_tradnl"/>
          </a:p>
        </p:txBody>
      </p:sp>
      <p:sp>
        <p:nvSpPr>
          <p:cNvPr id="159746" name="Rectangle 2"/>
          <p:cNvSpPr>
            <a:spLocks noGrp="1" noRot="1" noChangeAspect="1" noChangeArrowheads="1" noTextEdit="1"/>
          </p:cNvSpPr>
          <p:nvPr>
            <p:ph type="sldImg"/>
          </p:nvPr>
        </p:nvSpPr>
        <p:spPr>
          <a:xfrm>
            <a:off x="1144588" y="685800"/>
            <a:ext cx="4572000" cy="3429000"/>
          </a:xfrm>
          <a:ln/>
        </p:spPr>
      </p:sp>
      <p:sp>
        <p:nvSpPr>
          <p:cNvPr id="159747" name="Rectangle 3"/>
          <p:cNvSpPr>
            <a:spLocks noGrp="1" noChangeArrowheads="1"/>
          </p:cNvSpPr>
          <p:nvPr>
            <p:ph type="body" idx="1"/>
          </p:nvPr>
        </p:nvSpPr>
        <p:spPr>
          <a:xfrm>
            <a:off x="685800" y="4343400"/>
            <a:ext cx="5486400" cy="274638"/>
          </a:xfrm>
        </p:spPr>
        <p:txBody>
          <a:bodyPr/>
          <a:lstStyle/>
          <a:p>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05/05/2014</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05/05/2014</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05/05/2014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05/05/2014</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05/05/2014</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58" name="Picture 2" descr="side_col_scurve"/>
          <p:cNvPicPr>
            <a:picLocks noChangeAspect="1" noChangeArrowheads="1"/>
          </p:cNvPicPr>
          <p:nvPr/>
        </p:nvPicPr>
        <p:blipFill>
          <a:blip r:embed="rId3"/>
          <a:srcRect t="66269"/>
          <a:stretch>
            <a:fillRect/>
          </a:stretch>
        </p:blipFill>
        <p:spPr bwMode="auto">
          <a:xfrm>
            <a:off x="501650" y="0"/>
            <a:ext cx="1223963" cy="6858000"/>
          </a:xfrm>
          <a:prstGeom prst="rect">
            <a:avLst/>
          </a:prstGeom>
          <a:noFill/>
        </p:spPr>
      </p:pic>
      <p:pic>
        <p:nvPicPr>
          <p:cNvPr id="710659" name="Picture 3" descr="side_col_scurve"/>
          <p:cNvPicPr>
            <a:picLocks noChangeAspect="1" noChangeArrowheads="1"/>
          </p:cNvPicPr>
          <p:nvPr/>
        </p:nvPicPr>
        <p:blipFill>
          <a:blip r:embed="rId3"/>
          <a:srcRect/>
          <a:stretch>
            <a:fillRect/>
          </a:stretch>
        </p:blipFill>
        <p:spPr bwMode="auto">
          <a:xfrm>
            <a:off x="0" y="0"/>
            <a:ext cx="1006475" cy="6858000"/>
          </a:xfrm>
          <a:prstGeom prst="rect">
            <a:avLst/>
          </a:prstGeom>
          <a:noFill/>
        </p:spPr>
      </p:pic>
      <p:sp>
        <p:nvSpPr>
          <p:cNvPr id="710660" name="Rectangle 4"/>
          <p:cNvSpPr>
            <a:spLocks noChangeArrowheads="1"/>
          </p:cNvSpPr>
          <p:nvPr/>
        </p:nvSpPr>
        <p:spPr bwMode="auto">
          <a:xfrm>
            <a:off x="684213" y="3789363"/>
            <a:ext cx="8015287" cy="2232025"/>
          </a:xfrm>
          <a:prstGeom prst="rect">
            <a:avLst/>
          </a:prstGeom>
          <a:solidFill>
            <a:srgbClr val="FFFFFF"/>
          </a:solidFill>
          <a:ln w="9525">
            <a:solidFill>
              <a:schemeClr val="tx1"/>
            </a:solidFill>
            <a:miter lim="800000"/>
            <a:headEnd/>
            <a:tailEnd/>
          </a:ln>
          <a:effectLst/>
        </p:spPr>
        <p:txBody>
          <a:bodyPr lIns="90000" tIns="46800" rIns="90000" bIns="46800" anchor="ctr">
            <a:spAutoFit/>
          </a:bodyPr>
          <a:lstStyle/>
          <a:p>
            <a:endParaRPr lang="es-ES"/>
          </a:p>
        </p:txBody>
      </p:sp>
      <p:sp>
        <p:nvSpPr>
          <p:cNvPr id="710661" name="Rectangle 5"/>
          <p:cNvSpPr>
            <a:spLocks noGrp="1" noChangeArrowheads="1"/>
          </p:cNvSpPr>
          <p:nvPr>
            <p:ph type="ctrTitle"/>
          </p:nvPr>
        </p:nvSpPr>
        <p:spPr>
          <a:xfrm>
            <a:off x="1098550" y="3929063"/>
            <a:ext cx="7504113" cy="652462"/>
          </a:xfrm>
        </p:spPr>
        <p:txBody>
          <a:bodyPr/>
          <a:lstStyle/>
          <a:p>
            <a:pPr algn="ctr"/>
            <a:r>
              <a:rPr lang="es-PE" sz="3600" b="1">
                <a:solidFill>
                  <a:srgbClr val="003399"/>
                </a:solidFill>
                <a:effectLst>
                  <a:outerShdw blurRad="38100" dist="38100" dir="2700000" algn="tl">
                    <a:srgbClr val="C0C0C0"/>
                  </a:outerShdw>
                </a:effectLst>
              </a:rPr>
              <a:t>ALGORÍTMICA III</a:t>
            </a:r>
          </a:p>
        </p:txBody>
      </p:sp>
      <p:sp>
        <p:nvSpPr>
          <p:cNvPr id="710663" name="Rectangle 7"/>
          <p:cNvSpPr>
            <a:spLocks noGrp="1" noChangeArrowheads="1"/>
          </p:cNvSpPr>
          <p:nvPr>
            <p:ph type="subTitle" idx="1"/>
          </p:nvPr>
        </p:nvSpPr>
        <p:spPr>
          <a:xfrm>
            <a:off x="611188" y="1006475"/>
            <a:ext cx="7993062" cy="358775"/>
          </a:xfrm>
          <a:noFill/>
          <a:ln/>
        </p:spPr>
        <p:txBody>
          <a:bodyPr>
            <a:normAutofit/>
          </a:bodyPr>
          <a:lstStyle/>
          <a:p>
            <a:pPr algn="ctr">
              <a:lnSpc>
                <a:spcPct val="80000"/>
              </a:lnSpc>
            </a:pPr>
            <a:r>
              <a:rPr lang="es-PE" sz="2000">
                <a:latin typeface="Arial Unicode MS" pitchFamily="34" charset="-128"/>
              </a:rPr>
              <a:t>FACULTAD DE INGENIERÍA DE SISTEMAS E INFORMÁTICA</a:t>
            </a:r>
            <a:endParaRPr lang="es-PE" sz="2000" b="1">
              <a:latin typeface="Arial Unicode MS" pitchFamily="34" charset="-128"/>
            </a:endParaRPr>
          </a:p>
        </p:txBody>
      </p:sp>
      <p:sp>
        <p:nvSpPr>
          <p:cNvPr id="710662" name="Text Box 6"/>
          <p:cNvSpPr txBox="1">
            <a:spLocks noChangeArrowheads="1"/>
          </p:cNvSpPr>
          <p:nvPr/>
        </p:nvSpPr>
        <p:spPr bwMode="auto">
          <a:xfrm>
            <a:off x="928662" y="4821238"/>
            <a:ext cx="6357982" cy="784830"/>
          </a:xfrm>
          <a:prstGeom prst="rect">
            <a:avLst/>
          </a:prstGeom>
          <a:noFill/>
          <a:ln w="9525">
            <a:noFill/>
            <a:miter lim="800000"/>
            <a:headEnd/>
            <a:tailEnd/>
          </a:ln>
          <a:effectLst/>
        </p:spPr>
        <p:txBody>
          <a:bodyPr wrap="square">
            <a:spAutoFit/>
          </a:bodyPr>
          <a:lstStyle/>
          <a:p>
            <a:pPr>
              <a:spcBef>
                <a:spcPct val="50000"/>
              </a:spcBef>
            </a:pPr>
            <a:r>
              <a:rPr lang="en-US" dirty="0" err="1">
                <a:latin typeface="Verdana" pitchFamily="34" charset="0"/>
              </a:rPr>
              <a:t>Profesor</a:t>
            </a:r>
            <a:r>
              <a:rPr lang="en-US" dirty="0">
                <a:latin typeface="Verdana" pitchFamily="34" charset="0"/>
              </a:rPr>
              <a:t> </a:t>
            </a:r>
            <a:r>
              <a:rPr lang="en-US" dirty="0" err="1">
                <a:latin typeface="Verdana" pitchFamily="34" charset="0"/>
              </a:rPr>
              <a:t>Ing</a:t>
            </a:r>
            <a:r>
              <a:rPr lang="en-US" dirty="0">
                <a:latin typeface="Verdana" pitchFamily="34" charset="0"/>
              </a:rPr>
              <a:t>. </a:t>
            </a:r>
            <a:r>
              <a:rPr lang="en-US" dirty="0" smtClean="0">
                <a:latin typeface="Verdana" pitchFamily="34" charset="0"/>
              </a:rPr>
              <a:t>Michael Alejandro Cabanillas Carbonell</a:t>
            </a:r>
            <a:endParaRPr lang="en-US" dirty="0">
              <a:latin typeface="Verdana" pitchFamily="34" charset="0"/>
            </a:endParaRPr>
          </a:p>
          <a:p>
            <a:pPr>
              <a:spcBef>
                <a:spcPct val="50000"/>
              </a:spcBef>
            </a:pPr>
            <a:r>
              <a:rPr lang="en-US" u="sng" dirty="0" smtClean="0">
                <a:solidFill>
                  <a:srgbClr val="0000FF"/>
                </a:solidFill>
                <a:latin typeface="Verdana" pitchFamily="34" charset="0"/>
              </a:rPr>
              <a:t>fi.cabanillas@hotmail.com</a:t>
            </a:r>
            <a:endParaRPr lang="en-US" u="sng" dirty="0">
              <a:solidFill>
                <a:srgbClr val="0000FF"/>
              </a:solidFill>
              <a:latin typeface="Verdana" pitchFamily="34" charset="0"/>
            </a:endParaRPr>
          </a:p>
        </p:txBody>
      </p:sp>
      <p:sp>
        <p:nvSpPr>
          <p:cNvPr id="710664" name="Text Box 8"/>
          <p:cNvSpPr txBox="1">
            <a:spLocks noChangeArrowheads="1"/>
          </p:cNvSpPr>
          <p:nvPr/>
        </p:nvSpPr>
        <p:spPr bwMode="auto">
          <a:xfrm>
            <a:off x="3419475" y="6092825"/>
            <a:ext cx="2376488" cy="579438"/>
          </a:xfrm>
          <a:prstGeom prst="rect">
            <a:avLst/>
          </a:prstGeom>
          <a:noFill/>
          <a:ln w="9525">
            <a:noFill/>
            <a:miter lim="800000"/>
            <a:headEnd/>
            <a:tailEnd/>
          </a:ln>
          <a:effectLst/>
        </p:spPr>
        <p:txBody>
          <a:bodyPr>
            <a:spAutoFit/>
          </a:bodyPr>
          <a:lstStyle/>
          <a:p>
            <a:pPr algn="ctr">
              <a:spcBef>
                <a:spcPct val="50000"/>
              </a:spcBef>
            </a:pPr>
            <a:r>
              <a:rPr lang="es-PE" sz="3200" b="1" dirty="0" smtClean="0">
                <a:solidFill>
                  <a:srgbClr val="003399"/>
                </a:solidFill>
                <a:effectLst>
                  <a:outerShdw blurRad="38100" dist="38100" dir="2700000" algn="tl">
                    <a:srgbClr val="C0C0C0"/>
                  </a:outerShdw>
                </a:effectLst>
              </a:rPr>
              <a:t>2014 </a:t>
            </a:r>
            <a:r>
              <a:rPr lang="es-PE" sz="3200" b="1" dirty="0">
                <a:solidFill>
                  <a:srgbClr val="003399"/>
                </a:solidFill>
                <a:effectLst>
                  <a:outerShdw blurRad="38100" dist="38100" dir="2700000" algn="tl">
                    <a:srgbClr val="C0C0C0"/>
                  </a:outerShdw>
                </a:effectLst>
              </a:rPr>
              <a:t>– I</a:t>
            </a:r>
          </a:p>
        </p:txBody>
      </p:sp>
      <p:sp>
        <p:nvSpPr>
          <p:cNvPr id="710666" name="Rectangle 10"/>
          <p:cNvSpPr>
            <a:spLocks noChangeArrowheads="1"/>
          </p:cNvSpPr>
          <p:nvPr/>
        </p:nvSpPr>
        <p:spPr bwMode="auto">
          <a:xfrm>
            <a:off x="90488" y="63500"/>
            <a:ext cx="8964612" cy="857250"/>
          </a:xfrm>
          <a:prstGeom prst="rect">
            <a:avLst/>
          </a:prstGeom>
          <a:noFill/>
          <a:ln w="9525">
            <a:noFill/>
            <a:miter lim="800000"/>
            <a:headEnd/>
            <a:tailEnd/>
          </a:ln>
          <a:effectLst/>
        </p:spPr>
        <p:txBody>
          <a:bodyPr anchor="ctr"/>
          <a:lstStyle/>
          <a:p>
            <a:pPr algn="ctr"/>
            <a:r>
              <a:rPr lang="es-PE" sz="2700" b="1">
                <a:effectLst>
                  <a:outerShdw blurRad="38100" dist="38100" dir="2700000" algn="tl">
                    <a:srgbClr val="C0C0C0"/>
                  </a:outerShdw>
                </a:effectLst>
              </a:rPr>
              <a:t>UNIVERSIDAD DE CIENCIAS Y HUMANIDADES</a:t>
            </a:r>
            <a:endParaRPr lang="es-PE" b="1">
              <a:effectLst>
                <a:outerShdw blurRad="38100" dist="38100" dir="2700000" algn="tl">
                  <a:srgbClr val="C0C0C0"/>
                </a:outerShdw>
              </a:effectLst>
            </a:endParaRPr>
          </a:p>
        </p:txBody>
      </p:sp>
      <p:pic>
        <p:nvPicPr>
          <p:cNvPr id="710667" name="Picture 11" descr="Java_tasse_turning"/>
          <p:cNvPicPr>
            <a:picLocks noChangeAspect="1" noChangeArrowheads="1" noCrop="1"/>
          </p:cNvPicPr>
          <p:nvPr/>
        </p:nvPicPr>
        <p:blipFill>
          <a:blip r:embed="rId4"/>
          <a:srcRect/>
          <a:stretch>
            <a:fillRect/>
          </a:stretch>
        </p:blipFill>
        <p:spPr bwMode="auto">
          <a:xfrm>
            <a:off x="7716838" y="4437063"/>
            <a:ext cx="887412" cy="1512887"/>
          </a:xfrm>
          <a:prstGeom prst="rect">
            <a:avLst/>
          </a:prstGeom>
          <a:noFill/>
        </p:spPr>
      </p:pic>
      <p:pic>
        <p:nvPicPr>
          <p:cNvPr id="710668" name="Picture 12" descr="uch"/>
          <p:cNvPicPr>
            <a:picLocks noChangeAspect="1" noChangeArrowheads="1"/>
          </p:cNvPicPr>
          <p:nvPr/>
        </p:nvPicPr>
        <p:blipFill>
          <a:blip r:embed="rId5">
            <a:clrChange>
              <a:clrFrom>
                <a:srgbClr val="FFFFFB"/>
              </a:clrFrom>
              <a:clrTo>
                <a:srgbClr val="FFFFFB">
                  <a:alpha val="0"/>
                </a:srgbClr>
              </a:clrTo>
            </a:clrChange>
          </a:blip>
          <a:srcRect/>
          <a:stretch>
            <a:fillRect/>
          </a:stretch>
        </p:blipFill>
        <p:spPr bwMode="auto">
          <a:xfrm>
            <a:off x="2916238" y="1773238"/>
            <a:ext cx="3673475" cy="11953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142852"/>
            <a:ext cx="8572560" cy="2616101"/>
          </a:xfrm>
          <a:prstGeom prst="rect">
            <a:avLst/>
          </a:prstGeom>
        </p:spPr>
        <p:txBody>
          <a:bodyPr wrap="square">
            <a:spAutoFit/>
          </a:bodyPr>
          <a:lstStyle/>
          <a:p>
            <a:pPr>
              <a:defRPr/>
            </a:pPr>
            <a:r>
              <a:rPr lang="es-ES" sz="2800" dirty="0" smtClean="0">
                <a:solidFill>
                  <a:srgbClr val="000000"/>
                </a:solidFill>
              </a:rPr>
              <a:t>Java permite definir una clase como subclase de una clase padre.</a:t>
            </a:r>
          </a:p>
          <a:p>
            <a:pPr>
              <a:defRPr/>
            </a:pPr>
            <a:endParaRPr lang="es-ES" sz="2800" dirty="0" smtClean="0">
              <a:solidFill>
                <a:srgbClr val="000000"/>
              </a:solidFill>
            </a:endParaRPr>
          </a:p>
          <a:p>
            <a:pPr lvl="1">
              <a:defRPr/>
            </a:pPr>
            <a:r>
              <a:rPr lang="es-ES" sz="2000" b="1" i="1" dirty="0" err="1" smtClean="0">
                <a:solidFill>
                  <a:srgbClr val="000000"/>
                </a:solidFill>
              </a:rPr>
              <a:t>class</a:t>
            </a:r>
            <a:r>
              <a:rPr lang="es-ES" sz="2000" i="1" dirty="0" smtClean="0">
                <a:solidFill>
                  <a:srgbClr val="000000"/>
                </a:solidFill>
              </a:rPr>
              <a:t> </a:t>
            </a:r>
            <a:r>
              <a:rPr lang="es-ES" sz="2000" i="1" dirty="0" err="1" smtClean="0">
                <a:solidFill>
                  <a:srgbClr val="000000"/>
                </a:solidFill>
              </a:rPr>
              <a:t>clase_hija</a:t>
            </a:r>
            <a:r>
              <a:rPr lang="es-ES" sz="2000" i="1" dirty="0" smtClean="0">
                <a:solidFill>
                  <a:srgbClr val="000000"/>
                </a:solidFill>
              </a:rPr>
              <a:t> </a:t>
            </a:r>
            <a:r>
              <a:rPr lang="es-ES" sz="2000" b="1" i="1" dirty="0" err="1" smtClean="0">
                <a:solidFill>
                  <a:srgbClr val="000000"/>
                </a:solidFill>
              </a:rPr>
              <a:t>extends</a:t>
            </a:r>
            <a:r>
              <a:rPr lang="es-ES" sz="2000" i="1" dirty="0" smtClean="0">
                <a:solidFill>
                  <a:srgbClr val="000000"/>
                </a:solidFill>
              </a:rPr>
              <a:t> </a:t>
            </a:r>
            <a:r>
              <a:rPr lang="es-ES" sz="2000" i="1" dirty="0" err="1" smtClean="0">
                <a:solidFill>
                  <a:srgbClr val="000000"/>
                </a:solidFill>
              </a:rPr>
              <a:t>clase_padre</a:t>
            </a:r>
            <a:endParaRPr lang="es-ES" sz="2000" i="1" dirty="0" smtClean="0">
              <a:solidFill>
                <a:srgbClr val="000000"/>
              </a:solidFill>
            </a:endParaRPr>
          </a:p>
          <a:p>
            <a:pPr lvl="1">
              <a:defRPr/>
            </a:pPr>
            <a:r>
              <a:rPr lang="es-ES" sz="2000" i="1" dirty="0" smtClean="0">
                <a:solidFill>
                  <a:srgbClr val="000000"/>
                </a:solidFill>
              </a:rPr>
              <a:t>{</a:t>
            </a:r>
          </a:p>
          <a:p>
            <a:pPr lvl="1">
              <a:defRPr/>
            </a:pPr>
            <a:r>
              <a:rPr lang="es-ES" sz="2000" i="1" dirty="0" smtClean="0">
                <a:solidFill>
                  <a:srgbClr val="000000"/>
                </a:solidFill>
              </a:rPr>
              <a:t>..........</a:t>
            </a:r>
          </a:p>
          <a:p>
            <a:pPr lvl="1">
              <a:defRPr/>
            </a:pPr>
            <a:r>
              <a:rPr lang="es-ES" sz="2000" i="1" dirty="0" smtClean="0">
                <a:solidFill>
                  <a:srgbClr val="000000"/>
                </a:solidFill>
              </a:rPr>
              <a:t>}</a:t>
            </a:r>
          </a:p>
        </p:txBody>
      </p:sp>
      <p:pic>
        <p:nvPicPr>
          <p:cNvPr id="5" name="Picture 6"/>
          <p:cNvPicPr>
            <a:picLocks noChangeAspect="1" noChangeArrowheads="1"/>
          </p:cNvPicPr>
          <p:nvPr/>
        </p:nvPicPr>
        <p:blipFill>
          <a:blip r:embed="rId2"/>
          <a:srcRect/>
          <a:stretch>
            <a:fillRect/>
          </a:stretch>
        </p:blipFill>
        <p:spPr bwMode="auto">
          <a:xfrm>
            <a:off x="2571736" y="2500306"/>
            <a:ext cx="2928958" cy="426960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00100" y="2677065"/>
            <a:ext cx="7929618" cy="1323439"/>
          </a:xfrm>
          <a:prstGeom prst="rect">
            <a:avLst/>
          </a:prstGeom>
        </p:spPr>
        <p:txBody>
          <a:bodyPr wrap="square">
            <a:spAutoFit/>
          </a:bodyPr>
          <a:lstStyle/>
          <a:p>
            <a:pPr algn="just"/>
            <a:r>
              <a:rPr lang="es-ES" sz="2000" dirty="0" smtClean="0">
                <a:latin typeface="Arial" pitchFamily="34" charset="0"/>
                <a:cs typeface="Arial" pitchFamily="34" charset="0"/>
              </a:rPr>
              <a:t>Sin embargo, cuando la clase Padre sí tiene un constructor explícito, entonces la clase Hija sí está obligada a tener su constructor desde donde debe invocar al constructor de la clase Padre utilizando la palabra reservada </a:t>
            </a:r>
            <a:r>
              <a:rPr lang="es-ES" sz="2000" dirty="0" err="1" smtClean="0">
                <a:latin typeface="Arial" pitchFamily="34" charset="0"/>
                <a:cs typeface="Arial" pitchFamily="34" charset="0"/>
              </a:rPr>
              <a:t>super</a:t>
            </a:r>
            <a:r>
              <a:rPr lang="es-ES" sz="2000" dirty="0" smtClean="0">
                <a:latin typeface="Arial" pitchFamily="34" charset="0"/>
                <a:cs typeface="Arial" pitchFamily="34" charset="0"/>
              </a:rPr>
              <a:t>.</a:t>
            </a:r>
            <a:endParaRPr lang="es-ES" sz="2000" dirty="0">
              <a:latin typeface="Arial" pitchFamily="34" charset="0"/>
              <a:cs typeface="Arial" pitchFamily="34" charset="0"/>
            </a:endParaRPr>
          </a:p>
        </p:txBody>
      </p:sp>
      <p:sp>
        <p:nvSpPr>
          <p:cNvPr id="6" name="5 Rectángulo"/>
          <p:cNvSpPr/>
          <p:nvPr/>
        </p:nvSpPr>
        <p:spPr>
          <a:xfrm>
            <a:off x="1000100" y="4743368"/>
            <a:ext cx="7858180" cy="1015663"/>
          </a:xfrm>
          <a:prstGeom prst="rect">
            <a:avLst/>
          </a:prstGeom>
        </p:spPr>
        <p:txBody>
          <a:bodyPr wrap="square">
            <a:spAutoFit/>
          </a:bodyPr>
          <a:lstStyle/>
          <a:p>
            <a:pPr algn="just"/>
            <a:r>
              <a:rPr lang="es-ES" sz="2000" dirty="0" smtClean="0">
                <a:latin typeface="Arial" pitchFamily="34" charset="0"/>
                <a:cs typeface="Arial" pitchFamily="34" charset="0"/>
              </a:rPr>
              <a:t>La clase Hija puede tener métodos con el mismo nombre que algún método de la clase Padre. Para diferenciar su invocación al método de la clase Padre se le antepone la palabra reservada </a:t>
            </a:r>
            <a:r>
              <a:rPr lang="es-ES" sz="2000" dirty="0" err="1" smtClean="0">
                <a:latin typeface="Arial" pitchFamily="34" charset="0"/>
                <a:cs typeface="Arial" pitchFamily="34" charset="0"/>
              </a:rPr>
              <a:t>super</a:t>
            </a:r>
            <a:r>
              <a:rPr lang="es-ES" sz="2000" dirty="0" smtClean="0">
                <a:latin typeface="Arial" pitchFamily="34" charset="0"/>
                <a:cs typeface="Arial" pitchFamily="34" charset="0"/>
              </a:rPr>
              <a:t>.</a:t>
            </a:r>
          </a:p>
        </p:txBody>
      </p:sp>
      <p:pic>
        <p:nvPicPr>
          <p:cNvPr id="7" name="Picture 11" descr="Java_tasse_turning"/>
          <p:cNvPicPr>
            <a:picLocks noChangeAspect="1" noChangeArrowheads="1" noCrop="1"/>
          </p:cNvPicPr>
          <p:nvPr/>
        </p:nvPicPr>
        <p:blipFill>
          <a:blip r:embed="rId2"/>
          <a:srcRect/>
          <a:stretch>
            <a:fillRect/>
          </a:stretch>
        </p:blipFill>
        <p:spPr bwMode="auto">
          <a:xfrm>
            <a:off x="142844" y="1242906"/>
            <a:ext cx="569938" cy="971648"/>
          </a:xfrm>
          <a:prstGeom prst="rect">
            <a:avLst/>
          </a:prstGeom>
          <a:noFill/>
        </p:spPr>
      </p:pic>
      <p:pic>
        <p:nvPicPr>
          <p:cNvPr id="9" name="Picture 11" descr="Java_tasse_turning"/>
          <p:cNvPicPr>
            <a:picLocks noChangeAspect="1" noChangeArrowheads="1" noCrop="1"/>
          </p:cNvPicPr>
          <p:nvPr/>
        </p:nvPicPr>
        <p:blipFill>
          <a:blip r:embed="rId2"/>
          <a:srcRect/>
          <a:stretch>
            <a:fillRect/>
          </a:stretch>
        </p:blipFill>
        <p:spPr bwMode="auto">
          <a:xfrm>
            <a:off x="142844" y="4814806"/>
            <a:ext cx="569938" cy="971648"/>
          </a:xfrm>
          <a:prstGeom prst="rect">
            <a:avLst/>
          </a:prstGeom>
          <a:noFill/>
        </p:spPr>
      </p:pic>
      <p:sp>
        <p:nvSpPr>
          <p:cNvPr id="10" name="Rectangle 7"/>
          <p:cNvSpPr>
            <a:spLocks noGrp="1" noChangeArrowheads="1"/>
          </p:cNvSpPr>
          <p:nvPr>
            <p:ph type="title"/>
          </p:nvPr>
        </p:nvSpPr>
        <p:spPr>
          <a:xfrm>
            <a:off x="2214546" y="-24"/>
            <a:ext cx="4429156" cy="928694"/>
          </a:xfrm>
          <a:noFill/>
          <a:ln/>
        </p:spPr>
        <p:txBody>
          <a:bodyPr anchor="b">
            <a:noAutofit/>
          </a:bodyPr>
          <a:lstStyle/>
          <a:p>
            <a:pPr algn="ctr"/>
            <a:r>
              <a:rPr lang="es-ES" sz="4400" cap="all" dirty="0" smtClean="0"/>
              <a:t>HERENCIA</a:t>
            </a:r>
            <a:endParaRPr lang="es-ES" sz="4400" dirty="0"/>
          </a:p>
        </p:txBody>
      </p:sp>
      <p:sp>
        <p:nvSpPr>
          <p:cNvPr id="11" name="10 Rectángulo"/>
          <p:cNvSpPr/>
          <p:nvPr/>
        </p:nvSpPr>
        <p:spPr>
          <a:xfrm>
            <a:off x="1000100" y="1385782"/>
            <a:ext cx="8001056" cy="707886"/>
          </a:xfrm>
          <a:prstGeom prst="rect">
            <a:avLst/>
          </a:prstGeom>
        </p:spPr>
        <p:txBody>
          <a:bodyPr wrap="square">
            <a:spAutoFit/>
          </a:bodyPr>
          <a:lstStyle/>
          <a:p>
            <a:pPr algn="just"/>
            <a:r>
              <a:rPr lang="es-ES" sz="2000" dirty="0" smtClean="0">
                <a:latin typeface="Arial" pitchFamily="34" charset="0"/>
                <a:cs typeface="Arial" pitchFamily="34" charset="0"/>
              </a:rPr>
              <a:t>Si la clase Padre no tiene un constructor explícito, entonces la clase Hija no está obligada a tenerlo.</a:t>
            </a:r>
            <a:endParaRPr lang="es-ES" sz="2000" dirty="0">
              <a:latin typeface="Arial" pitchFamily="34" charset="0"/>
              <a:cs typeface="Arial" pitchFamily="34" charset="0"/>
            </a:endParaRPr>
          </a:p>
        </p:txBody>
      </p:sp>
      <p:pic>
        <p:nvPicPr>
          <p:cNvPr id="12" name="Picture 11" descr="Java_tasse_turning"/>
          <p:cNvPicPr>
            <a:picLocks noChangeAspect="1" noChangeArrowheads="1" noCrop="1"/>
          </p:cNvPicPr>
          <p:nvPr/>
        </p:nvPicPr>
        <p:blipFill>
          <a:blip r:embed="rId2"/>
          <a:srcRect/>
          <a:stretch>
            <a:fillRect/>
          </a:stretch>
        </p:blipFill>
        <p:spPr bwMode="auto">
          <a:xfrm>
            <a:off x="142844" y="2748503"/>
            <a:ext cx="569938" cy="97164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to="" calcmode="lin" valueType="num">
                                      <p:cBhvr>
                                        <p:cTn id="12" dur="1" fill="hold"/>
                                        <p:tgtEl>
                                          <p:spTgt spid="1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1" fill="hold"/>
                                        <p:tgtEl>
                                          <p:spTgt spid="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to="" calcmode="lin" valueType="num">
                                      <p:cBhvr>
                                        <p:cTn id="27" dur="1" fill="hold"/>
                                        <p:tgtEl>
                                          <p:spTgt spid="12"/>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to="" calcmode="lin" valueType="num">
                                      <p:cBhvr>
                                        <p:cTn id="32" dur="1" fill="hold"/>
                                        <p:tgtEl>
                                          <p:spTgt spid="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to="" calcmode="lin" valueType="num">
                                      <p:cBhvr>
                                        <p:cTn id="37"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71414"/>
            <a:ext cx="1374094" cy="369332"/>
          </a:xfrm>
          <a:prstGeom prst="rect">
            <a:avLst/>
          </a:prstGeom>
        </p:spPr>
        <p:txBody>
          <a:bodyPr wrap="none">
            <a:spAutoFit/>
          </a:bodyPr>
          <a:lstStyle/>
          <a:p>
            <a:r>
              <a:rPr lang="es-ES" b="1" dirty="0" smtClean="0"/>
              <a:t>Ejemplo 1 </a:t>
            </a:r>
            <a:endParaRPr lang="es-ES" dirty="0"/>
          </a:p>
        </p:txBody>
      </p:sp>
      <p:sp>
        <p:nvSpPr>
          <p:cNvPr id="3" name="2 Rectángulo"/>
          <p:cNvSpPr/>
          <p:nvPr/>
        </p:nvSpPr>
        <p:spPr>
          <a:xfrm>
            <a:off x="285720" y="500042"/>
            <a:ext cx="8358246" cy="2585323"/>
          </a:xfrm>
          <a:prstGeom prst="rect">
            <a:avLst/>
          </a:prstGeom>
        </p:spPr>
        <p:txBody>
          <a:bodyPr wrap="square">
            <a:spAutoFit/>
          </a:bodyPr>
          <a:lstStyle/>
          <a:p>
            <a:pPr algn="just"/>
            <a:r>
              <a:rPr lang="es-ES" dirty="0" smtClean="0"/>
              <a:t>Considere la existencia de la clase TV desarrollada anteriormente y diseñe una nueva clase hija de nombre TVH, aplicando herencia, considerando los siguientes atributos protegidos adicionales: origen(entero), tecnología(entero). Considere para el campo origen: nacional, americano, japonés, </a:t>
            </a:r>
            <a:r>
              <a:rPr lang="es-ES" dirty="0" err="1" smtClean="0"/>
              <a:t>koreano</a:t>
            </a:r>
            <a:r>
              <a:rPr lang="es-ES" dirty="0" smtClean="0"/>
              <a:t>, chino, otro. Considere para el campo tecnología: Tradicional, LCD, Plasma, Digital. Considere métodos adicionales para que retornen el nombre del origen y el nombre de la tecnología.</a:t>
            </a:r>
          </a:p>
          <a:p>
            <a:pPr algn="just"/>
            <a:r>
              <a:rPr lang="es-ES" dirty="0" smtClean="0"/>
              <a:t>La nueva clase hija debe ser utilizada para el proceso de la siguiente GUI:</a:t>
            </a:r>
            <a:endParaRPr lang="es-ES" dirty="0"/>
          </a:p>
        </p:txBody>
      </p:sp>
      <p:pic>
        <p:nvPicPr>
          <p:cNvPr id="4" name="Picture 2"/>
          <p:cNvPicPr>
            <a:picLocks noChangeAspect="1" noChangeArrowheads="1"/>
          </p:cNvPicPr>
          <p:nvPr/>
        </p:nvPicPr>
        <p:blipFill>
          <a:blip r:embed="rId2"/>
          <a:srcRect/>
          <a:stretch>
            <a:fillRect/>
          </a:stretch>
        </p:blipFill>
        <p:spPr bwMode="auto">
          <a:xfrm>
            <a:off x="1428728" y="3714752"/>
            <a:ext cx="5705475" cy="2847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476" t="13887" r="83594" b="62500"/>
          <a:stretch>
            <a:fillRect/>
          </a:stretch>
        </p:blipFill>
        <p:spPr bwMode="auto">
          <a:xfrm>
            <a:off x="71406" y="-24"/>
            <a:ext cx="2621714" cy="2428892"/>
          </a:xfrm>
          <a:prstGeom prst="rect">
            <a:avLst/>
          </a:prstGeom>
          <a:noFill/>
          <a:ln w="9525">
            <a:solidFill>
              <a:schemeClr val="accent2"/>
            </a:solidFill>
            <a:miter lim="800000"/>
            <a:headEnd/>
            <a:tailEnd/>
          </a:ln>
          <a:effectLst/>
        </p:spPr>
      </p:pic>
      <p:pic>
        <p:nvPicPr>
          <p:cNvPr id="2051" name="Picture 3"/>
          <p:cNvPicPr>
            <a:picLocks noChangeAspect="1" noChangeArrowheads="1"/>
          </p:cNvPicPr>
          <p:nvPr/>
        </p:nvPicPr>
        <p:blipFill>
          <a:blip r:embed="rId3"/>
          <a:srcRect l="34179" t="21875" r="24219" b="50937"/>
          <a:stretch>
            <a:fillRect/>
          </a:stretch>
        </p:blipFill>
        <p:spPr bwMode="auto">
          <a:xfrm>
            <a:off x="0" y="2500306"/>
            <a:ext cx="8991303" cy="3643338"/>
          </a:xfrm>
          <a:prstGeom prst="rect">
            <a:avLst/>
          </a:prstGeom>
          <a:noFill/>
          <a:ln w="9525">
            <a:noFill/>
            <a:miter lim="800000"/>
            <a:headEnd/>
            <a:tailEnd/>
          </a:ln>
          <a:effectLst/>
        </p:spPr>
      </p:pic>
      <p:sp>
        <p:nvSpPr>
          <p:cNvPr id="4" name="3 Rectángulo"/>
          <p:cNvSpPr/>
          <p:nvPr/>
        </p:nvSpPr>
        <p:spPr>
          <a:xfrm>
            <a:off x="3857620" y="785794"/>
            <a:ext cx="2500330" cy="707886"/>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Clase TV</a:t>
            </a:r>
          </a:p>
          <a:p>
            <a:pPr lvl="0" algn="just" fontAlgn="base">
              <a:spcBef>
                <a:spcPct val="0"/>
              </a:spcBef>
              <a:spcAft>
                <a:spcPct val="0"/>
              </a:spcAft>
            </a:pPr>
            <a:r>
              <a:rPr lang="es-ES" sz="2000" dirty="0" smtClean="0">
                <a:solidFill>
                  <a:srgbClr val="FF0000"/>
                </a:solidFill>
                <a:latin typeface="Arial" pitchFamily="34" charset="0"/>
                <a:cs typeface="Arial" pitchFamily="34" charset="0"/>
              </a:rPr>
              <a:t>(Clase Padre)</a:t>
            </a:r>
            <a:endParaRPr lang="es-ES" sz="3600" dirty="0" smtClean="0">
              <a:solidFill>
                <a:srgbClr val="FF0000"/>
              </a:solidFill>
              <a:latin typeface="Arial" pitchFamily="34" charset="0"/>
            </a:endParaRPr>
          </a:p>
        </p:txBody>
      </p:sp>
      <p:sp>
        <p:nvSpPr>
          <p:cNvPr id="5" name="4 Rectángulo"/>
          <p:cNvSpPr/>
          <p:nvPr/>
        </p:nvSpPr>
        <p:spPr>
          <a:xfrm>
            <a:off x="3428992" y="6315038"/>
            <a:ext cx="3143272" cy="400110"/>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Métodos </a:t>
            </a:r>
            <a:r>
              <a:rPr lang="es-ES" sz="2000" dirty="0" err="1" smtClean="0">
                <a:latin typeface="Arial" pitchFamily="34" charset="0"/>
                <a:ea typeface="Calibri" pitchFamily="34" charset="0"/>
                <a:cs typeface="Arial" pitchFamily="34" charset="0"/>
              </a:rPr>
              <a:t>get</a:t>
            </a:r>
            <a:r>
              <a:rPr lang="es-ES" sz="2000" dirty="0" smtClean="0">
                <a:latin typeface="Arial" pitchFamily="34" charset="0"/>
                <a:ea typeface="Calibri" pitchFamily="34" charset="0"/>
                <a:cs typeface="Arial" pitchFamily="34" charset="0"/>
              </a:rPr>
              <a:t>/set…</a:t>
            </a:r>
            <a:endParaRPr lang="es-ES" sz="3600" dirty="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to="" calcmode="lin" valueType="num">
                                      <p:cBhvr>
                                        <p:cTn id="12" dur="1" fill="hold"/>
                                        <p:tgtEl>
                                          <p:spTgt spid="205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to="" calcmode="lin" valueType="num">
                                      <p:cBhvr>
                                        <p:cTn id="17" dur="1" fill="hold"/>
                                        <p:tgtEl>
                                          <p:spTgt spid="205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33984" t="28125" r="6250" b="52187"/>
          <a:stretch>
            <a:fillRect/>
          </a:stretch>
        </p:blipFill>
        <p:spPr bwMode="auto">
          <a:xfrm>
            <a:off x="30583" y="2714620"/>
            <a:ext cx="9021599" cy="3143272"/>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476" t="13887" r="83594" b="62500"/>
          <a:stretch>
            <a:fillRect/>
          </a:stretch>
        </p:blipFill>
        <p:spPr bwMode="auto">
          <a:xfrm>
            <a:off x="71406" y="-24"/>
            <a:ext cx="2621714" cy="2428892"/>
          </a:xfrm>
          <a:prstGeom prst="rect">
            <a:avLst/>
          </a:prstGeom>
          <a:noFill/>
          <a:ln w="9525">
            <a:solidFill>
              <a:schemeClr val="accent2"/>
            </a:solidFill>
            <a:miter lim="800000"/>
            <a:headEnd/>
            <a:tailEnd/>
          </a:ln>
          <a:effectLst/>
        </p:spPr>
      </p:pic>
      <p:sp>
        <p:nvSpPr>
          <p:cNvPr id="6" name="5 Rectángulo"/>
          <p:cNvSpPr/>
          <p:nvPr/>
        </p:nvSpPr>
        <p:spPr>
          <a:xfrm>
            <a:off x="3857620" y="785795"/>
            <a:ext cx="2786082" cy="1323439"/>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Clase TVH</a:t>
            </a:r>
          </a:p>
          <a:p>
            <a:pPr algn="just" fontAlgn="base">
              <a:spcBef>
                <a:spcPct val="0"/>
              </a:spcBef>
              <a:spcAft>
                <a:spcPct val="0"/>
              </a:spcAft>
            </a:pPr>
            <a:r>
              <a:rPr lang="es-ES" sz="2400" dirty="0" smtClean="0">
                <a:solidFill>
                  <a:srgbClr val="FF0000"/>
                </a:solidFill>
                <a:latin typeface="Arial" pitchFamily="34" charset="0"/>
                <a:cs typeface="Arial" pitchFamily="34" charset="0"/>
              </a:rPr>
              <a:t>(Clase Hija)</a:t>
            </a:r>
            <a:endParaRPr lang="es-ES" sz="4000" dirty="0" smtClean="0">
              <a:solidFill>
                <a:srgbClr val="FF0000"/>
              </a:solidFill>
              <a:latin typeface="Arial" pitchFamily="34" charset="0"/>
            </a:endParaRPr>
          </a:p>
          <a:p>
            <a:pPr lvl="0" algn="just" fontAlgn="base">
              <a:spcBef>
                <a:spcPct val="0"/>
              </a:spcBef>
              <a:spcAft>
                <a:spcPct val="0"/>
              </a:spcAft>
            </a:pPr>
            <a:endParaRPr lang="es-ES" sz="3600" dirty="0" smtClean="0">
              <a:latin typeface="Arial" pitchFamily="34" charset="0"/>
            </a:endParaRPr>
          </a:p>
        </p:txBody>
      </p:sp>
      <p:sp>
        <p:nvSpPr>
          <p:cNvPr id="7" name="6 Rectángulo"/>
          <p:cNvSpPr/>
          <p:nvPr/>
        </p:nvSpPr>
        <p:spPr>
          <a:xfrm>
            <a:off x="3428992" y="6315038"/>
            <a:ext cx="3143272" cy="400110"/>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Métodos </a:t>
            </a:r>
            <a:r>
              <a:rPr lang="es-ES" sz="2000" dirty="0" err="1" smtClean="0">
                <a:latin typeface="Arial" pitchFamily="34" charset="0"/>
                <a:ea typeface="Calibri" pitchFamily="34" charset="0"/>
                <a:cs typeface="Arial" pitchFamily="34" charset="0"/>
              </a:rPr>
              <a:t>get</a:t>
            </a:r>
            <a:r>
              <a:rPr lang="es-ES" sz="2000" dirty="0" smtClean="0">
                <a:latin typeface="Arial" pitchFamily="34" charset="0"/>
                <a:ea typeface="Calibri" pitchFamily="34" charset="0"/>
                <a:cs typeface="Arial" pitchFamily="34" charset="0"/>
              </a:rPr>
              <a:t>/set…</a:t>
            </a:r>
            <a:endParaRPr lang="es-ES" sz="3600" dirty="0" smtClean="0">
              <a:latin typeface="Arial" pitchFamily="34" charset="0"/>
            </a:endParaRPr>
          </a:p>
        </p:txBody>
      </p:sp>
      <p:sp>
        <p:nvSpPr>
          <p:cNvPr id="8" name="7 Rectángulo"/>
          <p:cNvSpPr/>
          <p:nvPr/>
        </p:nvSpPr>
        <p:spPr>
          <a:xfrm>
            <a:off x="5429256" y="3571876"/>
            <a:ext cx="1714512" cy="400110"/>
          </a:xfrm>
          <a:prstGeom prst="rect">
            <a:avLst/>
          </a:prstGeom>
        </p:spPr>
        <p:txBody>
          <a:bodyPr wrap="square">
            <a:spAutoFit/>
          </a:bodyPr>
          <a:lstStyle/>
          <a:p>
            <a:pPr lvl="0" algn="just" fontAlgn="base">
              <a:spcBef>
                <a:spcPct val="0"/>
              </a:spcBef>
              <a:spcAft>
                <a:spcPct val="0"/>
              </a:spcAft>
            </a:pPr>
            <a:r>
              <a:rPr lang="es-ES" sz="2000" b="1" dirty="0" smtClean="0">
                <a:solidFill>
                  <a:srgbClr val="FF0000"/>
                </a:solidFill>
                <a:latin typeface="Arial" pitchFamily="34" charset="0"/>
                <a:ea typeface="Calibri" pitchFamily="34" charset="0"/>
                <a:cs typeface="Arial" pitchFamily="34" charset="0"/>
              </a:rPr>
              <a:t>Constructor</a:t>
            </a:r>
            <a:endParaRPr lang="es-ES" sz="3600" b="1" dirty="0" smtClean="0">
              <a:latin typeface="Arial" pitchFamily="34" charset="0"/>
            </a:endParaRPr>
          </a:p>
        </p:txBody>
      </p:sp>
      <p:sp>
        <p:nvSpPr>
          <p:cNvPr id="9" name="8 Rectángulo"/>
          <p:cNvSpPr/>
          <p:nvPr/>
        </p:nvSpPr>
        <p:spPr>
          <a:xfrm>
            <a:off x="4643438" y="4143380"/>
            <a:ext cx="4500562" cy="369332"/>
          </a:xfrm>
          <a:prstGeom prst="rect">
            <a:avLst/>
          </a:prstGeom>
        </p:spPr>
        <p:txBody>
          <a:bodyPr wrap="square">
            <a:spAutoFit/>
          </a:bodyPr>
          <a:lstStyle/>
          <a:p>
            <a:pPr lvl="0"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Invoca al constructor de la clase padre</a:t>
            </a:r>
            <a:endParaRPr lang="es-ES" sz="3200" b="1" dirty="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to="" calcmode="lin" valueType="num">
                                      <p:cBhvr>
                                        <p:cTn id="17" dur="1" fill="hold"/>
                                        <p:tgtEl>
                                          <p:spTgt spid="307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6" name="Picture 6" descr="duke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8313" y="4373563"/>
            <a:ext cx="2484437" cy="2484437"/>
          </a:xfrm>
          <a:prstGeom prst="rect">
            <a:avLst/>
          </a:prstGeom>
          <a:noFill/>
        </p:spPr>
      </p:pic>
      <p:pic>
        <p:nvPicPr>
          <p:cNvPr id="158722" name="Picture 2" descr="j0301252"/>
          <p:cNvPicPr>
            <a:picLocks noChangeAspect="1" noChangeArrowheads="1"/>
          </p:cNvPicPr>
          <p:nvPr/>
        </p:nvPicPr>
        <p:blipFill>
          <a:blip r:embed="rId4">
            <a:lum bright="44000" contrast="-72000"/>
          </a:blip>
          <a:srcRect/>
          <a:stretch>
            <a:fillRect/>
          </a:stretch>
        </p:blipFill>
        <p:spPr bwMode="auto">
          <a:xfrm>
            <a:off x="4037013" y="1341438"/>
            <a:ext cx="4567237" cy="3905250"/>
          </a:xfrm>
          <a:prstGeom prst="rect">
            <a:avLst/>
          </a:prstGeom>
          <a:noFill/>
          <a:ln w="9525">
            <a:noFill/>
            <a:miter lim="800000"/>
            <a:headEnd/>
            <a:tailEnd/>
          </a:ln>
        </p:spPr>
      </p:pic>
      <p:sp>
        <p:nvSpPr>
          <p:cNvPr id="158723" name="Rectangle 3"/>
          <p:cNvSpPr>
            <a:spLocks noGrp="1" noChangeArrowheads="1"/>
          </p:cNvSpPr>
          <p:nvPr>
            <p:ph type="title"/>
          </p:nvPr>
        </p:nvSpPr>
        <p:spPr>
          <a:xfrm>
            <a:off x="755650" y="1989138"/>
            <a:ext cx="7559675" cy="2952750"/>
          </a:xfrm>
          <a:noFill/>
          <a:ln/>
        </p:spPr>
        <p:txBody>
          <a:bodyPr anchor="b"/>
          <a:lstStyle/>
          <a:p>
            <a:pPr algn="ctr"/>
            <a:r>
              <a:rPr lang="es-PE" sz="4000">
                <a:solidFill>
                  <a:schemeClr val="tx1"/>
                </a:solidFill>
                <a:latin typeface="Verdana" pitchFamily="34" charset="0"/>
              </a:rPr>
              <a:t>GRACIAS POR SU ATENCIÓN</a:t>
            </a:r>
            <a:br>
              <a:rPr lang="es-PE" sz="4000">
                <a:solidFill>
                  <a:schemeClr val="tx1"/>
                </a:solidFill>
                <a:latin typeface="Verdana" pitchFamily="34" charset="0"/>
              </a:rPr>
            </a:br>
            <a:r>
              <a:rPr lang="es-PE" sz="4000">
                <a:solidFill>
                  <a:schemeClr val="tx1"/>
                </a:solidFill>
                <a:latin typeface="Verdana" pitchFamily="34" charset="0"/>
              </a:rPr>
              <a:t/>
            </a:r>
            <a:br>
              <a:rPr lang="es-PE" sz="4000">
                <a:solidFill>
                  <a:schemeClr val="tx1"/>
                </a:solidFill>
                <a:latin typeface="Verdana" pitchFamily="34" charset="0"/>
              </a:rPr>
            </a:br>
            <a:r>
              <a:rPr lang="es-PE" sz="4000">
                <a:solidFill>
                  <a:schemeClr val="tx1"/>
                </a:solidFill>
                <a:latin typeface="Verdana" pitchFamily="34" charset="0"/>
              </a:rPr>
              <a:t>¿Preguntas?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2071670" y="214290"/>
            <a:ext cx="4429156" cy="928694"/>
          </a:xfrm>
          <a:noFill/>
          <a:ln/>
        </p:spPr>
        <p:txBody>
          <a:bodyPr anchor="b">
            <a:noAutofit/>
          </a:bodyPr>
          <a:lstStyle/>
          <a:p>
            <a:pPr algn="ctr"/>
            <a:r>
              <a:rPr lang="es-ES" sz="4400" cap="all" dirty="0" smtClean="0"/>
              <a:t>HERENCIA</a:t>
            </a:r>
            <a:endParaRPr lang="es-ES" sz="4400" dirty="0"/>
          </a:p>
        </p:txBody>
      </p:sp>
      <p:pic>
        <p:nvPicPr>
          <p:cNvPr id="6"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t="4572" b="64514"/>
          <a:stretch>
            <a:fillRect/>
          </a:stretch>
        </p:blipFill>
        <p:spPr bwMode="auto">
          <a:xfrm>
            <a:off x="5503890" y="2285968"/>
            <a:ext cx="2997200" cy="4572032"/>
          </a:xfrm>
          <a:prstGeom prst="rect">
            <a:avLst/>
          </a:prstGeom>
          <a:noFill/>
        </p:spPr>
      </p:pic>
      <p:sp>
        <p:nvSpPr>
          <p:cNvPr id="10241" name="Rectangle 1"/>
          <p:cNvSpPr>
            <a:spLocks noChangeArrowheads="1"/>
          </p:cNvSpPr>
          <p:nvPr/>
        </p:nvSpPr>
        <p:spPr bwMode="auto">
          <a:xfrm>
            <a:off x="428596" y="1486903"/>
            <a:ext cx="764386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PE" sz="3200" b="1" cap="all" dirty="0" smtClean="0">
                <a:effectLst>
                  <a:outerShdw blurRad="31750" dist="25400" dir="5400000" algn="tl" rotWithShape="0">
                    <a:srgbClr val="000000">
                      <a:alpha val="25000"/>
                    </a:srgbClr>
                  </a:outerShdw>
                </a:effectLst>
                <a:latin typeface="+mj-lt"/>
                <a:ea typeface="+mj-ea"/>
                <a:cs typeface="+mj-cs"/>
              </a:rPr>
              <a:t>Jerarquía , </a:t>
            </a:r>
            <a:r>
              <a:rPr lang="es-PE" sz="3200" b="1" cap="all" dirty="0" err="1" smtClean="0">
                <a:effectLst>
                  <a:outerShdw blurRad="31750" dist="25400" dir="5400000" algn="tl" rotWithShape="0">
                    <a:srgbClr val="000000">
                      <a:alpha val="25000"/>
                    </a:srgbClr>
                  </a:outerShdw>
                </a:effectLst>
                <a:latin typeface="+mj-lt"/>
                <a:ea typeface="+mj-ea"/>
                <a:cs typeface="+mj-cs"/>
              </a:rPr>
              <a:t>extends</a:t>
            </a:r>
            <a:r>
              <a:rPr lang="es-PE" sz="3200" b="1" cap="all" dirty="0" smtClean="0">
                <a:effectLst>
                  <a:outerShdw blurRad="31750" dist="25400" dir="5400000" algn="tl" rotWithShape="0">
                    <a:srgbClr val="000000">
                      <a:alpha val="25000"/>
                    </a:srgbClr>
                  </a:outerShdw>
                </a:effectLst>
                <a:latin typeface="+mj-lt"/>
                <a:ea typeface="+mj-ea"/>
                <a:cs typeface="+mj-cs"/>
              </a:rPr>
              <a:t>, </a:t>
            </a:r>
            <a:r>
              <a:rPr lang="es-PE" sz="3200" b="1" cap="all" dirty="0" err="1" smtClean="0">
                <a:effectLst>
                  <a:outerShdw blurRad="31750" dist="25400" dir="5400000" algn="tl" rotWithShape="0">
                    <a:srgbClr val="000000">
                      <a:alpha val="25000"/>
                    </a:srgbClr>
                  </a:outerShdw>
                </a:effectLst>
                <a:latin typeface="+mj-lt"/>
                <a:ea typeface="+mj-ea"/>
                <a:cs typeface="+mj-cs"/>
              </a:rPr>
              <a:t>super</a:t>
            </a:r>
            <a:endParaRPr lang="es-PE" sz="3200" b="1" cap="all" dirty="0" smtClean="0">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241"/>
                                        </p:tgtEl>
                                        <p:attrNameLst>
                                          <p:attrName>style.visibility</p:attrName>
                                        </p:attrNameLst>
                                      </p:cBhvr>
                                      <p:to>
                                        <p:strVal val="visible"/>
                                      </p:to>
                                    </p:set>
                                    <p:anim to="" calcmode="lin" valueType="num">
                                      <p:cBhvr>
                                        <p:cTn id="12" dur="1" fill="hold"/>
                                        <p:tgtEl>
                                          <p:spTgt spid="1024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2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00100" y="1785926"/>
            <a:ext cx="7929618" cy="707886"/>
          </a:xfrm>
          <a:prstGeom prst="rect">
            <a:avLst/>
          </a:prstGeom>
        </p:spPr>
        <p:txBody>
          <a:bodyPr wrap="square">
            <a:spAutoFit/>
          </a:bodyPr>
          <a:lstStyle/>
          <a:p>
            <a:pPr algn="just"/>
            <a:r>
              <a:rPr lang="es-ES" sz="2000" dirty="0" smtClean="0">
                <a:latin typeface="Arial" pitchFamily="34" charset="0"/>
                <a:cs typeface="Arial" pitchFamily="34" charset="0"/>
              </a:rPr>
              <a:t>La Herencia es una de las características más importantes y beneficiosas para el enfoque de programación orientado a objetos.</a:t>
            </a:r>
            <a:endParaRPr lang="es-ES" sz="2000" dirty="0">
              <a:latin typeface="Arial" pitchFamily="34" charset="0"/>
              <a:cs typeface="Arial" pitchFamily="34" charset="0"/>
            </a:endParaRPr>
          </a:p>
        </p:txBody>
      </p:sp>
      <p:sp>
        <p:nvSpPr>
          <p:cNvPr id="5" name="4 Rectángulo"/>
          <p:cNvSpPr/>
          <p:nvPr/>
        </p:nvSpPr>
        <p:spPr>
          <a:xfrm>
            <a:off x="1000100" y="2571744"/>
            <a:ext cx="7858180" cy="1015663"/>
          </a:xfrm>
          <a:prstGeom prst="rect">
            <a:avLst/>
          </a:prstGeom>
        </p:spPr>
        <p:txBody>
          <a:bodyPr wrap="square">
            <a:spAutoFit/>
          </a:bodyPr>
          <a:lstStyle/>
          <a:p>
            <a:pPr algn="just"/>
            <a:r>
              <a:rPr lang="es-ES" sz="2000" dirty="0" smtClean="0">
                <a:latin typeface="Arial" pitchFamily="34" charset="0"/>
                <a:cs typeface="Arial" pitchFamily="34" charset="0"/>
              </a:rPr>
              <a:t>En resumen se trata de “utilizar lo que ya está hecho” para agregarle y/o cambiarle funcionalidad, nunca quitarle. Esto en la vida real tiene mucho sentido.</a:t>
            </a:r>
          </a:p>
        </p:txBody>
      </p:sp>
      <p:sp>
        <p:nvSpPr>
          <p:cNvPr id="6" name="5 Rectángulo"/>
          <p:cNvSpPr/>
          <p:nvPr/>
        </p:nvSpPr>
        <p:spPr>
          <a:xfrm>
            <a:off x="1000100" y="3643314"/>
            <a:ext cx="7858180" cy="1938992"/>
          </a:xfrm>
          <a:prstGeom prst="rect">
            <a:avLst/>
          </a:prstGeom>
        </p:spPr>
        <p:txBody>
          <a:bodyPr wrap="square">
            <a:spAutoFit/>
          </a:bodyPr>
          <a:lstStyle/>
          <a:p>
            <a:pPr algn="just"/>
            <a:r>
              <a:rPr lang="es-ES" sz="2000" dirty="0" smtClean="0">
                <a:latin typeface="Arial" pitchFamily="34" charset="0"/>
                <a:cs typeface="Arial" pitchFamily="34" charset="0"/>
              </a:rPr>
              <a:t>Por ejemplo, Existiendo el televisor en blanco y negro (clase Padre) fabricaron el televisor a color (clase Hija) aprovechando todo lo bueno del televisor en blanco y negro ya implementado como cambio de canales, administración del volumen, mecanismo de encendido/apagado. Al televisor a color le agregaron más funcionalidad como: soportar audio, video, cable. </a:t>
            </a:r>
          </a:p>
        </p:txBody>
      </p:sp>
      <p:pic>
        <p:nvPicPr>
          <p:cNvPr id="7" name="Picture 11" descr="Java_tasse_turning"/>
          <p:cNvPicPr>
            <a:picLocks noChangeAspect="1" noChangeArrowheads="1" noCrop="1"/>
          </p:cNvPicPr>
          <p:nvPr/>
        </p:nvPicPr>
        <p:blipFill>
          <a:blip r:embed="rId2"/>
          <a:srcRect/>
          <a:stretch>
            <a:fillRect/>
          </a:stretch>
        </p:blipFill>
        <p:spPr bwMode="auto">
          <a:xfrm>
            <a:off x="142844" y="857232"/>
            <a:ext cx="569938" cy="971648"/>
          </a:xfrm>
          <a:prstGeom prst="rect">
            <a:avLst/>
          </a:prstGeom>
          <a:noFill/>
        </p:spPr>
      </p:pic>
      <p:pic>
        <p:nvPicPr>
          <p:cNvPr id="8" name="Picture 11" descr="Java_tasse_turning"/>
          <p:cNvPicPr>
            <a:picLocks noChangeAspect="1" noChangeArrowheads="1" noCrop="1"/>
          </p:cNvPicPr>
          <p:nvPr/>
        </p:nvPicPr>
        <p:blipFill>
          <a:blip r:embed="rId2"/>
          <a:srcRect/>
          <a:stretch>
            <a:fillRect/>
          </a:stretch>
        </p:blipFill>
        <p:spPr bwMode="auto">
          <a:xfrm>
            <a:off x="142844" y="2714620"/>
            <a:ext cx="569938" cy="971648"/>
          </a:xfrm>
          <a:prstGeom prst="rect">
            <a:avLst/>
          </a:prstGeom>
          <a:noFill/>
        </p:spPr>
      </p:pic>
      <p:pic>
        <p:nvPicPr>
          <p:cNvPr id="9" name="Picture 11" descr="Java_tasse_turning"/>
          <p:cNvPicPr>
            <a:picLocks noChangeAspect="1" noChangeArrowheads="1" noCrop="1"/>
          </p:cNvPicPr>
          <p:nvPr/>
        </p:nvPicPr>
        <p:blipFill>
          <a:blip r:embed="rId2"/>
          <a:srcRect/>
          <a:stretch>
            <a:fillRect/>
          </a:stretch>
        </p:blipFill>
        <p:spPr bwMode="auto">
          <a:xfrm>
            <a:off x="142844" y="3714752"/>
            <a:ext cx="569938" cy="971648"/>
          </a:xfrm>
          <a:prstGeom prst="rect">
            <a:avLst/>
          </a:prstGeom>
          <a:noFill/>
        </p:spPr>
      </p:pic>
      <p:sp>
        <p:nvSpPr>
          <p:cNvPr id="10" name="Rectangle 7"/>
          <p:cNvSpPr>
            <a:spLocks noGrp="1" noChangeArrowheads="1"/>
          </p:cNvSpPr>
          <p:nvPr>
            <p:ph type="title"/>
          </p:nvPr>
        </p:nvSpPr>
        <p:spPr>
          <a:xfrm>
            <a:off x="2214546" y="-24"/>
            <a:ext cx="4429156" cy="928694"/>
          </a:xfrm>
          <a:noFill/>
          <a:ln/>
        </p:spPr>
        <p:txBody>
          <a:bodyPr anchor="b">
            <a:noAutofit/>
          </a:bodyPr>
          <a:lstStyle/>
          <a:p>
            <a:pPr algn="ctr"/>
            <a:r>
              <a:rPr lang="es-ES" sz="4400" cap="all" dirty="0" smtClean="0"/>
              <a:t>HERENCIA</a:t>
            </a:r>
            <a:endParaRPr lang="es-ES" sz="4400" dirty="0"/>
          </a:p>
        </p:txBody>
      </p:sp>
      <p:sp>
        <p:nvSpPr>
          <p:cNvPr id="11" name="10 Rectángulo"/>
          <p:cNvSpPr/>
          <p:nvPr/>
        </p:nvSpPr>
        <p:spPr>
          <a:xfrm>
            <a:off x="1000100" y="1000108"/>
            <a:ext cx="8001056" cy="707886"/>
          </a:xfrm>
          <a:prstGeom prst="rect">
            <a:avLst/>
          </a:prstGeom>
        </p:spPr>
        <p:txBody>
          <a:bodyPr wrap="square">
            <a:spAutoFit/>
          </a:bodyPr>
          <a:lstStyle/>
          <a:p>
            <a:pPr algn="just"/>
            <a:r>
              <a:rPr lang="es-ES" sz="2000" dirty="0" smtClean="0">
                <a:latin typeface="Arial" pitchFamily="34" charset="0"/>
                <a:cs typeface="Arial" pitchFamily="34" charset="0"/>
              </a:rPr>
              <a:t>La herencia es una propiedad que permite la declaración de nuevas clases a partir de otras ya existentes.</a:t>
            </a:r>
            <a:endParaRPr lang="es-ES" sz="2000" dirty="0">
              <a:latin typeface="Arial" pitchFamily="34" charset="0"/>
              <a:cs typeface="Arial" pitchFamily="34" charset="0"/>
            </a:endParaRPr>
          </a:p>
        </p:txBody>
      </p:sp>
      <p:pic>
        <p:nvPicPr>
          <p:cNvPr id="12" name="Picture 11" descr="Java_tasse_turning"/>
          <p:cNvPicPr>
            <a:picLocks noChangeAspect="1" noChangeArrowheads="1" noCrop="1"/>
          </p:cNvPicPr>
          <p:nvPr/>
        </p:nvPicPr>
        <p:blipFill>
          <a:blip r:embed="rId2"/>
          <a:srcRect/>
          <a:stretch>
            <a:fillRect/>
          </a:stretch>
        </p:blipFill>
        <p:spPr bwMode="auto">
          <a:xfrm>
            <a:off x="142844" y="1857364"/>
            <a:ext cx="569938" cy="971648"/>
          </a:xfrm>
          <a:prstGeom prst="rect">
            <a:avLst/>
          </a:prstGeom>
          <a:noFill/>
        </p:spPr>
      </p:pic>
      <p:sp>
        <p:nvSpPr>
          <p:cNvPr id="13" name="12 Rectángulo"/>
          <p:cNvSpPr/>
          <p:nvPr/>
        </p:nvSpPr>
        <p:spPr>
          <a:xfrm>
            <a:off x="1000100" y="5715016"/>
            <a:ext cx="7786742" cy="1015663"/>
          </a:xfrm>
          <a:prstGeom prst="rect">
            <a:avLst/>
          </a:prstGeom>
        </p:spPr>
        <p:txBody>
          <a:bodyPr wrap="square">
            <a:spAutoFit/>
          </a:bodyPr>
          <a:lstStyle/>
          <a:p>
            <a:pPr algn="just"/>
            <a:r>
              <a:rPr lang="es-ES" sz="2000" dirty="0" smtClean="0">
                <a:latin typeface="Arial" pitchFamily="34" charset="0"/>
                <a:cs typeface="Arial" pitchFamily="34" charset="0"/>
              </a:rPr>
              <a:t>Existiendo el televisor a color (clase Padre) fabricaron el televisor digital (clase Hija) al que le cambiaron y agregaron funcionalidad para el soporte de la tecnología digital.</a:t>
            </a:r>
          </a:p>
        </p:txBody>
      </p:sp>
      <p:pic>
        <p:nvPicPr>
          <p:cNvPr id="14" name="Picture 11" descr="Java_tasse_turning"/>
          <p:cNvPicPr>
            <a:picLocks noChangeAspect="1" noChangeArrowheads="1" noCrop="1"/>
          </p:cNvPicPr>
          <p:nvPr/>
        </p:nvPicPr>
        <p:blipFill>
          <a:blip r:embed="rId2"/>
          <a:srcRect/>
          <a:stretch>
            <a:fillRect/>
          </a:stretch>
        </p:blipFill>
        <p:spPr bwMode="auto">
          <a:xfrm>
            <a:off x="214282" y="5600624"/>
            <a:ext cx="569938" cy="97164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to="" calcmode="lin" valueType="num">
                                      <p:cBhvr>
                                        <p:cTn id="27" dur="1" fill="hold"/>
                                        <p:tgtEl>
                                          <p:spTgt spid="4"/>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to="" calcmode="lin" valueType="num">
                                      <p:cBhvr>
                                        <p:cTn id="37" dur="1" fill="hold"/>
                                        <p:tgtEl>
                                          <p:spTgt spid="5"/>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to="" calcmode="lin" valueType="num">
                                      <p:cBhvr>
                                        <p:cTn id="42" dur="1" fill="hold"/>
                                        <p:tgtEl>
                                          <p:spTgt spid="9"/>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to="" calcmode="lin" valueType="num">
                                      <p:cBhvr>
                                        <p:cTn id="47" dur="1" fill="hold"/>
                                        <p:tgtEl>
                                          <p:spTgt spid="6"/>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 to="" calcmode="lin" valueType="num">
                                      <p:cBhvr>
                                        <p:cTn id="52" dur="1" fill="hold"/>
                                        <p:tgtEl>
                                          <p:spTgt spid="14"/>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to="" calcmode="lin" valueType="num">
                                      <p:cBhvr>
                                        <p:cTn id="57"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1.bp.blogspot.com/_DLHUwIYKU_Q/TAfqRF3LDXI/AAAAAAAAACo/YemmP3PhACU/s1600/tvfutbol.jpeg"/>
          <p:cNvPicPr>
            <a:picLocks noChangeAspect="1" noChangeArrowheads="1"/>
          </p:cNvPicPr>
          <p:nvPr/>
        </p:nvPicPr>
        <p:blipFill>
          <a:blip r:embed="rId2"/>
          <a:srcRect/>
          <a:stretch>
            <a:fillRect/>
          </a:stretch>
        </p:blipFill>
        <p:spPr bwMode="auto">
          <a:xfrm>
            <a:off x="2786050" y="-24"/>
            <a:ext cx="2500330" cy="1793094"/>
          </a:xfrm>
          <a:prstGeom prst="rect">
            <a:avLst/>
          </a:prstGeom>
          <a:noFill/>
        </p:spPr>
      </p:pic>
      <p:pic>
        <p:nvPicPr>
          <p:cNvPr id="28678" name="Picture 6" descr="http://t0.gstatic.com/images?q=tbn:ANd9GcRdhdLE0m4K80q6ijmEBmI-gJ4nXCao9IZm1Zq3UONzQWowgffoOg"/>
          <p:cNvPicPr>
            <a:picLocks noChangeAspect="1" noChangeArrowheads="1"/>
          </p:cNvPicPr>
          <p:nvPr/>
        </p:nvPicPr>
        <p:blipFill>
          <a:blip r:embed="rId3"/>
          <a:srcRect/>
          <a:stretch>
            <a:fillRect/>
          </a:stretch>
        </p:blipFill>
        <p:spPr bwMode="auto">
          <a:xfrm>
            <a:off x="2767016" y="2428868"/>
            <a:ext cx="2305050" cy="1981201"/>
          </a:xfrm>
          <a:prstGeom prst="rect">
            <a:avLst/>
          </a:prstGeom>
          <a:noFill/>
        </p:spPr>
      </p:pic>
      <p:pic>
        <p:nvPicPr>
          <p:cNvPr id="28680" name="Picture 8" descr="http://static.clickbd.com/global/classified/item_img/347463_0_original.jpg"/>
          <p:cNvPicPr>
            <a:picLocks noChangeAspect="1" noChangeArrowheads="1"/>
          </p:cNvPicPr>
          <p:nvPr/>
        </p:nvPicPr>
        <p:blipFill>
          <a:blip r:embed="rId4" cstate="print"/>
          <a:srcRect/>
          <a:stretch>
            <a:fillRect/>
          </a:stretch>
        </p:blipFill>
        <p:spPr bwMode="auto">
          <a:xfrm>
            <a:off x="2277362" y="4714884"/>
            <a:ext cx="3212164" cy="2143116"/>
          </a:xfrm>
          <a:prstGeom prst="rect">
            <a:avLst/>
          </a:prstGeom>
          <a:noFill/>
        </p:spPr>
      </p:pic>
      <p:grpSp>
        <p:nvGrpSpPr>
          <p:cNvPr id="6" name="5 Grupo"/>
          <p:cNvGrpSpPr/>
          <p:nvPr/>
        </p:nvGrpSpPr>
        <p:grpSpPr>
          <a:xfrm>
            <a:off x="5643570" y="71414"/>
            <a:ext cx="2143140" cy="2155282"/>
            <a:chOff x="1071538" y="1785926"/>
            <a:chExt cx="2143140" cy="1901719"/>
          </a:xfrm>
        </p:grpSpPr>
        <p:sp>
          <p:nvSpPr>
            <p:cNvPr id="7" name="6 Rectángulo"/>
            <p:cNvSpPr/>
            <p:nvPr/>
          </p:nvSpPr>
          <p:spPr>
            <a:xfrm>
              <a:off x="1071538" y="1785926"/>
              <a:ext cx="2143140" cy="1891006"/>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7 Conector recto"/>
            <p:cNvCxnSpPr/>
            <p:nvPr/>
          </p:nvCxnSpPr>
          <p:spPr>
            <a:xfrm>
              <a:off x="1071538" y="2143116"/>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1071538" y="2855908"/>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571604" y="1785926"/>
              <a:ext cx="1214446" cy="325881"/>
            </a:xfrm>
            <a:prstGeom prst="rect">
              <a:avLst/>
            </a:prstGeom>
          </p:spPr>
          <p:txBody>
            <a:bodyPr wrap="square">
              <a:spAutoFit/>
            </a:bodyPr>
            <a:lstStyle/>
            <a:p>
              <a:pPr algn="just"/>
              <a:r>
                <a:rPr lang="es-ES" dirty="0" smtClean="0">
                  <a:latin typeface="Arial" pitchFamily="34" charset="0"/>
                  <a:cs typeface="Arial" pitchFamily="34" charset="0"/>
                </a:rPr>
                <a:t>TV</a:t>
              </a:r>
              <a:endParaRPr lang="es-ES" sz="2000" dirty="0">
                <a:latin typeface="Arial" pitchFamily="34" charset="0"/>
                <a:cs typeface="Arial" pitchFamily="34" charset="0"/>
              </a:endParaRPr>
            </a:p>
          </p:txBody>
        </p:sp>
        <p:sp>
          <p:nvSpPr>
            <p:cNvPr id="11" name="10 Rectángulo"/>
            <p:cNvSpPr/>
            <p:nvPr/>
          </p:nvSpPr>
          <p:spPr>
            <a:xfrm>
              <a:off x="1142976" y="2079185"/>
              <a:ext cx="1214446" cy="325881"/>
            </a:xfrm>
            <a:prstGeom prst="rect">
              <a:avLst/>
            </a:prstGeom>
          </p:spPr>
          <p:txBody>
            <a:bodyPr wrap="square">
              <a:spAutoFit/>
            </a:bodyPr>
            <a:lstStyle/>
            <a:p>
              <a:pPr algn="just"/>
              <a:r>
                <a:rPr lang="es-ES" dirty="0" smtClean="0">
                  <a:latin typeface="Arial" pitchFamily="34" charset="0"/>
                  <a:cs typeface="Arial" pitchFamily="34" charset="0"/>
                </a:rPr>
                <a:t>canales</a:t>
              </a:r>
              <a:endParaRPr lang="es-ES" sz="2000" dirty="0">
                <a:latin typeface="Arial" pitchFamily="34" charset="0"/>
                <a:cs typeface="Arial" pitchFamily="34" charset="0"/>
              </a:endParaRPr>
            </a:p>
          </p:txBody>
        </p:sp>
        <p:sp>
          <p:nvSpPr>
            <p:cNvPr id="12" name="11 Rectángulo"/>
            <p:cNvSpPr/>
            <p:nvPr/>
          </p:nvSpPr>
          <p:spPr>
            <a:xfrm>
              <a:off x="1142976" y="2331319"/>
              <a:ext cx="1357322" cy="325881"/>
            </a:xfrm>
            <a:prstGeom prst="rect">
              <a:avLst/>
            </a:prstGeom>
          </p:spPr>
          <p:txBody>
            <a:bodyPr wrap="square">
              <a:spAutoFit/>
            </a:bodyPr>
            <a:lstStyle/>
            <a:p>
              <a:pPr algn="just"/>
              <a:r>
                <a:rPr lang="es-ES" dirty="0" smtClean="0">
                  <a:latin typeface="Arial" pitchFamily="34" charset="0"/>
                  <a:cs typeface="Arial" pitchFamily="34" charset="0"/>
                </a:rPr>
                <a:t>volumen</a:t>
              </a:r>
              <a:endParaRPr lang="es-ES" sz="2000" dirty="0">
                <a:latin typeface="Arial" pitchFamily="34" charset="0"/>
                <a:cs typeface="Arial" pitchFamily="34" charset="0"/>
              </a:endParaRPr>
            </a:p>
          </p:txBody>
        </p:sp>
        <p:sp>
          <p:nvSpPr>
            <p:cNvPr id="13" name="12 Rectángulo"/>
            <p:cNvSpPr/>
            <p:nvPr/>
          </p:nvSpPr>
          <p:spPr>
            <a:xfrm>
              <a:off x="1142976" y="2846782"/>
              <a:ext cx="1714512" cy="325881"/>
            </a:xfrm>
            <a:prstGeom prst="rect">
              <a:avLst/>
            </a:prstGeom>
          </p:spPr>
          <p:txBody>
            <a:bodyPr wrap="square">
              <a:spAutoFit/>
            </a:bodyPr>
            <a:lstStyle/>
            <a:p>
              <a:pPr algn="just"/>
              <a:r>
                <a:rPr lang="es-ES" dirty="0" err="1" smtClean="0">
                  <a:latin typeface="Arial" pitchFamily="34" charset="0"/>
                  <a:cs typeface="Arial" pitchFamily="34" charset="0"/>
                </a:rPr>
                <a:t>getCanal</a:t>
              </a:r>
              <a:endParaRPr lang="es-ES" dirty="0">
                <a:latin typeface="Arial" pitchFamily="34" charset="0"/>
                <a:cs typeface="Arial" pitchFamily="34" charset="0"/>
              </a:endParaRPr>
            </a:p>
          </p:txBody>
        </p:sp>
        <p:sp>
          <p:nvSpPr>
            <p:cNvPr id="14" name="13 Rectángulo"/>
            <p:cNvSpPr/>
            <p:nvPr/>
          </p:nvSpPr>
          <p:spPr>
            <a:xfrm>
              <a:off x="1142976" y="3098917"/>
              <a:ext cx="1714512" cy="325881"/>
            </a:xfrm>
            <a:prstGeom prst="rect">
              <a:avLst/>
            </a:prstGeom>
          </p:spPr>
          <p:txBody>
            <a:bodyPr wrap="square">
              <a:spAutoFit/>
            </a:bodyPr>
            <a:lstStyle/>
            <a:p>
              <a:pPr algn="just"/>
              <a:r>
                <a:rPr lang="es-ES" dirty="0" err="1" smtClean="0">
                  <a:latin typeface="Arial" pitchFamily="34" charset="0"/>
                  <a:cs typeface="Arial" pitchFamily="34" charset="0"/>
                </a:rPr>
                <a:t>getVolumen</a:t>
              </a:r>
              <a:endParaRPr lang="es-ES" dirty="0">
                <a:latin typeface="Arial" pitchFamily="34" charset="0"/>
                <a:cs typeface="Arial" pitchFamily="34" charset="0"/>
              </a:endParaRPr>
            </a:p>
          </p:txBody>
        </p:sp>
        <p:sp>
          <p:nvSpPr>
            <p:cNvPr id="15" name="14 Rectángulo"/>
            <p:cNvSpPr/>
            <p:nvPr/>
          </p:nvSpPr>
          <p:spPr>
            <a:xfrm>
              <a:off x="1142976" y="2567491"/>
              <a:ext cx="1643074" cy="325881"/>
            </a:xfrm>
            <a:prstGeom prst="rect">
              <a:avLst/>
            </a:prstGeom>
          </p:spPr>
          <p:txBody>
            <a:bodyPr wrap="square">
              <a:spAutoFit/>
            </a:bodyPr>
            <a:lstStyle/>
            <a:p>
              <a:pPr algn="just"/>
              <a:r>
                <a:rPr lang="es-ES" dirty="0" smtClean="0">
                  <a:latin typeface="Arial" pitchFamily="34" charset="0"/>
                  <a:cs typeface="Arial" pitchFamily="34" charset="0"/>
                </a:rPr>
                <a:t>encendido</a:t>
              </a:r>
              <a:endParaRPr lang="es-ES" sz="2400" dirty="0">
                <a:latin typeface="Arial" pitchFamily="34" charset="0"/>
                <a:cs typeface="Arial" pitchFamily="34" charset="0"/>
              </a:endParaRPr>
            </a:p>
          </p:txBody>
        </p:sp>
        <p:sp>
          <p:nvSpPr>
            <p:cNvPr id="16" name="15 Rectángulo"/>
            <p:cNvSpPr/>
            <p:nvPr/>
          </p:nvSpPr>
          <p:spPr>
            <a:xfrm>
              <a:off x="1142976" y="3361764"/>
              <a:ext cx="2000264" cy="325881"/>
            </a:xfrm>
            <a:prstGeom prst="rect">
              <a:avLst/>
            </a:prstGeom>
          </p:spPr>
          <p:txBody>
            <a:bodyPr wrap="square">
              <a:spAutoFit/>
            </a:bodyPr>
            <a:lstStyle/>
            <a:p>
              <a:pPr algn="just"/>
              <a:r>
                <a:rPr lang="es-ES" dirty="0" err="1" smtClean="0">
                  <a:latin typeface="Arial" pitchFamily="34" charset="0"/>
                  <a:cs typeface="Arial" pitchFamily="34" charset="0"/>
                </a:rPr>
                <a:t>getEncendido</a:t>
              </a:r>
              <a:endParaRPr lang="es-ES" dirty="0">
                <a:latin typeface="Arial" pitchFamily="34" charset="0"/>
                <a:cs typeface="Arial" pitchFamily="34" charset="0"/>
              </a:endParaRPr>
            </a:p>
          </p:txBody>
        </p:sp>
      </p:grpSp>
      <p:grpSp>
        <p:nvGrpSpPr>
          <p:cNvPr id="17" name="16 Grupo"/>
          <p:cNvGrpSpPr/>
          <p:nvPr/>
        </p:nvGrpSpPr>
        <p:grpSpPr>
          <a:xfrm>
            <a:off x="5643570" y="2357430"/>
            <a:ext cx="2143140" cy="2155282"/>
            <a:chOff x="1071538" y="1785926"/>
            <a:chExt cx="2143140" cy="1901719"/>
          </a:xfrm>
        </p:grpSpPr>
        <p:sp>
          <p:nvSpPr>
            <p:cNvPr id="18" name="17 Rectángulo"/>
            <p:cNvSpPr/>
            <p:nvPr/>
          </p:nvSpPr>
          <p:spPr>
            <a:xfrm>
              <a:off x="1071538" y="1785926"/>
              <a:ext cx="2143140" cy="1891006"/>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18 Conector recto"/>
            <p:cNvCxnSpPr/>
            <p:nvPr/>
          </p:nvCxnSpPr>
          <p:spPr>
            <a:xfrm>
              <a:off x="1071538" y="2143116"/>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071538" y="2855908"/>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1357290" y="1785926"/>
              <a:ext cx="1428760" cy="325881"/>
            </a:xfrm>
            <a:prstGeom prst="rect">
              <a:avLst/>
            </a:prstGeom>
          </p:spPr>
          <p:txBody>
            <a:bodyPr wrap="square">
              <a:spAutoFit/>
            </a:bodyPr>
            <a:lstStyle/>
            <a:p>
              <a:pPr algn="just"/>
              <a:r>
                <a:rPr lang="es-ES" dirty="0" smtClean="0">
                  <a:latin typeface="Arial" pitchFamily="34" charset="0"/>
                  <a:cs typeface="Arial" pitchFamily="34" charset="0"/>
                </a:rPr>
                <a:t>TV COLOR</a:t>
              </a:r>
              <a:endParaRPr lang="es-ES" sz="2000" dirty="0">
                <a:latin typeface="Arial" pitchFamily="34" charset="0"/>
                <a:cs typeface="Arial" pitchFamily="34" charset="0"/>
              </a:endParaRPr>
            </a:p>
          </p:txBody>
        </p:sp>
        <p:sp>
          <p:nvSpPr>
            <p:cNvPr id="22" name="21 Rectángulo"/>
            <p:cNvSpPr/>
            <p:nvPr/>
          </p:nvSpPr>
          <p:spPr>
            <a:xfrm>
              <a:off x="1142976" y="2079185"/>
              <a:ext cx="1214446" cy="325881"/>
            </a:xfrm>
            <a:prstGeom prst="rect">
              <a:avLst/>
            </a:prstGeom>
          </p:spPr>
          <p:txBody>
            <a:bodyPr wrap="square">
              <a:spAutoFit/>
            </a:bodyPr>
            <a:lstStyle/>
            <a:p>
              <a:pPr algn="just"/>
              <a:r>
                <a:rPr lang="es-ES" dirty="0" smtClean="0">
                  <a:latin typeface="Arial" pitchFamily="34" charset="0"/>
                  <a:cs typeface="Arial" pitchFamily="34" charset="0"/>
                </a:rPr>
                <a:t>audio</a:t>
              </a:r>
              <a:endParaRPr lang="es-ES" sz="2000" dirty="0">
                <a:latin typeface="Arial" pitchFamily="34" charset="0"/>
                <a:cs typeface="Arial" pitchFamily="34" charset="0"/>
              </a:endParaRPr>
            </a:p>
          </p:txBody>
        </p:sp>
        <p:sp>
          <p:nvSpPr>
            <p:cNvPr id="23" name="22 Rectángulo"/>
            <p:cNvSpPr/>
            <p:nvPr/>
          </p:nvSpPr>
          <p:spPr>
            <a:xfrm>
              <a:off x="1142976" y="2331319"/>
              <a:ext cx="1357322" cy="325881"/>
            </a:xfrm>
            <a:prstGeom prst="rect">
              <a:avLst/>
            </a:prstGeom>
          </p:spPr>
          <p:txBody>
            <a:bodyPr wrap="square">
              <a:spAutoFit/>
            </a:bodyPr>
            <a:lstStyle/>
            <a:p>
              <a:pPr algn="just"/>
              <a:r>
                <a:rPr lang="es-ES" dirty="0" smtClean="0">
                  <a:latin typeface="Arial" pitchFamily="34" charset="0"/>
                  <a:cs typeface="Arial" pitchFamily="34" charset="0"/>
                </a:rPr>
                <a:t>video</a:t>
              </a:r>
              <a:endParaRPr lang="es-ES" sz="2000" dirty="0">
                <a:latin typeface="Arial" pitchFamily="34" charset="0"/>
                <a:cs typeface="Arial" pitchFamily="34" charset="0"/>
              </a:endParaRPr>
            </a:p>
          </p:txBody>
        </p:sp>
        <p:sp>
          <p:nvSpPr>
            <p:cNvPr id="24" name="23 Rectángulo"/>
            <p:cNvSpPr/>
            <p:nvPr/>
          </p:nvSpPr>
          <p:spPr>
            <a:xfrm>
              <a:off x="1142976" y="2846782"/>
              <a:ext cx="1714512" cy="325881"/>
            </a:xfrm>
            <a:prstGeom prst="rect">
              <a:avLst/>
            </a:prstGeom>
          </p:spPr>
          <p:txBody>
            <a:bodyPr wrap="square">
              <a:spAutoFit/>
            </a:bodyPr>
            <a:lstStyle/>
            <a:p>
              <a:pPr algn="just"/>
              <a:r>
                <a:rPr lang="es-ES" dirty="0" err="1" smtClean="0">
                  <a:latin typeface="Arial" pitchFamily="34" charset="0"/>
                  <a:cs typeface="Arial" pitchFamily="34" charset="0"/>
                </a:rPr>
                <a:t>getAudio</a:t>
              </a:r>
              <a:endParaRPr lang="es-ES" dirty="0">
                <a:latin typeface="Arial" pitchFamily="34" charset="0"/>
                <a:cs typeface="Arial" pitchFamily="34" charset="0"/>
              </a:endParaRPr>
            </a:p>
          </p:txBody>
        </p:sp>
        <p:sp>
          <p:nvSpPr>
            <p:cNvPr id="25" name="24 Rectángulo"/>
            <p:cNvSpPr/>
            <p:nvPr/>
          </p:nvSpPr>
          <p:spPr>
            <a:xfrm>
              <a:off x="1142976" y="3098917"/>
              <a:ext cx="1714512" cy="325881"/>
            </a:xfrm>
            <a:prstGeom prst="rect">
              <a:avLst/>
            </a:prstGeom>
          </p:spPr>
          <p:txBody>
            <a:bodyPr wrap="square">
              <a:spAutoFit/>
            </a:bodyPr>
            <a:lstStyle/>
            <a:p>
              <a:pPr algn="just"/>
              <a:r>
                <a:rPr lang="es-ES" dirty="0" err="1" smtClean="0">
                  <a:latin typeface="Arial" pitchFamily="34" charset="0"/>
                  <a:cs typeface="Arial" pitchFamily="34" charset="0"/>
                </a:rPr>
                <a:t>getVideo</a:t>
              </a:r>
              <a:endParaRPr lang="es-ES" dirty="0">
                <a:latin typeface="Arial" pitchFamily="34" charset="0"/>
                <a:cs typeface="Arial" pitchFamily="34" charset="0"/>
              </a:endParaRPr>
            </a:p>
          </p:txBody>
        </p:sp>
        <p:sp>
          <p:nvSpPr>
            <p:cNvPr id="26" name="25 Rectángulo"/>
            <p:cNvSpPr/>
            <p:nvPr/>
          </p:nvSpPr>
          <p:spPr>
            <a:xfrm>
              <a:off x="1142976" y="2567491"/>
              <a:ext cx="1643074" cy="325881"/>
            </a:xfrm>
            <a:prstGeom prst="rect">
              <a:avLst/>
            </a:prstGeom>
          </p:spPr>
          <p:txBody>
            <a:bodyPr wrap="square">
              <a:spAutoFit/>
            </a:bodyPr>
            <a:lstStyle/>
            <a:p>
              <a:pPr algn="just"/>
              <a:r>
                <a:rPr lang="es-ES" dirty="0" smtClean="0">
                  <a:latin typeface="Arial" pitchFamily="34" charset="0"/>
                  <a:cs typeface="Arial" pitchFamily="34" charset="0"/>
                </a:rPr>
                <a:t>cable</a:t>
              </a:r>
              <a:endParaRPr lang="es-ES" sz="2400" dirty="0">
                <a:latin typeface="Arial" pitchFamily="34" charset="0"/>
                <a:cs typeface="Arial" pitchFamily="34" charset="0"/>
              </a:endParaRPr>
            </a:p>
          </p:txBody>
        </p:sp>
        <p:sp>
          <p:nvSpPr>
            <p:cNvPr id="27" name="26 Rectángulo"/>
            <p:cNvSpPr/>
            <p:nvPr/>
          </p:nvSpPr>
          <p:spPr>
            <a:xfrm>
              <a:off x="1142976" y="3361764"/>
              <a:ext cx="2000264" cy="325881"/>
            </a:xfrm>
            <a:prstGeom prst="rect">
              <a:avLst/>
            </a:prstGeom>
          </p:spPr>
          <p:txBody>
            <a:bodyPr wrap="square">
              <a:spAutoFit/>
            </a:bodyPr>
            <a:lstStyle/>
            <a:p>
              <a:pPr algn="just"/>
              <a:r>
                <a:rPr lang="es-ES" dirty="0" err="1" smtClean="0">
                  <a:latin typeface="Arial" pitchFamily="34" charset="0"/>
                  <a:cs typeface="Arial" pitchFamily="34" charset="0"/>
                </a:rPr>
                <a:t>getCable</a:t>
              </a:r>
              <a:endParaRPr lang="es-ES" dirty="0">
                <a:latin typeface="Arial" pitchFamily="34" charset="0"/>
                <a:cs typeface="Arial" pitchFamily="34" charset="0"/>
              </a:endParaRPr>
            </a:p>
          </p:txBody>
        </p:sp>
      </p:grpSp>
      <p:grpSp>
        <p:nvGrpSpPr>
          <p:cNvPr id="28" name="27 Grupo"/>
          <p:cNvGrpSpPr/>
          <p:nvPr/>
        </p:nvGrpSpPr>
        <p:grpSpPr>
          <a:xfrm>
            <a:off x="5643570" y="4702718"/>
            <a:ext cx="2143140" cy="2155282"/>
            <a:chOff x="1071538" y="1785926"/>
            <a:chExt cx="2143140" cy="1901719"/>
          </a:xfrm>
        </p:grpSpPr>
        <p:sp>
          <p:nvSpPr>
            <p:cNvPr id="29" name="28 Rectángulo"/>
            <p:cNvSpPr/>
            <p:nvPr/>
          </p:nvSpPr>
          <p:spPr>
            <a:xfrm>
              <a:off x="1071538" y="1785926"/>
              <a:ext cx="2143140" cy="1891006"/>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29 Conector recto"/>
            <p:cNvCxnSpPr/>
            <p:nvPr/>
          </p:nvCxnSpPr>
          <p:spPr>
            <a:xfrm>
              <a:off x="1071538" y="2143116"/>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1071538" y="2855908"/>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a:xfrm>
              <a:off x="1357290" y="1785926"/>
              <a:ext cx="1428760" cy="325881"/>
            </a:xfrm>
            <a:prstGeom prst="rect">
              <a:avLst/>
            </a:prstGeom>
          </p:spPr>
          <p:txBody>
            <a:bodyPr wrap="square">
              <a:spAutoFit/>
            </a:bodyPr>
            <a:lstStyle/>
            <a:p>
              <a:pPr algn="just"/>
              <a:r>
                <a:rPr lang="es-ES" dirty="0" smtClean="0">
                  <a:latin typeface="Arial" pitchFamily="34" charset="0"/>
                  <a:cs typeface="Arial" pitchFamily="34" charset="0"/>
                </a:rPr>
                <a:t>SMART TV</a:t>
              </a:r>
              <a:endParaRPr lang="es-ES" sz="2000" dirty="0">
                <a:latin typeface="Arial" pitchFamily="34" charset="0"/>
                <a:cs typeface="Arial" pitchFamily="34" charset="0"/>
              </a:endParaRPr>
            </a:p>
          </p:txBody>
        </p:sp>
        <p:sp>
          <p:nvSpPr>
            <p:cNvPr id="33" name="32 Rectángulo"/>
            <p:cNvSpPr/>
            <p:nvPr/>
          </p:nvSpPr>
          <p:spPr>
            <a:xfrm>
              <a:off x="1142976" y="2079185"/>
              <a:ext cx="1214446" cy="353038"/>
            </a:xfrm>
            <a:prstGeom prst="rect">
              <a:avLst/>
            </a:prstGeom>
          </p:spPr>
          <p:txBody>
            <a:bodyPr wrap="square">
              <a:spAutoFit/>
            </a:bodyPr>
            <a:lstStyle/>
            <a:p>
              <a:pPr algn="just"/>
              <a:r>
                <a:rPr lang="es-ES" sz="2000" dirty="0" smtClean="0">
                  <a:latin typeface="Arial" pitchFamily="34" charset="0"/>
                  <a:cs typeface="Arial" pitchFamily="34" charset="0"/>
                </a:rPr>
                <a:t>digital</a:t>
              </a:r>
              <a:endParaRPr lang="es-ES" sz="2000" dirty="0">
                <a:latin typeface="Arial" pitchFamily="34" charset="0"/>
                <a:cs typeface="Arial" pitchFamily="34" charset="0"/>
              </a:endParaRPr>
            </a:p>
          </p:txBody>
        </p:sp>
        <p:sp>
          <p:nvSpPr>
            <p:cNvPr id="34" name="33 Rectángulo"/>
            <p:cNvSpPr/>
            <p:nvPr/>
          </p:nvSpPr>
          <p:spPr>
            <a:xfrm>
              <a:off x="1142976" y="2331319"/>
              <a:ext cx="1357322" cy="325881"/>
            </a:xfrm>
            <a:prstGeom prst="rect">
              <a:avLst/>
            </a:prstGeom>
          </p:spPr>
          <p:txBody>
            <a:bodyPr wrap="square">
              <a:spAutoFit/>
            </a:bodyPr>
            <a:lstStyle/>
            <a:p>
              <a:pPr algn="just"/>
              <a:r>
                <a:rPr lang="es-ES" dirty="0" smtClean="0">
                  <a:latin typeface="Arial" pitchFamily="34" charset="0"/>
                  <a:cs typeface="Arial" pitchFamily="34" charset="0"/>
                </a:rPr>
                <a:t>internet</a:t>
              </a:r>
              <a:endParaRPr lang="es-ES" sz="2000" dirty="0">
                <a:latin typeface="Arial" pitchFamily="34" charset="0"/>
                <a:cs typeface="Arial" pitchFamily="34" charset="0"/>
              </a:endParaRPr>
            </a:p>
          </p:txBody>
        </p:sp>
        <p:sp>
          <p:nvSpPr>
            <p:cNvPr id="35" name="34 Rectángulo"/>
            <p:cNvSpPr/>
            <p:nvPr/>
          </p:nvSpPr>
          <p:spPr>
            <a:xfrm>
              <a:off x="1142976" y="2846782"/>
              <a:ext cx="1714512" cy="325881"/>
            </a:xfrm>
            <a:prstGeom prst="rect">
              <a:avLst/>
            </a:prstGeom>
          </p:spPr>
          <p:txBody>
            <a:bodyPr wrap="square">
              <a:spAutoFit/>
            </a:bodyPr>
            <a:lstStyle/>
            <a:p>
              <a:pPr algn="just"/>
              <a:r>
                <a:rPr lang="es-ES" dirty="0" err="1" smtClean="0">
                  <a:latin typeface="Arial" pitchFamily="34" charset="0"/>
                  <a:cs typeface="Arial" pitchFamily="34" charset="0"/>
                </a:rPr>
                <a:t>getDigital</a:t>
              </a:r>
              <a:endParaRPr lang="es-ES" dirty="0">
                <a:latin typeface="Arial" pitchFamily="34" charset="0"/>
                <a:cs typeface="Arial" pitchFamily="34" charset="0"/>
              </a:endParaRPr>
            </a:p>
          </p:txBody>
        </p:sp>
        <p:sp>
          <p:nvSpPr>
            <p:cNvPr id="36" name="35 Rectángulo"/>
            <p:cNvSpPr/>
            <p:nvPr/>
          </p:nvSpPr>
          <p:spPr>
            <a:xfrm>
              <a:off x="1142976" y="3098917"/>
              <a:ext cx="1714512" cy="325881"/>
            </a:xfrm>
            <a:prstGeom prst="rect">
              <a:avLst/>
            </a:prstGeom>
          </p:spPr>
          <p:txBody>
            <a:bodyPr wrap="square">
              <a:spAutoFit/>
            </a:bodyPr>
            <a:lstStyle/>
            <a:p>
              <a:pPr algn="just"/>
              <a:r>
                <a:rPr lang="es-ES" dirty="0" err="1" smtClean="0">
                  <a:latin typeface="Arial" pitchFamily="34" charset="0"/>
                  <a:cs typeface="Arial" pitchFamily="34" charset="0"/>
                </a:rPr>
                <a:t>getInternet</a:t>
              </a:r>
              <a:endParaRPr lang="es-ES" dirty="0">
                <a:latin typeface="Arial" pitchFamily="34" charset="0"/>
                <a:cs typeface="Arial" pitchFamily="34" charset="0"/>
              </a:endParaRPr>
            </a:p>
          </p:txBody>
        </p:sp>
        <p:sp>
          <p:nvSpPr>
            <p:cNvPr id="37" name="36 Rectángulo"/>
            <p:cNvSpPr/>
            <p:nvPr/>
          </p:nvSpPr>
          <p:spPr>
            <a:xfrm>
              <a:off x="1142976" y="2567491"/>
              <a:ext cx="1928826" cy="325881"/>
            </a:xfrm>
            <a:prstGeom prst="rect">
              <a:avLst/>
            </a:prstGeom>
          </p:spPr>
          <p:txBody>
            <a:bodyPr wrap="square">
              <a:spAutoFit/>
            </a:bodyPr>
            <a:lstStyle/>
            <a:p>
              <a:pPr algn="just"/>
              <a:r>
                <a:rPr lang="es-ES" dirty="0" smtClean="0">
                  <a:latin typeface="Arial" pitchFamily="34" charset="0"/>
                  <a:cs typeface="Arial" pitchFamily="34" charset="0"/>
                </a:rPr>
                <a:t>redes sociales</a:t>
              </a:r>
              <a:endParaRPr lang="es-ES" sz="2400" dirty="0">
                <a:latin typeface="Arial" pitchFamily="34" charset="0"/>
                <a:cs typeface="Arial" pitchFamily="34" charset="0"/>
              </a:endParaRPr>
            </a:p>
          </p:txBody>
        </p:sp>
        <p:sp>
          <p:nvSpPr>
            <p:cNvPr id="38" name="37 Rectángulo"/>
            <p:cNvSpPr/>
            <p:nvPr/>
          </p:nvSpPr>
          <p:spPr>
            <a:xfrm>
              <a:off x="1142976" y="3361764"/>
              <a:ext cx="2071702" cy="325881"/>
            </a:xfrm>
            <a:prstGeom prst="rect">
              <a:avLst/>
            </a:prstGeom>
          </p:spPr>
          <p:txBody>
            <a:bodyPr wrap="square">
              <a:spAutoFit/>
            </a:bodyPr>
            <a:lstStyle/>
            <a:p>
              <a:pPr algn="just"/>
              <a:r>
                <a:rPr lang="es-ES" dirty="0" err="1" smtClean="0">
                  <a:latin typeface="Arial" pitchFamily="34" charset="0"/>
                  <a:cs typeface="Arial" pitchFamily="34" charset="0"/>
                </a:rPr>
                <a:t>getRedesSociales</a:t>
              </a:r>
              <a:endParaRPr lang="es-ES" dirty="0">
                <a:latin typeface="Arial" pitchFamily="34" charset="0"/>
                <a:cs typeface="Arial" pitchFamily="34" charset="0"/>
              </a:endParaRPr>
            </a:p>
          </p:txBody>
        </p:sp>
      </p:grpSp>
      <p:cxnSp>
        <p:nvCxnSpPr>
          <p:cNvPr id="39" name="38 Conector recto de flecha"/>
          <p:cNvCxnSpPr/>
          <p:nvPr/>
        </p:nvCxnSpPr>
        <p:spPr>
          <a:xfrm rot="5400000" flipH="1" flipV="1">
            <a:off x="502771" y="2145885"/>
            <a:ext cx="992524" cy="207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1" name="40 Rectángulo"/>
          <p:cNvSpPr/>
          <p:nvPr/>
        </p:nvSpPr>
        <p:spPr>
          <a:xfrm>
            <a:off x="142844" y="1285860"/>
            <a:ext cx="1785950" cy="400110"/>
          </a:xfrm>
          <a:prstGeom prst="rect">
            <a:avLst/>
          </a:prstGeom>
          <a:ln>
            <a:solidFill>
              <a:schemeClr val="tx1"/>
            </a:solidFill>
          </a:ln>
        </p:spPr>
        <p:txBody>
          <a:bodyPr wrap="square">
            <a:spAutoFit/>
          </a:bodyPr>
          <a:lstStyle/>
          <a:p>
            <a:pPr algn="just"/>
            <a:r>
              <a:rPr lang="es-ES" sz="2000" dirty="0" smtClean="0">
                <a:latin typeface="Arial" pitchFamily="34" charset="0"/>
                <a:cs typeface="Arial" pitchFamily="34" charset="0"/>
              </a:rPr>
              <a:t>Clase Padre</a:t>
            </a:r>
            <a:endParaRPr lang="es-ES" sz="2000" dirty="0">
              <a:latin typeface="Arial" pitchFamily="34" charset="0"/>
              <a:cs typeface="Arial" pitchFamily="34" charset="0"/>
            </a:endParaRPr>
          </a:p>
        </p:txBody>
      </p:sp>
      <p:sp>
        <p:nvSpPr>
          <p:cNvPr id="42" name="41 Rectángulo"/>
          <p:cNvSpPr/>
          <p:nvPr/>
        </p:nvSpPr>
        <p:spPr>
          <a:xfrm>
            <a:off x="357158" y="2600262"/>
            <a:ext cx="1357322" cy="400110"/>
          </a:xfrm>
          <a:prstGeom prst="rect">
            <a:avLst/>
          </a:prstGeom>
          <a:ln>
            <a:solidFill>
              <a:schemeClr val="tx1"/>
            </a:solidFill>
          </a:ln>
        </p:spPr>
        <p:txBody>
          <a:bodyPr wrap="square">
            <a:spAutoFit/>
          </a:bodyPr>
          <a:lstStyle/>
          <a:p>
            <a:pPr algn="just"/>
            <a:r>
              <a:rPr lang="es-ES" sz="2000" dirty="0" smtClean="0">
                <a:latin typeface="Arial" pitchFamily="34" charset="0"/>
                <a:cs typeface="Arial" pitchFamily="34" charset="0"/>
              </a:rPr>
              <a:t>Clase Hija</a:t>
            </a:r>
            <a:endParaRPr lang="es-ES" sz="2000" dirty="0">
              <a:latin typeface="Arial" pitchFamily="34" charset="0"/>
              <a:cs typeface="Arial" pitchFamily="34" charset="0"/>
            </a:endParaRPr>
          </a:p>
        </p:txBody>
      </p:sp>
      <p:sp>
        <p:nvSpPr>
          <p:cNvPr id="46" name="45 Rectángulo"/>
          <p:cNvSpPr/>
          <p:nvPr/>
        </p:nvSpPr>
        <p:spPr>
          <a:xfrm>
            <a:off x="1142976" y="2000240"/>
            <a:ext cx="1785950" cy="400110"/>
          </a:xfrm>
          <a:prstGeom prst="rect">
            <a:avLst/>
          </a:prstGeom>
        </p:spPr>
        <p:txBody>
          <a:bodyPr wrap="square">
            <a:spAutoFit/>
          </a:bodyPr>
          <a:lstStyle/>
          <a:p>
            <a:pPr algn="just"/>
            <a:r>
              <a:rPr lang="es-ES" sz="2000" b="1" dirty="0" smtClean="0">
                <a:solidFill>
                  <a:srgbClr val="FF0000"/>
                </a:solidFill>
                <a:latin typeface="Arial" pitchFamily="34" charset="0"/>
                <a:cs typeface="Arial" pitchFamily="34" charset="0"/>
              </a:rPr>
              <a:t>hereda de:</a:t>
            </a:r>
            <a:endParaRPr lang="es-ES" sz="2000" b="1" dirty="0">
              <a:solidFill>
                <a:srgbClr val="FF0000"/>
              </a:solidFill>
              <a:latin typeface="Arial" pitchFamily="34" charset="0"/>
              <a:cs typeface="Arial" pitchFamily="34" charset="0"/>
            </a:endParaRPr>
          </a:p>
        </p:txBody>
      </p:sp>
      <p:cxnSp>
        <p:nvCxnSpPr>
          <p:cNvPr id="48" name="47 Conector recto de flecha"/>
          <p:cNvCxnSpPr/>
          <p:nvPr/>
        </p:nvCxnSpPr>
        <p:spPr>
          <a:xfrm rot="5400000" flipH="1" flipV="1">
            <a:off x="431365" y="4931967"/>
            <a:ext cx="992524" cy="207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9" name="48 Rectángulo"/>
          <p:cNvSpPr/>
          <p:nvPr/>
        </p:nvSpPr>
        <p:spPr>
          <a:xfrm>
            <a:off x="71438" y="4071942"/>
            <a:ext cx="1785950" cy="400110"/>
          </a:xfrm>
          <a:prstGeom prst="rect">
            <a:avLst/>
          </a:prstGeom>
          <a:ln>
            <a:solidFill>
              <a:schemeClr val="tx1"/>
            </a:solidFill>
          </a:ln>
        </p:spPr>
        <p:txBody>
          <a:bodyPr wrap="square">
            <a:spAutoFit/>
          </a:bodyPr>
          <a:lstStyle/>
          <a:p>
            <a:pPr algn="just"/>
            <a:r>
              <a:rPr lang="es-ES" sz="2000" dirty="0" smtClean="0">
                <a:latin typeface="Arial" pitchFamily="34" charset="0"/>
                <a:cs typeface="Arial" pitchFamily="34" charset="0"/>
              </a:rPr>
              <a:t>Clase Padre</a:t>
            </a:r>
            <a:endParaRPr lang="es-ES" sz="2000" dirty="0">
              <a:latin typeface="Arial" pitchFamily="34" charset="0"/>
              <a:cs typeface="Arial" pitchFamily="34" charset="0"/>
            </a:endParaRPr>
          </a:p>
        </p:txBody>
      </p:sp>
      <p:sp>
        <p:nvSpPr>
          <p:cNvPr id="50" name="49 Rectángulo"/>
          <p:cNvSpPr/>
          <p:nvPr/>
        </p:nvSpPr>
        <p:spPr>
          <a:xfrm>
            <a:off x="214314" y="5357826"/>
            <a:ext cx="1428728" cy="400110"/>
          </a:xfrm>
          <a:prstGeom prst="rect">
            <a:avLst/>
          </a:prstGeom>
          <a:ln>
            <a:solidFill>
              <a:schemeClr val="tx1"/>
            </a:solidFill>
          </a:ln>
        </p:spPr>
        <p:txBody>
          <a:bodyPr wrap="square">
            <a:spAutoFit/>
          </a:bodyPr>
          <a:lstStyle/>
          <a:p>
            <a:pPr algn="just"/>
            <a:r>
              <a:rPr lang="es-ES" sz="2000" dirty="0" smtClean="0">
                <a:latin typeface="Arial" pitchFamily="34" charset="0"/>
                <a:cs typeface="Arial" pitchFamily="34" charset="0"/>
              </a:rPr>
              <a:t>Clase Hija</a:t>
            </a:r>
            <a:endParaRPr lang="es-ES" sz="2000" dirty="0">
              <a:latin typeface="Arial" pitchFamily="34" charset="0"/>
              <a:cs typeface="Arial" pitchFamily="34" charset="0"/>
            </a:endParaRPr>
          </a:p>
        </p:txBody>
      </p:sp>
      <p:sp>
        <p:nvSpPr>
          <p:cNvPr id="51" name="50 Rectángulo"/>
          <p:cNvSpPr/>
          <p:nvPr/>
        </p:nvSpPr>
        <p:spPr>
          <a:xfrm>
            <a:off x="928662" y="4886278"/>
            <a:ext cx="1785950" cy="400110"/>
          </a:xfrm>
          <a:prstGeom prst="rect">
            <a:avLst/>
          </a:prstGeom>
        </p:spPr>
        <p:txBody>
          <a:bodyPr wrap="square">
            <a:spAutoFit/>
          </a:bodyPr>
          <a:lstStyle/>
          <a:p>
            <a:pPr algn="just"/>
            <a:r>
              <a:rPr lang="es-ES" sz="2000" b="1" dirty="0" smtClean="0">
                <a:solidFill>
                  <a:srgbClr val="FF0000"/>
                </a:solidFill>
                <a:latin typeface="Arial" pitchFamily="34" charset="0"/>
                <a:cs typeface="Arial" pitchFamily="34" charset="0"/>
              </a:rPr>
              <a:t>hereda de:</a:t>
            </a:r>
            <a:endParaRPr lang="es-ES" sz="2000" b="1" dirty="0">
              <a:solidFill>
                <a:srgbClr val="FF0000"/>
              </a:solidFill>
              <a:latin typeface="Arial" pitchFamily="34" charset="0"/>
              <a:cs typeface="Arial" pitchFamily="34" charset="0"/>
            </a:endParaRPr>
          </a:p>
        </p:txBody>
      </p:sp>
      <p:sp>
        <p:nvSpPr>
          <p:cNvPr id="52" name="51 Abrir llave"/>
          <p:cNvSpPr/>
          <p:nvPr/>
        </p:nvSpPr>
        <p:spPr>
          <a:xfrm flipH="1">
            <a:off x="7858148" y="500042"/>
            <a:ext cx="142876" cy="7858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4" name="53 Rectángulo"/>
          <p:cNvSpPr/>
          <p:nvPr/>
        </p:nvSpPr>
        <p:spPr>
          <a:xfrm>
            <a:off x="7929586" y="428604"/>
            <a:ext cx="1285884" cy="646331"/>
          </a:xfrm>
          <a:prstGeom prst="rect">
            <a:avLst/>
          </a:prstGeom>
        </p:spPr>
        <p:txBody>
          <a:bodyPr wrap="square">
            <a:spAutoFit/>
          </a:bodyPr>
          <a:lstStyle/>
          <a:p>
            <a:pPr algn="just"/>
            <a:r>
              <a:rPr lang="es-ES" b="1" dirty="0" smtClean="0">
                <a:solidFill>
                  <a:schemeClr val="accent4"/>
                </a:solidFill>
                <a:latin typeface="Arial" pitchFamily="34" charset="0"/>
                <a:cs typeface="Arial" pitchFamily="34" charset="0"/>
              </a:rPr>
              <a:t>campos comunes</a:t>
            </a:r>
            <a:endParaRPr lang="es-ES" b="1" dirty="0">
              <a:solidFill>
                <a:schemeClr val="accent4"/>
              </a:solidFill>
              <a:latin typeface="Arial" pitchFamily="34" charset="0"/>
              <a:cs typeface="Arial" pitchFamily="34" charset="0"/>
            </a:endParaRPr>
          </a:p>
        </p:txBody>
      </p:sp>
      <p:sp>
        <p:nvSpPr>
          <p:cNvPr id="55" name="54 Rectángulo"/>
          <p:cNvSpPr/>
          <p:nvPr/>
        </p:nvSpPr>
        <p:spPr>
          <a:xfrm>
            <a:off x="7929586" y="1428736"/>
            <a:ext cx="1214414" cy="646331"/>
          </a:xfrm>
          <a:prstGeom prst="rect">
            <a:avLst/>
          </a:prstGeom>
        </p:spPr>
        <p:txBody>
          <a:bodyPr wrap="square">
            <a:spAutoFit/>
          </a:bodyPr>
          <a:lstStyle/>
          <a:p>
            <a:pPr algn="just"/>
            <a:r>
              <a:rPr lang="es-ES" b="1" dirty="0" smtClean="0">
                <a:solidFill>
                  <a:schemeClr val="accent4"/>
                </a:solidFill>
                <a:latin typeface="Arial" pitchFamily="34" charset="0"/>
                <a:cs typeface="Arial" pitchFamily="34" charset="0"/>
              </a:rPr>
              <a:t>métodos comunes</a:t>
            </a:r>
            <a:endParaRPr lang="es-ES" b="1" dirty="0">
              <a:solidFill>
                <a:schemeClr val="accent4"/>
              </a:solidFill>
              <a:latin typeface="Arial" pitchFamily="34" charset="0"/>
              <a:cs typeface="Arial" pitchFamily="34" charset="0"/>
            </a:endParaRPr>
          </a:p>
        </p:txBody>
      </p:sp>
      <p:sp>
        <p:nvSpPr>
          <p:cNvPr id="56" name="55 Abrir llave"/>
          <p:cNvSpPr/>
          <p:nvPr/>
        </p:nvSpPr>
        <p:spPr>
          <a:xfrm flipH="1">
            <a:off x="7858148" y="1357298"/>
            <a:ext cx="142876" cy="7858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7" name="56 Abrir llave"/>
          <p:cNvSpPr/>
          <p:nvPr/>
        </p:nvSpPr>
        <p:spPr>
          <a:xfrm flipH="1">
            <a:off x="7786678" y="2786058"/>
            <a:ext cx="142876" cy="7858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8" name="57 Rectángulo"/>
          <p:cNvSpPr/>
          <p:nvPr/>
        </p:nvSpPr>
        <p:spPr>
          <a:xfrm>
            <a:off x="7858116" y="2714620"/>
            <a:ext cx="1285884" cy="646331"/>
          </a:xfrm>
          <a:prstGeom prst="rect">
            <a:avLst/>
          </a:prstGeom>
        </p:spPr>
        <p:txBody>
          <a:bodyPr wrap="square">
            <a:spAutoFit/>
          </a:bodyPr>
          <a:lstStyle/>
          <a:p>
            <a:pPr algn="just"/>
            <a:r>
              <a:rPr lang="es-ES" b="1" dirty="0" smtClean="0">
                <a:solidFill>
                  <a:schemeClr val="accent4"/>
                </a:solidFill>
                <a:latin typeface="Arial" pitchFamily="34" charset="0"/>
                <a:cs typeface="Arial" pitchFamily="34" charset="0"/>
              </a:rPr>
              <a:t>campos comunes</a:t>
            </a:r>
            <a:endParaRPr lang="es-ES" b="1" dirty="0">
              <a:solidFill>
                <a:schemeClr val="accent4"/>
              </a:solidFill>
              <a:latin typeface="Arial" pitchFamily="34" charset="0"/>
              <a:cs typeface="Arial" pitchFamily="34" charset="0"/>
            </a:endParaRPr>
          </a:p>
        </p:txBody>
      </p:sp>
      <p:sp>
        <p:nvSpPr>
          <p:cNvPr id="59" name="58 Rectángulo"/>
          <p:cNvSpPr/>
          <p:nvPr/>
        </p:nvSpPr>
        <p:spPr>
          <a:xfrm>
            <a:off x="7858116" y="3714752"/>
            <a:ext cx="1214414" cy="646331"/>
          </a:xfrm>
          <a:prstGeom prst="rect">
            <a:avLst/>
          </a:prstGeom>
        </p:spPr>
        <p:txBody>
          <a:bodyPr wrap="square">
            <a:spAutoFit/>
          </a:bodyPr>
          <a:lstStyle/>
          <a:p>
            <a:pPr algn="just"/>
            <a:r>
              <a:rPr lang="es-ES" b="1" dirty="0" smtClean="0">
                <a:solidFill>
                  <a:schemeClr val="accent4"/>
                </a:solidFill>
                <a:latin typeface="Arial" pitchFamily="34" charset="0"/>
                <a:cs typeface="Arial" pitchFamily="34" charset="0"/>
              </a:rPr>
              <a:t>métodos comunes</a:t>
            </a:r>
            <a:endParaRPr lang="es-ES" b="1" dirty="0">
              <a:solidFill>
                <a:schemeClr val="accent4"/>
              </a:solidFill>
              <a:latin typeface="Arial" pitchFamily="34" charset="0"/>
              <a:cs typeface="Arial" pitchFamily="34" charset="0"/>
            </a:endParaRPr>
          </a:p>
        </p:txBody>
      </p:sp>
      <p:sp>
        <p:nvSpPr>
          <p:cNvPr id="60" name="59 Abrir llave"/>
          <p:cNvSpPr/>
          <p:nvPr/>
        </p:nvSpPr>
        <p:spPr>
          <a:xfrm flipH="1">
            <a:off x="7786678" y="3643314"/>
            <a:ext cx="142876" cy="7858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61" name="60 Abrir llave"/>
          <p:cNvSpPr/>
          <p:nvPr/>
        </p:nvSpPr>
        <p:spPr>
          <a:xfrm flipH="1">
            <a:off x="7858148" y="5143512"/>
            <a:ext cx="142876" cy="7858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62" name="61 Rectángulo"/>
          <p:cNvSpPr/>
          <p:nvPr/>
        </p:nvSpPr>
        <p:spPr>
          <a:xfrm>
            <a:off x="7929586" y="5072074"/>
            <a:ext cx="1285884" cy="646331"/>
          </a:xfrm>
          <a:prstGeom prst="rect">
            <a:avLst/>
          </a:prstGeom>
        </p:spPr>
        <p:txBody>
          <a:bodyPr wrap="square">
            <a:spAutoFit/>
          </a:bodyPr>
          <a:lstStyle/>
          <a:p>
            <a:pPr algn="just"/>
            <a:r>
              <a:rPr lang="es-ES" b="1" dirty="0" smtClean="0">
                <a:solidFill>
                  <a:schemeClr val="accent4"/>
                </a:solidFill>
                <a:latin typeface="Arial" pitchFamily="34" charset="0"/>
                <a:cs typeface="Arial" pitchFamily="34" charset="0"/>
              </a:rPr>
              <a:t>campos comunes</a:t>
            </a:r>
            <a:endParaRPr lang="es-ES" b="1" dirty="0">
              <a:solidFill>
                <a:schemeClr val="accent4"/>
              </a:solidFill>
              <a:latin typeface="Arial" pitchFamily="34" charset="0"/>
              <a:cs typeface="Arial" pitchFamily="34" charset="0"/>
            </a:endParaRPr>
          </a:p>
        </p:txBody>
      </p:sp>
      <p:sp>
        <p:nvSpPr>
          <p:cNvPr id="63" name="62 Rectángulo"/>
          <p:cNvSpPr/>
          <p:nvPr/>
        </p:nvSpPr>
        <p:spPr>
          <a:xfrm>
            <a:off x="7929586" y="6072206"/>
            <a:ext cx="1214414" cy="646331"/>
          </a:xfrm>
          <a:prstGeom prst="rect">
            <a:avLst/>
          </a:prstGeom>
        </p:spPr>
        <p:txBody>
          <a:bodyPr wrap="square">
            <a:spAutoFit/>
          </a:bodyPr>
          <a:lstStyle/>
          <a:p>
            <a:pPr algn="just"/>
            <a:r>
              <a:rPr lang="es-ES" b="1" dirty="0" smtClean="0">
                <a:solidFill>
                  <a:schemeClr val="accent4"/>
                </a:solidFill>
                <a:latin typeface="Arial" pitchFamily="34" charset="0"/>
                <a:cs typeface="Arial" pitchFamily="34" charset="0"/>
              </a:rPr>
              <a:t>métodos comunes</a:t>
            </a:r>
            <a:endParaRPr lang="es-ES" b="1" dirty="0">
              <a:solidFill>
                <a:schemeClr val="accent4"/>
              </a:solidFill>
              <a:latin typeface="Arial" pitchFamily="34" charset="0"/>
              <a:cs typeface="Arial" pitchFamily="34" charset="0"/>
            </a:endParaRPr>
          </a:p>
        </p:txBody>
      </p:sp>
      <p:sp>
        <p:nvSpPr>
          <p:cNvPr id="64" name="63 Abrir llave"/>
          <p:cNvSpPr/>
          <p:nvPr/>
        </p:nvSpPr>
        <p:spPr>
          <a:xfrm flipH="1">
            <a:off x="7858148" y="6000768"/>
            <a:ext cx="142876" cy="7858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 to="" calcmode="lin" valueType="num">
                                      <p:cBhvr>
                                        <p:cTn id="7" dur="1" fill="hold"/>
                                        <p:tgtEl>
                                          <p:spTgt spid="2867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8678"/>
                                        </p:tgtEl>
                                        <p:attrNameLst>
                                          <p:attrName>style.visibility</p:attrName>
                                        </p:attrNameLst>
                                      </p:cBhvr>
                                      <p:to>
                                        <p:strVal val="visible"/>
                                      </p:to>
                                    </p:set>
                                    <p:anim to="" calcmode="lin" valueType="num">
                                      <p:cBhvr>
                                        <p:cTn id="17" dur="1" fill="hold"/>
                                        <p:tgtEl>
                                          <p:spTgt spid="2867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 to="" calcmode="lin" valueType="num">
                                      <p:cBhvr>
                                        <p:cTn id="22" dur="1" fill="hold"/>
                                        <p:tgtEl>
                                          <p:spTgt spid="4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 to="" calcmode="lin" valueType="num">
                                      <p:cBhvr>
                                        <p:cTn id="27" dur="1" fill="hold"/>
                                        <p:tgtEl>
                                          <p:spTgt spid="42"/>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 to="" calcmode="lin" valueType="num">
                                      <p:cBhvr>
                                        <p:cTn id="32" dur="1" fill="hold"/>
                                        <p:tgtEl>
                                          <p:spTgt spid="39"/>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 to="" calcmode="lin" valueType="num">
                                      <p:cBhvr>
                                        <p:cTn id="37" dur="1" fill="hold"/>
                                        <p:tgtEl>
                                          <p:spTgt spid="46"/>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 to="" calcmode="lin" valueType="num">
                                      <p:cBhvr>
                                        <p:cTn id="42" dur="1" fill="hold"/>
                                        <p:tgtEl>
                                          <p:spTgt spid="54"/>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to="" calcmode="lin" valueType="num">
                                      <p:cBhvr>
                                        <p:cTn id="47" dur="1" fill="hold"/>
                                        <p:tgtEl>
                                          <p:spTgt spid="52"/>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 to="" calcmode="lin" valueType="num">
                                      <p:cBhvr>
                                        <p:cTn id="52" dur="1" fill="hold"/>
                                        <p:tgtEl>
                                          <p:spTgt spid="56"/>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 to="" calcmode="lin" valueType="num">
                                      <p:cBhvr>
                                        <p:cTn id="57" dur="1" fill="hold"/>
                                        <p:tgtEl>
                                          <p:spTgt spid="55"/>
                                        </p:tgtEl>
                                        <p:attrNameLst>
                                          <p:attrName/>
                                        </p:attrNameLst>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 to="" calcmode="lin" valueType="num">
                                      <p:cBhvr>
                                        <p:cTn id="62" dur="1" fill="hold"/>
                                        <p:tgtEl>
                                          <p:spTgt spid="17"/>
                                        </p:tgtEl>
                                        <p:attrNameLst>
                                          <p:attrName/>
                                        </p:attrNameLst>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anim to="" calcmode="lin" valueType="num">
                                      <p:cBhvr>
                                        <p:cTn id="67" dur="1" fill="hold"/>
                                        <p:tgtEl>
                                          <p:spTgt spid="58"/>
                                        </p:tgtEl>
                                        <p:attrNameLst>
                                          <p:attrName/>
                                        </p:attrNameLst>
                                      </p:cBhvr>
                                    </p:anim>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 to="" calcmode="lin" valueType="num">
                                      <p:cBhvr>
                                        <p:cTn id="72" dur="1" fill="hold"/>
                                        <p:tgtEl>
                                          <p:spTgt spid="57"/>
                                        </p:tgtEl>
                                        <p:attrNameLst>
                                          <p:attrName/>
                                        </p:attrNameLst>
                                      </p:cBhvr>
                                    </p:anim>
                                  </p:childTnLst>
                                </p:cTn>
                              </p:par>
                            </p:childTnLst>
                          </p:cTn>
                        </p:par>
                      </p:childTnLst>
                    </p:cTn>
                  </p:par>
                  <p:par>
                    <p:cTn id="73" fill="hold">
                      <p:stCondLst>
                        <p:cond delay="indefinite"/>
                      </p:stCondLst>
                      <p:childTnLst>
                        <p:par>
                          <p:cTn id="74" fill="hold">
                            <p:stCondLst>
                              <p:cond delay="0"/>
                            </p:stCondLst>
                            <p:childTnLst>
                              <p:par>
                                <p:cTn id="75" presetID="24" presetClass="entr" presetSubtype="0"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 to="" calcmode="lin" valueType="num">
                                      <p:cBhvr>
                                        <p:cTn id="77" dur="1" fill="hold"/>
                                        <p:tgtEl>
                                          <p:spTgt spid="60"/>
                                        </p:tgtEl>
                                        <p:attrNameLst>
                                          <p:attrName/>
                                        </p:attrNameLst>
                                      </p:cBhvr>
                                    </p:anim>
                                  </p:childTnLst>
                                </p:cTn>
                              </p:par>
                            </p:childTnLst>
                          </p:cTn>
                        </p:par>
                      </p:childTnLst>
                    </p:cTn>
                  </p:par>
                  <p:par>
                    <p:cTn id="78" fill="hold">
                      <p:stCondLst>
                        <p:cond delay="indefinite"/>
                      </p:stCondLst>
                      <p:childTnLst>
                        <p:par>
                          <p:cTn id="79" fill="hold">
                            <p:stCondLst>
                              <p:cond delay="0"/>
                            </p:stCondLst>
                            <p:childTnLst>
                              <p:par>
                                <p:cTn id="80" presetID="24" presetClass="entr" presetSubtype="0"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 to="" calcmode="lin" valueType="num">
                                      <p:cBhvr>
                                        <p:cTn id="82" dur="1" fill="hold"/>
                                        <p:tgtEl>
                                          <p:spTgt spid="59"/>
                                        </p:tgtEl>
                                        <p:attrNameLst>
                                          <p:attrName/>
                                        </p:attrNameLst>
                                      </p:cBhvr>
                                    </p:anim>
                                  </p:childTnLst>
                                </p:cTn>
                              </p:par>
                            </p:childTnLst>
                          </p:cTn>
                        </p:par>
                      </p:childTnLst>
                    </p:cTn>
                  </p:par>
                  <p:par>
                    <p:cTn id="83" fill="hold">
                      <p:stCondLst>
                        <p:cond delay="indefinite"/>
                      </p:stCondLst>
                      <p:childTnLst>
                        <p:par>
                          <p:cTn id="84" fill="hold">
                            <p:stCondLst>
                              <p:cond delay="0"/>
                            </p:stCondLst>
                            <p:childTnLst>
                              <p:par>
                                <p:cTn id="85" presetID="24" presetClass="entr" presetSubtype="0" fill="hold" nodeType="clickEffect">
                                  <p:stCondLst>
                                    <p:cond delay="0"/>
                                  </p:stCondLst>
                                  <p:childTnLst>
                                    <p:set>
                                      <p:cBhvr>
                                        <p:cTn id="86" dur="1" fill="hold">
                                          <p:stCondLst>
                                            <p:cond delay="0"/>
                                          </p:stCondLst>
                                        </p:cTn>
                                        <p:tgtEl>
                                          <p:spTgt spid="28680"/>
                                        </p:tgtEl>
                                        <p:attrNameLst>
                                          <p:attrName>style.visibility</p:attrName>
                                        </p:attrNameLst>
                                      </p:cBhvr>
                                      <p:to>
                                        <p:strVal val="visible"/>
                                      </p:to>
                                    </p:set>
                                    <p:anim to="" calcmode="lin" valueType="num">
                                      <p:cBhvr>
                                        <p:cTn id="87" dur="1" fill="hold"/>
                                        <p:tgtEl>
                                          <p:spTgt spid="28680"/>
                                        </p:tgtEl>
                                        <p:attrNameLst>
                                          <p:attrName/>
                                        </p:attrNameLst>
                                      </p:cBhvr>
                                    </p:anim>
                                  </p:childTnLst>
                                </p:cTn>
                              </p:par>
                            </p:childTnLst>
                          </p:cTn>
                        </p:par>
                      </p:childTnLst>
                    </p:cTn>
                  </p:par>
                  <p:par>
                    <p:cTn id="88" fill="hold">
                      <p:stCondLst>
                        <p:cond delay="indefinite"/>
                      </p:stCondLst>
                      <p:childTnLst>
                        <p:par>
                          <p:cTn id="89" fill="hold">
                            <p:stCondLst>
                              <p:cond delay="0"/>
                            </p:stCondLst>
                            <p:childTnLst>
                              <p:par>
                                <p:cTn id="90" presetID="24" presetClass="entr" presetSubtype="0"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 to="" calcmode="lin" valueType="num">
                                      <p:cBhvr>
                                        <p:cTn id="92" dur="1" fill="hold"/>
                                        <p:tgtEl>
                                          <p:spTgt spid="49"/>
                                        </p:tgtEl>
                                        <p:attrNameLst>
                                          <p:attrName/>
                                        </p:attrNameLst>
                                      </p:cBhvr>
                                    </p:anim>
                                  </p:childTnLst>
                                </p:cTn>
                              </p:par>
                            </p:childTnLst>
                          </p:cTn>
                        </p:par>
                      </p:childTnLst>
                    </p:cTn>
                  </p:par>
                  <p:par>
                    <p:cTn id="93" fill="hold">
                      <p:stCondLst>
                        <p:cond delay="indefinite"/>
                      </p:stCondLst>
                      <p:childTnLst>
                        <p:par>
                          <p:cTn id="94" fill="hold">
                            <p:stCondLst>
                              <p:cond delay="0"/>
                            </p:stCondLst>
                            <p:childTnLst>
                              <p:par>
                                <p:cTn id="95" presetID="24" presetClass="entr" presetSubtype="0"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anim to="" calcmode="lin" valueType="num">
                                      <p:cBhvr>
                                        <p:cTn id="97" dur="1" fill="hold"/>
                                        <p:tgtEl>
                                          <p:spTgt spid="50"/>
                                        </p:tgtEl>
                                        <p:attrNameLst>
                                          <p:attrName/>
                                        </p:attrNameLst>
                                      </p:cBhvr>
                                    </p:anim>
                                  </p:childTnLst>
                                </p:cTn>
                              </p:par>
                            </p:childTnLst>
                          </p:cTn>
                        </p:par>
                      </p:childTnLst>
                    </p:cTn>
                  </p:par>
                  <p:par>
                    <p:cTn id="98" fill="hold">
                      <p:stCondLst>
                        <p:cond delay="indefinite"/>
                      </p:stCondLst>
                      <p:childTnLst>
                        <p:par>
                          <p:cTn id="99" fill="hold">
                            <p:stCondLst>
                              <p:cond delay="0"/>
                            </p:stCondLst>
                            <p:childTnLst>
                              <p:par>
                                <p:cTn id="100" presetID="24" presetClass="entr" presetSubtype="0" fill="hold" nodeType="clickEffect">
                                  <p:stCondLst>
                                    <p:cond delay="0"/>
                                  </p:stCondLst>
                                  <p:childTnLst>
                                    <p:set>
                                      <p:cBhvr>
                                        <p:cTn id="101" dur="1" fill="hold">
                                          <p:stCondLst>
                                            <p:cond delay="0"/>
                                          </p:stCondLst>
                                        </p:cTn>
                                        <p:tgtEl>
                                          <p:spTgt spid="48"/>
                                        </p:tgtEl>
                                        <p:attrNameLst>
                                          <p:attrName>style.visibility</p:attrName>
                                        </p:attrNameLst>
                                      </p:cBhvr>
                                      <p:to>
                                        <p:strVal val="visible"/>
                                      </p:to>
                                    </p:set>
                                    <p:anim to="" calcmode="lin" valueType="num">
                                      <p:cBhvr>
                                        <p:cTn id="102" dur="1" fill="hold"/>
                                        <p:tgtEl>
                                          <p:spTgt spid="48"/>
                                        </p:tgtEl>
                                        <p:attrNameLst>
                                          <p:attrName/>
                                        </p:attrNameLst>
                                      </p:cBhvr>
                                    </p:anim>
                                  </p:childTnLst>
                                </p:cTn>
                              </p:par>
                            </p:childTnLst>
                          </p:cTn>
                        </p:par>
                      </p:childTnLst>
                    </p:cTn>
                  </p:par>
                  <p:par>
                    <p:cTn id="103" fill="hold">
                      <p:stCondLst>
                        <p:cond delay="indefinite"/>
                      </p:stCondLst>
                      <p:childTnLst>
                        <p:par>
                          <p:cTn id="104" fill="hold">
                            <p:stCondLst>
                              <p:cond delay="0"/>
                            </p:stCondLst>
                            <p:childTnLst>
                              <p:par>
                                <p:cTn id="105" presetID="24"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 to="" calcmode="lin" valueType="num">
                                      <p:cBhvr>
                                        <p:cTn id="107" dur="1" fill="hold"/>
                                        <p:tgtEl>
                                          <p:spTgt spid="51"/>
                                        </p:tgtEl>
                                        <p:attrNameLst>
                                          <p:attrName/>
                                        </p:attrNameLst>
                                      </p:cBhvr>
                                    </p:anim>
                                  </p:childTnLst>
                                </p:cTn>
                              </p:par>
                            </p:childTnLst>
                          </p:cTn>
                        </p:par>
                      </p:childTnLst>
                    </p:cTn>
                  </p:par>
                  <p:par>
                    <p:cTn id="108" fill="hold">
                      <p:stCondLst>
                        <p:cond delay="indefinite"/>
                      </p:stCondLst>
                      <p:childTnLst>
                        <p:par>
                          <p:cTn id="109" fill="hold">
                            <p:stCondLst>
                              <p:cond delay="0"/>
                            </p:stCondLst>
                            <p:childTnLst>
                              <p:par>
                                <p:cTn id="110" presetID="24" presetClass="entr" presetSubtype="0"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 to="" calcmode="lin" valueType="num">
                                      <p:cBhvr>
                                        <p:cTn id="112" dur="1" fill="hold"/>
                                        <p:tgtEl>
                                          <p:spTgt spid="28"/>
                                        </p:tgtEl>
                                        <p:attrNameLst>
                                          <p:attrName/>
                                        </p:attrNameLst>
                                      </p:cBhvr>
                                    </p:anim>
                                  </p:childTnLst>
                                </p:cTn>
                              </p:par>
                            </p:childTnLst>
                          </p:cTn>
                        </p:par>
                      </p:childTnLst>
                    </p:cTn>
                  </p:par>
                  <p:par>
                    <p:cTn id="113" fill="hold">
                      <p:stCondLst>
                        <p:cond delay="indefinite"/>
                      </p:stCondLst>
                      <p:childTnLst>
                        <p:par>
                          <p:cTn id="114" fill="hold">
                            <p:stCondLst>
                              <p:cond delay="0"/>
                            </p:stCondLst>
                            <p:childTnLst>
                              <p:par>
                                <p:cTn id="115" presetID="24" presetClass="entr" presetSubtype="0" fill="hold" grpId="0" nodeType="clickEffect">
                                  <p:stCondLst>
                                    <p:cond delay="0"/>
                                  </p:stCondLst>
                                  <p:childTnLst>
                                    <p:set>
                                      <p:cBhvr>
                                        <p:cTn id="116" dur="1" fill="hold">
                                          <p:stCondLst>
                                            <p:cond delay="0"/>
                                          </p:stCondLst>
                                        </p:cTn>
                                        <p:tgtEl>
                                          <p:spTgt spid="62"/>
                                        </p:tgtEl>
                                        <p:attrNameLst>
                                          <p:attrName>style.visibility</p:attrName>
                                        </p:attrNameLst>
                                      </p:cBhvr>
                                      <p:to>
                                        <p:strVal val="visible"/>
                                      </p:to>
                                    </p:set>
                                    <p:anim to="" calcmode="lin" valueType="num">
                                      <p:cBhvr>
                                        <p:cTn id="117" dur="1" fill="hold"/>
                                        <p:tgtEl>
                                          <p:spTgt spid="62"/>
                                        </p:tgtEl>
                                        <p:attrNameLst>
                                          <p:attrName/>
                                        </p:attrNameLst>
                                      </p:cBhvr>
                                    </p:anim>
                                  </p:childTnLst>
                                </p:cTn>
                              </p:par>
                            </p:childTnLst>
                          </p:cTn>
                        </p:par>
                      </p:childTnLst>
                    </p:cTn>
                  </p:par>
                  <p:par>
                    <p:cTn id="118" fill="hold">
                      <p:stCondLst>
                        <p:cond delay="indefinite"/>
                      </p:stCondLst>
                      <p:childTnLst>
                        <p:par>
                          <p:cTn id="119" fill="hold">
                            <p:stCondLst>
                              <p:cond delay="0"/>
                            </p:stCondLst>
                            <p:childTnLst>
                              <p:par>
                                <p:cTn id="120" presetID="24" presetClass="entr" presetSubtype="0" fill="hold" grpId="0" nodeType="clickEffect">
                                  <p:stCondLst>
                                    <p:cond delay="0"/>
                                  </p:stCondLst>
                                  <p:childTnLst>
                                    <p:set>
                                      <p:cBhvr>
                                        <p:cTn id="121" dur="1" fill="hold">
                                          <p:stCondLst>
                                            <p:cond delay="0"/>
                                          </p:stCondLst>
                                        </p:cTn>
                                        <p:tgtEl>
                                          <p:spTgt spid="61"/>
                                        </p:tgtEl>
                                        <p:attrNameLst>
                                          <p:attrName>style.visibility</p:attrName>
                                        </p:attrNameLst>
                                      </p:cBhvr>
                                      <p:to>
                                        <p:strVal val="visible"/>
                                      </p:to>
                                    </p:set>
                                    <p:anim to="" calcmode="lin" valueType="num">
                                      <p:cBhvr>
                                        <p:cTn id="122" dur="1" fill="hold"/>
                                        <p:tgtEl>
                                          <p:spTgt spid="61"/>
                                        </p:tgtEl>
                                        <p:attrNameLst>
                                          <p:attrName/>
                                        </p:attrNameLst>
                                      </p:cBhvr>
                                    </p:anim>
                                  </p:childTnLst>
                                </p:cTn>
                              </p:par>
                            </p:childTnLst>
                          </p:cTn>
                        </p:par>
                      </p:childTnLst>
                    </p:cTn>
                  </p:par>
                  <p:par>
                    <p:cTn id="123" fill="hold">
                      <p:stCondLst>
                        <p:cond delay="indefinite"/>
                      </p:stCondLst>
                      <p:childTnLst>
                        <p:par>
                          <p:cTn id="124" fill="hold">
                            <p:stCondLst>
                              <p:cond delay="0"/>
                            </p:stCondLst>
                            <p:childTnLst>
                              <p:par>
                                <p:cTn id="125" presetID="24" presetClass="entr" presetSubtype="0"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anim to="" calcmode="lin" valueType="num">
                                      <p:cBhvr>
                                        <p:cTn id="127" dur="1" fill="hold"/>
                                        <p:tgtEl>
                                          <p:spTgt spid="64"/>
                                        </p:tgtEl>
                                        <p:attrNameLst>
                                          <p:attrName/>
                                        </p:attrNameLst>
                                      </p:cBhvr>
                                    </p:anim>
                                  </p:childTnLst>
                                </p:cTn>
                              </p:par>
                            </p:childTnLst>
                          </p:cTn>
                        </p:par>
                      </p:childTnLst>
                    </p:cTn>
                  </p:par>
                  <p:par>
                    <p:cTn id="128" fill="hold">
                      <p:stCondLst>
                        <p:cond delay="indefinite"/>
                      </p:stCondLst>
                      <p:childTnLst>
                        <p:par>
                          <p:cTn id="129" fill="hold">
                            <p:stCondLst>
                              <p:cond delay="0"/>
                            </p:stCondLst>
                            <p:childTnLst>
                              <p:par>
                                <p:cTn id="130" presetID="24" presetClass="entr" presetSubtype="0" fill="hold" grpId="0" nodeType="clickEffect">
                                  <p:stCondLst>
                                    <p:cond delay="0"/>
                                  </p:stCondLst>
                                  <p:childTnLst>
                                    <p:set>
                                      <p:cBhvr>
                                        <p:cTn id="131" dur="1" fill="hold">
                                          <p:stCondLst>
                                            <p:cond delay="0"/>
                                          </p:stCondLst>
                                        </p:cTn>
                                        <p:tgtEl>
                                          <p:spTgt spid="63"/>
                                        </p:tgtEl>
                                        <p:attrNameLst>
                                          <p:attrName>style.visibility</p:attrName>
                                        </p:attrNameLst>
                                      </p:cBhvr>
                                      <p:to>
                                        <p:strVal val="visible"/>
                                      </p:to>
                                    </p:set>
                                    <p:anim to="" calcmode="lin" valueType="num">
                                      <p:cBhvr>
                                        <p:cTn id="132" dur="1" fill="hold"/>
                                        <p:tgtEl>
                                          <p:spTgt spid="6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6" grpId="0"/>
      <p:bldP spid="49" grpId="0" animBg="1"/>
      <p:bldP spid="50" grpId="0" animBg="1"/>
      <p:bldP spid="51" grpId="0"/>
      <p:bldP spid="52" grpId="0" animBg="1"/>
      <p:bldP spid="54" grpId="0"/>
      <p:bldP spid="55" grpId="0"/>
      <p:bldP spid="56" grpId="0" animBg="1"/>
      <p:bldP spid="57" grpId="0" animBg="1"/>
      <p:bldP spid="58" grpId="0"/>
      <p:bldP spid="59" grpId="0"/>
      <p:bldP spid="60" grpId="0" animBg="1"/>
      <p:bldP spid="61" grpId="0" animBg="1"/>
      <p:bldP spid="62" grpId="0"/>
      <p:bldP spid="63" grpId="0"/>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l="247" r="774"/>
          <a:stretch>
            <a:fillRect/>
          </a:stretch>
        </p:blipFill>
        <p:spPr>
          <a:xfrm>
            <a:off x="0" y="1285860"/>
            <a:ext cx="9144000" cy="5572165"/>
          </a:xfrm>
          <a:noFill/>
        </p:spPr>
      </p:pic>
      <p:sp>
        <p:nvSpPr>
          <p:cNvPr id="6" name="5 Título"/>
          <p:cNvSpPr>
            <a:spLocks noGrp="1"/>
          </p:cNvSpPr>
          <p:nvPr>
            <p:ph type="title"/>
          </p:nvPr>
        </p:nvSpPr>
        <p:spPr>
          <a:xfrm>
            <a:off x="457200" y="71422"/>
            <a:ext cx="8229600" cy="1143000"/>
          </a:xfrm>
        </p:spPr>
        <p:txBody>
          <a:bodyPr/>
          <a:lstStyle/>
          <a:p>
            <a:r>
              <a:rPr lang="es-CO" dirty="0" smtClean="0"/>
              <a:t>HERENCIA Clases y superclases</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http://2.bp.blogspot.com/_-zegeGLgtzc/TTZD6WZPlbI/AAAAAAAAAK4/CgTvdoebDlo/s1600/Barco-mercante-g.png"/>
          <p:cNvPicPr>
            <a:picLocks noChangeAspect="1" noChangeArrowheads="1"/>
          </p:cNvPicPr>
          <p:nvPr/>
        </p:nvPicPr>
        <p:blipFill>
          <a:blip r:embed="rId2"/>
          <a:srcRect l="13382" r="6324"/>
          <a:stretch>
            <a:fillRect/>
          </a:stretch>
        </p:blipFill>
        <p:spPr bwMode="auto">
          <a:xfrm>
            <a:off x="2428860" y="4143380"/>
            <a:ext cx="2143140" cy="2428892"/>
          </a:xfrm>
          <a:prstGeom prst="rect">
            <a:avLst/>
          </a:prstGeom>
          <a:noFill/>
        </p:spPr>
      </p:pic>
      <p:pic>
        <p:nvPicPr>
          <p:cNvPr id="27654" name="Picture 6" descr="http://us.123rf.com/400wm/400/400/patrimonio/patrimonio1205/patrimonio120500015/13541995-ilustracion-de-un-buque-de-guerra-de-barco-de-barco-de-guerra-con-artilleria-pesada-se-ve-desde-un-e.jpg"/>
          <p:cNvPicPr>
            <a:picLocks noChangeAspect="1" noChangeArrowheads="1"/>
          </p:cNvPicPr>
          <p:nvPr/>
        </p:nvPicPr>
        <p:blipFill>
          <a:blip r:embed="rId3"/>
          <a:srcRect/>
          <a:stretch>
            <a:fillRect/>
          </a:stretch>
        </p:blipFill>
        <p:spPr bwMode="auto">
          <a:xfrm flipH="1">
            <a:off x="7000892" y="4429132"/>
            <a:ext cx="2143108" cy="1857066"/>
          </a:xfrm>
          <a:prstGeom prst="rect">
            <a:avLst/>
          </a:prstGeom>
          <a:noFill/>
        </p:spPr>
      </p:pic>
      <p:sp>
        <p:nvSpPr>
          <p:cNvPr id="9" name="8 Rectángulo"/>
          <p:cNvSpPr/>
          <p:nvPr/>
        </p:nvSpPr>
        <p:spPr>
          <a:xfrm>
            <a:off x="3000364" y="500042"/>
            <a:ext cx="785818"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2857488" y="214290"/>
            <a:ext cx="785818" cy="857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7657" name="Picture 9"/>
          <p:cNvPicPr>
            <a:picLocks noChangeAspect="1" noChangeArrowheads="1"/>
          </p:cNvPicPr>
          <p:nvPr/>
        </p:nvPicPr>
        <p:blipFill>
          <a:blip r:embed="rId4"/>
          <a:srcRect l="40430" t="19687" r="32617" b="9625"/>
          <a:stretch>
            <a:fillRect/>
          </a:stretch>
        </p:blipFill>
        <p:spPr bwMode="auto">
          <a:xfrm>
            <a:off x="5429257" y="214290"/>
            <a:ext cx="1500197" cy="2185785"/>
          </a:xfrm>
          <a:prstGeom prst="rect">
            <a:avLst/>
          </a:prstGeom>
          <a:noFill/>
          <a:ln w="9525">
            <a:noFill/>
            <a:miter lim="800000"/>
            <a:headEnd/>
            <a:tailEnd/>
          </a:ln>
          <a:effectLst/>
        </p:spPr>
      </p:pic>
      <p:sp>
        <p:nvSpPr>
          <p:cNvPr id="13" name="12 Rectángulo"/>
          <p:cNvSpPr/>
          <p:nvPr/>
        </p:nvSpPr>
        <p:spPr>
          <a:xfrm>
            <a:off x="7358050" y="0"/>
            <a:ext cx="1785950" cy="400110"/>
          </a:xfrm>
          <a:prstGeom prst="rect">
            <a:avLst/>
          </a:prstGeom>
          <a:ln>
            <a:solidFill>
              <a:schemeClr val="tx1"/>
            </a:solidFill>
          </a:ln>
        </p:spPr>
        <p:txBody>
          <a:bodyPr wrap="square">
            <a:spAutoFit/>
          </a:bodyPr>
          <a:lstStyle/>
          <a:p>
            <a:pPr algn="just"/>
            <a:r>
              <a:rPr lang="es-ES" sz="2000" dirty="0" smtClean="0">
                <a:latin typeface="Arial" pitchFamily="34" charset="0"/>
                <a:cs typeface="Arial" pitchFamily="34" charset="0"/>
              </a:rPr>
              <a:t>Clase Padre:</a:t>
            </a:r>
            <a:endParaRPr lang="es-ES" sz="2000" dirty="0">
              <a:latin typeface="Arial" pitchFamily="34" charset="0"/>
              <a:cs typeface="Arial" pitchFamily="34" charset="0"/>
            </a:endParaRPr>
          </a:p>
        </p:txBody>
      </p:sp>
      <p:grpSp>
        <p:nvGrpSpPr>
          <p:cNvPr id="24" name="23 Grupo"/>
          <p:cNvGrpSpPr/>
          <p:nvPr/>
        </p:nvGrpSpPr>
        <p:grpSpPr>
          <a:xfrm>
            <a:off x="3000365" y="285728"/>
            <a:ext cx="2143140" cy="2428892"/>
            <a:chOff x="1071538" y="1785926"/>
            <a:chExt cx="2143140" cy="2143140"/>
          </a:xfrm>
        </p:grpSpPr>
        <p:sp>
          <p:nvSpPr>
            <p:cNvPr id="15" name="14 Rectángulo"/>
            <p:cNvSpPr/>
            <p:nvPr/>
          </p:nvSpPr>
          <p:spPr>
            <a:xfrm>
              <a:off x="1071538" y="1785926"/>
              <a:ext cx="2143140" cy="2143140"/>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6 Conector recto"/>
            <p:cNvCxnSpPr/>
            <p:nvPr/>
          </p:nvCxnSpPr>
          <p:spPr>
            <a:xfrm>
              <a:off x="1071538" y="2143116"/>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1071538" y="2928934"/>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1571604" y="1785926"/>
              <a:ext cx="1214446" cy="400110"/>
            </a:xfrm>
            <a:prstGeom prst="rect">
              <a:avLst/>
            </a:prstGeom>
          </p:spPr>
          <p:txBody>
            <a:bodyPr wrap="square">
              <a:spAutoFit/>
            </a:bodyPr>
            <a:lstStyle/>
            <a:p>
              <a:pPr algn="just"/>
              <a:r>
                <a:rPr lang="es-ES" sz="2000" dirty="0" smtClean="0">
                  <a:latin typeface="Arial" pitchFamily="34" charset="0"/>
                  <a:cs typeface="Arial" pitchFamily="34" charset="0"/>
                </a:rPr>
                <a:t>BARCO</a:t>
              </a:r>
              <a:endParaRPr lang="es-ES" sz="2000" dirty="0">
                <a:latin typeface="Arial" pitchFamily="34" charset="0"/>
                <a:cs typeface="Arial" pitchFamily="34" charset="0"/>
              </a:endParaRPr>
            </a:p>
          </p:txBody>
        </p:sp>
        <p:sp>
          <p:nvSpPr>
            <p:cNvPr id="20" name="19 Rectángulo"/>
            <p:cNvSpPr/>
            <p:nvPr/>
          </p:nvSpPr>
          <p:spPr>
            <a:xfrm>
              <a:off x="1142976" y="2079185"/>
              <a:ext cx="1214446" cy="400110"/>
            </a:xfrm>
            <a:prstGeom prst="rect">
              <a:avLst/>
            </a:prstGeom>
          </p:spPr>
          <p:txBody>
            <a:bodyPr wrap="square">
              <a:spAutoFit/>
            </a:bodyPr>
            <a:lstStyle/>
            <a:p>
              <a:pPr algn="just"/>
              <a:r>
                <a:rPr lang="es-ES" sz="2000" dirty="0" smtClean="0">
                  <a:latin typeface="Arial" pitchFamily="34" charset="0"/>
                  <a:cs typeface="Arial" pitchFamily="34" charset="0"/>
                </a:rPr>
                <a:t>peso</a:t>
              </a:r>
              <a:endParaRPr lang="es-ES" sz="2000" dirty="0">
                <a:latin typeface="Arial" pitchFamily="34" charset="0"/>
                <a:cs typeface="Arial" pitchFamily="34" charset="0"/>
              </a:endParaRPr>
            </a:p>
          </p:txBody>
        </p:sp>
        <p:sp>
          <p:nvSpPr>
            <p:cNvPr id="21" name="20 Rectángulo"/>
            <p:cNvSpPr/>
            <p:nvPr/>
          </p:nvSpPr>
          <p:spPr>
            <a:xfrm>
              <a:off x="1142976" y="2331319"/>
              <a:ext cx="1357322" cy="400110"/>
            </a:xfrm>
            <a:prstGeom prst="rect">
              <a:avLst/>
            </a:prstGeom>
          </p:spPr>
          <p:txBody>
            <a:bodyPr wrap="square">
              <a:spAutoFit/>
            </a:bodyPr>
            <a:lstStyle/>
            <a:p>
              <a:pPr algn="just"/>
              <a:r>
                <a:rPr lang="es-ES" sz="2000" dirty="0" smtClean="0">
                  <a:latin typeface="Arial" pitchFamily="34" charset="0"/>
                  <a:cs typeface="Arial" pitchFamily="34" charset="0"/>
                </a:rPr>
                <a:t>velocidad</a:t>
              </a:r>
              <a:endParaRPr lang="es-ES" sz="2000" dirty="0">
                <a:latin typeface="Arial" pitchFamily="34" charset="0"/>
                <a:cs typeface="Arial" pitchFamily="34" charset="0"/>
              </a:endParaRPr>
            </a:p>
          </p:txBody>
        </p:sp>
        <p:sp>
          <p:nvSpPr>
            <p:cNvPr id="22" name="21 Rectángulo"/>
            <p:cNvSpPr/>
            <p:nvPr/>
          </p:nvSpPr>
          <p:spPr>
            <a:xfrm>
              <a:off x="1142976" y="2928934"/>
              <a:ext cx="1714512" cy="400110"/>
            </a:xfrm>
            <a:prstGeom prst="rect">
              <a:avLst/>
            </a:prstGeom>
          </p:spPr>
          <p:txBody>
            <a:bodyPr wrap="square">
              <a:spAutoFit/>
            </a:bodyPr>
            <a:lstStyle/>
            <a:p>
              <a:pPr algn="just"/>
              <a:r>
                <a:rPr lang="es-ES" sz="2000" dirty="0" err="1" smtClean="0">
                  <a:latin typeface="Arial" pitchFamily="34" charset="0"/>
                  <a:cs typeface="Arial" pitchFamily="34" charset="0"/>
                </a:rPr>
                <a:t>getPeso</a:t>
              </a:r>
              <a:endParaRPr lang="es-ES" sz="2000" dirty="0">
                <a:latin typeface="Arial" pitchFamily="34" charset="0"/>
                <a:cs typeface="Arial" pitchFamily="34" charset="0"/>
              </a:endParaRPr>
            </a:p>
          </p:txBody>
        </p:sp>
        <p:sp>
          <p:nvSpPr>
            <p:cNvPr id="23" name="22 Rectángulo"/>
            <p:cNvSpPr/>
            <p:nvPr/>
          </p:nvSpPr>
          <p:spPr>
            <a:xfrm>
              <a:off x="1142976" y="3172664"/>
              <a:ext cx="1714512" cy="400110"/>
            </a:xfrm>
            <a:prstGeom prst="rect">
              <a:avLst/>
            </a:prstGeom>
          </p:spPr>
          <p:txBody>
            <a:bodyPr wrap="square">
              <a:spAutoFit/>
            </a:bodyPr>
            <a:lstStyle/>
            <a:p>
              <a:pPr algn="just"/>
              <a:r>
                <a:rPr lang="es-ES" sz="2000" dirty="0" err="1" smtClean="0">
                  <a:latin typeface="Arial" pitchFamily="34" charset="0"/>
                  <a:cs typeface="Arial" pitchFamily="34" charset="0"/>
                </a:rPr>
                <a:t>getVelocidad</a:t>
              </a:r>
              <a:endParaRPr lang="es-ES" sz="2000" dirty="0">
                <a:latin typeface="Arial" pitchFamily="34" charset="0"/>
                <a:cs typeface="Arial" pitchFamily="34" charset="0"/>
              </a:endParaRPr>
            </a:p>
          </p:txBody>
        </p:sp>
        <p:sp>
          <p:nvSpPr>
            <p:cNvPr id="43" name="42 Rectángulo"/>
            <p:cNvSpPr/>
            <p:nvPr/>
          </p:nvSpPr>
          <p:spPr>
            <a:xfrm>
              <a:off x="1142976" y="2567491"/>
              <a:ext cx="1643074" cy="353038"/>
            </a:xfrm>
            <a:prstGeom prst="rect">
              <a:avLst/>
            </a:prstGeom>
          </p:spPr>
          <p:txBody>
            <a:bodyPr wrap="square">
              <a:spAutoFit/>
            </a:bodyPr>
            <a:lstStyle/>
            <a:p>
              <a:pPr algn="just"/>
              <a:r>
                <a:rPr lang="es-ES" sz="2000" dirty="0" smtClean="0">
                  <a:latin typeface="Arial" pitchFamily="34" charset="0"/>
                  <a:cs typeface="Arial" pitchFamily="34" charset="0"/>
                </a:rPr>
                <a:t>flotabilidad</a:t>
              </a:r>
              <a:endParaRPr lang="es-ES" sz="2000" dirty="0">
                <a:latin typeface="Arial" pitchFamily="34" charset="0"/>
                <a:cs typeface="Arial" pitchFamily="34" charset="0"/>
              </a:endParaRPr>
            </a:p>
          </p:txBody>
        </p:sp>
        <p:sp>
          <p:nvSpPr>
            <p:cNvPr id="44" name="43 Rectángulo"/>
            <p:cNvSpPr/>
            <p:nvPr/>
          </p:nvSpPr>
          <p:spPr>
            <a:xfrm>
              <a:off x="1142976" y="3487832"/>
              <a:ext cx="2000264" cy="353038"/>
            </a:xfrm>
            <a:prstGeom prst="rect">
              <a:avLst/>
            </a:prstGeom>
          </p:spPr>
          <p:txBody>
            <a:bodyPr wrap="square">
              <a:spAutoFit/>
            </a:bodyPr>
            <a:lstStyle/>
            <a:p>
              <a:pPr algn="just"/>
              <a:r>
                <a:rPr lang="es-ES" sz="2000" dirty="0" err="1" smtClean="0">
                  <a:latin typeface="Arial" pitchFamily="34" charset="0"/>
                  <a:cs typeface="Arial" pitchFamily="34" charset="0"/>
                </a:rPr>
                <a:t>getFlotabilidad</a:t>
              </a:r>
              <a:endParaRPr lang="es-ES" sz="2000" dirty="0">
                <a:latin typeface="Arial" pitchFamily="34" charset="0"/>
                <a:cs typeface="Arial" pitchFamily="34" charset="0"/>
              </a:endParaRPr>
            </a:p>
          </p:txBody>
        </p:sp>
      </p:grpSp>
      <p:grpSp>
        <p:nvGrpSpPr>
          <p:cNvPr id="25" name="24 Grupo"/>
          <p:cNvGrpSpPr/>
          <p:nvPr/>
        </p:nvGrpSpPr>
        <p:grpSpPr>
          <a:xfrm>
            <a:off x="71406" y="4429132"/>
            <a:ext cx="2357454" cy="2143140"/>
            <a:chOff x="1071538" y="1785926"/>
            <a:chExt cx="2143140" cy="2143140"/>
          </a:xfrm>
        </p:grpSpPr>
        <p:sp>
          <p:nvSpPr>
            <p:cNvPr id="26" name="25 Rectángulo"/>
            <p:cNvSpPr/>
            <p:nvPr/>
          </p:nvSpPr>
          <p:spPr>
            <a:xfrm>
              <a:off x="1071538" y="1785926"/>
              <a:ext cx="2143140" cy="2143140"/>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26 Conector recto"/>
            <p:cNvCxnSpPr/>
            <p:nvPr/>
          </p:nvCxnSpPr>
          <p:spPr>
            <a:xfrm>
              <a:off x="1071538" y="2143116"/>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1071538" y="2928934"/>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1142976" y="1785926"/>
              <a:ext cx="2000264" cy="338554"/>
            </a:xfrm>
            <a:prstGeom prst="rect">
              <a:avLst/>
            </a:prstGeom>
          </p:spPr>
          <p:txBody>
            <a:bodyPr wrap="square">
              <a:spAutoFit/>
            </a:bodyPr>
            <a:lstStyle/>
            <a:p>
              <a:pPr algn="just"/>
              <a:r>
                <a:rPr lang="es-ES" sz="1600" dirty="0" smtClean="0">
                  <a:latin typeface="Arial" pitchFamily="34" charset="0"/>
                  <a:cs typeface="Arial" pitchFamily="34" charset="0"/>
                </a:rPr>
                <a:t>BARCO MERCANTE</a:t>
              </a:r>
              <a:endParaRPr lang="es-ES" sz="1600" dirty="0">
                <a:latin typeface="Arial" pitchFamily="34" charset="0"/>
                <a:cs typeface="Arial" pitchFamily="34" charset="0"/>
              </a:endParaRPr>
            </a:p>
          </p:txBody>
        </p:sp>
        <p:sp>
          <p:nvSpPr>
            <p:cNvPr id="30" name="29 Rectángulo"/>
            <p:cNvSpPr/>
            <p:nvPr/>
          </p:nvSpPr>
          <p:spPr>
            <a:xfrm>
              <a:off x="1214414" y="2100196"/>
              <a:ext cx="1214446" cy="400110"/>
            </a:xfrm>
            <a:prstGeom prst="rect">
              <a:avLst/>
            </a:prstGeom>
          </p:spPr>
          <p:txBody>
            <a:bodyPr wrap="square">
              <a:spAutoFit/>
            </a:bodyPr>
            <a:lstStyle/>
            <a:p>
              <a:pPr algn="just"/>
              <a:r>
                <a:rPr lang="es-ES" sz="2000" dirty="0" smtClean="0">
                  <a:latin typeface="Arial" pitchFamily="34" charset="0"/>
                  <a:cs typeface="Arial" pitchFamily="34" charset="0"/>
                </a:rPr>
                <a:t>carga </a:t>
              </a:r>
              <a:r>
                <a:rPr lang="es-ES" sz="2000" dirty="0" err="1" smtClean="0">
                  <a:latin typeface="Arial" pitchFamily="34" charset="0"/>
                  <a:cs typeface="Arial" pitchFamily="34" charset="0"/>
                </a:rPr>
                <a:t>util</a:t>
              </a:r>
              <a:endParaRPr lang="es-ES" sz="2000" dirty="0">
                <a:latin typeface="Arial" pitchFamily="34" charset="0"/>
                <a:cs typeface="Arial" pitchFamily="34" charset="0"/>
              </a:endParaRPr>
            </a:p>
          </p:txBody>
        </p:sp>
        <p:sp>
          <p:nvSpPr>
            <p:cNvPr id="31" name="30 Rectángulo"/>
            <p:cNvSpPr/>
            <p:nvPr/>
          </p:nvSpPr>
          <p:spPr>
            <a:xfrm>
              <a:off x="1142976" y="2428868"/>
              <a:ext cx="1746984" cy="400110"/>
            </a:xfrm>
            <a:prstGeom prst="rect">
              <a:avLst/>
            </a:prstGeom>
          </p:spPr>
          <p:txBody>
            <a:bodyPr wrap="square">
              <a:spAutoFit/>
            </a:bodyPr>
            <a:lstStyle/>
            <a:p>
              <a:pPr algn="just"/>
              <a:r>
                <a:rPr lang="es-ES" sz="2000" dirty="0" smtClean="0">
                  <a:latin typeface="Arial" pitchFamily="34" charset="0"/>
                  <a:cs typeface="Arial" pitchFamily="34" charset="0"/>
                </a:rPr>
                <a:t>tipo </a:t>
              </a:r>
              <a:r>
                <a:rPr lang="es-ES" sz="2000" dirty="0" err="1" smtClean="0">
                  <a:latin typeface="Arial" pitchFamily="34" charset="0"/>
                  <a:cs typeface="Arial" pitchFamily="34" charset="0"/>
                </a:rPr>
                <a:t>mercancia</a:t>
              </a:r>
              <a:endParaRPr lang="es-ES" sz="2000" dirty="0">
                <a:latin typeface="Arial" pitchFamily="34" charset="0"/>
                <a:cs typeface="Arial" pitchFamily="34" charset="0"/>
              </a:endParaRPr>
            </a:p>
          </p:txBody>
        </p:sp>
        <p:sp>
          <p:nvSpPr>
            <p:cNvPr id="32" name="31 Rectángulo"/>
            <p:cNvSpPr/>
            <p:nvPr/>
          </p:nvSpPr>
          <p:spPr>
            <a:xfrm>
              <a:off x="1142976" y="2928934"/>
              <a:ext cx="1714512" cy="400110"/>
            </a:xfrm>
            <a:prstGeom prst="rect">
              <a:avLst/>
            </a:prstGeom>
          </p:spPr>
          <p:txBody>
            <a:bodyPr wrap="square">
              <a:spAutoFit/>
            </a:bodyPr>
            <a:lstStyle/>
            <a:p>
              <a:pPr algn="just"/>
              <a:r>
                <a:rPr lang="es-ES" sz="2000" dirty="0" err="1" smtClean="0">
                  <a:latin typeface="Arial" pitchFamily="34" charset="0"/>
                  <a:cs typeface="Arial" pitchFamily="34" charset="0"/>
                </a:rPr>
                <a:t>getCargaUtil</a:t>
              </a:r>
              <a:endParaRPr lang="es-ES" sz="2000" dirty="0">
                <a:latin typeface="Arial" pitchFamily="34" charset="0"/>
                <a:cs typeface="Arial" pitchFamily="34" charset="0"/>
              </a:endParaRPr>
            </a:p>
          </p:txBody>
        </p:sp>
        <p:sp>
          <p:nvSpPr>
            <p:cNvPr id="33" name="32 Rectángulo"/>
            <p:cNvSpPr/>
            <p:nvPr/>
          </p:nvSpPr>
          <p:spPr>
            <a:xfrm>
              <a:off x="1142976" y="3357562"/>
              <a:ext cx="2006758" cy="400110"/>
            </a:xfrm>
            <a:prstGeom prst="rect">
              <a:avLst/>
            </a:prstGeom>
          </p:spPr>
          <p:txBody>
            <a:bodyPr wrap="square">
              <a:spAutoFit/>
            </a:bodyPr>
            <a:lstStyle/>
            <a:p>
              <a:pPr algn="just"/>
              <a:r>
                <a:rPr lang="es-ES" sz="2000" dirty="0" err="1" smtClean="0">
                  <a:latin typeface="Arial" pitchFamily="34" charset="0"/>
                  <a:cs typeface="Arial" pitchFamily="34" charset="0"/>
                </a:rPr>
                <a:t>getTipoMercancia</a:t>
              </a:r>
              <a:endParaRPr lang="es-ES" sz="2000" dirty="0">
                <a:latin typeface="Arial" pitchFamily="34" charset="0"/>
                <a:cs typeface="Arial" pitchFamily="34" charset="0"/>
              </a:endParaRPr>
            </a:p>
          </p:txBody>
        </p:sp>
      </p:grpSp>
      <p:grpSp>
        <p:nvGrpSpPr>
          <p:cNvPr id="34" name="33 Grupo"/>
          <p:cNvGrpSpPr/>
          <p:nvPr/>
        </p:nvGrpSpPr>
        <p:grpSpPr>
          <a:xfrm>
            <a:off x="4714876" y="4357694"/>
            <a:ext cx="2357454" cy="2143140"/>
            <a:chOff x="1071538" y="1785926"/>
            <a:chExt cx="2143140" cy="2143140"/>
          </a:xfrm>
        </p:grpSpPr>
        <p:sp>
          <p:nvSpPr>
            <p:cNvPr id="35" name="34 Rectángulo"/>
            <p:cNvSpPr/>
            <p:nvPr/>
          </p:nvSpPr>
          <p:spPr>
            <a:xfrm>
              <a:off x="1071538" y="1785926"/>
              <a:ext cx="2143140" cy="2143140"/>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6" name="35 Conector recto"/>
            <p:cNvCxnSpPr/>
            <p:nvPr/>
          </p:nvCxnSpPr>
          <p:spPr>
            <a:xfrm>
              <a:off x="1071538" y="2143116"/>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1071538" y="2928934"/>
              <a:ext cx="214314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37 Rectángulo"/>
            <p:cNvSpPr/>
            <p:nvPr/>
          </p:nvSpPr>
          <p:spPr>
            <a:xfrm>
              <a:off x="1142976" y="1785926"/>
              <a:ext cx="2000264" cy="338554"/>
            </a:xfrm>
            <a:prstGeom prst="rect">
              <a:avLst/>
            </a:prstGeom>
          </p:spPr>
          <p:txBody>
            <a:bodyPr wrap="square">
              <a:spAutoFit/>
            </a:bodyPr>
            <a:lstStyle/>
            <a:p>
              <a:pPr algn="just"/>
              <a:r>
                <a:rPr lang="es-ES" sz="1600" dirty="0" smtClean="0">
                  <a:latin typeface="Arial" pitchFamily="34" charset="0"/>
                  <a:cs typeface="Arial" pitchFamily="34" charset="0"/>
                </a:rPr>
                <a:t>BARCO DE GUERRA</a:t>
              </a:r>
              <a:endParaRPr lang="es-ES" sz="1600" dirty="0">
                <a:latin typeface="Arial" pitchFamily="34" charset="0"/>
                <a:cs typeface="Arial" pitchFamily="34" charset="0"/>
              </a:endParaRPr>
            </a:p>
          </p:txBody>
        </p:sp>
        <p:sp>
          <p:nvSpPr>
            <p:cNvPr id="39" name="38 Rectángulo"/>
            <p:cNvSpPr/>
            <p:nvPr/>
          </p:nvSpPr>
          <p:spPr>
            <a:xfrm>
              <a:off x="1214414" y="2100196"/>
              <a:ext cx="1214446" cy="400110"/>
            </a:xfrm>
            <a:prstGeom prst="rect">
              <a:avLst/>
            </a:prstGeom>
          </p:spPr>
          <p:txBody>
            <a:bodyPr wrap="square">
              <a:spAutoFit/>
            </a:bodyPr>
            <a:lstStyle/>
            <a:p>
              <a:pPr algn="just"/>
              <a:r>
                <a:rPr lang="es-ES" sz="2000" dirty="0" err="1" smtClean="0">
                  <a:latin typeface="Arial" pitchFamily="34" charset="0"/>
                  <a:cs typeface="Arial" pitchFamily="34" charset="0"/>
                </a:rPr>
                <a:t>artilleria</a:t>
              </a:r>
              <a:endParaRPr lang="es-ES" sz="2000" dirty="0">
                <a:latin typeface="Arial" pitchFamily="34" charset="0"/>
                <a:cs typeface="Arial" pitchFamily="34" charset="0"/>
              </a:endParaRPr>
            </a:p>
          </p:txBody>
        </p:sp>
        <p:sp>
          <p:nvSpPr>
            <p:cNvPr id="40" name="39 Rectángulo"/>
            <p:cNvSpPr/>
            <p:nvPr/>
          </p:nvSpPr>
          <p:spPr>
            <a:xfrm>
              <a:off x="1142976" y="2428868"/>
              <a:ext cx="1357322" cy="400110"/>
            </a:xfrm>
            <a:prstGeom prst="rect">
              <a:avLst/>
            </a:prstGeom>
          </p:spPr>
          <p:txBody>
            <a:bodyPr wrap="square">
              <a:spAutoFit/>
            </a:bodyPr>
            <a:lstStyle/>
            <a:p>
              <a:pPr algn="just"/>
              <a:r>
                <a:rPr lang="es-ES" sz="2000" dirty="0" smtClean="0">
                  <a:latin typeface="Arial" pitchFamily="34" charset="0"/>
                  <a:cs typeface="Arial" pitchFamily="34" charset="0"/>
                </a:rPr>
                <a:t>alcance</a:t>
              </a:r>
              <a:endParaRPr lang="es-ES" sz="2000" dirty="0">
                <a:latin typeface="Arial" pitchFamily="34" charset="0"/>
                <a:cs typeface="Arial" pitchFamily="34" charset="0"/>
              </a:endParaRPr>
            </a:p>
          </p:txBody>
        </p:sp>
        <p:sp>
          <p:nvSpPr>
            <p:cNvPr id="41" name="40 Rectángulo"/>
            <p:cNvSpPr/>
            <p:nvPr/>
          </p:nvSpPr>
          <p:spPr>
            <a:xfrm>
              <a:off x="1142976" y="2928934"/>
              <a:ext cx="1714512" cy="400110"/>
            </a:xfrm>
            <a:prstGeom prst="rect">
              <a:avLst/>
            </a:prstGeom>
          </p:spPr>
          <p:txBody>
            <a:bodyPr wrap="square">
              <a:spAutoFit/>
            </a:bodyPr>
            <a:lstStyle/>
            <a:p>
              <a:pPr algn="just"/>
              <a:r>
                <a:rPr lang="es-ES" sz="2000" dirty="0" err="1" smtClean="0">
                  <a:latin typeface="Arial" pitchFamily="34" charset="0"/>
                  <a:cs typeface="Arial" pitchFamily="34" charset="0"/>
                </a:rPr>
                <a:t>getArtileria</a:t>
              </a:r>
              <a:endParaRPr lang="es-ES" sz="2000" dirty="0">
                <a:latin typeface="Arial" pitchFamily="34" charset="0"/>
                <a:cs typeface="Arial" pitchFamily="34" charset="0"/>
              </a:endParaRPr>
            </a:p>
          </p:txBody>
        </p:sp>
        <p:sp>
          <p:nvSpPr>
            <p:cNvPr id="42" name="41 Rectángulo"/>
            <p:cNvSpPr/>
            <p:nvPr/>
          </p:nvSpPr>
          <p:spPr>
            <a:xfrm>
              <a:off x="1142976" y="3357562"/>
              <a:ext cx="1714512" cy="400110"/>
            </a:xfrm>
            <a:prstGeom prst="rect">
              <a:avLst/>
            </a:prstGeom>
          </p:spPr>
          <p:txBody>
            <a:bodyPr wrap="square">
              <a:spAutoFit/>
            </a:bodyPr>
            <a:lstStyle/>
            <a:p>
              <a:pPr algn="just"/>
              <a:r>
                <a:rPr lang="es-ES" sz="2000" dirty="0" err="1" smtClean="0">
                  <a:latin typeface="Arial" pitchFamily="34" charset="0"/>
                  <a:cs typeface="Arial" pitchFamily="34" charset="0"/>
                </a:rPr>
                <a:t>getAlcance</a:t>
              </a:r>
              <a:endParaRPr lang="es-ES" sz="2000" dirty="0">
                <a:latin typeface="Arial" pitchFamily="34" charset="0"/>
                <a:cs typeface="Arial" pitchFamily="34" charset="0"/>
              </a:endParaRPr>
            </a:p>
          </p:txBody>
        </p:sp>
      </p:grpSp>
      <p:cxnSp>
        <p:nvCxnSpPr>
          <p:cNvPr id="46" name="45 Conector recto de flecha"/>
          <p:cNvCxnSpPr/>
          <p:nvPr/>
        </p:nvCxnSpPr>
        <p:spPr>
          <a:xfrm flipV="1">
            <a:off x="1500166" y="2857496"/>
            <a:ext cx="1928826" cy="14287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46 Conector recto de flecha"/>
          <p:cNvCxnSpPr/>
          <p:nvPr/>
        </p:nvCxnSpPr>
        <p:spPr>
          <a:xfrm rot="16200000" flipV="1">
            <a:off x="4572000" y="2857496"/>
            <a:ext cx="1428760" cy="14287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48 Rectángulo"/>
          <p:cNvSpPr/>
          <p:nvPr/>
        </p:nvSpPr>
        <p:spPr>
          <a:xfrm>
            <a:off x="642910" y="3071810"/>
            <a:ext cx="1785950" cy="400110"/>
          </a:xfrm>
          <a:prstGeom prst="rect">
            <a:avLst/>
          </a:prstGeom>
        </p:spPr>
        <p:txBody>
          <a:bodyPr wrap="square">
            <a:spAutoFit/>
          </a:bodyPr>
          <a:lstStyle/>
          <a:p>
            <a:pPr algn="just"/>
            <a:r>
              <a:rPr lang="es-ES" sz="2000" b="1" dirty="0" smtClean="0">
                <a:solidFill>
                  <a:srgbClr val="FF0000"/>
                </a:solidFill>
                <a:latin typeface="Arial" pitchFamily="34" charset="0"/>
                <a:cs typeface="Arial" pitchFamily="34" charset="0"/>
              </a:rPr>
              <a:t>hereda de:</a:t>
            </a:r>
            <a:endParaRPr lang="es-ES" sz="2000" b="1" dirty="0">
              <a:solidFill>
                <a:srgbClr val="FF0000"/>
              </a:solidFill>
              <a:latin typeface="Arial" pitchFamily="34" charset="0"/>
              <a:cs typeface="Arial" pitchFamily="34" charset="0"/>
            </a:endParaRPr>
          </a:p>
        </p:txBody>
      </p:sp>
      <p:sp>
        <p:nvSpPr>
          <p:cNvPr id="50" name="49 Rectángulo"/>
          <p:cNvSpPr/>
          <p:nvPr/>
        </p:nvSpPr>
        <p:spPr>
          <a:xfrm>
            <a:off x="5429256" y="3143248"/>
            <a:ext cx="1785950" cy="400110"/>
          </a:xfrm>
          <a:prstGeom prst="rect">
            <a:avLst/>
          </a:prstGeom>
        </p:spPr>
        <p:txBody>
          <a:bodyPr wrap="square">
            <a:spAutoFit/>
          </a:bodyPr>
          <a:lstStyle/>
          <a:p>
            <a:pPr algn="just"/>
            <a:r>
              <a:rPr lang="es-ES" sz="2000" b="1" dirty="0" smtClean="0">
                <a:solidFill>
                  <a:srgbClr val="FF0000"/>
                </a:solidFill>
                <a:latin typeface="Arial" pitchFamily="34" charset="0"/>
                <a:cs typeface="Arial" pitchFamily="34" charset="0"/>
              </a:rPr>
              <a:t>hereda de:</a:t>
            </a:r>
            <a:endParaRPr lang="es-ES" sz="2000" b="1" dirty="0">
              <a:solidFill>
                <a:srgbClr val="FF0000"/>
              </a:solidFill>
              <a:latin typeface="Arial" pitchFamily="34" charset="0"/>
              <a:cs typeface="Arial" pitchFamily="34" charset="0"/>
            </a:endParaRPr>
          </a:p>
        </p:txBody>
      </p:sp>
      <p:sp>
        <p:nvSpPr>
          <p:cNvPr id="51" name="50 Rectángulo"/>
          <p:cNvSpPr/>
          <p:nvPr/>
        </p:nvSpPr>
        <p:spPr>
          <a:xfrm>
            <a:off x="7358050" y="3071810"/>
            <a:ext cx="1785950" cy="400110"/>
          </a:xfrm>
          <a:prstGeom prst="rect">
            <a:avLst/>
          </a:prstGeom>
          <a:ln>
            <a:solidFill>
              <a:schemeClr val="tx1"/>
            </a:solidFill>
          </a:ln>
        </p:spPr>
        <p:txBody>
          <a:bodyPr wrap="square">
            <a:spAutoFit/>
          </a:bodyPr>
          <a:lstStyle/>
          <a:p>
            <a:pPr algn="just"/>
            <a:r>
              <a:rPr lang="es-ES" sz="2000" dirty="0" smtClean="0">
                <a:latin typeface="Arial" pitchFamily="34" charset="0"/>
                <a:cs typeface="Arial" pitchFamily="34" charset="0"/>
              </a:rPr>
              <a:t>Clases Hijas:</a:t>
            </a:r>
            <a:endParaRPr lang="es-ES" sz="2000" dirty="0">
              <a:latin typeface="Arial" pitchFamily="34" charset="0"/>
              <a:cs typeface="Arial" pitchFamily="34" charset="0"/>
            </a:endParaRPr>
          </a:p>
        </p:txBody>
      </p:sp>
      <p:sp>
        <p:nvSpPr>
          <p:cNvPr id="52" name="51 Abrir llave"/>
          <p:cNvSpPr/>
          <p:nvPr/>
        </p:nvSpPr>
        <p:spPr>
          <a:xfrm>
            <a:off x="2643174" y="714356"/>
            <a:ext cx="155448" cy="9144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3" name="52 Abrir llave"/>
          <p:cNvSpPr/>
          <p:nvPr/>
        </p:nvSpPr>
        <p:spPr>
          <a:xfrm>
            <a:off x="2643174" y="1657344"/>
            <a:ext cx="155448" cy="9144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4" name="53 Rectángulo"/>
          <p:cNvSpPr/>
          <p:nvPr/>
        </p:nvSpPr>
        <p:spPr>
          <a:xfrm>
            <a:off x="142844" y="928670"/>
            <a:ext cx="2357454" cy="400110"/>
          </a:xfrm>
          <a:prstGeom prst="rect">
            <a:avLst/>
          </a:prstGeom>
        </p:spPr>
        <p:txBody>
          <a:bodyPr wrap="square">
            <a:spAutoFit/>
          </a:bodyPr>
          <a:lstStyle/>
          <a:p>
            <a:pPr algn="just"/>
            <a:r>
              <a:rPr lang="es-ES" sz="2000" b="1" dirty="0" smtClean="0">
                <a:solidFill>
                  <a:schemeClr val="accent4"/>
                </a:solidFill>
                <a:latin typeface="Arial" pitchFamily="34" charset="0"/>
                <a:cs typeface="Arial" pitchFamily="34" charset="0"/>
              </a:rPr>
              <a:t>campos comunes</a:t>
            </a:r>
            <a:endParaRPr lang="es-ES" sz="2000" b="1" dirty="0">
              <a:solidFill>
                <a:schemeClr val="accent4"/>
              </a:solidFill>
              <a:latin typeface="Arial" pitchFamily="34" charset="0"/>
              <a:cs typeface="Arial" pitchFamily="34" charset="0"/>
            </a:endParaRPr>
          </a:p>
        </p:txBody>
      </p:sp>
      <p:sp>
        <p:nvSpPr>
          <p:cNvPr id="55" name="54 Rectángulo"/>
          <p:cNvSpPr/>
          <p:nvPr/>
        </p:nvSpPr>
        <p:spPr>
          <a:xfrm>
            <a:off x="71438" y="1857364"/>
            <a:ext cx="2571736" cy="400110"/>
          </a:xfrm>
          <a:prstGeom prst="rect">
            <a:avLst/>
          </a:prstGeom>
        </p:spPr>
        <p:txBody>
          <a:bodyPr wrap="square">
            <a:spAutoFit/>
          </a:bodyPr>
          <a:lstStyle/>
          <a:p>
            <a:pPr algn="just"/>
            <a:r>
              <a:rPr lang="es-ES" sz="2000" b="1" dirty="0" smtClean="0">
                <a:solidFill>
                  <a:schemeClr val="accent4"/>
                </a:solidFill>
                <a:latin typeface="Arial" pitchFamily="34" charset="0"/>
                <a:cs typeface="Arial" pitchFamily="34" charset="0"/>
              </a:rPr>
              <a:t>métodos comunes</a:t>
            </a:r>
            <a:endParaRPr lang="es-ES" sz="2000" b="1" dirty="0">
              <a:solidFill>
                <a:schemeClr val="accent4"/>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 to="" calcmode="lin" valueType="num">
                                      <p:cBhvr>
                                        <p:cTn id="7" dur="1" fill="hold"/>
                                        <p:tgtEl>
                                          <p:spTgt spid="2765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to="" calcmode="lin" valueType="num">
                                      <p:cBhvr>
                                        <p:cTn id="12" dur="1" fill="hold"/>
                                        <p:tgtEl>
                                          <p:spTgt spid="2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 to="" calcmode="lin" valueType="num">
                                      <p:cBhvr>
                                        <p:cTn id="22" dur="1" fill="hold"/>
                                        <p:tgtEl>
                                          <p:spTgt spid="5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cBhvr>
                                        <p:cTn id="27" dur="1" fill="hold"/>
                                        <p:tgtEl>
                                          <p:spTgt spid="2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7652"/>
                                        </p:tgtEl>
                                        <p:attrNameLst>
                                          <p:attrName>style.visibility</p:attrName>
                                        </p:attrNameLst>
                                      </p:cBhvr>
                                      <p:to>
                                        <p:strVal val="visible"/>
                                      </p:to>
                                    </p:set>
                                    <p:anim to="" calcmode="lin" valueType="num">
                                      <p:cBhvr>
                                        <p:cTn id="32" dur="1" fill="hold"/>
                                        <p:tgtEl>
                                          <p:spTgt spid="27652"/>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 to="" calcmode="lin" valueType="num">
                                      <p:cBhvr>
                                        <p:cTn id="37" dur="1" fill="hold"/>
                                        <p:tgtEl>
                                          <p:spTgt spid="46"/>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 to="" calcmode="lin" valueType="num">
                                      <p:cBhvr>
                                        <p:cTn id="42" dur="1" fill="hold"/>
                                        <p:tgtEl>
                                          <p:spTgt spid="49"/>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 to="" calcmode="lin" valueType="num">
                                      <p:cBhvr>
                                        <p:cTn id="47" dur="1" fill="hold"/>
                                        <p:tgtEl>
                                          <p:spTgt spid="55"/>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 to="" calcmode="lin" valueType="num">
                                      <p:cBhvr>
                                        <p:cTn id="52" dur="1" fill="hold"/>
                                        <p:tgtEl>
                                          <p:spTgt spid="54"/>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 to="" calcmode="lin" valueType="num">
                                      <p:cBhvr>
                                        <p:cTn id="57" dur="1" fill="hold"/>
                                        <p:tgtEl>
                                          <p:spTgt spid="34"/>
                                        </p:tgtEl>
                                        <p:attrNameLst>
                                          <p:attrName/>
                                        </p:attrNameLst>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 to="" calcmode="lin" valueType="num">
                                      <p:cBhvr>
                                        <p:cTn id="62" dur="1" fill="hold"/>
                                        <p:tgtEl>
                                          <p:spTgt spid="47"/>
                                        </p:tgtEl>
                                        <p:attrNameLst>
                                          <p:attrName/>
                                        </p:attrNameLst>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 to="" calcmode="lin" valueType="num">
                                      <p:cBhvr>
                                        <p:cTn id="67" dur="1" fill="hold"/>
                                        <p:tgtEl>
                                          <p:spTgt spid="50"/>
                                        </p:tgtEl>
                                        <p:attrNameLst>
                                          <p:attrName/>
                                        </p:attrNameLst>
                                      </p:cBhvr>
                                    </p:anim>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nodeType="clickEffect">
                                  <p:stCondLst>
                                    <p:cond delay="0"/>
                                  </p:stCondLst>
                                  <p:childTnLst>
                                    <p:set>
                                      <p:cBhvr>
                                        <p:cTn id="71" dur="1" fill="hold">
                                          <p:stCondLst>
                                            <p:cond delay="0"/>
                                          </p:stCondLst>
                                        </p:cTn>
                                        <p:tgtEl>
                                          <p:spTgt spid="27654"/>
                                        </p:tgtEl>
                                        <p:attrNameLst>
                                          <p:attrName>style.visibility</p:attrName>
                                        </p:attrNameLst>
                                      </p:cBhvr>
                                      <p:to>
                                        <p:strVal val="visible"/>
                                      </p:to>
                                    </p:set>
                                    <p:anim to="" calcmode="lin" valueType="num">
                                      <p:cBhvr>
                                        <p:cTn id="72" dur="1" fill="hold"/>
                                        <p:tgtEl>
                                          <p:spTgt spid="2765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9" grpId="0"/>
      <p:bldP spid="50" grpId="0"/>
      <p:bldP spid="51" grpId="0" animBg="1"/>
      <p:bldP spid="54"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images4.hiboox.com/images/4812/20deaf86c999a466ce75b8e5dfb47b72.jpg"/>
          <p:cNvPicPr>
            <a:picLocks noChangeAspect="1" noChangeArrowheads="1"/>
          </p:cNvPicPr>
          <p:nvPr/>
        </p:nvPicPr>
        <p:blipFill>
          <a:blip r:embed="rId2"/>
          <a:srcRect l="5509" t="5045" r="4572" b="5217"/>
          <a:stretch>
            <a:fillRect/>
          </a:stretch>
        </p:blipFill>
        <p:spPr bwMode="auto">
          <a:xfrm>
            <a:off x="1" y="-24"/>
            <a:ext cx="9144032" cy="6858024"/>
          </a:xfrm>
          <a:prstGeom prst="rect">
            <a:avLst/>
          </a:prstGeom>
          <a:noFill/>
        </p:spPr>
      </p:pic>
      <p:pic>
        <p:nvPicPr>
          <p:cNvPr id="33796" name="Picture 4" descr="http://images02.olx.com.ve/ui/6/28/40/1278686941_16022840_1-Fotos-de--Aprovamos-rapidamente-el-financiamento-de-tu-vehiculo-sin-sorteos-con-o-sin-inicial-1278686941.jpg"/>
          <p:cNvPicPr>
            <a:picLocks noChangeAspect="1" noChangeArrowheads="1"/>
          </p:cNvPicPr>
          <p:nvPr/>
        </p:nvPicPr>
        <p:blipFill>
          <a:blip r:embed="rId3"/>
          <a:srcRect/>
          <a:stretch>
            <a:fillRect/>
          </a:stretch>
        </p:blipFill>
        <p:spPr bwMode="auto">
          <a:xfrm>
            <a:off x="571472" y="142852"/>
            <a:ext cx="1774835" cy="1185590"/>
          </a:xfrm>
          <a:prstGeom prst="rect">
            <a:avLst/>
          </a:prstGeom>
          <a:noFill/>
        </p:spPr>
      </p:pic>
      <p:pic>
        <p:nvPicPr>
          <p:cNvPr id="33798" name="Picture 6" descr="http://www.chevrolet.com.co/content/dam/Chevrolet/latam/colombia/es/02_Vehicles/CommercialCars/Taxi724/Gallery/Colors/2011-comerciales-taxi-amarillo_taxi-mm_gal_1-992x350.jpg"/>
          <p:cNvPicPr>
            <a:picLocks noChangeAspect="1" noChangeArrowheads="1"/>
          </p:cNvPicPr>
          <p:nvPr/>
        </p:nvPicPr>
        <p:blipFill>
          <a:blip r:embed="rId4" cstate="print"/>
          <a:srcRect l="22883" r="21169"/>
          <a:stretch>
            <a:fillRect/>
          </a:stretch>
        </p:blipFill>
        <p:spPr bwMode="auto">
          <a:xfrm>
            <a:off x="0" y="3429000"/>
            <a:ext cx="1500198" cy="946064"/>
          </a:xfrm>
          <a:prstGeom prst="rect">
            <a:avLst/>
          </a:prstGeom>
          <a:noFill/>
        </p:spPr>
      </p:pic>
      <p:pic>
        <p:nvPicPr>
          <p:cNvPr id="33800" name="Picture 8" descr="http://img.alibaba.com/photo/333202630/SLK6753_city_bus.jpg"/>
          <p:cNvPicPr>
            <a:picLocks noChangeAspect="1" noChangeArrowheads="1"/>
          </p:cNvPicPr>
          <p:nvPr/>
        </p:nvPicPr>
        <p:blipFill>
          <a:blip r:embed="rId5" cstate="print"/>
          <a:srcRect/>
          <a:stretch>
            <a:fillRect/>
          </a:stretch>
        </p:blipFill>
        <p:spPr bwMode="auto">
          <a:xfrm>
            <a:off x="6747263" y="2714620"/>
            <a:ext cx="2396737" cy="170368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 to="" calcmode="lin" valueType="num">
                                      <p:cBhvr>
                                        <p:cTn id="7" dur="1" fill="hold"/>
                                        <p:tgtEl>
                                          <p:spTgt spid="3379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 to="" calcmode="lin" valueType="num">
                                      <p:cBhvr>
                                        <p:cTn id="12" dur="1" fill="hold"/>
                                        <p:tgtEl>
                                          <p:spTgt spid="3379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 to="" calcmode="lin" valueType="num">
                                      <p:cBhvr>
                                        <p:cTn id="17" dur="1" fill="hold"/>
                                        <p:tgtEl>
                                          <p:spTgt spid="3379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3800"/>
                                        </p:tgtEl>
                                        <p:attrNameLst>
                                          <p:attrName>style.visibility</p:attrName>
                                        </p:attrNameLst>
                                      </p:cBhvr>
                                      <p:to>
                                        <p:strVal val="visible"/>
                                      </p:to>
                                    </p:set>
                                    <p:anim to="" calcmode="lin" valueType="num">
                                      <p:cBhvr>
                                        <p:cTn id="22" dur="1" fill="hold"/>
                                        <p:tgtEl>
                                          <p:spTgt spid="338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1.bp.blogspot.com/-zeHP2agsUgk/T0RHedwuZlI/AAAAAAAAAM0/8UzanM-s76Q/s1600/herencia.png"/>
          <p:cNvPicPr>
            <a:picLocks noChangeAspect="1" noChangeArrowheads="1"/>
          </p:cNvPicPr>
          <p:nvPr/>
        </p:nvPicPr>
        <p:blipFill>
          <a:blip r:embed="rId2"/>
          <a:srcRect t="10126"/>
          <a:stretch>
            <a:fillRect/>
          </a:stretch>
        </p:blipFill>
        <p:spPr bwMode="auto">
          <a:xfrm>
            <a:off x="-1" y="12192"/>
            <a:ext cx="9144001" cy="684580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28596" y="214290"/>
            <a:ext cx="8215370" cy="1323439"/>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A la clase ya existente se le conoce como clase Padre ó clase Base ó clase Ascendiente o </a:t>
            </a:r>
            <a:r>
              <a:rPr lang="es-ES" sz="2000" dirty="0" err="1" smtClean="0">
                <a:latin typeface="Arial" pitchFamily="34" charset="0"/>
                <a:ea typeface="Calibri" pitchFamily="34" charset="0"/>
                <a:cs typeface="Arial" pitchFamily="34" charset="0"/>
              </a:rPr>
              <a:t>Super</a:t>
            </a:r>
            <a:r>
              <a:rPr lang="es-ES" sz="2000" dirty="0" smtClean="0">
                <a:latin typeface="Arial" pitchFamily="34" charset="0"/>
                <a:ea typeface="Calibri" pitchFamily="34" charset="0"/>
                <a:cs typeface="Arial" pitchFamily="34" charset="0"/>
              </a:rPr>
              <a:t> clase. En cambio a la nueva clase que hereda se le conoce como clase Hija ó clase Derivada ó clase Descendiente o Subclase.</a:t>
            </a:r>
            <a:endParaRPr lang="es-ES" sz="3600" dirty="0" smtClean="0">
              <a:latin typeface="Arial" pitchFamily="34" charset="0"/>
            </a:endParaRPr>
          </a:p>
        </p:txBody>
      </p:sp>
      <p:sp>
        <p:nvSpPr>
          <p:cNvPr id="6" name="5 Rectángulo"/>
          <p:cNvSpPr/>
          <p:nvPr/>
        </p:nvSpPr>
        <p:spPr>
          <a:xfrm>
            <a:off x="428596" y="1785926"/>
            <a:ext cx="8215370" cy="1692771"/>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Cuando uno va a desarrollar por primera vez una clase y piensa que con el tiempo se podría utilizar como clase Padre, entonces el nivel de acceso a sus atributos deja de ser prívate y se debe considerar como </a:t>
            </a:r>
            <a:r>
              <a:rPr lang="es-ES" sz="2400" b="1" dirty="0" err="1" smtClean="0">
                <a:latin typeface="Arial" pitchFamily="34" charset="0"/>
                <a:ea typeface="Calibri" pitchFamily="34" charset="0"/>
                <a:cs typeface="Arial" pitchFamily="34" charset="0"/>
              </a:rPr>
              <a:t>protected</a:t>
            </a:r>
            <a:r>
              <a:rPr lang="es-ES" sz="2000" dirty="0" smtClean="0">
                <a:latin typeface="Arial" pitchFamily="34" charset="0"/>
                <a:ea typeface="Calibri" pitchFamily="34" charset="0"/>
                <a:cs typeface="Arial" pitchFamily="34" charset="0"/>
              </a:rPr>
              <a:t> ya que sigue permitiendo el encapsulamiento pero además dispone su acceso directo de todas sus clases descendientes.</a:t>
            </a:r>
            <a:endParaRPr lang="es-ES" sz="3600" dirty="0" smtClean="0">
              <a:latin typeface="Arial" pitchFamily="34" charset="0"/>
            </a:endParaRPr>
          </a:p>
        </p:txBody>
      </p:sp>
      <p:sp>
        <p:nvSpPr>
          <p:cNvPr id="8" name="7 Rectángulo"/>
          <p:cNvSpPr/>
          <p:nvPr/>
        </p:nvSpPr>
        <p:spPr>
          <a:xfrm>
            <a:off x="428596" y="5243468"/>
            <a:ext cx="8215370" cy="400110"/>
          </a:xfrm>
          <a:prstGeom prst="rect">
            <a:avLst/>
          </a:prstGeom>
        </p:spPr>
        <p:txBody>
          <a:bodyPr wrap="square">
            <a:spAutoFit/>
          </a:bodyPr>
          <a:lstStyle/>
          <a:p>
            <a:pPr lvl="0" algn="just" fontAlgn="base">
              <a:spcBef>
                <a:spcPct val="0"/>
              </a:spcBef>
              <a:spcAft>
                <a:spcPct val="0"/>
              </a:spcAft>
            </a:pPr>
            <a:r>
              <a:rPr lang="es-ES" sz="2000" dirty="0" smtClean="0">
                <a:latin typeface="Arial" pitchFamily="34" charset="0"/>
                <a:ea typeface="Calibri" pitchFamily="34" charset="0"/>
                <a:cs typeface="Arial" pitchFamily="34" charset="0"/>
              </a:rPr>
              <a:t>La palabra reservada que implementa la herencia es </a:t>
            </a:r>
            <a:r>
              <a:rPr lang="es-ES" sz="2000" b="1" dirty="0" err="1" smtClean="0">
                <a:latin typeface="Arial" pitchFamily="34" charset="0"/>
                <a:ea typeface="Calibri" pitchFamily="34" charset="0"/>
                <a:cs typeface="Arial" pitchFamily="34" charset="0"/>
              </a:rPr>
              <a:t>extends</a:t>
            </a:r>
            <a:r>
              <a:rPr lang="es-ES" sz="2000" dirty="0" smtClean="0">
                <a:latin typeface="Arial" pitchFamily="34" charset="0"/>
                <a:ea typeface="Calibri" pitchFamily="34" charset="0"/>
                <a:cs typeface="Arial" pitchFamily="34" charset="0"/>
              </a:rPr>
              <a:t>.</a:t>
            </a:r>
            <a:endParaRPr lang="es-ES" sz="3600" dirty="0" smtClean="0">
              <a:latin typeface="Arial" pitchFamily="34" charset="0"/>
            </a:endParaRPr>
          </a:p>
        </p:txBody>
      </p:sp>
      <p:sp>
        <p:nvSpPr>
          <p:cNvPr id="9" name="5 Título"/>
          <p:cNvSpPr>
            <a:spLocks noGrp="1"/>
          </p:cNvSpPr>
          <p:nvPr>
            <p:ph type="title"/>
          </p:nvPr>
        </p:nvSpPr>
        <p:spPr>
          <a:xfrm>
            <a:off x="357158" y="3929066"/>
            <a:ext cx="7500990" cy="785818"/>
          </a:xfrm>
        </p:spPr>
        <p:txBody>
          <a:bodyPr>
            <a:noAutofit/>
          </a:bodyPr>
          <a:lstStyle/>
          <a:p>
            <a:r>
              <a:rPr lang="es-MX" sz="2800" dirty="0" smtClean="0"/>
              <a:t>La sintaxis que indica la herencia en JAVA</a:t>
            </a:r>
            <a:endParaRPr lang="es-ES" sz="2800" dirty="0"/>
          </a:p>
        </p:txBody>
      </p:sp>
      <p:pic>
        <p:nvPicPr>
          <p:cNvPr id="10"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t="4572" b="64514"/>
          <a:stretch>
            <a:fillRect/>
          </a:stretch>
        </p:blipFill>
        <p:spPr bwMode="auto">
          <a:xfrm flipH="1">
            <a:off x="7572396" y="4214818"/>
            <a:ext cx="1732741" cy="2643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892</TotalTime>
  <Words>659</Words>
  <Application>Microsoft Office PowerPoint</Application>
  <PresentationFormat>Presentación en pantalla (4:3)</PresentationFormat>
  <Paragraphs>99</Paragraphs>
  <Slides>15</Slides>
  <Notes>2</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Concurrencia</vt:lpstr>
      <vt:lpstr>ALGORÍTMICA III</vt:lpstr>
      <vt:lpstr>HERENCIA</vt:lpstr>
      <vt:lpstr>HERENCIA</vt:lpstr>
      <vt:lpstr>Presentación de PowerPoint</vt:lpstr>
      <vt:lpstr>HERENCIA Clases y superclases</vt:lpstr>
      <vt:lpstr>Presentación de PowerPoint</vt:lpstr>
      <vt:lpstr>Presentación de PowerPoint</vt:lpstr>
      <vt:lpstr>Presentación de PowerPoint</vt:lpstr>
      <vt:lpstr>La sintaxis que indica la herencia en JAVA</vt:lpstr>
      <vt:lpstr>Presentación de PowerPoint</vt:lpstr>
      <vt:lpstr>HERENCIA</vt:lpstr>
      <vt:lpstr>Presentación de PowerPoint</vt:lpstr>
      <vt:lpstr>Presentación de PowerPoint</vt:lpstr>
      <vt:lpstr>Presentación de PowerPoint</vt:lpstr>
      <vt:lpstr>GRACIAS POR SU ATENCIÓN  ¿Preguntas?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ALGORÍTMICA III</dc:title>
  <cp:lastModifiedBy>Luffi</cp:lastModifiedBy>
  <cp:revision>124</cp:revision>
  <dcterms:modified xsi:type="dcterms:W3CDTF">2014-05-05T12:08:15Z</dcterms:modified>
</cp:coreProperties>
</file>