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2" r:id="rId8"/>
    <p:sldId id="260" r:id="rId9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6422-28D3-4426-AE6A-02FE3A69ADCB}" type="datetimeFigureOut">
              <a:rPr lang="hr-HR" smtClean="0"/>
              <a:t>25.5.2016.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8346-70CF-4AEE-85A1-C74A3A96A32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5517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6422-28D3-4426-AE6A-02FE3A69ADCB}" type="datetimeFigureOut">
              <a:rPr lang="hr-HR" smtClean="0"/>
              <a:t>25.5.2016.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8346-70CF-4AEE-85A1-C74A3A96A32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2089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6422-28D3-4426-AE6A-02FE3A69ADCB}" type="datetimeFigureOut">
              <a:rPr lang="hr-HR" smtClean="0"/>
              <a:t>25.5.2016.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8346-70CF-4AEE-85A1-C74A3A96A32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9154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6422-28D3-4426-AE6A-02FE3A69ADCB}" type="datetimeFigureOut">
              <a:rPr lang="hr-HR" smtClean="0"/>
              <a:t>25.5.2016.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8346-70CF-4AEE-85A1-C74A3A96A32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097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6422-28D3-4426-AE6A-02FE3A69ADCB}" type="datetimeFigureOut">
              <a:rPr lang="hr-HR" smtClean="0"/>
              <a:t>25.5.2016.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8346-70CF-4AEE-85A1-C74A3A96A32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8761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6422-28D3-4426-AE6A-02FE3A69ADCB}" type="datetimeFigureOut">
              <a:rPr lang="hr-HR" smtClean="0"/>
              <a:t>25.5.2016.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8346-70CF-4AEE-85A1-C74A3A96A32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4050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6422-28D3-4426-AE6A-02FE3A69ADCB}" type="datetimeFigureOut">
              <a:rPr lang="hr-HR" smtClean="0"/>
              <a:t>25.5.2016.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8346-70CF-4AEE-85A1-C74A3A96A32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743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6422-28D3-4426-AE6A-02FE3A69ADCB}" type="datetimeFigureOut">
              <a:rPr lang="hr-HR" smtClean="0"/>
              <a:t>25.5.2016.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8346-70CF-4AEE-85A1-C74A3A96A32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1602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6422-28D3-4426-AE6A-02FE3A69ADCB}" type="datetimeFigureOut">
              <a:rPr lang="hr-HR" smtClean="0"/>
              <a:t>25.5.2016.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8346-70CF-4AEE-85A1-C74A3A96A32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2836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6422-28D3-4426-AE6A-02FE3A69ADCB}" type="datetimeFigureOut">
              <a:rPr lang="hr-HR" smtClean="0"/>
              <a:t>25.5.2016.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8346-70CF-4AEE-85A1-C74A3A96A32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7398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6422-28D3-4426-AE6A-02FE3A69ADCB}" type="datetimeFigureOut">
              <a:rPr lang="hr-HR" smtClean="0"/>
              <a:t>25.5.2016.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8346-70CF-4AEE-85A1-C74A3A96A32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0539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A6422-28D3-4426-AE6A-02FE3A69ADCB}" type="datetimeFigureOut">
              <a:rPr lang="hr-HR" smtClean="0"/>
              <a:t>25.5.2016.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E8346-70CF-4AEE-85A1-C74A3A96A32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5609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sz="8000" dirty="0" smtClean="0">
                <a:solidFill>
                  <a:schemeClr val="bg1"/>
                </a:solidFill>
                <a:latin typeface="Tw Cen MT Condensed" panose="020B0606020104020203" pitchFamily="34" charset="-18"/>
              </a:rPr>
              <a:t>Clash </a:t>
            </a:r>
            <a:r>
              <a:rPr lang="hr-HR" sz="8000" dirty="0" err="1" smtClean="0">
                <a:solidFill>
                  <a:schemeClr val="bg1"/>
                </a:solidFill>
                <a:latin typeface="Tw Cen MT Condensed" panose="020B0606020104020203" pitchFamily="34" charset="-18"/>
              </a:rPr>
              <a:t>of</a:t>
            </a:r>
            <a:r>
              <a:rPr lang="hr-HR" sz="8000" dirty="0" smtClean="0">
                <a:solidFill>
                  <a:schemeClr val="bg1"/>
                </a:solidFill>
                <a:latin typeface="Tw Cen MT Condensed" panose="020B0606020104020203" pitchFamily="34" charset="-18"/>
              </a:rPr>
              <a:t> </a:t>
            </a:r>
            <a:r>
              <a:rPr lang="hr-HR" sz="8000" dirty="0" err="1" smtClean="0">
                <a:solidFill>
                  <a:schemeClr val="bg1"/>
                </a:solidFill>
                <a:latin typeface="Tw Cen MT Condensed" panose="020B0606020104020203" pitchFamily="34" charset="-18"/>
              </a:rPr>
              <a:t>Brains</a:t>
            </a:r>
            <a:endParaRPr lang="hr-HR" sz="8000" dirty="0">
              <a:solidFill>
                <a:schemeClr val="bg1"/>
              </a:solidFill>
              <a:latin typeface="Tw Cen MT Condensed" panose="020B0606020104020203" pitchFamily="34" charset="-18"/>
            </a:endParaRP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r-HR" sz="4000" dirty="0" smtClean="0">
                <a:solidFill>
                  <a:schemeClr val="bg1"/>
                </a:solidFill>
                <a:latin typeface="Tw Cen MT" panose="020B0602020104020603" pitchFamily="34" charset="-18"/>
              </a:rPr>
              <a:t>Android igrica</a:t>
            </a:r>
            <a:endParaRPr lang="hr-HR" sz="4000" dirty="0">
              <a:solidFill>
                <a:schemeClr val="bg1"/>
              </a:solidFill>
              <a:latin typeface="Tw Cen MT" panose="020B0602020104020603" pitchFamily="34" charset="-18"/>
            </a:endParaRPr>
          </a:p>
        </p:txBody>
      </p:sp>
      <p:grpSp>
        <p:nvGrpSpPr>
          <p:cNvPr id="4" name="Grupa 3"/>
          <p:cNvGrpSpPr/>
          <p:nvPr/>
        </p:nvGrpSpPr>
        <p:grpSpPr>
          <a:xfrm>
            <a:off x="0" y="0"/>
            <a:ext cx="2867891" cy="4006735"/>
            <a:chOff x="-1" y="0"/>
            <a:chExt cx="3133493" cy="3897354"/>
          </a:xfrm>
        </p:grpSpPr>
        <p:sp>
          <p:nvSpPr>
            <p:cNvPr id="5" name="Pravokutni trokut 4"/>
            <p:cNvSpPr/>
            <p:nvPr/>
          </p:nvSpPr>
          <p:spPr>
            <a:xfrm rot="5400000">
              <a:off x="-381931" y="381930"/>
              <a:ext cx="3897354" cy="3133493"/>
            </a:xfrm>
            <a:prstGeom prst="rtTriangl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3200" dirty="0"/>
            </a:p>
          </p:txBody>
        </p:sp>
        <p:sp>
          <p:nvSpPr>
            <p:cNvPr id="6" name="Pravokutni trokut 5"/>
            <p:cNvSpPr/>
            <p:nvPr/>
          </p:nvSpPr>
          <p:spPr>
            <a:xfrm rot="5400000">
              <a:off x="-260192" y="280645"/>
              <a:ext cx="3075880" cy="2540611"/>
            </a:xfrm>
            <a:prstGeom prst="rtTriangl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3200" dirty="0"/>
            </a:p>
          </p:txBody>
        </p:sp>
        <p:sp>
          <p:nvSpPr>
            <p:cNvPr id="7" name="Pravokutni trokut 6"/>
            <p:cNvSpPr/>
            <p:nvPr/>
          </p:nvSpPr>
          <p:spPr>
            <a:xfrm rot="5400000">
              <a:off x="-347547" y="360558"/>
              <a:ext cx="2310160" cy="1596485"/>
            </a:xfrm>
            <a:prstGeom prst="rt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644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a 3"/>
          <p:cNvGrpSpPr/>
          <p:nvPr/>
        </p:nvGrpSpPr>
        <p:grpSpPr>
          <a:xfrm>
            <a:off x="0" y="0"/>
            <a:ext cx="2867891" cy="4006735"/>
            <a:chOff x="-1" y="0"/>
            <a:chExt cx="3133493" cy="3897354"/>
          </a:xfrm>
        </p:grpSpPr>
        <p:sp>
          <p:nvSpPr>
            <p:cNvPr id="5" name="Pravokutni trokut 4"/>
            <p:cNvSpPr/>
            <p:nvPr/>
          </p:nvSpPr>
          <p:spPr>
            <a:xfrm rot="5400000">
              <a:off x="-381931" y="381930"/>
              <a:ext cx="3897354" cy="3133493"/>
            </a:xfrm>
            <a:prstGeom prst="rtTriangl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3200" dirty="0"/>
            </a:p>
          </p:txBody>
        </p:sp>
        <p:sp>
          <p:nvSpPr>
            <p:cNvPr id="6" name="Pravokutni trokut 5"/>
            <p:cNvSpPr/>
            <p:nvPr/>
          </p:nvSpPr>
          <p:spPr>
            <a:xfrm rot="5400000">
              <a:off x="-260192" y="280645"/>
              <a:ext cx="3075880" cy="2540611"/>
            </a:xfrm>
            <a:prstGeom prst="rtTriangl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3200" dirty="0"/>
            </a:p>
          </p:txBody>
        </p:sp>
        <p:sp>
          <p:nvSpPr>
            <p:cNvPr id="7" name="Pravokutni trokut 6"/>
            <p:cNvSpPr/>
            <p:nvPr/>
          </p:nvSpPr>
          <p:spPr>
            <a:xfrm rot="5400000">
              <a:off x="-347547" y="360558"/>
              <a:ext cx="2310160" cy="1596485"/>
            </a:xfrm>
            <a:prstGeom prst="rt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3200" dirty="0"/>
            </a:p>
          </p:txBody>
        </p:sp>
      </p:grpSp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r-HR" sz="5400" dirty="0" smtClean="0">
                <a:solidFill>
                  <a:schemeClr val="bg1"/>
                </a:solidFill>
                <a:latin typeface="Tw Cen MT Condensed" panose="020B0606020104020203" pitchFamily="34" charset="-18"/>
              </a:rPr>
              <a:t>O igri</a:t>
            </a:r>
            <a:endParaRPr lang="hr-HR" sz="5400" dirty="0">
              <a:solidFill>
                <a:schemeClr val="bg1"/>
              </a:solidFill>
              <a:latin typeface="Tw Cen MT Condensed" panose="020B0606020104020203" pitchFamily="34" charset="-18"/>
            </a:endParaRPr>
          </a:p>
        </p:txBody>
      </p:sp>
      <p:sp>
        <p:nvSpPr>
          <p:cNvPr id="8" name="TekstniOkvir 7"/>
          <p:cNvSpPr txBox="1"/>
          <p:nvPr/>
        </p:nvSpPr>
        <p:spPr>
          <a:xfrm>
            <a:off x="5251267" y="1742360"/>
            <a:ext cx="432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Rezervirano mjesto sadržaja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038" y="1555433"/>
            <a:ext cx="2602670" cy="462697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2" name="Rezervirano mjesto sadržaja 11"/>
          <p:cNvSpPr>
            <a:spLocks noGrp="1"/>
          </p:cNvSpPr>
          <p:nvPr>
            <p:ph idx="1"/>
          </p:nvPr>
        </p:nvSpPr>
        <p:spPr>
          <a:xfrm>
            <a:off x="5128523" y="1831065"/>
            <a:ext cx="6225277" cy="4351338"/>
          </a:xfrm>
        </p:spPr>
        <p:txBody>
          <a:bodyPr>
            <a:normAutofit lnSpcReduction="10000"/>
          </a:bodyPr>
          <a:lstStyle/>
          <a:p>
            <a:r>
              <a:rPr lang="hr-HR" dirty="0">
                <a:solidFill>
                  <a:schemeClr val="bg1"/>
                </a:solidFill>
              </a:rPr>
              <a:t>Single-Player </a:t>
            </a:r>
          </a:p>
          <a:p>
            <a:pPr lvl="1"/>
            <a:r>
              <a:rPr lang="hr-HR" dirty="0">
                <a:solidFill>
                  <a:schemeClr val="bg1"/>
                </a:solidFill>
              </a:rPr>
              <a:t>Igrač nastoji što više pitanja točno odgovoriti zaredom čime povisuje svoje bodove</a:t>
            </a:r>
          </a:p>
          <a:p>
            <a:pPr lvl="1"/>
            <a:r>
              <a:rPr lang="hr-HR" dirty="0">
                <a:solidFill>
                  <a:schemeClr val="bg1"/>
                </a:solidFill>
              </a:rPr>
              <a:t>1 netočan odgovor završava </a:t>
            </a:r>
            <a:r>
              <a:rPr lang="hr-HR" dirty="0" smtClean="0">
                <a:solidFill>
                  <a:schemeClr val="bg1"/>
                </a:solidFill>
              </a:rPr>
              <a:t>igru</a:t>
            </a:r>
          </a:p>
          <a:p>
            <a:r>
              <a:rPr lang="hr-HR" dirty="0" err="1" smtClean="0">
                <a:solidFill>
                  <a:schemeClr val="bg1"/>
                </a:solidFill>
              </a:rPr>
              <a:t>Multi</a:t>
            </a:r>
            <a:r>
              <a:rPr lang="hr-HR" dirty="0" smtClean="0">
                <a:solidFill>
                  <a:schemeClr val="bg1"/>
                </a:solidFill>
              </a:rPr>
              <a:t>-Player</a:t>
            </a:r>
          </a:p>
          <a:p>
            <a:pPr lvl="1"/>
            <a:r>
              <a:rPr lang="hr-HR" dirty="0" smtClean="0">
                <a:solidFill>
                  <a:schemeClr val="bg1"/>
                </a:solidFill>
              </a:rPr>
              <a:t>Igrači naizmjence odgovaraju na pitanje iz kategorije koju bira igrač s najmanje bodova na kraju svakog pitanja </a:t>
            </a:r>
          </a:p>
          <a:p>
            <a:r>
              <a:rPr lang="hr-HR" dirty="0" smtClean="0">
                <a:solidFill>
                  <a:schemeClr val="bg1"/>
                </a:solidFill>
              </a:rPr>
              <a:t>Prakticiraj </a:t>
            </a:r>
          </a:p>
          <a:p>
            <a:pPr lvl="1"/>
            <a:r>
              <a:rPr lang="hr-HR" dirty="0" smtClean="0">
                <a:solidFill>
                  <a:schemeClr val="bg1"/>
                </a:solidFill>
              </a:rPr>
              <a:t>Igrač nastoji što više odabrati točnih(i brzih) odgovora od ukupno 10 pitanja</a:t>
            </a:r>
          </a:p>
          <a:p>
            <a:pPr lvl="1"/>
            <a:endParaRPr lang="hr-H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85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a 3"/>
          <p:cNvGrpSpPr/>
          <p:nvPr/>
        </p:nvGrpSpPr>
        <p:grpSpPr>
          <a:xfrm>
            <a:off x="0" y="0"/>
            <a:ext cx="2867891" cy="4006735"/>
            <a:chOff x="-1" y="0"/>
            <a:chExt cx="3133493" cy="3897354"/>
          </a:xfrm>
        </p:grpSpPr>
        <p:sp>
          <p:nvSpPr>
            <p:cNvPr id="5" name="Pravokutni trokut 4"/>
            <p:cNvSpPr/>
            <p:nvPr/>
          </p:nvSpPr>
          <p:spPr>
            <a:xfrm rot="5400000">
              <a:off x="-381931" y="381930"/>
              <a:ext cx="3897354" cy="3133493"/>
            </a:xfrm>
            <a:prstGeom prst="rtTriangl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3200" dirty="0"/>
            </a:p>
          </p:txBody>
        </p:sp>
        <p:sp>
          <p:nvSpPr>
            <p:cNvPr id="6" name="Pravokutni trokut 5"/>
            <p:cNvSpPr/>
            <p:nvPr/>
          </p:nvSpPr>
          <p:spPr>
            <a:xfrm rot="5400000">
              <a:off x="-260192" y="280645"/>
              <a:ext cx="3075880" cy="2540611"/>
            </a:xfrm>
            <a:prstGeom prst="rtTriangl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3200" dirty="0"/>
            </a:p>
          </p:txBody>
        </p:sp>
        <p:sp>
          <p:nvSpPr>
            <p:cNvPr id="7" name="Pravokutni trokut 6"/>
            <p:cNvSpPr/>
            <p:nvPr/>
          </p:nvSpPr>
          <p:spPr>
            <a:xfrm rot="5400000">
              <a:off x="-347547" y="360558"/>
              <a:ext cx="2310160" cy="1596485"/>
            </a:xfrm>
            <a:prstGeom prst="rt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3200" dirty="0"/>
            </a:p>
          </p:txBody>
        </p:sp>
      </p:grpSp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r-HR" sz="5400" dirty="0" smtClean="0">
                <a:solidFill>
                  <a:schemeClr val="bg1"/>
                </a:solidFill>
                <a:latin typeface="Tw Cen MT Condensed" panose="020B0606020104020203" pitchFamily="34" charset="-18"/>
              </a:rPr>
              <a:t>Kategorije pitanja</a:t>
            </a:r>
            <a:endParaRPr lang="hr-HR" sz="5400" dirty="0">
              <a:solidFill>
                <a:schemeClr val="bg1"/>
              </a:solidFill>
              <a:latin typeface="Tw Cen MT Condensed" panose="020B0606020104020203" pitchFamily="34" charset="-18"/>
            </a:endParaRP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682732" y="1742360"/>
            <a:ext cx="5188331" cy="4351338"/>
          </a:xfrm>
        </p:spPr>
        <p:txBody>
          <a:bodyPr>
            <a:normAutofit/>
          </a:bodyPr>
          <a:lstStyle/>
          <a:p>
            <a:r>
              <a:rPr lang="hr-HR" sz="4000" dirty="0" smtClean="0">
                <a:solidFill>
                  <a:schemeClr val="bg1"/>
                </a:solidFill>
                <a:latin typeface="Tw Cen MT" panose="020B0602020104020603" pitchFamily="34" charset="-18"/>
              </a:rPr>
              <a:t>Znanost</a:t>
            </a:r>
            <a:r>
              <a:rPr lang="hr-HR" sz="3200" dirty="0" smtClean="0">
                <a:solidFill>
                  <a:schemeClr val="bg1"/>
                </a:solidFill>
                <a:latin typeface="Tw Cen MT" panose="020B0602020104020603" pitchFamily="34" charset="-18"/>
              </a:rPr>
              <a:t>/LJUBIČASTA</a:t>
            </a:r>
          </a:p>
          <a:p>
            <a:r>
              <a:rPr lang="hr-HR" sz="4000" dirty="0" smtClean="0">
                <a:solidFill>
                  <a:schemeClr val="bg1"/>
                </a:solidFill>
                <a:latin typeface="Tw Cen MT" panose="020B0602020104020603" pitchFamily="34" charset="-18"/>
              </a:rPr>
              <a:t>Zabava</a:t>
            </a:r>
            <a:r>
              <a:rPr lang="hr-HR" sz="3200" dirty="0" smtClean="0">
                <a:solidFill>
                  <a:schemeClr val="bg1"/>
                </a:solidFill>
                <a:latin typeface="Tw Cen MT" panose="020B0602020104020603" pitchFamily="34" charset="-18"/>
              </a:rPr>
              <a:t>/ŽUTA</a:t>
            </a:r>
          </a:p>
          <a:p>
            <a:r>
              <a:rPr lang="hr-HR" sz="4000" dirty="0" smtClean="0">
                <a:solidFill>
                  <a:schemeClr val="bg1"/>
                </a:solidFill>
                <a:latin typeface="Tw Cen MT" panose="020B0602020104020603" pitchFamily="34" charset="-18"/>
              </a:rPr>
              <a:t>Tehnologija</a:t>
            </a:r>
            <a:r>
              <a:rPr lang="hr-HR" sz="3200" dirty="0" smtClean="0">
                <a:solidFill>
                  <a:schemeClr val="bg1"/>
                </a:solidFill>
                <a:latin typeface="Tw Cen MT" panose="020B0602020104020603" pitchFamily="34" charset="-18"/>
              </a:rPr>
              <a:t>/PLAVA</a:t>
            </a:r>
          </a:p>
          <a:p>
            <a:r>
              <a:rPr lang="hr-HR" sz="4000" dirty="0" smtClean="0">
                <a:solidFill>
                  <a:schemeClr val="bg1"/>
                </a:solidFill>
                <a:latin typeface="Tw Cen MT" panose="020B0602020104020603" pitchFamily="34" charset="-18"/>
              </a:rPr>
              <a:t>Zemljopis</a:t>
            </a:r>
            <a:r>
              <a:rPr lang="hr-HR" sz="3200" dirty="0" smtClean="0">
                <a:solidFill>
                  <a:schemeClr val="bg1"/>
                </a:solidFill>
                <a:latin typeface="Tw Cen MT" panose="020B0602020104020603" pitchFamily="34" charset="-18"/>
              </a:rPr>
              <a:t>/ZELENA</a:t>
            </a:r>
          </a:p>
          <a:p>
            <a:r>
              <a:rPr lang="hr-HR" sz="4000" dirty="0" smtClean="0">
                <a:solidFill>
                  <a:schemeClr val="bg1"/>
                </a:solidFill>
                <a:latin typeface="Tw Cen MT" panose="020B0602020104020603" pitchFamily="34" charset="-18"/>
              </a:rPr>
              <a:t>Umjetnost</a:t>
            </a:r>
            <a:r>
              <a:rPr lang="hr-HR" sz="3200" dirty="0" smtClean="0">
                <a:solidFill>
                  <a:schemeClr val="bg1"/>
                </a:solidFill>
                <a:latin typeface="Tw Cen MT" panose="020B0602020104020603" pitchFamily="34" charset="-18"/>
              </a:rPr>
              <a:t>/CRVENA</a:t>
            </a:r>
          </a:p>
          <a:p>
            <a:r>
              <a:rPr lang="hr-HR" sz="4000" dirty="0" smtClean="0">
                <a:solidFill>
                  <a:schemeClr val="bg1"/>
                </a:solidFill>
                <a:latin typeface="Tw Cen MT" panose="020B0602020104020603" pitchFamily="34" charset="-18"/>
              </a:rPr>
              <a:t>Povijest</a:t>
            </a:r>
            <a:r>
              <a:rPr lang="hr-HR" sz="3200" dirty="0" smtClean="0">
                <a:solidFill>
                  <a:schemeClr val="bg1"/>
                </a:solidFill>
                <a:latin typeface="Tw Cen MT" panose="020B0602020104020603" pitchFamily="34" charset="-18"/>
              </a:rPr>
              <a:t>/NARANČASTA</a:t>
            </a:r>
          </a:p>
        </p:txBody>
      </p:sp>
      <p:sp>
        <p:nvSpPr>
          <p:cNvPr id="8" name="Rezervirano mjesto sadržaja 2"/>
          <p:cNvSpPr txBox="1">
            <a:spLocks/>
          </p:cNvSpPr>
          <p:nvPr/>
        </p:nvSpPr>
        <p:spPr>
          <a:xfrm>
            <a:off x="6252755" y="1690688"/>
            <a:ext cx="3657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r-HR" sz="4000" dirty="0" smtClean="0">
              <a:solidFill>
                <a:schemeClr val="bg1"/>
              </a:solidFill>
              <a:latin typeface="Tw Cen MT" panose="020B0602020104020603" pitchFamily="34" charset="-18"/>
            </a:endParaRPr>
          </a:p>
        </p:txBody>
      </p:sp>
      <p:pic>
        <p:nvPicPr>
          <p:cNvPr id="9" name="Slika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561" y="1626206"/>
            <a:ext cx="2736468" cy="476105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103074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a 3"/>
          <p:cNvGrpSpPr/>
          <p:nvPr/>
        </p:nvGrpSpPr>
        <p:grpSpPr>
          <a:xfrm>
            <a:off x="0" y="0"/>
            <a:ext cx="2867891" cy="4006735"/>
            <a:chOff x="-1" y="0"/>
            <a:chExt cx="3133493" cy="3897354"/>
          </a:xfrm>
        </p:grpSpPr>
        <p:sp>
          <p:nvSpPr>
            <p:cNvPr id="5" name="Pravokutni trokut 4"/>
            <p:cNvSpPr/>
            <p:nvPr/>
          </p:nvSpPr>
          <p:spPr>
            <a:xfrm rot="5400000">
              <a:off x="-381931" y="381930"/>
              <a:ext cx="3897354" cy="3133493"/>
            </a:xfrm>
            <a:prstGeom prst="rtTriangl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3200" dirty="0"/>
            </a:p>
          </p:txBody>
        </p:sp>
        <p:sp>
          <p:nvSpPr>
            <p:cNvPr id="6" name="Pravokutni trokut 5"/>
            <p:cNvSpPr/>
            <p:nvPr/>
          </p:nvSpPr>
          <p:spPr>
            <a:xfrm rot="5400000">
              <a:off x="-260192" y="280645"/>
              <a:ext cx="3075880" cy="2540611"/>
            </a:xfrm>
            <a:prstGeom prst="rtTriangl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3200" dirty="0"/>
            </a:p>
          </p:txBody>
        </p:sp>
        <p:sp>
          <p:nvSpPr>
            <p:cNvPr id="7" name="Pravokutni trokut 6"/>
            <p:cNvSpPr/>
            <p:nvPr/>
          </p:nvSpPr>
          <p:spPr>
            <a:xfrm rot="5400000">
              <a:off x="-347547" y="360558"/>
              <a:ext cx="2310160" cy="1596485"/>
            </a:xfrm>
            <a:prstGeom prst="rt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3200" dirty="0"/>
            </a:p>
          </p:txBody>
        </p:sp>
      </p:grpSp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r-HR" sz="5400" dirty="0" smtClean="0">
                <a:solidFill>
                  <a:schemeClr val="bg1"/>
                </a:solidFill>
                <a:latin typeface="Tw Cen MT Condensed" panose="020B0606020104020203" pitchFamily="34" charset="-18"/>
              </a:rPr>
              <a:t>Pitanja</a:t>
            </a:r>
            <a:endParaRPr lang="hr-HR" sz="5400" dirty="0">
              <a:solidFill>
                <a:schemeClr val="bg1"/>
              </a:solidFill>
              <a:latin typeface="Tw Cen MT Condensed" panose="020B0606020104020203" pitchFamily="34" charset="-18"/>
            </a:endParaRP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478172" y="1969640"/>
            <a:ext cx="6189861" cy="4351338"/>
          </a:xfrm>
        </p:spPr>
        <p:txBody>
          <a:bodyPr>
            <a:normAutofit lnSpcReduction="10000"/>
          </a:bodyPr>
          <a:lstStyle/>
          <a:p>
            <a:r>
              <a:rPr lang="hr-HR" sz="3600" dirty="0" smtClean="0">
                <a:solidFill>
                  <a:schemeClr val="bg1"/>
                </a:solidFill>
                <a:latin typeface="Tw Cen MT" panose="020B0602020104020603" pitchFamily="34" charset="-18"/>
              </a:rPr>
              <a:t>Svako pitanje ima trajanje od 15s/30s nakon čega se odgovor prihvaća kao netočan</a:t>
            </a:r>
          </a:p>
          <a:p>
            <a:r>
              <a:rPr lang="hr-HR" sz="3600" dirty="0" smtClean="0">
                <a:solidFill>
                  <a:schemeClr val="bg1"/>
                </a:solidFill>
                <a:latin typeface="Tw Cen MT" panose="020B0602020104020603" pitchFamily="34" charset="-18"/>
              </a:rPr>
              <a:t>Svako pitanje ima ponuđena 4 moguća odgovora od kojih je samo jedan točan, osim kod slučaja s Google </a:t>
            </a:r>
            <a:r>
              <a:rPr lang="hr-HR" sz="3600" dirty="0" err="1" smtClean="0">
                <a:solidFill>
                  <a:schemeClr val="bg1"/>
                </a:solidFill>
                <a:latin typeface="Tw Cen MT" panose="020B0602020104020603" pitchFamily="34" charset="-18"/>
              </a:rPr>
              <a:t>Maps</a:t>
            </a:r>
            <a:r>
              <a:rPr lang="hr-HR" sz="3600" dirty="0" smtClean="0">
                <a:solidFill>
                  <a:schemeClr val="bg1"/>
                </a:solidFill>
                <a:latin typeface="Tw Cen MT" panose="020B0602020104020603" pitchFamily="34" charset="-18"/>
              </a:rPr>
              <a:t> gdje je nakon odabira lokacije potrebno zaključati odgovor</a:t>
            </a:r>
          </a:p>
          <a:p>
            <a:pPr marL="0" indent="0">
              <a:buNone/>
            </a:pPr>
            <a:endParaRPr lang="hr-HR" sz="3600" dirty="0" smtClean="0">
              <a:solidFill>
                <a:schemeClr val="bg1"/>
              </a:solidFill>
              <a:latin typeface="Tw Cen MT" panose="020B0602020104020603" pitchFamily="34" charset="-18"/>
            </a:endParaRPr>
          </a:p>
        </p:txBody>
      </p:sp>
      <p:pic>
        <p:nvPicPr>
          <p:cNvPr id="8" name="Slika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96" y="1177719"/>
            <a:ext cx="2893083" cy="514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1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a 3"/>
          <p:cNvGrpSpPr/>
          <p:nvPr/>
        </p:nvGrpSpPr>
        <p:grpSpPr>
          <a:xfrm>
            <a:off x="0" y="0"/>
            <a:ext cx="2867891" cy="4006735"/>
            <a:chOff x="-1" y="0"/>
            <a:chExt cx="3133493" cy="3897354"/>
          </a:xfrm>
        </p:grpSpPr>
        <p:sp>
          <p:nvSpPr>
            <p:cNvPr id="5" name="Pravokutni trokut 4"/>
            <p:cNvSpPr/>
            <p:nvPr/>
          </p:nvSpPr>
          <p:spPr>
            <a:xfrm rot="5400000">
              <a:off x="-381931" y="381930"/>
              <a:ext cx="3897354" cy="3133493"/>
            </a:xfrm>
            <a:prstGeom prst="rtTriangl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3200" dirty="0"/>
            </a:p>
          </p:txBody>
        </p:sp>
        <p:sp>
          <p:nvSpPr>
            <p:cNvPr id="6" name="Pravokutni trokut 5"/>
            <p:cNvSpPr/>
            <p:nvPr/>
          </p:nvSpPr>
          <p:spPr>
            <a:xfrm rot="5400000">
              <a:off x="-260192" y="280645"/>
              <a:ext cx="3075880" cy="2540611"/>
            </a:xfrm>
            <a:prstGeom prst="rtTriangl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3200" dirty="0"/>
            </a:p>
          </p:txBody>
        </p:sp>
        <p:sp>
          <p:nvSpPr>
            <p:cNvPr id="7" name="Pravokutni trokut 6"/>
            <p:cNvSpPr/>
            <p:nvPr/>
          </p:nvSpPr>
          <p:spPr>
            <a:xfrm rot="5400000">
              <a:off x="-347547" y="360558"/>
              <a:ext cx="2310160" cy="1596485"/>
            </a:xfrm>
            <a:prstGeom prst="rt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3200" dirty="0"/>
            </a:p>
          </p:txBody>
        </p:sp>
      </p:grpSp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r-HR" sz="5400" dirty="0" smtClean="0">
                <a:solidFill>
                  <a:schemeClr val="bg1"/>
                </a:solidFill>
                <a:latin typeface="Tw Cen MT Condensed" panose="020B0606020104020203" pitchFamily="34" charset="-18"/>
              </a:rPr>
              <a:t>Vrste pitanja</a:t>
            </a:r>
            <a:endParaRPr lang="hr-HR" sz="5400" dirty="0">
              <a:solidFill>
                <a:schemeClr val="bg1"/>
              </a:solidFill>
              <a:latin typeface="Tw Cen MT Condensed" panose="020B0606020104020203" pitchFamily="34" charset="-18"/>
            </a:endParaRP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478172" y="2003366"/>
            <a:ext cx="10515600" cy="4351338"/>
          </a:xfrm>
        </p:spPr>
        <p:txBody>
          <a:bodyPr>
            <a:normAutofit/>
          </a:bodyPr>
          <a:lstStyle/>
          <a:p>
            <a:r>
              <a:rPr lang="hr-HR" sz="3600" dirty="0">
                <a:solidFill>
                  <a:schemeClr val="bg1"/>
                </a:solidFill>
                <a:latin typeface="Tw Cen MT" panose="020B0602020104020603" pitchFamily="34" charset="-18"/>
              </a:rPr>
              <a:t>Vrste pitanja:</a:t>
            </a:r>
          </a:p>
          <a:p>
            <a:pPr lvl="1"/>
            <a:r>
              <a:rPr lang="hr-HR" sz="3200" dirty="0">
                <a:solidFill>
                  <a:schemeClr val="bg1"/>
                </a:solidFill>
                <a:latin typeface="Tw Cen MT" panose="020B0602020104020603" pitchFamily="34" charset="-18"/>
              </a:rPr>
              <a:t>Pitanje bazirani na tekstu s pripadajućim ponuđenim odgovorima</a:t>
            </a:r>
          </a:p>
          <a:p>
            <a:pPr lvl="1"/>
            <a:r>
              <a:rPr lang="hr-HR" sz="3200" dirty="0">
                <a:solidFill>
                  <a:schemeClr val="bg1"/>
                </a:solidFill>
                <a:latin typeface="Tw Cen MT" panose="020B0602020104020603" pitchFamily="34" charset="-18"/>
              </a:rPr>
              <a:t>Pitanja bazirana na slici s pripadajućim ponuđenim odgovorima</a:t>
            </a:r>
          </a:p>
          <a:p>
            <a:pPr lvl="1"/>
            <a:r>
              <a:rPr lang="hr-HR" sz="3200" dirty="0">
                <a:solidFill>
                  <a:schemeClr val="bg1"/>
                </a:solidFill>
                <a:latin typeface="Tw Cen MT" panose="020B0602020104020603" pitchFamily="34" charset="-18"/>
              </a:rPr>
              <a:t>Pitanja bazirana na odabiru tražene lokacije pomoću Google </a:t>
            </a:r>
            <a:r>
              <a:rPr lang="hr-HR" sz="3200" dirty="0" err="1">
                <a:solidFill>
                  <a:schemeClr val="bg1"/>
                </a:solidFill>
                <a:latin typeface="Tw Cen MT" panose="020B0602020104020603" pitchFamily="34" charset="-18"/>
              </a:rPr>
              <a:t>Maps</a:t>
            </a:r>
            <a:r>
              <a:rPr lang="hr-HR" sz="3200" dirty="0">
                <a:solidFill>
                  <a:schemeClr val="bg1"/>
                </a:solidFill>
                <a:latin typeface="Tw Cen MT" panose="020B0602020104020603" pitchFamily="34" charset="-1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739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a 3"/>
          <p:cNvGrpSpPr/>
          <p:nvPr/>
        </p:nvGrpSpPr>
        <p:grpSpPr>
          <a:xfrm>
            <a:off x="0" y="0"/>
            <a:ext cx="2867891" cy="4006735"/>
            <a:chOff x="-1" y="0"/>
            <a:chExt cx="3133493" cy="3897354"/>
          </a:xfrm>
        </p:grpSpPr>
        <p:sp>
          <p:nvSpPr>
            <p:cNvPr id="5" name="Pravokutni trokut 4"/>
            <p:cNvSpPr/>
            <p:nvPr/>
          </p:nvSpPr>
          <p:spPr>
            <a:xfrm rot="5400000">
              <a:off x="-381931" y="381930"/>
              <a:ext cx="3897354" cy="3133493"/>
            </a:xfrm>
            <a:prstGeom prst="rtTriangl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3200" dirty="0"/>
            </a:p>
          </p:txBody>
        </p:sp>
        <p:sp>
          <p:nvSpPr>
            <p:cNvPr id="6" name="Pravokutni trokut 5"/>
            <p:cNvSpPr/>
            <p:nvPr/>
          </p:nvSpPr>
          <p:spPr>
            <a:xfrm rot="5400000">
              <a:off x="-260192" y="280645"/>
              <a:ext cx="3075880" cy="2540611"/>
            </a:xfrm>
            <a:prstGeom prst="rtTriangl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3200" dirty="0"/>
            </a:p>
          </p:txBody>
        </p:sp>
        <p:sp>
          <p:nvSpPr>
            <p:cNvPr id="7" name="Pravokutni trokut 6"/>
            <p:cNvSpPr/>
            <p:nvPr/>
          </p:nvSpPr>
          <p:spPr>
            <a:xfrm rot="5400000">
              <a:off x="-347547" y="360558"/>
              <a:ext cx="2310160" cy="1596485"/>
            </a:xfrm>
            <a:prstGeom prst="rt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3200" dirty="0"/>
            </a:p>
          </p:txBody>
        </p:sp>
      </p:grpSp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r-HR" sz="5400" dirty="0" smtClean="0">
                <a:solidFill>
                  <a:schemeClr val="bg1"/>
                </a:solidFill>
                <a:latin typeface="Tw Cen MT Condensed" panose="020B0606020104020203" pitchFamily="34" charset="-18"/>
              </a:rPr>
              <a:t>Vrste pitanja</a:t>
            </a:r>
            <a:endParaRPr lang="hr-HR" sz="5400" dirty="0">
              <a:solidFill>
                <a:schemeClr val="bg1"/>
              </a:solidFill>
              <a:latin typeface="Tw Cen MT Condensed" panose="020B0606020104020203" pitchFamily="34" charset="-18"/>
            </a:endParaRPr>
          </a:p>
        </p:txBody>
      </p:sp>
      <p:pic>
        <p:nvPicPr>
          <p:cNvPr id="8" name="Rezervirano mjesto sadržaja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083" y="1746889"/>
            <a:ext cx="2447627" cy="4351338"/>
          </a:xfrm>
          <a:ln>
            <a:solidFill>
              <a:schemeClr val="bg1"/>
            </a:solidFill>
          </a:ln>
        </p:spPr>
      </p:pic>
      <p:pic>
        <p:nvPicPr>
          <p:cNvPr id="9" name="Slika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370" y="1725734"/>
            <a:ext cx="2447627" cy="440301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Slika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908" y="1729366"/>
            <a:ext cx="2447627" cy="438638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135570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a 3"/>
          <p:cNvGrpSpPr/>
          <p:nvPr/>
        </p:nvGrpSpPr>
        <p:grpSpPr>
          <a:xfrm>
            <a:off x="0" y="0"/>
            <a:ext cx="2867891" cy="4006735"/>
            <a:chOff x="-1" y="0"/>
            <a:chExt cx="3133493" cy="3897354"/>
          </a:xfrm>
        </p:grpSpPr>
        <p:sp>
          <p:nvSpPr>
            <p:cNvPr id="5" name="Pravokutni trokut 4"/>
            <p:cNvSpPr/>
            <p:nvPr/>
          </p:nvSpPr>
          <p:spPr>
            <a:xfrm rot="5400000">
              <a:off x="-381931" y="381930"/>
              <a:ext cx="3897354" cy="3133493"/>
            </a:xfrm>
            <a:prstGeom prst="rtTriangl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3200" dirty="0"/>
            </a:p>
          </p:txBody>
        </p:sp>
        <p:sp>
          <p:nvSpPr>
            <p:cNvPr id="6" name="Pravokutni trokut 5"/>
            <p:cNvSpPr/>
            <p:nvPr/>
          </p:nvSpPr>
          <p:spPr>
            <a:xfrm rot="5400000">
              <a:off x="-260192" y="280645"/>
              <a:ext cx="3075880" cy="2540611"/>
            </a:xfrm>
            <a:prstGeom prst="rtTriangl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3200" dirty="0"/>
            </a:p>
          </p:txBody>
        </p:sp>
        <p:sp>
          <p:nvSpPr>
            <p:cNvPr id="7" name="Pravokutni trokut 6"/>
            <p:cNvSpPr/>
            <p:nvPr/>
          </p:nvSpPr>
          <p:spPr>
            <a:xfrm rot="5400000">
              <a:off x="-347547" y="360558"/>
              <a:ext cx="2310160" cy="1596485"/>
            </a:xfrm>
            <a:prstGeom prst="rt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3200" dirty="0"/>
            </a:p>
          </p:txBody>
        </p:sp>
      </p:grpSp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r-HR" sz="5400" dirty="0" err="1" smtClean="0">
                <a:solidFill>
                  <a:schemeClr val="bg1"/>
                </a:solidFill>
                <a:latin typeface="Tw Cen MT Condensed" panose="020B0606020104020203" pitchFamily="34" charset="-18"/>
              </a:rPr>
              <a:t>High</a:t>
            </a:r>
            <a:r>
              <a:rPr lang="hr-HR" sz="5400" dirty="0" smtClean="0">
                <a:solidFill>
                  <a:schemeClr val="bg1"/>
                </a:solidFill>
                <a:latin typeface="Tw Cen MT Condensed" panose="020B0606020104020203" pitchFamily="34" charset="-18"/>
              </a:rPr>
              <a:t> </a:t>
            </a:r>
            <a:r>
              <a:rPr lang="hr-HR" sz="5400" dirty="0" err="1" smtClean="0">
                <a:solidFill>
                  <a:schemeClr val="bg1"/>
                </a:solidFill>
                <a:latin typeface="Tw Cen MT Condensed" panose="020B0606020104020203" pitchFamily="34" charset="-18"/>
              </a:rPr>
              <a:t>Score</a:t>
            </a:r>
            <a:endParaRPr lang="hr-HR" sz="5400" dirty="0">
              <a:solidFill>
                <a:schemeClr val="bg1"/>
              </a:solidFill>
              <a:latin typeface="Tw Cen MT Condensed" panose="020B0606020104020203" pitchFamily="34" charset="-18"/>
            </a:endParaRP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478172" y="2003366"/>
            <a:ext cx="10515600" cy="4351338"/>
          </a:xfrm>
        </p:spPr>
        <p:txBody>
          <a:bodyPr>
            <a:normAutofit/>
          </a:bodyPr>
          <a:lstStyle/>
          <a:p>
            <a:r>
              <a:rPr lang="hr-HR" sz="3600" dirty="0" smtClean="0">
                <a:solidFill>
                  <a:schemeClr val="bg1"/>
                </a:solidFill>
                <a:latin typeface="Tw Cen MT" panose="020B0602020104020603" pitchFamily="34" charset="-18"/>
              </a:rPr>
              <a:t>Mogućnost pregleda poretka bodova s odgovarajućim imenima</a:t>
            </a:r>
          </a:p>
          <a:p>
            <a:r>
              <a:rPr lang="hr-HR" sz="3600" dirty="0" smtClean="0">
                <a:solidFill>
                  <a:schemeClr val="bg1"/>
                </a:solidFill>
                <a:latin typeface="Tw Cen MT" panose="020B0602020104020603" pitchFamily="34" charset="-18"/>
              </a:rPr>
              <a:t>Odnosi se na Single-Player opciju igre jer se jedino tamo daje opcija za spremanje bodova</a:t>
            </a:r>
          </a:p>
        </p:txBody>
      </p:sp>
    </p:spTree>
    <p:extLst>
      <p:ext uri="{BB962C8B-B14F-4D97-AF65-F5344CB8AC3E}">
        <p14:creationId xmlns:p14="http://schemas.microsoft.com/office/powerpoint/2010/main" val="3697493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a 3"/>
          <p:cNvGrpSpPr/>
          <p:nvPr/>
        </p:nvGrpSpPr>
        <p:grpSpPr>
          <a:xfrm>
            <a:off x="0" y="0"/>
            <a:ext cx="2867891" cy="4006735"/>
            <a:chOff x="-1" y="0"/>
            <a:chExt cx="3133493" cy="3897354"/>
          </a:xfrm>
        </p:grpSpPr>
        <p:sp>
          <p:nvSpPr>
            <p:cNvPr id="5" name="Pravokutni trokut 4"/>
            <p:cNvSpPr/>
            <p:nvPr/>
          </p:nvSpPr>
          <p:spPr>
            <a:xfrm rot="5400000">
              <a:off x="-381931" y="381930"/>
              <a:ext cx="3897354" cy="3133493"/>
            </a:xfrm>
            <a:prstGeom prst="rtTriangl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3200" dirty="0"/>
            </a:p>
          </p:txBody>
        </p:sp>
        <p:sp>
          <p:nvSpPr>
            <p:cNvPr id="6" name="Pravokutni trokut 5"/>
            <p:cNvSpPr/>
            <p:nvPr/>
          </p:nvSpPr>
          <p:spPr>
            <a:xfrm rot="5400000">
              <a:off x="-260192" y="280645"/>
              <a:ext cx="3075880" cy="2540611"/>
            </a:xfrm>
            <a:prstGeom prst="rtTriangl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3200" dirty="0"/>
            </a:p>
          </p:txBody>
        </p:sp>
        <p:sp>
          <p:nvSpPr>
            <p:cNvPr id="7" name="Pravokutni trokut 6"/>
            <p:cNvSpPr/>
            <p:nvPr/>
          </p:nvSpPr>
          <p:spPr>
            <a:xfrm rot="5400000">
              <a:off x="-347547" y="360558"/>
              <a:ext cx="2310160" cy="1596485"/>
            </a:xfrm>
            <a:prstGeom prst="rt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3200" dirty="0"/>
            </a:p>
          </p:txBody>
        </p:sp>
      </p:grpSp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r-HR" sz="5400" dirty="0" smtClean="0">
                <a:solidFill>
                  <a:schemeClr val="bg1"/>
                </a:solidFill>
                <a:latin typeface="Tw Cen MT Condensed" panose="020B0606020104020203" pitchFamily="34" charset="-18"/>
              </a:rPr>
              <a:t>Neke od korištenih tehnologija</a:t>
            </a:r>
            <a:endParaRPr lang="hr-HR" sz="5400" dirty="0">
              <a:solidFill>
                <a:schemeClr val="bg1"/>
              </a:solidFill>
              <a:latin typeface="Tw Cen MT Condensed" panose="020B0606020104020203" pitchFamily="34" charset="-18"/>
            </a:endParaRP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3600" dirty="0" err="1" smtClean="0">
                <a:solidFill>
                  <a:schemeClr val="bg1"/>
                </a:solidFill>
                <a:latin typeface="Tw Cen MT" panose="020B0602020104020603" pitchFamily="34" charset="-18"/>
              </a:rPr>
              <a:t>Xamarin</a:t>
            </a:r>
            <a:r>
              <a:rPr lang="hr-HR" sz="3600" dirty="0">
                <a:solidFill>
                  <a:schemeClr val="bg1"/>
                </a:solidFill>
                <a:latin typeface="Tw Cen MT" panose="020B0602020104020603" pitchFamily="34" charset="-18"/>
              </a:rPr>
              <a:t> </a:t>
            </a:r>
            <a:r>
              <a:rPr lang="hr-HR" sz="3600" dirty="0" smtClean="0">
                <a:solidFill>
                  <a:schemeClr val="bg1"/>
                </a:solidFill>
                <a:latin typeface="Tw Cen MT" panose="020B0602020104020603" pitchFamily="34" charset="-18"/>
              </a:rPr>
              <a:t>Android</a:t>
            </a:r>
          </a:p>
          <a:p>
            <a:r>
              <a:rPr lang="hr-HR" sz="3600" dirty="0" smtClean="0">
                <a:solidFill>
                  <a:schemeClr val="bg1"/>
                </a:solidFill>
                <a:latin typeface="Tw Cen MT" panose="020B0602020104020603" pitchFamily="34" charset="-18"/>
              </a:rPr>
              <a:t>JSON </a:t>
            </a:r>
            <a:r>
              <a:rPr lang="hr-HR" sz="3600" dirty="0" err="1" smtClean="0">
                <a:solidFill>
                  <a:schemeClr val="bg1"/>
                </a:solidFill>
                <a:latin typeface="Tw Cen MT" panose="020B0602020104020603" pitchFamily="34" charset="-18"/>
              </a:rPr>
              <a:t>Serializer</a:t>
            </a:r>
            <a:r>
              <a:rPr lang="hr-HR" sz="3600" dirty="0" smtClean="0">
                <a:solidFill>
                  <a:schemeClr val="bg1"/>
                </a:solidFill>
                <a:latin typeface="Tw Cen MT" panose="020B0602020104020603" pitchFamily="34" charset="-18"/>
              </a:rPr>
              <a:t>/</a:t>
            </a:r>
            <a:r>
              <a:rPr lang="hr-HR" sz="3600" dirty="0" err="1" smtClean="0">
                <a:solidFill>
                  <a:schemeClr val="bg1"/>
                </a:solidFill>
                <a:latin typeface="Tw Cen MT" panose="020B0602020104020603" pitchFamily="34" charset="-18"/>
              </a:rPr>
              <a:t>Deserializer</a:t>
            </a:r>
            <a:endParaRPr lang="hr-HR" sz="3600" dirty="0" smtClean="0">
              <a:solidFill>
                <a:schemeClr val="bg1"/>
              </a:solidFill>
              <a:latin typeface="Tw Cen MT" panose="020B0602020104020603" pitchFamily="34" charset="-18"/>
            </a:endParaRPr>
          </a:p>
          <a:p>
            <a:r>
              <a:rPr lang="hr-HR" sz="3600" dirty="0" smtClean="0">
                <a:solidFill>
                  <a:schemeClr val="bg1"/>
                </a:solidFill>
                <a:latin typeface="Tw Cen MT" panose="020B0602020104020603" pitchFamily="34" charset="-18"/>
              </a:rPr>
              <a:t>Google </a:t>
            </a:r>
            <a:r>
              <a:rPr lang="hr-HR" sz="3600" dirty="0" err="1">
                <a:solidFill>
                  <a:schemeClr val="bg1"/>
                </a:solidFill>
                <a:latin typeface="Tw Cen MT" panose="020B0602020104020603" pitchFamily="34" charset="-18"/>
              </a:rPr>
              <a:t>M</a:t>
            </a:r>
            <a:r>
              <a:rPr lang="hr-HR" sz="3600" dirty="0" err="1" smtClean="0">
                <a:solidFill>
                  <a:schemeClr val="bg1"/>
                </a:solidFill>
                <a:latin typeface="Tw Cen MT" panose="020B0602020104020603" pitchFamily="34" charset="-18"/>
              </a:rPr>
              <a:t>aps</a:t>
            </a:r>
            <a:r>
              <a:rPr lang="hr-HR" sz="3600" dirty="0" smtClean="0">
                <a:solidFill>
                  <a:schemeClr val="bg1"/>
                </a:solidFill>
                <a:latin typeface="Tw Cen MT" panose="020B0602020104020603" pitchFamily="34" charset="-18"/>
              </a:rPr>
              <a:t> </a:t>
            </a:r>
            <a:r>
              <a:rPr lang="hr-HR" sz="3600" dirty="0" err="1" smtClean="0">
                <a:solidFill>
                  <a:schemeClr val="bg1"/>
                </a:solidFill>
                <a:latin typeface="Tw Cen MT" panose="020B0602020104020603" pitchFamily="34" charset="-18"/>
              </a:rPr>
              <a:t>Services</a:t>
            </a:r>
            <a:endParaRPr lang="en-US" sz="3600" dirty="0" smtClean="0">
              <a:solidFill>
                <a:schemeClr val="bg1"/>
              </a:solidFill>
              <a:latin typeface="Tw Cen MT" panose="020B0602020104020603" pitchFamily="34" charset="-18"/>
            </a:endParaRPr>
          </a:p>
          <a:p>
            <a:r>
              <a:rPr lang="en-US" sz="3600" dirty="0" smtClean="0">
                <a:solidFill>
                  <a:schemeClr val="bg1"/>
                </a:solidFill>
                <a:latin typeface="Tw Cen MT" panose="020B0602020104020603" pitchFamily="34" charset="-18"/>
              </a:rPr>
              <a:t>SQL Server database, WCF Services, Azure</a:t>
            </a:r>
            <a:endParaRPr lang="hr-HR" sz="3600" dirty="0" smtClean="0">
              <a:solidFill>
                <a:schemeClr val="bg1"/>
              </a:solidFill>
              <a:latin typeface="Tw Cen MT" panose="020B0602020104020603" pitchFamily="34" charset="-18"/>
            </a:endParaRPr>
          </a:p>
          <a:p>
            <a:endParaRPr lang="hr-HR" sz="3600" dirty="0" smtClean="0">
              <a:solidFill>
                <a:schemeClr val="bg1"/>
              </a:solidFill>
              <a:latin typeface="Tw Cen MT" panose="020B0602020104020603" pitchFamily="34" charset="-18"/>
            </a:endParaRPr>
          </a:p>
          <a:p>
            <a:endParaRPr lang="hr-HR" sz="3600" dirty="0" smtClean="0">
              <a:solidFill>
                <a:schemeClr val="bg1"/>
              </a:solidFill>
              <a:latin typeface="Tw Cen MT" panose="020B06020201040206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5332421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182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Tw Cen MT</vt:lpstr>
      <vt:lpstr>Tw Cen MT Condensed</vt:lpstr>
      <vt:lpstr>Tema sustava Office</vt:lpstr>
      <vt:lpstr>Clash of Brains</vt:lpstr>
      <vt:lpstr>O igri</vt:lpstr>
      <vt:lpstr>Kategorije pitanja</vt:lpstr>
      <vt:lpstr>Pitanja</vt:lpstr>
      <vt:lpstr>Vrste pitanja</vt:lpstr>
      <vt:lpstr>Vrste pitanja</vt:lpstr>
      <vt:lpstr>High Score</vt:lpstr>
      <vt:lpstr>Neke od korištenih tehnologija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Mihael N</dc:creator>
  <cp:lastModifiedBy>Otto Singer</cp:lastModifiedBy>
  <cp:revision>12</cp:revision>
  <dcterms:created xsi:type="dcterms:W3CDTF">2016-05-24T20:04:24Z</dcterms:created>
  <dcterms:modified xsi:type="dcterms:W3CDTF">2016-05-25T11:27:56Z</dcterms:modified>
</cp:coreProperties>
</file>