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4" r:id="rId4"/>
    <p:sldId id="263" r:id="rId5"/>
    <p:sldId id="265" r:id="rId6"/>
    <p:sldId id="260" r:id="rId7"/>
    <p:sldId id="258" r:id="rId8"/>
    <p:sldId id="259" r:id="rId9"/>
    <p:sldId id="261" r:id="rId10"/>
    <p:sldId id="262" r:id="rId11"/>
  </p:sldIdLst>
  <p:sldSz cx="9144000" cy="5143500" type="screen16x9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DB22"/>
    <a:srgbClr val="262729"/>
    <a:srgbClr val="F0F0F0"/>
    <a:srgbClr val="CCCCCC"/>
    <a:srgbClr val="E6E6E6"/>
    <a:srgbClr val="F4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 autoAdjust="0"/>
    <p:restoredTop sz="84436" autoAdjust="0"/>
  </p:normalViewPr>
  <p:slideViewPr>
    <p:cSldViewPr>
      <p:cViewPr varScale="1">
        <p:scale>
          <a:sx n="126" d="100"/>
          <a:sy n="126" d="100"/>
        </p:scale>
        <p:origin x="360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98480261452401"/>
          <c:y val="9.0235451874856307E-2"/>
          <c:w val="0.84649983595800504"/>
          <c:h val="0.909764548125143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libsass</c:v>
                </c:pt>
                <c:pt idx="1">
                  <c:v>Less</c:v>
                </c:pt>
                <c:pt idx="2">
                  <c:v>Stylus</c:v>
                </c:pt>
                <c:pt idx="3">
                  <c:v>Sass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136</c:v>
                </c:pt>
                <c:pt idx="1">
                  <c:v>160</c:v>
                </c:pt>
                <c:pt idx="2">
                  <c:v>167</c:v>
                </c:pt>
                <c:pt idx="3">
                  <c:v>1084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24737712"/>
        <c:axId val="324739280"/>
      </c:barChart>
      <c:catAx>
        <c:axId val="32473771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Theinhardt Rg"/>
                <a:ea typeface="+mn-ea"/>
                <a:cs typeface="Theinhardt Rg"/>
              </a:defRPr>
            </a:pPr>
            <a:endParaRPr lang="en-US"/>
          </a:p>
        </c:txPr>
        <c:crossAx val="324739280"/>
        <c:crosses val="autoZero"/>
        <c:auto val="1"/>
        <c:lblAlgn val="ctr"/>
        <c:lblOffset val="100"/>
        <c:noMultiLvlLbl val="0"/>
      </c:catAx>
      <c:valAx>
        <c:axId val="32473928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3247377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58CAC-08B7-A14A-A803-4130755B2945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ABE54-A503-3A45-B164-5F6077EE2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7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3DFAC-2CAA-464E-91A0-2BBEFEA0B668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8D5DA-E8A3-4A98-9BB8-9BE5526C0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48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8D5DA-E8A3-4A98-9BB8-9BE5526C08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41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- </a:t>
            </a:r>
            <a:r>
              <a:rPr lang="hr-HR" dirty="0" err="1" smtClean="0"/>
              <a:t>author</a:t>
            </a:r>
            <a:r>
              <a:rPr lang="hr-HR" dirty="0" smtClean="0"/>
              <a:t>: </a:t>
            </a:r>
            <a:r>
              <a:rPr lang="en-US" dirty="0" smtClean="0"/>
              <a:t>Andrey </a:t>
            </a:r>
            <a:r>
              <a:rPr lang="en-US" dirty="0" err="1" smtClean="0"/>
              <a:t>Sitnik</a:t>
            </a:r>
            <a:r>
              <a:rPr lang="ta-IN" dirty="0" smtClean="0"/>
              <a:t>, Evil Martians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hr-HR" dirty="0" smtClean="0"/>
              <a:t>- </a:t>
            </a:r>
            <a:r>
              <a:rPr lang="en-US" dirty="0" smtClean="0"/>
              <a:t>open </a:t>
            </a:r>
            <a:r>
              <a:rPr lang="en-US" dirty="0" smtClean="0"/>
              <a:t>source</a:t>
            </a:r>
            <a:endParaRPr lang="ta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8D5DA-E8A3-4A98-9BB8-9BE5526C08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10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-prefix-free </a:t>
            </a:r>
            <a:r>
              <a:rPr lang="ta-IN" dirty="0" smtClean="0"/>
              <a:t>.js </a:t>
            </a:r>
            <a:r>
              <a:rPr lang="hr-HR" dirty="0" err="1" smtClean="0"/>
              <a:t>is</a:t>
            </a:r>
            <a:r>
              <a:rPr lang="hr-HR" dirty="0" smtClean="0"/>
              <a:t> a </a:t>
            </a:r>
            <a:r>
              <a:rPr lang="hr-HR" baseline="0" dirty="0" smtClean="0"/>
              <a:t>post-processing </a:t>
            </a:r>
            <a:r>
              <a:rPr lang="hr-HR" dirty="0" err="1" smtClean="0"/>
              <a:t>tool</a:t>
            </a:r>
            <a:r>
              <a:rPr lang="hr-HR" dirty="0" smtClean="0"/>
              <a:t> </a:t>
            </a:r>
            <a:r>
              <a:rPr lang="hr-HR" dirty="0" err="1" smtClean="0"/>
              <a:t>by</a:t>
            </a:r>
            <a:r>
              <a:rPr lang="hr-HR" dirty="0" smtClean="0"/>
              <a:t> </a:t>
            </a:r>
            <a:r>
              <a:rPr lang="hr-HR" dirty="0" err="1" smtClean="0"/>
              <a:t>definition</a:t>
            </a:r>
            <a:endParaRPr lang="ta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8D5DA-E8A3-4A98-9BB8-9BE5526C08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69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8D5DA-E8A3-4A98-9BB8-9BE5526C08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19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  </a:t>
            </a:r>
            <a:r>
              <a:rPr lang="en-US" dirty="0" smtClean="0"/>
              <a:t>Compare CSS processors for </a:t>
            </a:r>
            <a:r>
              <a:rPr lang="en-US" dirty="0" err="1" smtClean="0"/>
              <a:t>parsings</a:t>
            </a:r>
            <a:r>
              <a:rPr lang="en-US" dirty="0" smtClean="0"/>
              <a:t>, nested rules, </a:t>
            </a:r>
            <a:r>
              <a:rPr lang="en-US" dirty="0" err="1" smtClean="0"/>
              <a:t>mixins</a:t>
            </a:r>
            <a:r>
              <a:rPr lang="en-US" dirty="0" smtClean="0"/>
              <a:t>, variables and math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PostCSS</a:t>
            </a:r>
            <a:r>
              <a:rPr lang="en-US" dirty="0" smtClean="0"/>
              <a:t> </a:t>
            </a:r>
            <a:r>
              <a:rPr lang="hr-HR" dirty="0" err="1" smtClean="0"/>
              <a:t>writen</a:t>
            </a:r>
            <a:r>
              <a:rPr lang="en-US" dirty="0" smtClean="0"/>
              <a:t> </a:t>
            </a:r>
            <a:r>
              <a:rPr lang="hr-HR" dirty="0" err="1" smtClean="0"/>
              <a:t>in</a:t>
            </a:r>
            <a:r>
              <a:rPr lang="en-US" dirty="0" smtClean="0"/>
              <a:t> JS </a:t>
            </a:r>
            <a:r>
              <a:rPr lang="hr-HR" dirty="0" err="1" smtClean="0"/>
              <a:t>is</a:t>
            </a:r>
            <a:r>
              <a:rPr lang="en-US" dirty="0" smtClean="0"/>
              <a:t> 3 x</a:t>
            </a:r>
            <a:r>
              <a:rPr lang="hr-HR" baseline="0" dirty="0" smtClean="0"/>
              <a:t> </a:t>
            </a:r>
            <a:r>
              <a:rPr lang="hr-HR" baseline="0" dirty="0" err="1" smtClean="0"/>
              <a:t>faster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L</a:t>
            </a:r>
            <a:r>
              <a:rPr lang="ta-IN" dirty="0" smtClean="0"/>
              <a:t>ibasss 21 300 LOC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8D5DA-E8A3-4A98-9BB8-9BE5526C08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05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8D5DA-E8A3-4A98-9BB8-9BE5526C08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64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8D5DA-E8A3-4A98-9BB8-9BE5526C08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0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2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792" y="605142"/>
            <a:ext cx="5830416" cy="1678583"/>
          </a:xfrm>
        </p:spPr>
        <p:txBody>
          <a:bodyPr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227946"/>
            <a:ext cx="1584176" cy="47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528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9956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solidFill>
                  <a:srgbClr val="F0F0F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5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rgbClr val="F0F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92671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2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792" y="605147"/>
            <a:ext cx="5830416" cy="1102519"/>
          </a:xfrm>
        </p:spPr>
        <p:txBody>
          <a:bodyPr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977380"/>
            <a:ext cx="5832648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227946"/>
            <a:ext cx="1584176" cy="47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541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385693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634380"/>
            <a:ext cx="7941568" cy="85725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779664"/>
            <a:ext cx="7941568" cy="2880320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45831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634380"/>
            <a:ext cx="7941568" cy="85725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779664"/>
            <a:ext cx="7941568" cy="2880320"/>
          </a:xfrm>
        </p:spPr>
        <p:txBody>
          <a:bodyPr/>
          <a:lstStyle>
            <a:lvl1pPr>
              <a:defRPr>
                <a:solidFill>
                  <a:srgbClr val="262729"/>
                </a:solidFill>
              </a:defRPr>
            </a:lvl1pPr>
            <a:lvl2pPr>
              <a:defRPr>
                <a:solidFill>
                  <a:srgbClr val="262729"/>
                </a:solidFill>
              </a:defRPr>
            </a:lvl2pPr>
            <a:lvl3pPr>
              <a:defRPr>
                <a:solidFill>
                  <a:srgbClr val="262729"/>
                </a:solidFill>
              </a:defRPr>
            </a:lvl3pPr>
            <a:lvl4pPr>
              <a:defRPr>
                <a:solidFill>
                  <a:srgbClr val="262729"/>
                </a:solidFill>
              </a:defRPr>
            </a:lvl4pPr>
            <a:lvl5pPr>
              <a:defRPr>
                <a:solidFill>
                  <a:srgbClr val="2627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9" y="4227796"/>
            <a:ext cx="506487" cy="43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692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27534"/>
            <a:ext cx="3672408" cy="1224136"/>
          </a:xfrm>
        </p:spPr>
        <p:txBody>
          <a:bodyPr anchor="t">
            <a:normAutofit/>
          </a:bodyPr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032" y="699544"/>
            <a:ext cx="3672408" cy="1152128"/>
          </a:xfrm>
        </p:spPr>
        <p:txBody>
          <a:bodyPr>
            <a:normAutofit/>
          </a:bodyPr>
          <a:lstStyle>
            <a:lvl1pPr marL="0" indent="0">
              <a:buNone/>
              <a:defRPr sz="1700">
                <a:solidFill>
                  <a:srgbClr val="F0F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37964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27534"/>
            <a:ext cx="3672408" cy="1224136"/>
          </a:xfrm>
        </p:spPr>
        <p:txBody>
          <a:bodyPr anchor="t">
            <a:normAutofit/>
          </a:bodyPr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032" y="699544"/>
            <a:ext cx="3672408" cy="1152128"/>
          </a:xfrm>
        </p:spPr>
        <p:txBody>
          <a:bodyPr>
            <a:normAutofit/>
          </a:bodyPr>
          <a:lstStyle>
            <a:lvl1pPr marL="0" indent="0">
              <a:buNone/>
              <a:defRPr sz="1700">
                <a:solidFill>
                  <a:srgbClr val="F0F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90872" y="2067695"/>
            <a:ext cx="7941568" cy="2592288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983689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634380"/>
            <a:ext cx="7941568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90872" y="1779664"/>
            <a:ext cx="3765104" cy="2880320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4788024" y="1779664"/>
            <a:ext cx="3765104" cy="2880320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150045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779661"/>
            <a:ext cx="3816028" cy="839862"/>
          </a:xfrm>
        </p:spPr>
        <p:txBody>
          <a:bodyPr anchor="b">
            <a:noAutofit/>
          </a:bodyPr>
          <a:lstStyle>
            <a:lvl1pPr marL="0" indent="0">
              <a:buNone/>
              <a:defRPr sz="2600" b="0">
                <a:solidFill>
                  <a:srgbClr val="F0F0F0"/>
                </a:solidFill>
                <a:latin typeface="Theinhardt" pitchFamily="34" charset="-1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413" y="1779661"/>
            <a:ext cx="3816028" cy="8398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F0F0F0"/>
                </a:solidFill>
                <a:latin typeface="Theinhardt" pitchFamily="34" charset="-1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590872" y="2643758"/>
            <a:ext cx="3837112" cy="1944216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4716016" y="2643758"/>
            <a:ext cx="3837112" cy="1944216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703453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rgbClr val="F0F0F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9" y="4227796"/>
            <a:ext cx="506487" cy="43218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0872" y="634380"/>
            <a:ext cx="7941568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872" y="1779664"/>
            <a:ext cx="7941568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3720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4" r:id="rId3"/>
    <p:sldLayoutId id="2147483650" r:id="rId4"/>
    <p:sldLayoutId id="2147483662" r:id="rId5"/>
    <p:sldLayoutId id="2147483661" r:id="rId6"/>
    <p:sldLayoutId id="2147483656" r:id="rId7"/>
    <p:sldLayoutId id="2147483652" r:id="rId8"/>
    <p:sldLayoutId id="2147483653" r:id="rId9"/>
    <p:sldLayoutId id="2147483655" r:id="rId10"/>
    <p:sldLayoutId id="2147483657" r:id="rId11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rgbClr val="F42434"/>
          </a:solidFill>
          <a:latin typeface="Abril Text SB" pitchFamily="50" charset="-18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6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1pPr>
      <a:lvl2pPr marL="538163" indent="-268288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2pPr>
      <a:lvl3pPr marL="808038" indent="-269875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3pPr>
      <a:lvl4pPr marL="1077913" indent="-269875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tabLst>
          <a:tab pos="1254125" algn="l"/>
        </a:tabLst>
        <a:defRPr sz="16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4pPr>
      <a:lvl5pPr marL="1254125" indent="-176213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/Applications/Utilities/Terminal.ap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5" Type="http://schemas.openxmlformats.org/officeDocument/2006/relationships/hyperlink" Target="https://github.com/postcss/benchmark#preprocessors" TargetMode="Externa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792" y="605135"/>
            <a:ext cx="6118448" cy="1174527"/>
          </a:xfrm>
        </p:spPr>
        <p:txBody>
          <a:bodyPr>
            <a:noAutofit/>
          </a:bodyPr>
          <a:lstStyle/>
          <a:p>
            <a:r>
              <a:rPr lang="hr-HR" sz="7200" dirty="0" err="1">
                <a:latin typeface="Abril Text EB" panose="02000503070000020004" pitchFamily="50" charset="0"/>
                <a:cs typeface="Abril Text SemiBold"/>
              </a:rPr>
              <a:t>PostCSS</a:t>
            </a:r>
            <a:r>
              <a:rPr lang="hr-HR" sz="7200" dirty="0">
                <a:latin typeface="Abril Text SemiBold"/>
                <a:cs typeface="Abril Text SemiBold"/>
              </a:rPr>
              <a:t>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13792" y="1635647"/>
            <a:ext cx="6118448" cy="11745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bg1"/>
                </a:solidFill>
                <a:latin typeface="Abril Text SB" pitchFamily="50" charset="-18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+mn-lt"/>
                <a:cs typeface="Abril Text SemiBold"/>
              </a:rPr>
              <a:t>in </a:t>
            </a:r>
            <a:r>
              <a:rPr lang="ta-IN" sz="4000" dirty="0" smtClean="0">
                <a:latin typeface="+mn-lt"/>
                <a:cs typeface="Abril Text SemiBold"/>
              </a:rPr>
              <a:t>a </a:t>
            </a:r>
            <a:r>
              <a:rPr lang="en-US" sz="4000" dirty="0" smtClean="0">
                <a:latin typeface="+mn-lt"/>
                <a:cs typeface="Abril Text SemiBold"/>
              </a:rPr>
              <a:t>real</a:t>
            </a:r>
            <a:r>
              <a:rPr lang="ta-IN" sz="4000" dirty="0" smtClean="0">
                <a:latin typeface="+mn-lt"/>
                <a:cs typeface="Abril Text SemiBold"/>
              </a:rPr>
              <a:t> life</a:t>
            </a:r>
            <a:endParaRPr lang="hr-HR" sz="4000" dirty="0">
              <a:latin typeface="+mn-lt"/>
              <a:cs typeface="Abril Text SemiBold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3792" y="4227934"/>
            <a:ext cx="2590056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bg1"/>
                </a:solidFill>
                <a:latin typeface="Abril Text SB" pitchFamily="50" charset="-18"/>
                <a:ea typeface="+mj-ea"/>
                <a:cs typeface="+mj-cs"/>
              </a:defRPr>
            </a:lvl1pPr>
          </a:lstStyle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n-US" sz="1400" dirty="0" smtClean="0">
                <a:latin typeface="+mn-lt"/>
                <a:cs typeface="Theinhardt Rg"/>
              </a:rPr>
              <a:t>Ivan Bašić @</a:t>
            </a:r>
            <a:r>
              <a:rPr lang="en-US" sz="1400" dirty="0" err="1" smtClean="0">
                <a:latin typeface="+mn-lt"/>
                <a:cs typeface="Theinhardt Rg"/>
              </a:rPr>
              <a:t>ivanronga</a:t>
            </a:r>
            <a:endParaRPr lang="en-US" sz="1400" dirty="0" smtClean="0">
              <a:latin typeface="+mn-lt"/>
              <a:cs typeface="Theinhardt Rg"/>
            </a:endParaRPr>
          </a:p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n-US" sz="1400" dirty="0" smtClean="0">
                <a:latin typeface="+mn-lt"/>
                <a:cs typeface="Theinhardt Rg"/>
              </a:rPr>
              <a:t>Mihael Tomić @</a:t>
            </a:r>
            <a:r>
              <a:rPr lang="en-US" sz="1400" dirty="0" err="1" smtClean="0">
                <a:latin typeface="+mn-lt"/>
                <a:cs typeface="Theinhardt Rg"/>
              </a:rPr>
              <a:t>tomic_mihael</a:t>
            </a:r>
            <a:endParaRPr lang="hr-HR" sz="1400" dirty="0">
              <a:latin typeface="+mn-lt"/>
              <a:cs typeface="Theinhardt Rg"/>
            </a:endParaRPr>
          </a:p>
        </p:txBody>
      </p:sp>
    </p:spTree>
    <p:extLst>
      <p:ext uri="{BB962C8B-B14F-4D97-AF65-F5344CB8AC3E}">
        <p14:creationId xmlns:p14="http://schemas.microsoft.com/office/powerpoint/2010/main" val="1522192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program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77155"/>
            <a:ext cx="5830416" cy="1102519"/>
          </a:xfrm>
        </p:spPr>
        <p:txBody>
          <a:bodyPr>
            <a:normAutofit/>
          </a:bodyPr>
          <a:lstStyle/>
          <a:p>
            <a:r>
              <a:rPr lang="ta-IN" dirty="0" smtClean="0">
                <a:solidFill>
                  <a:srgbClr val="63DB22"/>
                </a:solidFill>
                <a:latin typeface="Source Code Pro"/>
                <a:cs typeface="Source Code Pro"/>
              </a:rPr>
              <a:t>Let’s code...</a:t>
            </a:r>
            <a:endParaRPr lang="en-US" dirty="0">
              <a:solidFill>
                <a:srgbClr val="63DB22"/>
              </a:solidFill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7206048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j-lt"/>
                <a:cs typeface="Abril Text SemiBold"/>
              </a:rPr>
              <a:t>What is PostCSS anyway?</a:t>
            </a:r>
            <a:endParaRPr lang="en-US" sz="4000" dirty="0">
              <a:latin typeface="+mj-lt"/>
              <a:cs typeface="Abril Text Semi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  <a:cs typeface="Theinhardt Rg"/>
              </a:rPr>
              <a:t>PostCSS </a:t>
            </a:r>
            <a:r>
              <a:rPr lang="en-US" dirty="0" smtClean="0">
                <a:latin typeface="+mn-lt"/>
                <a:cs typeface="Theinhardt Rg"/>
              </a:rPr>
              <a:t>is</a:t>
            </a:r>
            <a:r>
              <a:rPr lang="hr-HR" dirty="0" smtClean="0">
                <a:latin typeface="+mn-lt"/>
                <a:cs typeface="Theinhardt Rg"/>
              </a:rPr>
              <a:t> a</a:t>
            </a:r>
            <a:r>
              <a:rPr lang="ta-IN" dirty="0" smtClean="0">
                <a:latin typeface="+mn-lt"/>
                <a:cs typeface="Theinhardt Rg"/>
              </a:rPr>
              <a:t> </a:t>
            </a:r>
            <a:r>
              <a:rPr lang="en-US" dirty="0" smtClean="0">
                <a:latin typeface="+mn-lt"/>
                <a:cs typeface="Theinhardt Rg"/>
              </a:rPr>
              <a:t>tool to </a:t>
            </a:r>
            <a:r>
              <a:rPr lang="en-US" dirty="0">
                <a:latin typeface="+mn-lt"/>
                <a:cs typeface="Theinhardt Rg"/>
              </a:rPr>
              <a:t>transform styles with JS plugins</a:t>
            </a:r>
            <a:r>
              <a:rPr lang="en-US" dirty="0" smtClean="0">
                <a:latin typeface="+mn-lt"/>
                <a:cs typeface="Theinhardt Rg"/>
              </a:rPr>
              <a:t>.</a:t>
            </a:r>
          </a:p>
          <a:p>
            <a:r>
              <a:rPr lang="en-US" dirty="0">
                <a:latin typeface="+mn-lt"/>
                <a:cs typeface="Theinhardt Rg"/>
              </a:rPr>
              <a:t>These plugins can support variables and mixins</a:t>
            </a:r>
            <a:r>
              <a:rPr lang="en-US" dirty="0" smtClean="0">
                <a:latin typeface="+mn-lt"/>
                <a:cs typeface="Theinhardt Rg"/>
              </a:rPr>
              <a:t>,</a:t>
            </a:r>
            <a:r>
              <a:rPr lang="ta-IN" dirty="0" smtClean="0">
                <a:latin typeface="+mn-lt"/>
                <a:cs typeface="Theinhardt Rg"/>
              </a:rPr>
              <a:t> </a:t>
            </a:r>
            <a:r>
              <a:rPr lang="en-US" dirty="0" smtClean="0">
                <a:latin typeface="+mn-lt"/>
                <a:cs typeface="Theinhardt Rg"/>
              </a:rPr>
              <a:t>transpile</a:t>
            </a:r>
            <a:r>
              <a:rPr lang="en-US" dirty="0">
                <a:latin typeface="+mn-lt"/>
                <a:cs typeface="Theinhardt Rg"/>
              </a:rPr>
              <a:t> future CSS syntax, </a:t>
            </a:r>
            <a:r>
              <a:rPr lang="en-US" dirty="0" smtClean="0">
                <a:latin typeface="+mn-lt"/>
                <a:cs typeface="Theinhardt Rg"/>
              </a:rPr>
              <a:t>nesting</a:t>
            </a:r>
            <a:r>
              <a:rPr lang="hr-HR" dirty="0" smtClean="0">
                <a:latin typeface="+mn-lt"/>
                <a:cs typeface="Theinhardt Rg"/>
              </a:rPr>
              <a:t>, </a:t>
            </a:r>
            <a:r>
              <a:rPr lang="hr-HR" dirty="0" smtClean="0">
                <a:latin typeface="+mn-lt"/>
                <a:cs typeface="Theinhardt Rg"/>
              </a:rPr>
              <a:t>minification</a:t>
            </a:r>
            <a:r>
              <a:rPr lang="hr-HR" dirty="0" smtClean="0">
                <a:latin typeface="+mn-lt"/>
                <a:cs typeface="Theinhardt Rg"/>
              </a:rPr>
              <a:t>, </a:t>
            </a:r>
            <a:r>
              <a:rPr lang="en-US" dirty="0" smtClean="0">
                <a:latin typeface="+mn-lt"/>
                <a:cs typeface="Theinhardt Rg"/>
              </a:rPr>
              <a:t>inline</a:t>
            </a:r>
            <a:r>
              <a:rPr lang="en-US" dirty="0">
                <a:latin typeface="+mn-lt"/>
                <a:cs typeface="Theinhardt Rg"/>
              </a:rPr>
              <a:t> images, and more.</a:t>
            </a:r>
          </a:p>
        </p:txBody>
      </p:sp>
    </p:spTree>
    <p:extLst>
      <p:ext uri="{BB962C8B-B14F-4D97-AF65-F5344CB8AC3E}">
        <p14:creationId xmlns:p14="http://schemas.microsoft.com/office/powerpoint/2010/main" val="25275607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2536" y="-1028650"/>
            <a:ext cx="1947969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a-IN" sz="41300" dirty="0" smtClean="0">
                <a:solidFill>
                  <a:schemeClr val="bg1">
                    <a:alpha val="14000"/>
                  </a:schemeClr>
                </a:solidFill>
                <a:latin typeface="+mj-lt"/>
                <a:cs typeface="Abril Text Bold"/>
              </a:rPr>
              <a:t>“</a:t>
            </a:r>
            <a:endParaRPr lang="en-US" sz="41300" dirty="0">
              <a:solidFill>
                <a:schemeClr val="bg1">
                  <a:alpha val="14000"/>
                </a:schemeClr>
              </a:solidFill>
              <a:latin typeface="+mj-lt"/>
              <a:cs typeface="Abril Text Bol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12" y="872129"/>
            <a:ext cx="7941568" cy="230425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4000" b="1" i="1" dirty="0">
                <a:latin typeface="+mj-lt"/>
                <a:cs typeface="Abril Text Bold"/>
              </a:rPr>
              <a:t>It's not post-processing if it happens before hitting the browser</a:t>
            </a:r>
            <a:r>
              <a:rPr lang="en-US" sz="4000" b="1" i="1" dirty="0" smtClean="0">
                <a:latin typeface="+mj-lt"/>
                <a:cs typeface="Abril Text Bold"/>
              </a:rPr>
              <a:t>.</a:t>
            </a:r>
            <a:endParaRPr lang="en-US" sz="4000" b="1" i="1" dirty="0">
              <a:latin typeface="+mj-lt"/>
              <a:cs typeface="Abril Text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912" y="3320401"/>
            <a:ext cx="7941568" cy="648072"/>
          </a:xfrm>
        </p:spPr>
        <p:txBody>
          <a:bodyPr>
            <a:normAutofit/>
          </a:bodyPr>
          <a:lstStyle/>
          <a:p>
            <a:r>
              <a:rPr lang="ta-IN" sz="2400" dirty="0" smtClean="0">
                <a:latin typeface="+mn-lt"/>
                <a:cs typeface="Theinhardt Rg"/>
              </a:rPr>
              <a:t>- </a:t>
            </a:r>
            <a:r>
              <a:rPr lang="en-US" sz="2400" dirty="0" smtClean="0">
                <a:latin typeface="+mn-lt"/>
                <a:cs typeface="Theinhardt Rg"/>
              </a:rPr>
              <a:t>Hugo </a:t>
            </a:r>
            <a:r>
              <a:rPr lang="en-US" sz="2400" dirty="0">
                <a:latin typeface="+mn-lt"/>
                <a:cs typeface="Theinhardt Rg"/>
              </a:rPr>
              <a:t>Giraudel</a:t>
            </a:r>
            <a:r>
              <a:rPr lang="en-US" sz="2400" dirty="0">
                <a:latin typeface="+mn-lt"/>
                <a:cs typeface="Theinhardt Rg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2054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a-IN" sz="4000" dirty="0" smtClean="0">
                <a:latin typeface="+mj-lt"/>
                <a:cs typeface="Abril Text SemiBold"/>
              </a:rPr>
              <a:t>CSS Pre-processors</a:t>
            </a:r>
            <a:endParaRPr lang="en-US" sz="4000" dirty="0">
              <a:latin typeface="+mj-lt"/>
              <a:cs typeface="Abril Text Semi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a-IN" dirty="0" smtClean="0">
                <a:latin typeface="+mn-lt"/>
                <a:cs typeface="Theinhardt Rg"/>
              </a:rPr>
              <a:t>+</a:t>
            </a:r>
          </a:p>
          <a:p>
            <a:pPr marL="457200" indent="-457200">
              <a:buFont typeface="Arial"/>
              <a:buChar char="•"/>
            </a:pPr>
            <a:r>
              <a:rPr lang="ta-IN" dirty="0">
                <a:latin typeface="+mn-lt"/>
                <a:cs typeface="Theinhardt Rg"/>
              </a:rPr>
              <a:t>S</a:t>
            </a:r>
            <a:r>
              <a:rPr lang="ta-IN" dirty="0" smtClean="0">
                <a:latin typeface="+mn-lt"/>
                <a:cs typeface="Theinhardt Rg"/>
              </a:rPr>
              <a:t>yntax is very clear.</a:t>
            </a:r>
          </a:p>
          <a:p>
            <a:pPr marL="457200" indent="-457200">
              <a:buFont typeface="Arial"/>
              <a:buChar char="•"/>
            </a:pPr>
            <a:endParaRPr lang="ta-IN" dirty="0" smtClean="0">
              <a:latin typeface="+mn-lt"/>
              <a:cs typeface="Theinhardt Rg"/>
            </a:endParaRPr>
          </a:p>
          <a:p>
            <a:r>
              <a:rPr lang="ta-IN" dirty="0" smtClean="0">
                <a:latin typeface="+mn-lt"/>
                <a:cs typeface="Theinhardt Rg"/>
              </a:rPr>
              <a:t>-</a:t>
            </a:r>
            <a:endParaRPr lang="ta-IN" dirty="0">
              <a:latin typeface="+mn-lt"/>
              <a:cs typeface="Theinhardt Rg"/>
            </a:endParaRPr>
          </a:p>
          <a:p>
            <a:pPr marL="457200" indent="-457200">
              <a:buFont typeface="Arial"/>
              <a:buChar char="•"/>
            </a:pPr>
            <a:r>
              <a:rPr lang="ta-IN" dirty="0">
                <a:latin typeface="+mn-lt"/>
                <a:cs typeface="Theinhardt Rg"/>
              </a:rPr>
              <a:t>Large systems with </a:t>
            </a:r>
            <a:r>
              <a:rPr lang="en-US" dirty="0">
                <a:latin typeface="+mn-lt"/>
                <a:cs typeface="Theinhardt Rg"/>
              </a:rPr>
              <a:t>monolithic architecture</a:t>
            </a:r>
            <a:r>
              <a:rPr lang="ta-IN" dirty="0">
                <a:latin typeface="+mn-lt"/>
                <a:cs typeface="Theinhardt Rg"/>
              </a:rPr>
              <a:t>.</a:t>
            </a:r>
          </a:p>
          <a:p>
            <a:pPr marL="457200" indent="-457200">
              <a:buFont typeface="Arial"/>
              <a:buChar char="•"/>
            </a:pPr>
            <a:r>
              <a:rPr lang="ta-IN" dirty="0">
                <a:latin typeface="+mn-lt"/>
                <a:cs typeface="Theinhardt Rg"/>
              </a:rPr>
              <a:t>Huge build setup.</a:t>
            </a:r>
          </a:p>
          <a:p>
            <a:endParaRPr lang="en-US" dirty="0">
              <a:latin typeface="+mn-lt"/>
              <a:cs typeface="Theinhardt Rg"/>
            </a:endParaRPr>
          </a:p>
        </p:txBody>
      </p:sp>
    </p:spTree>
    <p:extLst>
      <p:ext uri="{BB962C8B-B14F-4D97-AF65-F5344CB8AC3E}">
        <p14:creationId xmlns:p14="http://schemas.microsoft.com/office/powerpoint/2010/main" val="6203264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a-IN" sz="4000" dirty="0" smtClean="0">
                <a:latin typeface="+mj-lt"/>
                <a:cs typeface="Abril Text SemiBold"/>
              </a:rPr>
              <a:t>PostCSS</a:t>
            </a:r>
            <a:endParaRPr lang="en-US" sz="4000" dirty="0">
              <a:latin typeface="+mj-lt"/>
              <a:cs typeface="Abril Text Semi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a-IN" dirty="0" smtClean="0">
                <a:latin typeface="+mn-lt"/>
                <a:cs typeface="Theinhardt Rg"/>
              </a:rPr>
              <a:t>+</a:t>
            </a:r>
          </a:p>
          <a:p>
            <a:pPr marL="457200" indent="-457200">
              <a:buFont typeface="Arial"/>
              <a:buChar char="•"/>
            </a:pPr>
            <a:r>
              <a:rPr lang="ta-IN" dirty="0" smtClean="0">
                <a:latin typeface="+mn-lt"/>
                <a:cs typeface="Theinhardt Rg"/>
              </a:rPr>
              <a:t>Modularity </a:t>
            </a:r>
            <a:r>
              <a:rPr lang="ta-IN" dirty="0">
                <a:latin typeface="+mn-lt"/>
                <a:cs typeface="Theinhardt Rg"/>
              </a:rPr>
              <a:t>– adding your own </a:t>
            </a:r>
            <a:r>
              <a:rPr lang="ta-IN" dirty="0" smtClean="0">
                <a:latin typeface="+mn-lt"/>
                <a:cs typeface="Theinhardt Rg"/>
              </a:rPr>
              <a:t>features.</a:t>
            </a:r>
          </a:p>
          <a:p>
            <a:pPr marL="457200" indent="-457200">
              <a:buFont typeface="Arial"/>
              <a:buChar char="•"/>
            </a:pPr>
            <a:r>
              <a:rPr lang="ta-IN" dirty="0" smtClean="0">
                <a:latin typeface="+mn-lt"/>
                <a:cs typeface="Theinhardt Rg"/>
              </a:rPr>
              <a:t>Awsome optimisation with pipeline.</a:t>
            </a:r>
          </a:p>
          <a:p>
            <a:pPr marL="457200" indent="-457200">
              <a:buFont typeface="Arial"/>
              <a:buChar char="•"/>
            </a:pPr>
            <a:r>
              <a:rPr lang="ta-IN" dirty="0" smtClean="0">
                <a:latin typeface="+mn-lt"/>
                <a:cs typeface="Theinhardt Rg"/>
              </a:rPr>
              <a:t>Plugins ecosystem.</a:t>
            </a:r>
          </a:p>
          <a:p>
            <a:endParaRPr lang="ta-IN" dirty="0">
              <a:latin typeface="+mn-lt"/>
              <a:cs typeface="Theinhardt Rg"/>
            </a:endParaRPr>
          </a:p>
          <a:p>
            <a:r>
              <a:rPr lang="ta-IN" dirty="0" smtClean="0">
                <a:latin typeface="+mn-lt"/>
                <a:cs typeface="Theinhardt Rg"/>
              </a:rPr>
              <a:t>-</a:t>
            </a:r>
          </a:p>
          <a:p>
            <a:pPr marL="457200" indent="-457200">
              <a:buFont typeface="Arial"/>
              <a:buChar char="•"/>
            </a:pPr>
            <a:r>
              <a:rPr lang="ta-IN" dirty="0" smtClean="0">
                <a:latin typeface="+mn-lt"/>
                <a:cs typeface="Theinhardt Rg"/>
              </a:rPr>
              <a:t>Tends to become a pre-processor.</a:t>
            </a:r>
            <a:endParaRPr lang="ta-IN" dirty="0">
              <a:latin typeface="+mn-lt"/>
              <a:cs typeface="Theinhardt Rg"/>
            </a:endParaRPr>
          </a:p>
        </p:txBody>
      </p:sp>
    </p:spTree>
    <p:extLst>
      <p:ext uri="{BB962C8B-B14F-4D97-AF65-F5344CB8AC3E}">
        <p14:creationId xmlns:p14="http://schemas.microsoft.com/office/powerpoint/2010/main" val="14306129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j-lt"/>
                <a:cs typeface="Abril Text SemiBold"/>
              </a:rPr>
              <a:t>Performance</a:t>
            </a:r>
            <a:endParaRPr lang="en-US" dirty="0">
              <a:latin typeface="+mj-lt"/>
              <a:cs typeface="Abril Text SemiBold"/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350433921"/>
              </p:ext>
            </p:extLst>
          </p:nvPr>
        </p:nvGraphicFramePr>
        <p:xfrm>
          <a:off x="672231" y="1779662"/>
          <a:ext cx="5184576" cy="2448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97014" y="170765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cs typeface="Theinhardt Rg"/>
              </a:rPr>
              <a:t>36 </a:t>
            </a:r>
            <a:r>
              <a:rPr lang="en-US" sz="1200" dirty="0" err="1" smtClean="0">
                <a:solidFill>
                  <a:schemeClr val="bg1"/>
                </a:solidFill>
                <a:cs typeface="Theinhardt Rg"/>
              </a:rPr>
              <a:t>ms</a:t>
            </a:r>
            <a:endParaRPr lang="en-US" sz="1200" dirty="0">
              <a:solidFill>
                <a:schemeClr val="bg1"/>
              </a:solidFill>
              <a:cs typeface="Theinhardt Rg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9061" y="2137527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cs typeface="Theinhardt Rg"/>
              </a:rPr>
              <a:t>136 </a:t>
            </a:r>
            <a:r>
              <a:rPr lang="en-US" sz="1200" dirty="0" err="1" smtClean="0">
                <a:solidFill>
                  <a:schemeClr val="bg1"/>
                </a:solidFill>
                <a:cs typeface="Theinhardt Rg"/>
              </a:rPr>
              <a:t>ms</a:t>
            </a:r>
            <a:endParaRPr lang="en-US" sz="1200" dirty="0">
              <a:solidFill>
                <a:schemeClr val="bg1"/>
              </a:solidFill>
              <a:cs typeface="Theinhardt Rg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01077" y="2703718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cs typeface="Theinhardt Rg"/>
              </a:rPr>
              <a:t>160 </a:t>
            </a:r>
            <a:r>
              <a:rPr lang="en-US" sz="1200" dirty="0" err="1" smtClean="0">
                <a:solidFill>
                  <a:schemeClr val="bg1"/>
                </a:solidFill>
                <a:cs typeface="Theinhardt Rg"/>
              </a:rPr>
              <a:t>ms</a:t>
            </a:r>
            <a:endParaRPr lang="en-US" sz="1200" dirty="0">
              <a:solidFill>
                <a:schemeClr val="bg1"/>
              </a:solidFill>
              <a:cs typeface="Theinhardt Rg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3064" y="3261337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cs typeface="Theinhardt Rg"/>
              </a:rPr>
              <a:t>167 </a:t>
            </a:r>
            <a:r>
              <a:rPr lang="en-US" sz="1200" dirty="0" err="1" smtClean="0">
                <a:solidFill>
                  <a:schemeClr val="bg1"/>
                </a:solidFill>
                <a:cs typeface="Theinhardt Rg"/>
              </a:rPr>
              <a:t>ms</a:t>
            </a:r>
            <a:endParaRPr lang="en-US" sz="1200" dirty="0">
              <a:solidFill>
                <a:schemeClr val="bg1"/>
              </a:solidFill>
              <a:cs typeface="Theinhardt Rg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24760" y="3841774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cs typeface="Theinhardt Rg"/>
              </a:rPr>
              <a:t>1084 </a:t>
            </a:r>
            <a:r>
              <a:rPr lang="en-US" sz="1200" dirty="0" err="1" smtClean="0">
                <a:solidFill>
                  <a:schemeClr val="bg1"/>
                </a:solidFill>
                <a:cs typeface="Theinhardt Rg"/>
              </a:rPr>
              <a:t>ms</a:t>
            </a:r>
            <a:endParaRPr lang="en-US" sz="1200" dirty="0">
              <a:solidFill>
                <a:schemeClr val="bg1"/>
              </a:solidFill>
              <a:cs typeface="Theinhardt Rg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7775" y="4382983"/>
            <a:ext cx="242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cs typeface="Theinhardt Rg"/>
              </a:rPr>
              <a:t>Source</a:t>
            </a:r>
            <a:r>
              <a:rPr lang="en-US" sz="1200" dirty="0" smtClean="0">
                <a:noFill/>
                <a:cs typeface="Theinhardt Rg"/>
              </a:rPr>
              <a:t>: </a:t>
            </a:r>
            <a:r>
              <a:rPr lang="en-US" sz="1200" dirty="0" smtClean="0">
                <a:noFill/>
                <a:cs typeface="Theinhardt Rg"/>
                <a:hlinkClick r:id="rId5"/>
              </a:rPr>
              <a:t>Preprocessors benchmark</a:t>
            </a:r>
            <a:endParaRPr lang="en-US" sz="1200" dirty="0">
              <a:noFill/>
              <a:cs typeface="Theinhardt Rg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03648" y="1707654"/>
            <a:ext cx="144016" cy="216024"/>
          </a:xfrm>
          <a:prstGeom prst="rect">
            <a:avLst/>
          </a:prstGeom>
          <a:solidFill>
            <a:srgbClr val="F424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1684861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a-IN" sz="1100" dirty="0">
                <a:solidFill>
                  <a:srgbClr val="FFFFFF"/>
                </a:solidFill>
                <a:latin typeface="Theinhardt Rg"/>
                <a:cs typeface="Theinhardt Rg"/>
              </a:rPr>
              <a:t>PostCSS</a:t>
            </a:r>
            <a:endParaRPr lang="en-US" sz="1100" dirty="0">
              <a:solidFill>
                <a:srgbClr val="FFFFFF"/>
              </a:solidFill>
              <a:latin typeface="Theinhardt Rg"/>
              <a:cs typeface="Theinhardt Rg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63431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a-IN" sz="4000" dirty="0" smtClean="0">
                <a:latin typeface="+mj-lt"/>
                <a:cs typeface="Abril Text SemiBold"/>
              </a:rPr>
              <a:t>Tools</a:t>
            </a:r>
            <a:endParaRPr lang="en-US" sz="4000" dirty="0">
              <a:latin typeface="+mj-lt"/>
              <a:cs typeface="Abril Text Semi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n-lt"/>
                <a:cs typeface="Theinhardt Rg"/>
              </a:rPr>
              <a:t>Node.js</a:t>
            </a:r>
            <a:endParaRPr lang="ta-IN" dirty="0" smtClean="0">
              <a:latin typeface="+mn-lt"/>
              <a:cs typeface="Theinhardt Rg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a-IN" dirty="0" smtClean="0">
                <a:latin typeface="+mn-lt"/>
                <a:cs typeface="Theinhardt Rg"/>
              </a:rPr>
              <a:t>Gulp.js</a:t>
            </a:r>
            <a:endParaRPr lang="en-US" dirty="0" smtClean="0">
              <a:latin typeface="+mn-lt"/>
              <a:cs typeface="Theinhardt Rg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n-lt"/>
                <a:cs typeface="Theinhardt Rg"/>
              </a:rPr>
              <a:t>npm</a:t>
            </a:r>
            <a:r>
              <a:rPr lang="en-US" dirty="0" smtClean="0">
                <a:latin typeface="+mn-lt"/>
                <a:cs typeface="Theinhardt Rg"/>
              </a:rPr>
              <a:t> (node package manager)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  <a:cs typeface="Theinhardt Rg"/>
              </a:rPr>
              <a:t>CSS</a:t>
            </a:r>
            <a:endParaRPr lang="en-US" dirty="0">
              <a:latin typeface="+mn-lt"/>
              <a:cs typeface="Theinhardt Rg"/>
            </a:endParaRPr>
          </a:p>
        </p:txBody>
      </p:sp>
    </p:spTree>
    <p:extLst>
      <p:ext uri="{BB962C8B-B14F-4D97-AF65-F5344CB8AC3E}">
        <p14:creationId xmlns:p14="http://schemas.microsoft.com/office/powerpoint/2010/main" val="30603608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j-lt"/>
                <a:cs typeface="Abril Text SemiBold"/>
              </a:rPr>
              <a:t>Usage</a:t>
            </a:r>
            <a:endParaRPr lang="en-US" sz="4000" dirty="0">
              <a:latin typeface="+mj-lt"/>
              <a:cs typeface="Abril Text Semi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Theinhardt Rg"/>
              </a:rPr>
              <a:t>Add PostCSS to your build tool.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Theinhardt Rg"/>
              </a:rPr>
              <a:t>Select plugins </a:t>
            </a:r>
            <a:r>
              <a:rPr lang="en-US" dirty="0" smtClean="0">
                <a:latin typeface="+mn-lt"/>
                <a:cs typeface="Theinhardt Rg"/>
              </a:rPr>
              <a:t>and </a:t>
            </a:r>
            <a:r>
              <a:rPr lang="en-US" dirty="0">
                <a:latin typeface="+mn-lt"/>
                <a:cs typeface="Theinhardt Rg"/>
              </a:rPr>
              <a:t>add them to your PostCSS process</a:t>
            </a:r>
            <a:r>
              <a:rPr lang="en-US" dirty="0" smtClean="0">
                <a:latin typeface="+mn-lt"/>
                <a:cs typeface="Theinhardt Rg"/>
              </a:rPr>
              <a:t>.</a:t>
            </a:r>
            <a:endParaRPr lang="ta-IN" dirty="0" smtClean="0">
              <a:latin typeface="+mn-lt"/>
              <a:cs typeface="Theinhardt Rg"/>
            </a:endParaRPr>
          </a:p>
          <a:p>
            <a:pPr marL="514350" indent="-514350">
              <a:buFont typeface="+mj-lt"/>
              <a:buAutoNum type="arabicPeriod"/>
            </a:pPr>
            <a:r>
              <a:rPr lang="ta-IN" dirty="0" smtClean="0">
                <a:latin typeface="+mn-lt"/>
                <a:cs typeface="Theinhardt Rg"/>
              </a:rPr>
              <a:t>Setup gulp task and build your CSS.</a:t>
            </a:r>
          </a:p>
          <a:p>
            <a:endParaRPr lang="ta-IN" dirty="0" smtClean="0">
              <a:latin typeface="+mn-lt"/>
              <a:cs typeface="Theinhardt Rg"/>
            </a:endParaRPr>
          </a:p>
          <a:p>
            <a:r>
              <a:rPr lang="ta-IN" i="1" dirty="0" smtClean="0">
                <a:latin typeface="+mn-lt"/>
                <a:cs typeface="Theinhardt Rg"/>
              </a:rPr>
              <a:t>* </a:t>
            </a:r>
            <a:r>
              <a:rPr lang="en-US" i="1" dirty="0" smtClean="0">
                <a:latin typeface="+mn-lt"/>
                <a:cs typeface="Theinhardt Rg"/>
              </a:rPr>
              <a:t>There are plugins for Grunt, Gulp, webpack, Broccoli, Brunch and ENB.</a:t>
            </a:r>
            <a:endParaRPr lang="en-US" i="1" dirty="0">
              <a:latin typeface="+mn-lt"/>
              <a:cs typeface="Theinhardt Rg"/>
            </a:endParaRPr>
          </a:p>
        </p:txBody>
      </p:sp>
    </p:spTree>
    <p:extLst>
      <p:ext uri="{BB962C8B-B14F-4D97-AF65-F5344CB8AC3E}">
        <p14:creationId xmlns:p14="http://schemas.microsoft.com/office/powerpoint/2010/main" val="2163926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 err="1" smtClean="0">
                <a:latin typeface="+mj-lt"/>
                <a:cs typeface="Abril Text SemiBold"/>
              </a:rPr>
              <a:t>Plugins</a:t>
            </a:r>
            <a:endParaRPr lang="en-US" sz="4000" dirty="0">
              <a:latin typeface="+mj-lt"/>
              <a:cs typeface="Abril Text Semi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90872" y="1563638"/>
            <a:ext cx="7941568" cy="309634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10000"/>
              </a:lnSpc>
              <a:buFont typeface="Arial"/>
              <a:buChar char="•"/>
            </a:pPr>
            <a:r>
              <a:rPr lang="ta-IN" dirty="0" smtClean="0">
                <a:latin typeface="+mn-lt"/>
                <a:cs typeface="Theinhardt Rg"/>
              </a:rPr>
              <a:t>Over 120 plugins; and growing.</a:t>
            </a:r>
          </a:p>
          <a:p>
            <a:pPr marL="457200" indent="-457200">
              <a:lnSpc>
                <a:spcPct val="110000"/>
              </a:lnSpc>
              <a:buFont typeface="Arial"/>
              <a:buChar char="•"/>
            </a:pPr>
            <a:r>
              <a:rPr lang="ta-IN" dirty="0" smtClean="0">
                <a:latin typeface="+mn-lt"/>
                <a:cs typeface="Theinhardt Rg"/>
              </a:rPr>
              <a:t>Small chunks of JS code:</a:t>
            </a:r>
          </a:p>
          <a:p>
            <a:pPr marL="995363" lvl="1" indent="-457200">
              <a:lnSpc>
                <a:spcPct val="110000"/>
              </a:lnSpc>
              <a:buFont typeface="Arial"/>
              <a:buChar char="•"/>
            </a:pPr>
            <a:r>
              <a:rPr lang="ta-IN" sz="2000" dirty="0">
                <a:latin typeface="Source Code Pro"/>
                <a:cs typeface="Source Code Pro"/>
              </a:rPr>
              <a:t>p</a:t>
            </a:r>
            <a:r>
              <a:rPr lang="ta-IN" sz="2000" dirty="0" smtClean="0">
                <a:latin typeface="Source Code Pro"/>
                <a:cs typeface="Source Code Pro"/>
              </a:rPr>
              <a:t>ostcss-simple-vars </a:t>
            </a:r>
            <a:r>
              <a:rPr lang="ta-IN" dirty="0" smtClean="0">
                <a:latin typeface="Theinhardt Rg"/>
                <a:cs typeface="Theinhardt Rg"/>
              </a:rPr>
              <a:t>– </a:t>
            </a:r>
            <a:r>
              <a:rPr lang="ta-IN" dirty="0" smtClean="0">
                <a:latin typeface="+mn-lt"/>
                <a:cs typeface="Theinhardt Rg"/>
              </a:rPr>
              <a:t>74 LOC</a:t>
            </a:r>
          </a:p>
          <a:p>
            <a:pPr marL="995363" lvl="1" indent="-457200">
              <a:lnSpc>
                <a:spcPct val="110000"/>
              </a:lnSpc>
              <a:buFont typeface="Arial"/>
              <a:buChar char="•"/>
            </a:pPr>
            <a:r>
              <a:rPr lang="en-US" sz="2200" dirty="0" err="1" smtClean="0">
                <a:latin typeface="Source Code Pro"/>
                <a:cs typeface="Source Code Pro"/>
              </a:rPr>
              <a:t>postcss</a:t>
            </a:r>
            <a:r>
              <a:rPr lang="en-US" sz="2200" dirty="0" smtClean="0">
                <a:latin typeface="Source Code Pro"/>
                <a:cs typeface="Source Code Pro"/>
              </a:rPr>
              <a:t>-nested</a:t>
            </a:r>
            <a:r>
              <a:rPr lang="ta-IN" dirty="0" smtClean="0">
                <a:latin typeface="Theinhardt Rg"/>
                <a:cs typeface="Theinhardt Rg"/>
              </a:rPr>
              <a:t> -</a:t>
            </a:r>
            <a:r>
              <a:rPr lang="en-US" dirty="0" smtClean="0">
                <a:latin typeface="Theinhardt Rg"/>
                <a:cs typeface="Theinhardt Rg"/>
              </a:rPr>
              <a:t> </a:t>
            </a:r>
            <a:r>
              <a:rPr lang="en-US" dirty="0" smtClean="0">
                <a:latin typeface="+mn-lt"/>
                <a:cs typeface="Theinhardt Rg"/>
              </a:rPr>
              <a:t>68 LOC</a:t>
            </a:r>
          </a:p>
          <a:p>
            <a:pPr marL="995363" lvl="1" indent="-457200">
              <a:lnSpc>
                <a:spcPct val="110000"/>
              </a:lnSpc>
              <a:buFont typeface="Arial"/>
              <a:buChar char="•"/>
            </a:pPr>
            <a:r>
              <a:rPr lang="en-US" sz="2200" dirty="0" err="1" smtClean="0">
                <a:latin typeface="Source Code Pro"/>
                <a:cs typeface="Source Code Pro"/>
              </a:rPr>
              <a:t>postcss</a:t>
            </a:r>
            <a:r>
              <a:rPr lang="en-US" sz="2200" dirty="0">
                <a:latin typeface="Source Code Pro"/>
                <a:cs typeface="Source Code Pro"/>
              </a:rPr>
              <a:t>-</a:t>
            </a:r>
            <a:r>
              <a:rPr lang="en-US" sz="2200" dirty="0" smtClean="0">
                <a:latin typeface="Source Code Pro"/>
                <a:cs typeface="Source Code Pro"/>
              </a:rPr>
              <a:t>mixins</a:t>
            </a:r>
            <a:r>
              <a:rPr lang="ta-IN" sz="2200" dirty="0" smtClean="0">
                <a:latin typeface="Source Code Pro"/>
                <a:cs typeface="Source Code Pro"/>
              </a:rPr>
              <a:t> </a:t>
            </a:r>
            <a:r>
              <a:rPr lang="ta-IN" dirty="0" smtClean="0">
                <a:latin typeface="Theinhardt Rg"/>
                <a:cs typeface="Theinhardt Rg"/>
              </a:rPr>
              <a:t>-</a:t>
            </a:r>
            <a:r>
              <a:rPr lang="en-US" dirty="0" smtClean="0">
                <a:latin typeface="Theinhardt Rg"/>
                <a:cs typeface="Theinhardt Rg"/>
              </a:rPr>
              <a:t> </a:t>
            </a:r>
            <a:r>
              <a:rPr lang="en-US" dirty="0">
                <a:latin typeface="+mn-lt"/>
                <a:cs typeface="Theinhardt Rg"/>
              </a:rPr>
              <a:t>147 LOC</a:t>
            </a:r>
          </a:p>
          <a:p>
            <a:pPr marL="995363" lvl="1" indent="-457200">
              <a:lnSpc>
                <a:spcPct val="110000"/>
              </a:lnSpc>
              <a:buFont typeface="Arial"/>
              <a:buChar char="•"/>
            </a:pPr>
            <a:endParaRPr lang="ta-IN" dirty="0" smtClean="0">
              <a:latin typeface="Theinhardt Rg"/>
              <a:cs typeface="Theinhardt Rg"/>
            </a:endParaRPr>
          </a:p>
          <a:p>
            <a:pPr marL="457200" indent="-457200">
              <a:lnSpc>
                <a:spcPct val="110000"/>
              </a:lnSpc>
              <a:buFont typeface="Arial"/>
              <a:buChar char="•"/>
            </a:pPr>
            <a:r>
              <a:rPr lang="ta-IN" dirty="0" smtClean="0">
                <a:latin typeface="+mn-lt"/>
                <a:cs typeface="Theinhardt Rg"/>
              </a:rPr>
              <a:t>Maintainable code</a:t>
            </a:r>
          </a:p>
          <a:p>
            <a:pPr marL="457200" indent="-457200">
              <a:lnSpc>
                <a:spcPct val="110000"/>
              </a:lnSpc>
              <a:buFont typeface="Arial"/>
              <a:buChar char="•"/>
            </a:pPr>
            <a:endParaRPr lang="ta-IN" dirty="0" smtClean="0">
              <a:latin typeface="Theinhardt Rg"/>
              <a:cs typeface="Theinhardt Rg"/>
            </a:endParaRPr>
          </a:p>
        </p:txBody>
      </p:sp>
    </p:spTree>
    <p:extLst>
      <p:ext uri="{BB962C8B-B14F-4D97-AF65-F5344CB8AC3E}">
        <p14:creationId xmlns:p14="http://schemas.microsoft.com/office/powerpoint/2010/main" val="32670373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2.2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2435"/>
      </a:hlink>
      <a:folHlink>
        <a:srgbClr val="800080"/>
      </a:folHlink>
    </a:clrScheme>
    <a:fontScheme name="Mono">
      <a:majorFont>
        <a:latin typeface="Abril Text SB"/>
        <a:ea typeface=""/>
        <a:cs typeface=""/>
      </a:majorFont>
      <a:minorFont>
        <a:latin typeface="Theinhar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2227</TotalTime>
  <Words>252</Words>
  <Application>Microsoft Office PowerPoint</Application>
  <PresentationFormat>On-screen Show (16:9)</PresentationFormat>
  <Paragraphs>66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Abril Text Bold</vt:lpstr>
      <vt:lpstr>Abril Text EB</vt:lpstr>
      <vt:lpstr>Abril Text SB</vt:lpstr>
      <vt:lpstr>Abril Text SemiBold</vt:lpstr>
      <vt:lpstr>Arial</vt:lpstr>
      <vt:lpstr>Calibri</vt:lpstr>
      <vt:lpstr>Latha</vt:lpstr>
      <vt:lpstr>Source Code Pro</vt:lpstr>
      <vt:lpstr>Theinhardt</vt:lpstr>
      <vt:lpstr>Theinhardt Rg</vt:lpstr>
      <vt:lpstr>Office Theme</vt:lpstr>
      <vt:lpstr>PostCSS </vt:lpstr>
      <vt:lpstr>What is PostCSS anyway?</vt:lpstr>
      <vt:lpstr>It's not post-processing if it happens before hitting the browser.</vt:lpstr>
      <vt:lpstr>CSS Pre-processors</vt:lpstr>
      <vt:lpstr>PostCSS</vt:lpstr>
      <vt:lpstr>Performance</vt:lpstr>
      <vt:lpstr>Tools</vt:lpstr>
      <vt:lpstr>Usage</vt:lpstr>
      <vt:lpstr>Plugins</vt:lpstr>
      <vt:lpstr>Let’s code...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"Mihael Tomić" &lt;mihael@mono.hr&gt;</dc:creator>
  <cp:lastModifiedBy>Mihael Tomić</cp:lastModifiedBy>
  <cp:revision>89</cp:revision>
  <dcterms:created xsi:type="dcterms:W3CDTF">2014-12-03T10:13:02Z</dcterms:created>
  <dcterms:modified xsi:type="dcterms:W3CDTF">2015-09-07T08:54:29Z</dcterms:modified>
</cp:coreProperties>
</file>