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9144000" cy="5143500" type="screen16x9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DB22"/>
    <a:srgbClr val="262729"/>
    <a:srgbClr val="F0F0F0"/>
    <a:srgbClr val="CCCCCC"/>
    <a:srgbClr val="E6E6E6"/>
    <a:srgbClr val="F4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9" autoAdjust="0"/>
    <p:restoredTop sz="86965" autoAdjust="0"/>
  </p:normalViewPr>
  <p:slideViewPr>
    <p:cSldViewPr>
      <p:cViewPr varScale="1">
        <p:scale>
          <a:sx n="104" d="100"/>
          <a:sy n="104" d="100"/>
        </p:scale>
        <p:origin x="-976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984802614524"/>
          <c:y val="0.0902354518748563"/>
          <c:w val="0.846499835958005"/>
          <c:h val="0.9097645481251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libsass</c:v>
                </c:pt>
                <c:pt idx="1">
                  <c:v>Less</c:v>
                </c:pt>
                <c:pt idx="2">
                  <c:v>Stylus</c:v>
                </c:pt>
                <c:pt idx="3">
                  <c:v>Sass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136.0</c:v>
                </c:pt>
                <c:pt idx="1">
                  <c:v>160.0</c:v>
                </c:pt>
                <c:pt idx="2">
                  <c:v>167.0</c:v>
                </c:pt>
                <c:pt idx="3">
                  <c:v>1084.0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23625912"/>
        <c:axId val="2123629576"/>
      </c:barChart>
      <c:catAx>
        <c:axId val="21236259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Theinhardt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2123629576"/>
        <c:crosses val="autoZero"/>
        <c:auto val="1"/>
        <c:lblAlgn val="ctr"/>
        <c:lblOffset val="100"/>
        <c:noMultiLvlLbl val="0"/>
      </c:catAx>
      <c:valAx>
        <c:axId val="212362957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21236259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58CAC-08B7-A14A-A803-4130755B2945}" type="datetimeFigureOut">
              <a:rPr lang="en-US" smtClean="0"/>
              <a:t>23/08/15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ABE54-A503-3A45-B164-5F6077EE2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3DFAC-2CAA-464E-91A0-2BBEFEA0B668}" type="datetimeFigureOut">
              <a:rPr lang="en-US" smtClean="0"/>
              <a:t>23/08/15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8D5DA-E8A3-4A98-9BB8-9BE5526C0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Andrey</a:t>
            </a:r>
            <a:r>
              <a:rPr lang="en-US" dirty="0" smtClean="0"/>
              <a:t> </a:t>
            </a:r>
            <a:r>
              <a:rPr lang="en-US" dirty="0" err="1" smtClean="0"/>
              <a:t>Sitnik</a:t>
            </a:r>
            <a:r>
              <a:rPr lang="ta-IN" dirty="0" smtClean="0"/>
              <a:t>, Evil Martians</a:t>
            </a:r>
            <a:endParaRPr lang="en-US" dirty="0" smtClean="0"/>
          </a:p>
          <a:p>
            <a:r>
              <a:rPr lang="en-US" dirty="0" smtClean="0"/>
              <a:t>- open source</a:t>
            </a:r>
            <a:endParaRPr lang="ta-IN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</a:t>
            </a:r>
            <a:r>
              <a:rPr lang="ta-IN" dirty="0" smtClean="0"/>
              <a:t>ije post-processor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-prefix-free </a:t>
            </a:r>
            <a:r>
              <a:rPr lang="en-US" dirty="0" err="1" smtClean="0"/>
              <a:t>alat</a:t>
            </a:r>
            <a:endParaRPr lang="ta-IN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Bootstrap CSS</a:t>
            </a:r>
            <a:r>
              <a:rPr lang="en-US" baseline="0" dirty="0" smtClean="0"/>
              <a:t> – 100 </a:t>
            </a:r>
            <a:r>
              <a:rPr lang="en-US" baseline="0" dirty="0" err="1" smtClean="0"/>
              <a:t>mixina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variabli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nestanja</a:t>
            </a:r>
            <a:endParaRPr lang="en-US" dirty="0" smtClean="0"/>
          </a:p>
          <a:p>
            <a:r>
              <a:rPr lang="en-US" dirty="0" smtClean="0"/>
              <a:t>-   </a:t>
            </a:r>
            <a:r>
              <a:rPr lang="en-US" dirty="0" err="1" smtClean="0"/>
              <a:t>PostCSS</a:t>
            </a:r>
            <a:r>
              <a:rPr lang="en-US" dirty="0" smtClean="0"/>
              <a:t> </a:t>
            </a:r>
            <a:r>
              <a:rPr lang="en-US" dirty="0" err="1" smtClean="0"/>
              <a:t>pisan</a:t>
            </a:r>
            <a:r>
              <a:rPr lang="en-US" dirty="0" smtClean="0"/>
              <a:t> u JS je 3 x </a:t>
            </a:r>
            <a:r>
              <a:rPr lang="en-US" dirty="0" err="1" smtClean="0"/>
              <a:t>brži</a:t>
            </a:r>
            <a:r>
              <a:rPr lang="en-US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Benefit je </a:t>
            </a:r>
            <a:r>
              <a:rPr lang="en-US" dirty="0" err="1" smtClean="0"/>
              <a:t>modularnost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optimizacija</a:t>
            </a:r>
            <a:endParaRPr lang="ta-IN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L</a:t>
            </a:r>
            <a:r>
              <a:rPr lang="ta-IN" dirty="0" smtClean="0"/>
              <a:t>ibasss 21 300 LOC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6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ta-IN" dirty="0" smtClean="0"/>
              <a:t>Preko 120 pluginova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postcss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-nested: 68 LOC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postcss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-simple-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74 LOC</a:t>
            </a:r>
            <a:endParaRPr lang="ta-I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postcss-mixins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147 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8D5DA-E8A3-4A98-9BB8-9BE5526C0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42"/>
            <a:ext cx="5830416" cy="1678583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46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2863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9562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solidFill>
                  <a:srgbClr val="F0F0F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5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2671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42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47"/>
            <a:ext cx="5830416" cy="1102519"/>
          </a:xfrm>
        </p:spPr>
        <p:txBody>
          <a:bodyPr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77380"/>
            <a:ext cx="5832648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27946"/>
            <a:ext cx="1584176" cy="47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5413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3856933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4"/>
            <a:ext cx="7941568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4583129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1779664"/>
            <a:ext cx="7941568" cy="2880320"/>
          </a:xfrm>
        </p:spPr>
        <p:txBody>
          <a:bodyPr/>
          <a:lstStyle>
            <a:lvl1pPr>
              <a:defRPr>
                <a:solidFill>
                  <a:srgbClr val="262729"/>
                </a:solidFill>
              </a:defRPr>
            </a:lvl1pPr>
            <a:lvl2pPr>
              <a:defRPr>
                <a:solidFill>
                  <a:srgbClr val="262729"/>
                </a:solidFill>
              </a:defRPr>
            </a:lvl2pPr>
            <a:lvl3pPr>
              <a:defRPr>
                <a:solidFill>
                  <a:srgbClr val="262729"/>
                </a:solidFill>
              </a:defRPr>
            </a:lvl3pPr>
            <a:lvl4pPr>
              <a:defRPr>
                <a:solidFill>
                  <a:srgbClr val="262729"/>
                </a:solidFill>
              </a:defRPr>
            </a:lvl4pPr>
            <a:lvl5pPr>
              <a:defRPr>
                <a:solidFill>
                  <a:srgbClr val="26272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9" y="4227796"/>
            <a:ext cx="506487" cy="4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69282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4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79648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7534"/>
            <a:ext cx="3672408" cy="1224136"/>
          </a:xfrm>
        </p:spPr>
        <p:txBody>
          <a:bodyPr anchor="t">
            <a:normAutofit/>
          </a:bodyPr>
          <a:lstStyle>
            <a:lvl1pPr algn="l">
              <a:defRPr sz="2600" b="1"/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032" y="699544"/>
            <a:ext cx="3672408" cy="115212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solidFill>
                  <a:srgbClr val="F0F0F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0872" y="2067695"/>
            <a:ext cx="7941568" cy="2592288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9836892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0872" y="1779664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4788024" y="1779664"/>
            <a:ext cx="3765104" cy="2880320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500456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779661"/>
            <a:ext cx="3816028" cy="839862"/>
          </a:xfrm>
        </p:spPr>
        <p:txBody>
          <a:bodyPr anchor="b">
            <a:noAutofit/>
          </a:bodyPr>
          <a:lstStyle>
            <a:lvl1pPr marL="0" indent="0">
              <a:buNone/>
              <a:defRPr sz="26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413" y="1779661"/>
            <a:ext cx="3816028" cy="8398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F0F0F0"/>
                </a:solidFill>
                <a:latin typeface="Theinhardt" pitchFamily="34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590872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716016" y="2643758"/>
            <a:ext cx="3837112" cy="1944216"/>
          </a:xfrm>
        </p:spPr>
        <p:txBody>
          <a:bodyPr/>
          <a:lstStyle>
            <a:lvl1pPr>
              <a:defRPr>
                <a:solidFill>
                  <a:srgbClr val="F0F0F0"/>
                </a:solidFill>
              </a:defRPr>
            </a:lvl1pPr>
            <a:lvl2pPr>
              <a:defRPr>
                <a:solidFill>
                  <a:srgbClr val="F0F0F0"/>
                </a:solidFill>
              </a:defRPr>
            </a:lvl2pPr>
            <a:lvl3pPr>
              <a:defRPr>
                <a:solidFill>
                  <a:srgbClr val="F0F0F0"/>
                </a:solidFill>
              </a:defRPr>
            </a:lvl3pPr>
            <a:lvl4pPr>
              <a:defRPr>
                <a:solidFill>
                  <a:srgbClr val="F0F0F0"/>
                </a:solidFill>
              </a:defRPr>
            </a:lvl4pPr>
            <a:lvl5pPr>
              <a:defRPr>
                <a:solidFill>
                  <a:srgbClr val="F0F0F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0345378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F0F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9" y="4227796"/>
            <a:ext cx="506487" cy="43218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872" y="634380"/>
            <a:ext cx="7941568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72" y="1779664"/>
            <a:ext cx="794156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720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4" r:id="rId3"/>
    <p:sldLayoutId id="2147483650" r:id="rId4"/>
    <p:sldLayoutId id="2147483662" r:id="rId5"/>
    <p:sldLayoutId id="2147483661" r:id="rId6"/>
    <p:sldLayoutId id="2147483656" r:id="rId7"/>
    <p:sldLayoutId id="2147483652" r:id="rId8"/>
    <p:sldLayoutId id="2147483653" r:id="rId9"/>
    <p:sldLayoutId id="2147483655" r:id="rId10"/>
    <p:sldLayoutId id="2147483657" r:id="rId11"/>
  </p:sldLayoutIdLst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F42434"/>
          </a:solidFill>
          <a:latin typeface="Abril Text SB" pitchFamily="50" charset="-18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1pPr>
      <a:lvl2pPr marL="538163" indent="-268288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2pPr>
      <a:lvl3pPr marL="808038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3pPr>
      <a:lvl4pPr marL="1077913" indent="-269875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tabLst>
          <a:tab pos="1254125" algn="l"/>
        </a:tabLst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F0F0F0"/>
          </a:solidFill>
          <a:latin typeface="Theinhardt" pitchFamily="34" charset="-1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chart" Target="../charts/chart1.xml"/><Relationship Id="rId5" Type="http://schemas.openxmlformats.org/officeDocument/2006/relationships/hyperlink" Target="https://github.com/postcss/benchmark%23preprocessors" TargetMode="External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Applications/Utilities/Terminal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792" y="605135"/>
            <a:ext cx="6118448" cy="1174527"/>
          </a:xfrm>
        </p:spPr>
        <p:txBody>
          <a:bodyPr>
            <a:noAutofit/>
          </a:bodyPr>
          <a:lstStyle/>
          <a:p>
            <a:r>
              <a:rPr lang="hr-HR" sz="7200" dirty="0" err="1"/>
              <a:t>PostCSS</a:t>
            </a:r>
            <a:r>
              <a:rPr lang="hr-HR" sz="7200" dirty="0"/>
              <a:t>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3792" y="1635647"/>
            <a:ext cx="6118448" cy="1174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bg1"/>
                </a:solidFill>
                <a:latin typeface="Abril Text SB" pitchFamily="50" charset="-18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in </a:t>
            </a:r>
            <a:r>
              <a:rPr lang="ta-IN" sz="4000" dirty="0" smtClean="0"/>
              <a:t>a </a:t>
            </a:r>
            <a:r>
              <a:rPr lang="en-US" sz="4000" dirty="0" smtClean="0"/>
              <a:t>real</a:t>
            </a:r>
            <a:r>
              <a:rPr lang="ta-IN" sz="4000" dirty="0" smtClean="0"/>
              <a:t> life</a:t>
            </a:r>
            <a:endParaRPr lang="hr-HR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792" y="4227934"/>
            <a:ext cx="259005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bg1"/>
                </a:solidFill>
                <a:latin typeface="Abril Text SB" pitchFamily="50" charset="-18"/>
                <a:ea typeface="+mj-ea"/>
                <a:cs typeface="+mj-cs"/>
              </a:defRPr>
            </a:lvl1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n-US" sz="1200" dirty="0" smtClean="0">
                <a:latin typeface="Theinhardt" panose="020B0503020202020204" pitchFamily="34" charset="0"/>
              </a:rPr>
              <a:t>Ivan Bašić @</a:t>
            </a:r>
            <a:r>
              <a:rPr lang="en-US" sz="1200" dirty="0" err="1" smtClean="0">
                <a:latin typeface="Theinhardt" panose="020B0503020202020204" pitchFamily="34" charset="0"/>
              </a:rPr>
              <a:t>ivanronga</a:t>
            </a:r>
            <a:endParaRPr lang="en-US" sz="1200" dirty="0" smtClean="0">
              <a:latin typeface="Theinhardt" panose="020B0503020202020204" pitchFamily="34" charset="0"/>
            </a:endParaRP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n-US" sz="1200" dirty="0" smtClean="0">
                <a:latin typeface="Theinhardt" panose="020B0503020202020204" pitchFamily="34" charset="0"/>
              </a:rPr>
              <a:t>Mihael Tomić @</a:t>
            </a:r>
            <a:r>
              <a:rPr lang="en-US" sz="1200" dirty="0" err="1" smtClean="0">
                <a:latin typeface="Theinhardt" panose="020B0503020202020204" pitchFamily="34" charset="0"/>
              </a:rPr>
              <a:t>tomic_mihael</a:t>
            </a:r>
            <a:endParaRPr lang="hr-HR" sz="1200" dirty="0">
              <a:latin typeface="Theinhard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920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PostCSS</a:t>
            </a:r>
            <a:r>
              <a:rPr lang="en-US" dirty="0" smtClean="0"/>
              <a:t> anyway?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err="1"/>
              <a:t>PostCSS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hr-HR" dirty="0" smtClean="0"/>
              <a:t> a</a:t>
            </a:r>
            <a:r>
              <a:rPr lang="ta-IN" dirty="0" smtClean="0"/>
              <a:t> </a:t>
            </a:r>
            <a:r>
              <a:rPr lang="en-US" dirty="0" smtClean="0"/>
              <a:t>tool to </a:t>
            </a:r>
            <a:r>
              <a:rPr lang="en-US" dirty="0"/>
              <a:t>transform styles with JS plugins</a:t>
            </a:r>
            <a:r>
              <a:rPr lang="en-US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These plugins can support variables and </a:t>
            </a:r>
            <a:r>
              <a:rPr lang="en-US" dirty="0" err="1"/>
              <a:t>mixins</a:t>
            </a:r>
            <a:r>
              <a:rPr lang="en-US" dirty="0" smtClean="0"/>
              <a:t>,</a:t>
            </a:r>
            <a:r>
              <a:rPr lang="ta-IN" dirty="0" smtClean="0"/>
              <a:t> </a:t>
            </a:r>
            <a:r>
              <a:rPr lang="en-US" dirty="0" err="1" smtClean="0"/>
              <a:t>transpile</a:t>
            </a:r>
            <a:r>
              <a:rPr lang="en-US" dirty="0"/>
              <a:t> future CSS syntax, inline images, and more.</a:t>
            </a:r>
          </a:p>
        </p:txBody>
      </p:sp>
    </p:spTree>
    <p:extLst>
      <p:ext uri="{BB962C8B-B14F-4D97-AF65-F5344CB8AC3E}">
        <p14:creationId xmlns:p14="http://schemas.microsoft.com/office/powerpoint/2010/main" val="2527560725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70113045"/>
              </p:ext>
            </p:extLst>
          </p:nvPr>
        </p:nvGraphicFramePr>
        <p:xfrm>
          <a:off x="672231" y="1779662"/>
          <a:ext cx="5184576" cy="2448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97014" y="1661778"/>
            <a:ext cx="620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36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061" y="2091651"/>
            <a:ext cx="711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136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01077" y="2657842"/>
            <a:ext cx="711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160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3064" y="3215461"/>
            <a:ext cx="711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167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24760" y="3795898"/>
            <a:ext cx="80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1084 </a:t>
            </a:r>
            <a:r>
              <a:rPr lang="en-US" sz="1400" dirty="0" err="1" smtClean="0">
                <a:solidFill>
                  <a:schemeClr val="bg1"/>
                </a:solidFill>
              </a:rPr>
              <a:t>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7775" y="4304154"/>
            <a:ext cx="266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Source</a:t>
            </a:r>
            <a:r>
              <a:rPr lang="en-US" sz="1400" dirty="0" smtClean="0">
                <a:noFill/>
              </a:rPr>
              <a:t>: </a:t>
            </a:r>
            <a:r>
              <a:rPr lang="en-US" sz="1400" dirty="0" smtClean="0">
                <a:noFill/>
                <a:hlinkClick r:id="rId5"/>
              </a:rPr>
              <a:t>Preprocessors benchmark</a:t>
            </a:r>
            <a:endParaRPr lang="en-US" sz="1400" dirty="0">
              <a:noFill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3648" y="1707654"/>
            <a:ext cx="144016" cy="216024"/>
          </a:xfrm>
          <a:prstGeom prst="rect">
            <a:avLst/>
          </a:prstGeom>
          <a:solidFill>
            <a:srgbClr val="F424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684861"/>
            <a:ext cx="72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sz="1100" dirty="0">
                <a:solidFill>
                  <a:srgbClr val="FFFFFF"/>
                </a:solidFill>
              </a:rPr>
              <a:t>PostCSS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34316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 dirty="0" smtClean="0"/>
              <a:t>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Node.js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npm</a:t>
            </a:r>
            <a:r>
              <a:rPr lang="en-US" dirty="0" smtClean="0"/>
              <a:t> (node package manager)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Gulp.js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60801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PostCSS</a:t>
            </a:r>
            <a:r>
              <a:rPr lang="en-US" dirty="0"/>
              <a:t> to your build tool.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plugins </a:t>
            </a:r>
            <a:r>
              <a:rPr lang="en-US" dirty="0" smtClean="0"/>
              <a:t>and </a:t>
            </a:r>
            <a:r>
              <a:rPr lang="en-US" dirty="0"/>
              <a:t>add them to your </a:t>
            </a:r>
            <a:r>
              <a:rPr lang="en-US" dirty="0" err="1"/>
              <a:t>PostCSS</a:t>
            </a:r>
            <a:r>
              <a:rPr lang="en-US" dirty="0"/>
              <a:t>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There are plugins for Grunt, Gulp, </a:t>
            </a:r>
            <a:r>
              <a:rPr lang="en-US" dirty="0" err="1" smtClean="0"/>
              <a:t>webpack</a:t>
            </a:r>
            <a:r>
              <a:rPr lang="en-US" dirty="0" smtClean="0"/>
              <a:t>, Broccoli, Brunch and ENB.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2634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/>
              <a:t>Mixins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 err="1"/>
              <a:t>-mixins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Variables – </a:t>
            </a:r>
            <a:r>
              <a:rPr lang="en-US" dirty="0" err="1"/>
              <a:t>postcss</a:t>
            </a:r>
            <a:r>
              <a:rPr lang="en-US" dirty="0"/>
              <a:t>-simple-</a:t>
            </a:r>
            <a:r>
              <a:rPr lang="en-US" dirty="0" err="1"/>
              <a:t>vars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/>
              <a:t>Nesting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/>
              <a:t>-nested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C</a:t>
            </a:r>
            <a:r>
              <a:rPr lang="en-US" dirty="0" err="1"/>
              <a:t>ustom</a:t>
            </a:r>
            <a:r>
              <a:rPr lang="ta-IN" dirty="0"/>
              <a:t> </a:t>
            </a:r>
            <a:r>
              <a:rPr lang="en-US" dirty="0"/>
              <a:t>Media</a:t>
            </a:r>
            <a:r>
              <a:rPr lang="ta-IN" dirty="0"/>
              <a:t> </a:t>
            </a:r>
            <a:r>
              <a:rPr lang="ta-IN" dirty="0" smtClean="0"/>
              <a:t>Queries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/>
              <a:t>-custom-media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Minification – </a:t>
            </a:r>
            <a:r>
              <a:rPr lang="en-US" dirty="0" err="1"/>
              <a:t>cssnano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/>
              <a:t>Pixels to </a:t>
            </a:r>
            <a:r>
              <a:rPr lang="ta-IN" dirty="0" smtClean="0"/>
              <a:t>REM</a:t>
            </a:r>
            <a:r>
              <a:rPr lang="ta-IN" dirty="0"/>
              <a:t> – </a:t>
            </a:r>
            <a:r>
              <a:rPr lang="en-US" dirty="0" err="1" smtClean="0"/>
              <a:t>postcss</a:t>
            </a:r>
            <a:r>
              <a:rPr lang="en-US" dirty="0" err="1"/>
              <a:t>-pxtorem</a:t>
            </a:r>
            <a:endParaRPr lang="en-US" dirty="0"/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ta-IN" dirty="0" smtClean="0"/>
              <a:t>A</a:t>
            </a:r>
            <a:r>
              <a:rPr lang="en-US" dirty="0" err="1" smtClean="0"/>
              <a:t>utoprefixer</a:t>
            </a:r>
            <a:r>
              <a:rPr lang="ta-IN" dirty="0"/>
              <a:t> – </a:t>
            </a:r>
            <a:r>
              <a:rPr lang="en-US" dirty="0" err="1" smtClean="0"/>
              <a:t>autoprefixer</a:t>
            </a:r>
            <a:r>
              <a:rPr lang="en-US" dirty="0"/>
              <a:t>-core</a:t>
            </a:r>
          </a:p>
        </p:txBody>
      </p:sp>
    </p:spTree>
    <p:extLst>
      <p:ext uri="{BB962C8B-B14F-4D97-AF65-F5344CB8AC3E}">
        <p14:creationId xmlns:p14="http://schemas.microsoft.com/office/powerpoint/2010/main" val="3267037310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program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7155"/>
            <a:ext cx="5830416" cy="1102519"/>
          </a:xfrm>
        </p:spPr>
        <p:txBody>
          <a:bodyPr>
            <a:normAutofit/>
          </a:bodyPr>
          <a:lstStyle/>
          <a:p>
            <a:r>
              <a:rPr lang="ta-IN" dirty="0" smtClean="0">
                <a:solidFill>
                  <a:srgbClr val="63DB22"/>
                </a:solidFill>
                <a:latin typeface="Source Code Pro"/>
                <a:cs typeface="Source Code Pro"/>
              </a:rPr>
              <a:t>Let’s code...</a:t>
            </a:r>
            <a:endParaRPr lang="en-US" dirty="0">
              <a:solidFill>
                <a:srgbClr val="63DB22"/>
              </a:solidFill>
              <a:latin typeface="Source Code Pro"/>
              <a:cs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20604896"/>
      </p:ext>
    </p:extLst>
  </p:cSld>
  <p:clrMapOvr>
    <a:masterClrMapping/>
  </p:clrMapOvr>
  <p:transition xmlns:p14="http://schemas.microsoft.com/office/powerpoint/2010/main" spd="slow">
    <p:push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.2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243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</TotalTime>
  <Words>218</Words>
  <Application>Microsoft Macintosh PowerPoint</Application>
  <PresentationFormat>On-screen Show (16:9)</PresentationFormat>
  <Paragraphs>50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PostCSS </vt:lpstr>
      <vt:lpstr>What is PostCSS anyway?</vt:lpstr>
      <vt:lpstr>Performance</vt:lpstr>
      <vt:lpstr>Tools</vt:lpstr>
      <vt:lpstr>Usage</vt:lpstr>
      <vt:lpstr>Plugins</vt:lpstr>
      <vt:lpstr>Let’s code...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Plac</dc:creator>
  <cp:lastModifiedBy>Mono</cp:lastModifiedBy>
  <cp:revision>54</cp:revision>
  <dcterms:created xsi:type="dcterms:W3CDTF">2014-12-03T10:13:02Z</dcterms:created>
  <dcterms:modified xsi:type="dcterms:W3CDTF">2015-08-23T16:17:27Z</dcterms:modified>
</cp:coreProperties>
</file>