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8" r:id="rId4"/>
    <p:sldId id="261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47D1-8496-38C1-60F6-BC75448F5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5C310-5117-C71B-F255-984F3A42D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4DD1A-9A52-0706-4275-934F5F06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2C3C-8942-7D4A-9A77-68447384FFCD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FE86D-EF01-F491-2CC1-3B219193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4914B-EB35-9EE7-18FE-5BF186B0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37FB-08DC-6949-ADF0-34A018974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9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1FA6-6DAF-A3F1-3448-4B343883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61EE7-E515-663E-DF49-D27E9AB24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64BC6-47BE-6260-C471-86DF3230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2C3C-8942-7D4A-9A77-68447384FFCD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540C8-161A-FFA3-17B9-DE8F6B9E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27BB6-1ED2-A5F9-5529-8C26F071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37FB-08DC-6949-ADF0-34A018974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9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0E079-C039-6D31-84C8-5BABEB48D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62CC8-4130-1A40-5B0B-7D8BA8163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6F96B-5180-FD15-8EF9-8479B52E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2C3C-8942-7D4A-9A77-68447384FFCD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763DB-70EA-BAA8-7E66-DC6533D5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C063D-7674-1F8B-98E7-463BAE99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37FB-08DC-6949-ADF0-34A018974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0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4AE0D-5BD4-75D6-E1B2-3E765899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ACA24-D727-C3E7-703B-CEE4431CF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CE6E6-CD5F-5B7E-1B36-C4BFF80B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2C3C-8942-7D4A-9A77-68447384FFCD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29890-71D8-034D-F815-09C51F7F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8802E-5F62-CEBE-701E-1BD1B6E9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37FB-08DC-6949-ADF0-34A018974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3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997E-5E70-99EC-85C0-B7996540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7DCB4-7B3E-2DE3-07A6-787CF0B0B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E71CD-B9FF-8E5A-DA03-C44198A0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2C3C-8942-7D4A-9A77-68447384FFCD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5B4FC-DBB2-656F-4481-73CE2D05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CC590-0E11-94BD-F3A3-13416998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37FB-08DC-6949-ADF0-34A018974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6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622B-B8C5-CF25-4F79-0F2D8F4BE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3398D-F8E4-9913-D421-4EA8B3BD5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9DCAF-1990-7178-95AF-7AB68F1A5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A5471-F100-FD24-43E8-027C205E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2C3C-8942-7D4A-9A77-68447384FFCD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2CFA7-490A-C6DB-9750-8BDE1AFF5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EA67F-ECA1-F684-61FF-6409CC4A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37FB-08DC-6949-ADF0-34A018974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8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C3F45-7279-CF09-7098-6E73CDA9B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4F2FE-826C-BBDE-4FBC-263594D98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33C2B-7C72-E3F3-1AC1-2ECA68AD7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846821-AD21-CFA3-3B78-BE5448604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318C7-A547-FB97-1630-66220434B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D08348-B6D2-91AF-8457-F01060DE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2C3C-8942-7D4A-9A77-68447384FFCD}" type="datetimeFigureOut">
              <a:rPr lang="en-US" smtClean="0"/>
              <a:t>11/7/24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1B8D61-D794-57D8-821E-75997523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6753D-85DD-A785-02DD-0D32E89B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37FB-08DC-6949-ADF0-34A018974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6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A08B-4EE5-D49B-1ED3-EA3276D42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0FFF16-62D4-99FB-ABD8-A97DBDD4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2C3C-8942-7D4A-9A77-68447384FFCD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95FB1-99C8-569B-7DD4-6267DA6AD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5D681-FF4A-0829-504F-FDDEEE65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37FB-08DC-6949-ADF0-34A018974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7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2CCA6-3FA6-EE5B-49D8-AE2212420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2C3C-8942-7D4A-9A77-68447384FFCD}" type="datetimeFigureOut">
              <a:rPr lang="en-US" smtClean="0"/>
              <a:t>11/7/24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75059C-A7D9-9374-3038-9D1BE5D3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776A9-E151-27FC-131D-AE05303D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37FB-08DC-6949-ADF0-34A018974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6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FCC9-1ED5-76E4-6F8E-ADA23751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3F52C-9B79-240C-34F9-54FCA45BA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B8455-07B0-6B16-566D-7B4DD4B93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380BE-F14C-FD84-935C-86BD27F3A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2C3C-8942-7D4A-9A77-68447384FFCD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1E7B6-37BF-FD21-413D-0647AD49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045EF-7F7D-FCD1-B729-A062F75F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37FB-08DC-6949-ADF0-34A018974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3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FDE69-81A6-901B-999D-7564DD5D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88A61-691B-D7CD-CF04-EABDB68E3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35FA7-0303-80EF-E91A-F53E65752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8C3AD-6F51-27C0-82AC-DC65AAB7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2C3C-8942-7D4A-9A77-68447384FFCD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C1D26-D901-81F7-5FAB-84EA3265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7626B-6107-008F-4A52-6FAAB11D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37FB-08DC-6949-ADF0-34A018974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6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F9103-B9BA-E454-969E-951B67DC0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F3A7A-2674-6C46-A09D-85062F971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1F4D1-55BE-E501-7B76-A7EBC626C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E72C3C-8942-7D4A-9A77-68447384FFCD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8A832-1CCD-77F5-CC16-D84B8C162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EA85E-82DD-D583-ABA6-71640668E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2137FB-08DC-6949-ADF0-34A018974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7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275020&amp;picture=financial-analysis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naroussi/yfinance" TargetMode="External"/><Relationship Id="rId2" Type="http://schemas.openxmlformats.org/officeDocument/2006/relationships/hyperlink" Target="https://github.com/polygon-io/client-pyth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learn.deeplearning.ai/courses/multi-ai-agent-systems-with-crewai/lesson/15/mutli-agent-collaboration-for-financial-analysis-(code)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6CDD5-D040-57BD-4445-AB24F7BDF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/>
              <a:t>Financial</a:t>
            </a:r>
            <a:r>
              <a:rPr lang="en-US" sz="5400" dirty="0"/>
              <a:t>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587DD-52B8-F31A-8C89-D8A678404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227F9579-33F9-4C76-CD62-6B5BF1AAE1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784" r="1978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4237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AEFB9-F9E3-F720-2162-A592E91A9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b="1" dirty="0"/>
              <a:t>User Interaction Agent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12022-103E-F3B3-737F-BF38D2E34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Communicates with the user through a user-friendly interface</a:t>
            </a:r>
          </a:p>
          <a:p>
            <a:pPr marL="0" indent="0">
              <a:buNone/>
            </a:pPr>
            <a:r>
              <a:rPr lang="en-US" sz="2200" dirty="0"/>
              <a:t>Provides insightful answers </a:t>
            </a:r>
          </a:p>
          <a:p>
            <a:pPr marL="0" indent="0">
              <a:buNone/>
            </a:pPr>
            <a:r>
              <a:rPr lang="en-US" sz="2200" dirty="0"/>
              <a:t>Helps users understand available features and gives tips for optimal use</a:t>
            </a:r>
          </a:p>
          <a:p>
            <a:pPr marL="0" indent="0">
              <a:buNone/>
            </a:pPr>
            <a:r>
              <a:rPr lang="en-US" sz="2200" dirty="0"/>
              <a:t>Gathers feedback on how the data should be presented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773021-BB83-545E-80AF-9444B691B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43" y="640080"/>
            <a:ext cx="302597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0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42252-0FE7-50AD-6FF7-2FADBF96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Financial Data Retriever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3B87D-36FF-2B3F-BB55-919FBBAFB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03428" cy="441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Scrapes website for relevant data: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CCCCC"/>
                </a:solidFill>
                <a:latin typeface="Menlo" panose="020B0609030804020204" pitchFamily="49" charset="0"/>
              </a:rPr>
              <a:t>{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ticker = ‘AAPL’</a:t>
            </a:r>
            <a:r>
              <a:rPr lang="en-US" sz="2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CCCCC"/>
                </a:solidFill>
                <a:latin typeface="Menlo" panose="020B0609030804020204" pitchFamily="49" charset="0"/>
              </a:rPr>
              <a:t>	</a:t>
            </a:r>
            <a:r>
              <a:rPr lang="en-US" sz="2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timespan </a:t>
            </a:r>
            <a:r>
              <a:rPr lang="en-US" sz="2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US" sz="2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"day"</a:t>
            </a:r>
            <a:r>
              <a:rPr lang="en-US" sz="2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CCCCC"/>
                </a:solidFill>
                <a:latin typeface="Menlo" panose="020B0609030804020204" pitchFamily="49" charset="0"/>
              </a:rPr>
              <a:t>	</a:t>
            </a:r>
            <a:r>
              <a:rPr lang="en-US" sz="2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from </a:t>
            </a:r>
            <a:r>
              <a:rPr lang="en-US" sz="2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US" sz="2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"2024-10-29"</a:t>
            </a:r>
            <a:r>
              <a:rPr lang="en-US" sz="2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	</a:t>
            </a:r>
            <a:r>
              <a:rPr lang="en-US" sz="2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 </a:t>
            </a:r>
            <a:r>
              <a:rPr lang="en-US" sz="2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US" sz="2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"2024-11-06"</a:t>
            </a:r>
            <a:r>
              <a:rPr lang="en-US" sz="2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CCCCC"/>
                </a:solidFill>
                <a:latin typeface="Menlo" panose="020B0609030804020204" pitchFamily="49" charset="0"/>
              </a:rPr>
              <a:t>}</a:t>
            </a:r>
            <a:endParaRPr lang="en-US" sz="2200" dirty="0"/>
          </a:p>
        </p:txBody>
      </p:sp>
      <p:sp>
        <p:nvSpPr>
          <p:cNvPr id="15" name="Bent Arrow 14">
            <a:extLst>
              <a:ext uri="{FF2B5EF4-FFF2-40B4-BE49-F238E27FC236}">
                <a16:creationId xmlns:a16="http://schemas.microsoft.com/office/drawing/2014/main" id="{0DD2A647-E30D-828D-65DA-6D2D46A66CCB}"/>
              </a:ext>
            </a:extLst>
          </p:cNvPr>
          <p:cNvSpPr/>
          <p:nvPr/>
        </p:nvSpPr>
        <p:spPr>
          <a:xfrm rot="5400000">
            <a:off x="6540069" y="2284013"/>
            <a:ext cx="1241343" cy="3546389"/>
          </a:xfrm>
          <a:prstGeom prst="bentArrow">
            <a:avLst>
              <a:gd name="adj1" fmla="val 16328"/>
              <a:gd name="adj2" fmla="val 25000"/>
              <a:gd name="adj3" fmla="val 25000"/>
              <a:gd name="adj4" fmla="val 75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11A8538-2BA0-5D4B-44E8-B758D9192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46" y="1275557"/>
            <a:ext cx="3987800" cy="482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6E0600A-2490-75F1-5173-0B18A0F5D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689" y="4812817"/>
            <a:ext cx="6688649" cy="124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8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1C0E2-93C0-84CE-7568-97BBDCEEB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Financial analysis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F00C8-1190-60D7-8FDE-E612DEC49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372004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Data Analyst </a:t>
            </a:r>
            <a:r>
              <a:rPr lang="en-US" sz="2200" dirty="0"/>
              <a:t>– identifies trends in the stock’s evolution</a:t>
            </a:r>
          </a:p>
          <a:p>
            <a:pPr marL="0" indent="0">
              <a:buNone/>
            </a:pPr>
            <a:r>
              <a:rPr lang="en-US" sz="2200" b="1" dirty="0"/>
              <a:t>Forecaster</a:t>
            </a:r>
            <a:r>
              <a:rPr lang="en-US" sz="2200" dirty="0"/>
              <a:t> – applies predictive models </a:t>
            </a:r>
          </a:p>
          <a:p>
            <a:pPr marL="0" indent="0">
              <a:buNone/>
            </a:pPr>
            <a:r>
              <a:rPr lang="en-US" sz="2200" b="1" dirty="0"/>
              <a:t>Market Sentiment Analyst </a:t>
            </a:r>
            <a:r>
              <a:rPr lang="en-US" sz="2200" dirty="0"/>
              <a:t>- analyze public sentiment around specific stocks, industries, or economic indicators</a:t>
            </a:r>
          </a:p>
          <a:p>
            <a:pPr marL="0" indent="0">
              <a:buNone/>
            </a:pPr>
            <a:r>
              <a:rPr lang="en-US" sz="2200" b="1" dirty="0"/>
              <a:t>Risk Advisor </a:t>
            </a:r>
            <a:r>
              <a:rPr lang="en-US" sz="2200" dirty="0"/>
              <a:t>– evaluates potential risks for investments</a:t>
            </a:r>
          </a:p>
          <a:p>
            <a:pPr marL="0" indent="0">
              <a:buNone/>
            </a:pPr>
            <a:r>
              <a:rPr lang="en-US" sz="2200" b="1" dirty="0"/>
              <a:t>Trading Strategist </a:t>
            </a:r>
            <a:r>
              <a:rPr lang="en-US" sz="2200" dirty="0"/>
              <a:t>– develops trading strategies based on financial data, forecasts, and/or user-defined rules</a:t>
            </a:r>
          </a:p>
          <a:p>
            <a:endParaRPr lang="en-US" sz="2200" dirty="0"/>
          </a:p>
        </p:txBody>
      </p:sp>
      <p:pic>
        <p:nvPicPr>
          <p:cNvPr id="23" name="Picture 22" descr="A person holding a pen and papers&#10;&#10;Description automatically generated">
            <a:extLst>
              <a:ext uri="{FF2B5EF4-FFF2-40B4-BE49-F238E27FC236}">
                <a16:creationId xmlns:a16="http://schemas.microsoft.com/office/drawing/2014/main" id="{94DC8257-0BD2-C574-C7CD-8D86B6B08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471" r="13674" b="-2"/>
          <a:stretch/>
        </p:blipFill>
        <p:spPr>
          <a:xfrm>
            <a:off x="6472041" y="2313802"/>
            <a:ext cx="5283866" cy="4210442"/>
          </a:xfrm>
          <a:custGeom>
            <a:avLst/>
            <a:gdLst/>
            <a:ahLst/>
            <a:cxnLst/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059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E3026-1275-764C-BC5C-FE014B27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APIs &amp; Resources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8B57F-B600-A0FA-2454-5169D052B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>
              <a:hlinkClick r:id="rId2"/>
            </a:endParaRPr>
          </a:p>
          <a:p>
            <a:pPr marL="0" indent="0">
              <a:buNone/>
            </a:pPr>
            <a:endParaRPr lang="en-US" sz="2200">
              <a:hlinkClick r:id="rId2"/>
            </a:endParaRPr>
          </a:p>
          <a:p>
            <a:pPr marL="0" indent="0">
              <a:buNone/>
            </a:pPr>
            <a:r>
              <a:rPr lang="en-US" sz="2200">
                <a:hlinkClick r:id="rId2"/>
              </a:rPr>
              <a:t>https://polygon.io/docs/stocks/getting-started</a:t>
            </a:r>
          </a:p>
          <a:p>
            <a:pPr marL="0" indent="0">
              <a:buNone/>
            </a:pPr>
            <a:r>
              <a:rPr lang="en-US" sz="2200">
                <a:hlinkClick r:id="rId2"/>
              </a:rPr>
              <a:t>https://github.com/polygon-io/client-python</a:t>
            </a:r>
            <a:endParaRPr lang="en-US" sz="2200"/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>
                <a:hlinkClick r:id="rId3"/>
              </a:rPr>
              <a:t>https://github.com/ranaroussi/yfinance</a:t>
            </a:r>
            <a:endParaRPr lang="en-US" sz="2200"/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DB3DE-F2D9-F5CF-4764-ACF47EEB5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5552" y="3012998"/>
            <a:ext cx="4014216" cy="16705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272BCD-F163-B5D1-5781-ABCC40DB0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840" y="4849374"/>
            <a:ext cx="3995928" cy="115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C483-72A4-4DCF-373D-8B6B6382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APIs &amp;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33925-6094-36C9-B149-581AC5FAE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Multi AI Agent Systems with </a:t>
            </a:r>
            <a:r>
              <a:rPr lang="en-US" dirty="0" err="1"/>
              <a:t>crewAI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https://learn.deeplearning.ai/courses/multi-ai-agent-systems-with-crewai/lesson/15/mutli-agent-collaboration-for-financial-analysis-(code)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141896-DA33-AD83-ABAC-DA9CE53BC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60" y="2027235"/>
            <a:ext cx="6286500" cy="15795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9FACFB-CAF5-E1AC-6D06-494A19875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75633"/>
            <a:ext cx="37719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5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192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Menlo</vt:lpstr>
      <vt:lpstr>Office Theme</vt:lpstr>
      <vt:lpstr>Financial Analysis</vt:lpstr>
      <vt:lpstr>User Interaction Agent</vt:lpstr>
      <vt:lpstr>Financial Data Retriever Agent</vt:lpstr>
      <vt:lpstr>Financial analysis</vt:lpstr>
      <vt:lpstr>APIs &amp; Resources</vt:lpstr>
      <vt:lpstr>APIs &amp;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Cosmin-Andrei Iordan</dc:creator>
  <cp:lastModifiedBy>Cosmin-Andrei Iordan</cp:lastModifiedBy>
  <cp:revision>1</cp:revision>
  <dcterms:created xsi:type="dcterms:W3CDTF">2024-11-07T08:58:37Z</dcterms:created>
  <dcterms:modified xsi:type="dcterms:W3CDTF">2024-11-07T11:36:36Z</dcterms:modified>
</cp:coreProperties>
</file>