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9"/>
  </p:notesMasterIdLst>
  <p:handoutMasterIdLst>
    <p:handoutMasterId r:id="rId20"/>
  </p:handoutMasterIdLst>
  <p:sldIdLst>
    <p:sldId id="256" r:id="rId5"/>
    <p:sldId id="266" r:id="rId6"/>
    <p:sldId id="267" r:id="rId7"/>
    <p:sldId id="268" r:id="rId8"/>
    <p:sldId id="269" r:id="rId9"/>
    <p:sldId id="270" r:id="rId10"/>
    <p:sldId id="271" r:id="rId11"/>
    <p:sldId id="272" r:id="rId12"/>
    <p:sldId id="273" r:id="rId13"/>
    <p:sldId id="274" r:id="rId14"/>
    <p:sldId id="275" r:id="rId15"/>
    <p:sldId id="283" r:id="rId16"/>
    <p:sldId id="287"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2/19/2019</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2/19/2019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2/19/2019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2/19/2019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2/19/2019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ucene.apache.org/"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a:xfrm>
            <a:off x="145774" y="1449147"/>
            <a:ext cx="11953461" cy="2971051"/>
          </a:xfrm>
        </p:spPr>
        <p:txBody>
          <a:bodyPr/>
          <a:lstStyle/>
          <a:p>
            <a:r>
              <a:rPr lang="en-US" dirty="0"/>
              <a:t>Information Retrieval &amp; Text Mining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2018 - 2019</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5D71-A2C2-4FBF-BB1B-528A9069733B}"/>
              </a:ext>
            </a:extLst>
          </p:cNvPr>
          <p:cNvSpPr>
            <a:spLocks noGrp="1"/>
          </p:cNvSpPr>
          <p:nvPr>
            <p:ph type="title"/>
          </p:nvPr>
        </p:nvSpPr>
        <p:spPr/>
        <p:txBody>
          <a:bodyPr/>
          <a:lstStyle/>
          <a:p>
            <a:r>
              <a:rPr lang="en-US" dirty="0"/>
              <a:t>Typical Text Mining Tasks</a:t>
            </a:r>
          </a:p>
        </p:txBody>
      </p:sp>
      <p:sp>
        <p:nvSpPr>
          <p:cNvPr id="3" name="Content Placeholder 2">
            <a:extLst>
              <a:ext uri="{FF2B5EF4-FFF2-40B4-BE49-F238E27FC236}">
                <a16:creationId xmlns:a16="http://schemas.microsoft.com/office/drawing/2014/main" id="{A9185789-8E16-4F08-BF89-BD4994BEB90B}"/>
              </a:ext>
            </a:extLst>
          </p:cNvPr>
          <p:cNvSpPr>
            <a:spLocks noGrp="1"/>
          </p:cNvSpPr>
          <p:nvPr>
            <p:ph idx="1"/>
          </p:nvPr>
        </p:nvSpPr>
        <p:spPr/>
        <p:txBody>
          <a:bodyPr/>
          <a:lstStyle/>
          <a:p>
            <a:r>
              <a:rPr lang="en-US" dirty="0"/>
              <a:t>Text categorization (by topic)</a:t>
            </a:r>
          </a:p>
          <a:p>
            <a:r>
              <a:rPr lang="en-US" dirty="0"/>
              <a:t>Authorship analysis</a:t>
            </a:r>
          </a:p>
          <a:p>
            <a:r>
              <a:rPr lang="en-US" dirty="0"/>
              <a:t>Native language identification, translationese</a:t>
            </a:r>
          </a:p>
          <a:p>
            <a:r>
              <a:rPr lang="en-US" dirty="0"/>
              <a:t>Sentiment analysis, opinion mining</a:t>
            </a:r>
          </a:p>
          <a:p>
            <a:r>
              <a:rPr lang="en-US" dirty="0"/>
              <a:t>Topic modeling</a:t>
            </a:r>
          </a:p>
          <a:p>
            <a:r>
              <a:rPr lang="en-US" dirty="0"/>
              <a:t>Plagiarism detection</a:t>
            </a:r>
          </a:p>
        </p:txBody>
      </p:sp>
    </p:spTree>
    <p:extLst>
      <p:ext uri="{BB962C8B-B14F-4D97-AF65-F5344CB8AC3E}">
        <p14:creationId xmlns:p14="http://schemas.microsoft.com/office/powerpoint/2010/main" val="217788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DE6A-AC76-4399-89DB-AD5D338C0038}"/>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2F1F7ACC-0496-4859-80B8-BE1F61667A11}"/>
              </a:ext>
            </a:extLst>
          </p:cNvPr>
          <p:cNvSpPr>
            <a:spLocks noGrp="1"/>
          </p:cNvSpPr>
          <p:nvPr>
            <p:ph idx="1"/>
          </p:nvPr>
        </p:nvSpPr>
        <p:spPr/>
        <p:txBody>
          <a:bodyPr/>
          <a:lstStyle/>
          <a:p>
            <a:r>
              <a:rPr lang="en-US" dirty="0"/>
              <a:t>Machine learning</a:t>
            </a:r>
          </a:p>
          <a:p>
            <a:r>
              <a:rPr lang="en-US" dirty="0"/>
              <a:t>Linguistics resources</a:t>
            </a:r>
          </a:p>
        </p:txBody>
      </p:sp>
    </p:spTree>
    <p:extLst>
      <p:ext uri="{BB962C8B-B14F-4D97-AF65-F5344CB8AC3E}">
        <p14:creationId xmlns:p14="http://schemas.microsoft.com/office/powerpoint/2010/main" val="393948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4E3F9F-CA57-4391-B930-410F5B3FB9FA}"/>
              </a:ext>
            </a:extLst>
          </p:cNvPr>
          <p:cNvSpPr>
            <a:spLocks noGrp="1"/>
          </p:cNvSpPr>
          <p:nvPr>
            <p:ph type="title"/>
          </p:nvPr>
        </p:nvSpPr>
        <p:spPr/>
        <p:txBody>
          <a:bodyPr/>
          <a:lstStyle/>
          <a:p>
            <a:r>
              <a:rPr lang="en-US"/>
              <a:t>Administrative Details</a:t>
            </a:r>
          </a:p>
        </p:txBody>
      </p:sp>
      <p:sp>
        <p:nvSpPr>
          <p:cNvPr id="5" name="Text Placeholder 4">
            <a:extLst>
              <a:ext uri="{FF2B5EF4-FFF2-40B4-BE49-F238E27FC236}">
                <a16:creationId xmlns:a16="http://schemas.microsoft.com/office/drawing/2014/main" id="{71CF3DBD-3D4B-4144-BA2A-AC878A3A6B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002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C73E1-542D-4FFE-935E-27E27E82C874}"/>
              </a:ext>
            </a:extLst>
          </p:cNvPr>
          <p:cNvSpPr>
            <a:spLocks noGrp="1"/>
          </p:cNvSpPr>
          <p:nvPr>
            <p:ph type="title"/>
          </p:nvPr>
        </p:nvSpPr>
        <p:spPr/>
        <p:txBody>
          <a:bodyPr/>
          <a:lstStyle/>
          <a:p>
            <a:r>
              <a:rPr lang="en-US" dirty="0"/>
              <a:t>Two Project Assignments</a:t>
            </a:r>
          </a:p>
        </p:txBody>
      </p:sp>
      <p:graphicFrame>
        <p:nvGraphicFramePr>
          <p:cNvPr id="8" name="Content Placeholder 7">
            <a:extLst>
              <a:ext uri="{FF2B5EF4-FFF2-40B4-BE49-F238E27FC236}">
                <a16:creationId xmlns:a16="http://schemas.microsoft.com/office/drawing/2014/main" id="{49902286-DB7D-4F92-BD05-D768DF8419AA}"/>
              </a:ext>
            </a:extLst>
          </p:cNvPr>
          <p:cNvGraphicFramePr>
            <a:graphicFrameLocks noGrp="1"/>
          </p:cNvGraphicFramePr>
          <p:nvPr>
            <p:ph idx="1"/>
            <p:extLst>
              <p:ext uri="{D42A27DB-BD31-4B8C-83A1-F6EECF244321}">
                <p14:modId xmlns:p14="http://schemas.microsoft.com/office/powerpoint/2010/main" val="1913235575"/>
              </p:ext>
            </p:extLst>
          </p:nvPr>
        </p:nvGraphicFramePr>
        <p:xfrm>
          <a:off x="819150" y="2222500"/>
          <a:ext cx="10553700" cy="1112520"/>
        </p:xfrm>
        <a:graphic>
          <a:graphicData uri="http://schemas.openxmlformats.org/drawingml/2006/table">
            <a:tbl>
              <a:tblPr firstRow="1" bandRow="1">
                <a:tableStyleId>{69C7853C-536D-4A76-A0AE-DD22124D55A5}</a:tableStyleId>
              </a:tblPr>
              <a:tblGrid>
                <a:gridCol w="3517900">
                  <a:extLst>
                    <a:ext uri="{9D8B030D-6E8A-4147-A177-3AD203B41FA5}">
                      <a16:colId xmlns:a16="http://schemas.microsoft.com/office/drawing/2014/main" val="4017293826"/>
                    </a:ext>
                  </a:extLst>
                </a:gridCol>
                <a:gridCol w="3517900">
                  <a:extLst>
                    <a:ext uri="{9D8B030D-6E8A-4147-A177-3AD203B41FA5}">
                      <a16:colId xmlns:a16="http://schemas.microsoft.com/office/drawing/2014/main" val="3147791248"/>
                    </a:ext>
                  </a:extLst>
                </a:gridCol>
                <a:gridCol w="3517900">
                  <a:extLst>
                    <a:ext uri="{9D8B030D-6E8A-4147-A177-3AD203B41FA5}">
                      <a16:colId xmlns:a16="http://schemas.microsoft.com/office/drawing/2014/main" val="3195341069"/>
                    </a:ext>
                  </a:extLst>
                </a:gridCol>
              </a:tblGrid>
              <a:tr h="370840">
                <a:tc>
                  <a:txBody>
                    <a:bodyPr/>
                    <a:lstStyle/>
                    <a:p>
                      <a:endParaRPr lang="en-US" dirty="0"/>
                    </a:p>
                  </a:txBody>
                  <a:tcPr/>
                </a:tc>
                <a:tc>
                  <a:txBody>
                    <a:bodyPr/>
                    <a:lstStyle/>
                    <a:p>
                      <a:r>
                        <a:rPr lang="en-US" dirty="0"/>
                        <a:t>Release date</a:t>
                      </a:r>
                    </a:p>
                  </a:txBody>
                  <a:tcPr/>
                </a:tc>
                <a:tc>
                  <a:txBody>
                    <a:bodyPr/>
                    <a:lstStyle/>
                    <a:p>
                      <a:r>
                        <a:rPr lang="en-US" dirty="0"/>
                        <a:t>Due date</a:t>
                      </a:r>
                    </a:p>
                  </a:txBody>
                  <a:tcPr/>
                </a:tc>
                <a:extLst>
                  <a:ext uri="{0D108BD9-81ED-4DB2-BD59-A6C34878D82A}">
                    <a16:rowId xmlns:a16="http://schemas.microsoft.com/office/drawing/2014/main" val="1772157674"/>
                  </a:ext>
                </a:extLst>
              </a:tr>
              <a:tr h="370840">
                <a:tc>
                  <a:txBody>
                    <a:bodyPr/>
                    <a:lstStyle/>
                    <a:p>
                      <a:r>
                        <a:rPr lang="en-US" dirty="0"/>
                        <a:t>Project 1</a:t>
                      </a:r>
                    </a:p>
                  </a:txBody>
                  <a:tcPr/>
                </a:tc>
                <a:tc>
                  <a:txBody>
                    <a:bodyPr/>
                    <a:lstStyle/>
                    <a:p>
                      <a:r>
                        <a:rPr lang="en-US" dirty="0"/>
                        <a:t>Week 3</a:t>
                      </a:r>
                    </a:p>
                  </a:txBody>
                  <a:tcPr/>
                </a:tc>
                <a:tc>
                  <a:txBody>
                    <a:bodyPr/>
                    <a:lstStyle/>
                    <a:p>
                      <a:r>
                        <a:rPr lang="en-US" dirty="0"/>
                        <a:t>Week 7</a:t>
                      </a:r>
                    </a:p>
                  </a:txBody>
                  <a:tcPr/>
                </a:tc>
                <a:extLst>
                  <a:ext uri="{0D108BD9-81ED-4DB2-BD59-A6C34878D82A}">
                    <a16:rowId xmlns:a16="http://schemas.microsoft.com/office/drawing/2014/main" val="2501102642"/>
                  </a:ext>
                </a:extLst>
              </a:tr>
              <a:tr h="370840">
                <a:tc>
                  <a:txBody>
                    <a:bodyPr/>
                    <a:lstStyle/>
                    <a:p>
                      <a:r>
                        <a:rPr lang="en-US" dirty="0"/>
                        <a:t>Project 2</a:t>
                      </a:r>
                    </a:p>
                  </a:txBody>
                  <a:tcPr/>
                </a:tc>
                <a:tc>
                  <a:txBody>
                    <a:bodyPr/>
                    <a:lstStyle/>
                    <a:p>
                      <a:r>
                        <a:rPr lang="en-US" dirty="0"/>
                        <a:t>Week 8</a:t>
                      </a:r>
                    </a:p>
                  </a:txBody>
                  <a:tcPr/>
                </a:tc>
                <a:tc>
                  <a:txBody>
                    <a:bodyPr/>
                    <a:lstStyle/>
                    <a:p>
                      <a:r>
                        <a:rPr lang="en-US" dirty="0"/>
                        <a:t>Week 14</a:t>
                      </a:r>
                    </a:p>
                  </a:txBody>
                  <a:tcPr/>
                </a:tc>
                <a:extLst>
                  <a:ext uri="{0D108BD9-81ED-4DB2-BD59-A6C34878D82A}">
                    <a16:rowId xmlns:a16="http://schemas.microsoft.com/office/drawing/2014/main" val="3258547840"/>
                  </a:ext>
                </a:extLst>
              </a:tr>
            </a:tbl>
          </a:graphicData>
        </a:graphic>
      </p:graphicFrame>
      <p:sp>
        <p:nvSpPr>
          <p:cNvPr id="9" name="TextBox 8">
            <a:extLst>
              <a:ext uri="{FF2B5EF4-FFF2-40B4-BE49-F238E27FC236}">
                <a16:creationId xmlns:a16="http://schemas.microsoft.com/office/drawing/2014/main" id="{27BD38A5-3686-4DD9-B67A-3FDE9B44FC66}"/>
              </a:ext>
            </a:extLst>
          </p:cNvPr>
          <p:cNvSpPr txBox="1"/>
          <p:nvPr/>
        </p:nvSpPr>
        <p:spPr>
          <a:xfrm>
            <a:off x="810000" y="4055165"/>
            <a:ext cx="10571998" cy="1477328"/>
          </a:xfrm>
          <a:prstGeom prst="rect">
            <a:avLst/>
          </a:prstGeom>
          <a:noFill/>
        </p:spPr>
        <p:txBody>
          <a:bodyPr wrap="square" rtlCol="0">
            <a:spAutoFit/>
          </a:bodyPr>
          <a:lstStyle/>
          <a:p>
            <a:pPr marL="285750" indent="-285750">
              <a:buFont typeface="Courier New" panose="02070309020205020404" pitchFamily="49" charset="0"/>
              <a:buChar char="o"/>
            </a:pPr>
            <a:r>
              <a:rPr lang="en-US" dirty="0"/>
              <a:t>The two assignments will be graded from 0 to 10</a:t>
            </a:r>
          </a:p>
          <a:p>
            <a:pPr marL="285750" indent="-285750">
              <a:buFont typeface="Courier New" panose="02070309020205020404" pitchFamily="49" charset="0"/>
              <a:buChar char="o"/>
            </a:pPr>
            <a:r>
              <a:rPr lang="en-US" dirty="0"/>
              <a:t>Collaboration: All students must work individually</a:t>
            </a:r>
          </a:p>
          <a:p>
            <a:pPr marL="285750" indent="-285750">
              <a:buFont typeface="Courier New" panose="02070309020205020404" pitchFamily="49" charset="0"/>
              <a:buChar char="o"/>
            </a:pPr>
            <a:r>
              <a:rPr lang="en-US" dirty="0"/>
              <a:t>Any late submissions are penalized at a rate of 20% per week</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230182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5CD0-AE76-4A10-BF70-00D2A734B2A4}"/>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A077B622-C045-4EB8-8414-A2264268815E}"/>
              </a:ext>
            </a:extLst>
          </p:cNvPr>
          <p:cNvSpPr>
            <a:spLocks noGrp="1"/>
          </p:cNvSpPr>
          <p:nvPr>
            <p:ph idx="1"/>
          </p:nvPr>
        </p:nvSpPr>
        <p:spPr/>
        <p:txBody>
          <a:bodyPr/>
          <a:lstStyle/>
          <a:p>
            <a:r>
              <a:rPr lang="en-US" dirty="0"/>
              <a:t>Project 1 – 50% (you must obtain at least 5 points)</a:t>
            </a:r>
          </a:p>
          <a:p>
            <a:r>
              <a:rPr lang="en-US" dirty="0"/>
              <a:t>Project 2 </a:t>
            </a:r>
            <a:r>
              <a:rPr lang="en-US"/>
              <a:t>– </a:t>
            </a:r>
            <a:r>
              <a:rPr lang="en-US" dirty="0"/>
              <a:t>5</a:t>
            </a:r>
            <a:r>
              <a:rPr lang="en-US"/>
              <a:t>0</a:t>
            </a:r>
            <a:r>
              <a:rPr lang="en-US" dirty="0"/>
              <a:t>% (you must obtain at least 5 points)</a:t>
            </a:r>
          </a:p>
        </p:txBody>
      </p:sp>
    </p:spTree>
    <p:extLst>
      <p:ext uri="{BB962C8B-B14F-4D97-AF65-F5344CB8AC3E}">
        <p14:creationId xmlns:p14="http://schemas.microsoft.com/office/powerpoint/2010/main" val="18592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F840DA-B959-4915-9894-4B1D4225D990}"/>
              </a:ext>
            </a:extLst>
          </p:cNvPr>
          <p:cNvSpPr>
            <a:spLocks noGrp="1"/>
          </p:cNvSpPr>
          <p:nvPr>
            <p:ph type="title"/>
          </p:nvPr>
        </p:nvSpPr>
        <p:spPr>
          <a:xfrm>
            <a:off x="449451" y="606669"/>
            <a:ext cx="11174278" cy="3813527"/>
          </a:xfrm>
        </p:spPr>
        <p:txBody>
          <a:bodyPr/>
          <a:lstStyle/>
          <a:p>
            <a:r>
              <a:rPr lang="en-US" dirty="0"/>
              <a:t>Information Retrieval</a:t>
            </a:r>
          </a:p>
        </p:txBody>
      </p:sp>
      <p:sp>
        <p:nvSpPr>
          <p:cNvPr id="6" name="Text Placeholder 5">
            <a:extLst>
              <a:ext uri="{FF2B5EF4-FFF2-40B4-BE49-F238E27FC236}">
                <a16:creationId xmlns:a16="http://schemas.microsoft.com/office/drawing/2014/main" id="{1CDA977D-BAE0-4938-A864-8E13ED213ACC}"/>
              </a:ext>
            </a:extLst>
          </p:cNvPr>
          <p:cNvSpPr>
            <a:spLocks noGrp="1"/>
          </p:cNvSpPr>
          <p:nvPr>
            <p:ph type="body" idx="1"/>
          </p:nvPr>
        </p:nvSpPr>
        <p:spPr/>
        <p:txBody>
          <a:bodyPr/>
          <a:lstStyle/>
          <a:p>
            <a:r>
              <a:rPr lang="en-US" dirty="0"/>
              <a:t>7 weeks</a:t>
            </a:r>
          </a:p>
        </p:txBody>
      </p:sp>
    </p:spTree>
    <p:extLst>
      <p:ext uri="{BB962C8B-B14F-4D97-AF65-F5344CB8AC3E}">
        <p14:creationId xmlns:p14="http://schemas.microsoft.com/office/powerpoint/2010/main" val="242369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F1274C-5B9F-41C7-9BED-189690D313D9}"/>
              </a:ext>
            </a:extLst>
          </p:cNvPr>
          <p:cNvSpPr>
            <a:spLocks noGrp="1"/>
          </p:cNvSpPr>
          <p:nvPr>
            <p:ph type="title"/>
          </p:nvPr>
        </p:nvSpPr>
        <p:spPr/>
        <p:txBody>
          <a:bodyPr/>
          <a:lstStyle/>
          <a:p>
            <a:r>
              <a:rPr lang="en-US" dirty="0"/>
              <a:t>Information Retrieval</a:t>
            </a:r>
          </a:p>
        </p:txBody>
      </p:sp>
      <p:sp>
        <p:nvSpPr>
          <p:cNvPr id="5" name="Content Placeholder 4">
            <a:extLst>
              <a:ext uri="{FF2B5EF4-FFF2-40B4-BE49-F238E27FC236}">
                <a16:creationId xmlns:a16="http://schemas.microsoft.com/office/drawing/2014/main" id="{32AF948E-6654-430A-B70E-910C97D132D9}"/>
              </a:ext>
            </a:extLst>
          </p:cNvPr>
          <p:cNvSpPr>
            <a:spLocks noGrp="1"/>
          </p:cNvSpPr>
          <p:nvPr>
            <p:ph idx="1"/>
          </p:nvPr>
        </p:nvSpPr>
        <p:spPr/>
        <p:txBody>
          <a:bodyPr/>
          <a:lstStyle/>
          <a:p>
            <a:pPr marL="0" indent="0" algn="just">
              <a:buNone/>
            </a:pPr>
            <a:r>
              <a:rPr lang="en-US" dirty="0"/>
              <a:t>Information Retrieval (IR) is </a:t>
            </a:r>
            <a:r>
              <a:rPr lang="en-US" i="1" dirty="0"/>
              <a:t>finding material</a:t>
            </a:r>
            <a:r>
              <a:rPr lang="en-US" dirty="0"/>
              <a:t> (usually documents) of an </a:t>
            </a:r>
            <a:r>
              <a:rPr lang="en-US" i="1" dirty="0"/>
              <a:t>unstructured</a:t>
            </a:r>
            <a:r>
              <a:rPr lang="en-US" dirty="0"/>
              <a:t> nature (usually text) that satisfies an </a:t>
            </a:r>
            <a:r>
              <a:rPr lang="en-US" i="1" dirty="0"/>
              <a:t>information need</a:t>
            </a:r>
            <a:r>
              <a:rPr lang="en-US" dirty="0"/>
              <a:t> from within </a:t>
            </a:r>
            <a:r>
              <a:rPr lang="en-US" i="1" dirty="0"/>
              <a:t>large collections</a:t>
            </a:r>
            <a:r>
              <a:rPr lang="en-US" dirty="0"/>
              <a:t> (usually stored on computers).</a:t>
            </a:r>
          </a:p>
          <a:p>
            <a:pPr marL="0" indent="0" algn="just">
              <a:buNone/>
            </a:pPr>
            <a:endParaRPr lang="en-US" dirty="0"/>
          </a:p>
          <a:p>
            <a:pPr marL="0" indent="0" algn="just">
              <a:buNone/>
            </a:pPr>
            <a:r>
              <a:rPr lang="en-US" dirty="0"/>
              <a:t>These days we frequently think first of </a:t>
            </a:r>
            <a:r>
              <a:rPr lang="en-US" i="1" dirty="0"/>
              <a:t>web search</a:t>
            </a:r>
            <a:r>
              <a:rPr lang="en-US" dirty="0"/>
              <a:t>, but there are many other cases:</a:t>
            </a:r>
          </a:p>
          <a:p>
            <a:pPr algn="just">
              <a:buFont typeface="Courier New" panose="02070309020205020404" pitchFamily="49" charset="0"/>
              <a:buChar char="o"/>
            </a:pPr>
            <a:r>
              <a:rPr lang="en-US" dirty="0"/>
              <a:t>E-mail search</a:t>
            </a:r>
          </a:p>
          <a:p>
            <a:pPr algn="just">
              <a:buFont typeface="Courier New" panose="02070309020205020404" pitchFamily="49" charset="0"/>
              <a:buChar char="o"/>
            </a:pPr>
            <a:r>
              <a:rPr lang="en-US" dirty="0"/>
              <a:t>Searching your laptop</a:t>
            </a:r>
          </a:p>
          <a:p>
            <a:pPr algn="just">
              <a:buFont typeface="Courier New" panose="02070309020205020404" pitchFamily="49" charset="0"/>
              <a:buChar char="o"/>
            </a:pPr>
            <a:r>
              <a:rPr lang="en-US" dirty="0"/>
              <a:t>Corporate knowledge bases</a:t>
            </a:r>
          </a:p>
          <a:p>
            <a:pPr algn="just">
              <a:buFont typeface="Courier New" panose="02070309020205020404" pitchFamily="49" charset="0"/>
              <a:buChar char="o"/>
            </a:pPr>
            <a:r>
              <a:rPr lang="en-US" dirty="0"/>
              <a:t>Legal information retrieval</a:t>
            </a:r>
          </a:p>
        </p:txBody>
      </p:sp>
    </p:spTree>
    <p:extLst>
      <p:ext uri="{BB962C8B-B14F-4D97-AF65-F5344CB8AC3E}">
        <p14:creationId xmlns:p14="http://schemas.microsoft.com/office/powerpoint/2010/main" val="339025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7D31-0998-471D-B228-FED2C55BF257}"/>
              </a:ext>
            </a:extLst>
          </p:cNvPr>
          <p:cNvSpPr>
            <a:spLocks noGrp="1"/>
          </p:cNvSpPr>
          <p:nvPr>
            <p:ph type="title"/>
          </p:nvPr>
        </p:nvSpPr>
        <p:spPr/>
        <p:txBody>
          <a:bodyPr/>
          <a:lstStyle/>
          <a:p>
            <a:r>
              <a:rPr lang="en-US" dirty="0"/>
              <a:t>Is IR Related to AI?</a:t>
            </a:r>
          </a:p>
        </p:txBody>
      </p:sp>
      <p:pic>
        <p:nvPicPr>
          <p:cNvPr id="8" name="Picture 7">
            <a:extLst>
              <a:ext uri="{FF2B5EF4-FFF2-40B4-BE49-F238E27FC236}">
                <a16:creationId xmlns:a16="http://schemas.microsoft.com/office/drawing/2014/main" id="{FEEED61D-B172-46CE-9520-D8D189451EF7}"/>
              </a:ext>
            </a:extLst>
          </p:cNvPr>
          <p:cNvPicPr>
            <a:picLocks noChangeAspect="1"/>
          </p:cNvPicPr>
          <p:nvPr/>
        </p:nvPicPr>
        <p:blipFill>
          <a:blip r:embed="rId2"/>
          <a:stretch>
            <a:fillRect/>
          </a:stretch>
        </p:blipFill>
        <p:spPr>
          <a:xfrm>
            <a:off x="9998653" y="208833"/>
            <a:ext cx="1741833" cy="261275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9B0115C0-10F8-469B-82B1-59F286D7894A}"/>
              </a:ext>
            </a:extLst>
          </p:cNvPr>
          <p:cNvPicPr>
            <a:picLocks noChangeAspect="1"/>
          </p:cNvPicPr>
          <p:nvPr/>
        </p:nvPicPr>
        <p:blipFill>
          <a:blip r:embed="rId3"/>
          <a:stretch>
            <a:fillRect/>
          </a:stretch>
        </p:blipFill>
        <p:spPr>
          <a:xfrm>
            <a:off x="190500" y="2444087"/>
            <a:ext cx="11811000" cy="4038600"/>
          </a:xfrm>
          <a:prstGeom prst="rect">
            <a:avLst/>
          </a:prstGeom>
        </p:spPr>
      </p:pic>
      <p:sp>
        <p:nvSpPr>
          <p:cNvPr id="11" name="TextBox 10">
            <a:extLst>
              <a:ext uri="{FF2B5EF4-FFF2-40B4-BE49-F238E27FC236}">
                <a16:creationId xmlns:a16="http://schemas.microsoft.com/office/drawing/2014/main" id="{A0B4C37F-5AE2-49FD-9AD9-F37DF18C0C49}"/>
              </a:ext>
            </a:extLst>
          </p:cNvPr>
          <p:cNvSpPr txBox="1"/>
          <p:nvPr/>
        </p:nvSpPr>
        <p:spPr>
          <a:xfrm>
            <a:off x="252799" y="2074755"/>
            <a:ext cx="5511445" cy="369332"/>
          </a:xfrm>
          <a:prstGeom prst="rect">
            <a:avLst/>
          </a:prstGeom>
          <a:noFill/>
        </p:spPr>
        <p:txBody>
          <a:bodyPr wrap="none" rtlCol="0">
            <a:spAutoFit/>
          </a:bodyPr>
          <a:lstStyle/>
          <a:p>
            <a:r>
              <a:rPr lang="en-US"/>
              <a:t>ACM Transactions on Information Systems (TOIS)</a:t>
            </a:r>
            <a:endParaRPr lang="en-US" dirty="0"/>
          </a:p>
        </p:txBody>
      </p:sp>
    </p:spTree>
    <p:extLst>
      <p:ext uri="{BB962C8B-B14F-4D97-AF65-F5344CB8AC3E}">
        <p14:creationId xmlns:p14="http://schemas.microsoft.com/office/powerpoint/2010/main" val="182761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08A3-CB89-4120-844F-8F642B1F96C5}"/>
              </a:ext>
            </a:extLst>
          </p:cNvPr>
          <p:cNvSpPr>
            <a:spLocks noGrp="1"/>
          </p:cNvSpPr>
          <p:nvPr>
            <p:ph type="title"/>
          </p:nvPr>
        </p:nvSpPr>
        <p:spPr/>
        <p:txBody>
          <a:bodyPr/>
          <a:lstStyle/>
          <a:p>
            <a:r>
              <a:rPr lang="en-US" dirty="0"/>
              <a:t>Bibliography</a:t>
            </a:r>
          </a:p>
        </p:txBody>
      </p:sp>
      <p:sp>
        <p:nvSpPr>
          <p:cNvPr id="4" name="Content Placeholder 3">
            <a:extLst>
              <a:ext uri="{FF2B5EF4-FFF2-40B4-BE49-F238E27FC236}">
                <a16:creationId xmlns:a16="http://schemas.microsoft.com/office/drawing/2014/main" id="{6F0F6A45-90A5-49AF-BD76-E3CD6EB10B54}"/>
              </a:ext>
            </a:extLst>
          </p:cNvPr>
          <p:cNvSpPr>
            <a:spLocks noGrp="1"/>
          </p:cNvSpPr>
          <p:nvPr>
            <p:ph sz="quarter" idx="13"/>
          </p:nvPr>
        </p:nvSpPr>
        <p:spPr>
          <a:xfrm>
            <a:off x="379168" y="2358886"/>
            <a:ext cx="6326432" cy="3621432"/>
          </a:xfrm>
        </p:spPr>
        <p:txBody>
          <a:bodyPr>
            <a:normAutofit/>
          </a:bodyPr>
          <a:lstStyle/>
          <a:p>
            <a:pPr>
              <a:buFont typeface="Courier New" panose="02070309020205020404" pitchFamily="49" charset="0"/>
              <a:buChar char="o"/>
            </a:pPr>
            <a:endParaRPr lang="da-DK" sz="1800" dirty="0"/>
          </a:p>
          <a:p>
            <a:pPr>
              <a:buFont typeface="Courier New" panose="02070309020205020404" pitchFamily="49" charset="0"/>
              <a:buChar char="o"/>
            </a:pPr>
            <a:endParaRPr lang="da-DK" sz="1800" dirty="0"/>
          </a:p>
          <a:p>
            <a:pPr>
              <a:buFont typeface="Courier New" panose="02070309020205020404" pitchFamily="49" charset="0"/>
              <a:buChar char="o"/>
            </a:pPr>
            <a:endParaRPr lang="da-DK" sz="1800" dirty="0"/>
          </a:p>
          <a:p>
            <a:pPr>
              <a:buFont typeface="Courier New" panose="02070309020205020404" pitchFamily="49" charset="0"/>
              <a:buChar char="o"/>
            </a:pPr>
            <a:r>
              <a:rPr lang="da-DK" sz="1800" dirty="0"/>
              <a:t>Textbook: https://nlp.stanford.edu/IR-book/</a:t>
            </a:r>
          </a:p>
          <a:p>
            <a:pPr>
              <a:buFont typeface="Courier New" panose="02070309020205020404" pitchFamily="49" charset="0"/>
              <a:buChar char="o"/>
            </a:pPr>
            <a:r>
              <a:rPr lang="da-DK" sz="1800" dirty="0"/>
              <a:t>Slides: https://web.stanford.edu/class/cs276/</a:t>
            </a:r>
          </a:p>
          <a:p>
            <a:pPr marL="0" indent="0">
              <a:buNone/>
            </a:pPr>
            <a:endParaRPr lang="en-US" sz="1800" dirty="0"/>
          </a:p>
        </p:txBody>
      </p:sp>
      <p:pic>
        <p:nvPicPr>
          <p:cNvPr id="5" name="Picture 4">
            <a:extLst>
              <a:ext uri="{FF2B5EF4-FFF2-40B4-BE49-F238E27FC236}">
                <a16:creationId xmlns:a16="http://schemas.microsoft.com/office/drawing/2014/main" id="{A61AA6EC-309B-4CCF-A9EE-0E3A1B861C68}"/>
              </a:ext>
            </a:extLst>
          </p:cNvPr>
          <p:cNvPicPr>
            <a:picLocks noChangeAspect="1"/>
          </p:cNvPicPr>
          <p:nvPr/>
        </p:nvPicPr>
        <p:blipFill>
          <a:blip r:embed="rId2"/>
          <a:stretch>
            <a:fillRect/>
          </a:stretch>
        </p:blipFill>
        <p:spPr>
          <a:xfrm>
            <a:off x="8039928" y="1793114"/>
            <a:ext cx="3162300" cy="4752975"/>
          </a:xfrm>
          <a:prstGeom prst="rect">
            <a:avLst/>
          </a:prstGeom>
        </p:spPr>
      </p:pic>
    </p:spTree>
    <p:extLst>
      <p:ext uri="{BB962C8B-B14F-4D97-AF65-F5344CB8AC3E}">
        <p14:creationId xmlns:p14="http://schemas.microsoft.com/office/powerpoint/2010/main" val="402983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6AF796-0A83-45DB-BBB6-71C83F4813ED}"/>
              </a:ext>
            </a:extLst>
          </p:cNvPr>
          <p:cNvSpPr>
            <a:spLocks noGrp="1"/>
          </p:cNvSpPr>
          <p:nvPr>
            <p:ph type="title"/>
          </p:nvPr>
        </p:nvSpPr>
        <p:spPr/>
        <p:txBody>
          <a:bodyPr/>
          <a:lstStyle/>
          <a:p>
            <a:r>
              <a:rPr lang="en-US" dirty="0"/>
              <a:t>What We'll Cover</a:t>
            </a:r>
          </a:p>
        </p:txBody>
      </p:sp>
      <p:pic>
        <p:nvPicPr>
          <p:cNvPr id="9" name="Picture 8">
            <a:extLst>
              <a:ext uri="{FF2B5EF4-FFF2-40B4-BE49-F238E27FC236}">
                <a16:creationId xmlns:a16="http://schemas.microsoft.com/office/drawing/2014/main" id="{C8931AE0-5B48-4ABC-87DF-FD88D4A8C138}"/>
              </a:ext>
            </a:extLst>
          </p:cNvPr>
          <p:cNvPicPr>
            <a:picLocks noChangeAspect="1"/>
          </p:cNvPicPr>
          <p:nvPr/>
        </p:nvPicPr>
        <p:blipFill>
          <a:blip r:embed="rId2"/>
          <a:stretch>
            <a:fillRect/>
          </a:stretch>
        </p:blipFill>
        <p:spPr>
          <a:xfrm>
            <a:off x="6510605" y="446088"/>
            <a:ext cx="4714261" cy="5428125"/>
          </a:xfrm>
          <a:prstGeom prst="rect">
            <a:avLst/>
          </a:prstGeom>
        </p:spPr>
      </p:pic>
      <p:cxnSp>
        <p:nvCxnSpPr>
          <p:cNvPr id="11" name="Straight Arrow Connector 10">
            <a:extLst>
              <a:ext uri="{FF2B5EF4-FFF2-40B4-BE49-F238E27FC236}">
                <a16:creationId xmlns:a16="http://schemas.microsoft.com/office/drawing/2014/main" id="{DDF706AF-A123-49A8-A2E2-A8AE1D9987A8}"/>
              </a:ext>
            </a:extLst>
          </p:cNvPr>
          <p:cNvCxnSpPr>
            <a:cxnSpLocks/>
          </p:cNvCxnSpPr>
          <p:nvPr/>
        </p:nvCxnSpPr>
        <p:spPr>
          <a:xfrm>
            <a:off x="6000396" y="1881810"/>
            <a:ext cx="80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9880C7E-536B-41CD-B361-D440E3323D25}"/>
              </a:ext>
            </a:extLst>
          </p:cNvPr>
          <p:cNvCxnSpPr>
            <a:cxnSpLocks/>
          </p:cNvCxnSpPr>
          <p:nvPr/>
        </p:nvCxnSpPr>
        <p:spPr>
          <a:xfrm>
            <a:off x="6000395" y="2073966"/>
            <a:ext cx="80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A231F9-7659-41C6-A121-F18083B7B64E}"/>
              </a:ext>
            </a:extLst>
          </p:cNvPr>
          <p:cNvCxnSpPr>
            <a:cxnSpLocks/>
          </p:cNvCxnSpPr>
          <p:nvPr/>
        </p:nvCxnSpPr>
        <p:spPr>
          <a:xfrm>
            <a:off x="6000395" y="2246244"/>
            <a:ext cx="80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D03B28-BC34-42A3-8863-DD55ABB69ABB}"/>
              </a:ext>
            </a:extLst>
          </p:cNvPr>
          <p:cNvCxnSpPr>
            <a:cxnSpLocks/>
          </p:cNvCxnSpPr>
          <p:nvPr/>
        </p:nvCxnSpPr>
        <p:spPr>
          <a:xfrm>
            <a:off x="6000394" y="2842592"/>
            <a:ext cx="80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46CF9C-6B13-4426-8659-42BA182BC8DE}"/>
              </a:ext>
            </a:extLst>
          </p:cNvPr>
          <p:cNvCxnSpPr>
            <a:cxnSpLocks/>
          </p:cNvCxnSpPr>
          <p:nvPr/>
        </p:nvCxnSpPr>
        <p:spPr>
          <a:xfrm>
            <a:off x="6000393" y="3029227"/>
            <a:ext cx="80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E70AE9-F31F-4AD5-BC35-A7C7D0BBA699}"/>
              </a:ext>
            </a:extLst>
          </p:cNvPr>
          <p:cNvCxnSpPr>
            <a:cxnSpLocks/>
          </p:cNvCxnSpPr>
          <p:nvPr/>
        </p:nvCxnSpPr>
        <p:spPr>
          <a:xfrm>
            <a:off x="5990924" y="3259542"/>
            <a:ext cx="80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084DE3-4185-4925-A2C8-7E31A3A9D7CC}"/>
              </a:ext>
            </a:extLst>
          </p:cNvPr>
          <p:cNvCxnSpPr>
            <a:cxnSpLocks/>
          </p:cNvCxnSpPr>
          <p:nvPr/>
        </p:nvCxnSpPr>
        <p:spPr>
          <a:xfrm>
            <a:off x="6000393" y="3429000"/>
            <a:ext cx="80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91ECCE1-3955-45FC-9F9C-74CF754AD8E7}"/>
              </a:ext>
            </a:extLst>
          </p:cNvPr>
          <p:cNvCxnSpPr>
            <a:cxnSpLocks/>
          </p:cNvCxnSpPr>
          <p:nvPr/>
        </p:nvCxnSpPr>
        <p:spPr>
          <a:xfrm>
            <a:off x="6000393" y="5718315"/>
            <a:ext cx="808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03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EF6FCF-E5BC-44D2-866A-AB4EE3C0E8CD}"/>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0C43F9C0-B12B-4BFC-9040-0DEBACA91C89}"/>
              </a:ext>
            </a:extLst>
          </p:cNvPr>
          <p:cNvSpPr>
            <a:spLocks noGrp="1"/>
          </p:cNvSpPr>
          <p:nvPr>
            <p:ph idx="1"/>
          </p:nvPr>
        </p:nvSpPr>
        <p:spPr>
          <a:xfrm>
            <a:off x="836136" y="3429000"/>
            <a:ext cx="10554574" cy="2691528"/>
          </a:xfrm>
        </p:spPr>
        <p:txBody>
          <a:bodyPr/>
          <a:lstStyle/>
          <a:p>
            <a:pPr marL="0" indent="0" algn="just">
              <a:buNone/>
            </a:pPr>
            <a:r>
              <a:rPr lang="it-IT" dirty="0"/>
              <a:t>Apache Lucene: </a:t>
            </a:r>
            <a:r>
              <a:rPr lang="it-IT" dirty="0">
                <a:hlinkClick r:id="rId2"/>
              </a:rPr>
              <a:t>http://lucene.apache.org/</a:t>
            </a:r>
            <a:endParaRPr lang="it-IT" dirty="0"/>
          </a:p>
          <a:p>
            <a:pPr marL="685800" lvl="1" algn="just"/>
            <a:r>
              <a:rPr lang="en-US" dirty="0"/>
              <a:t>Lucene Core sub-project provides Java-based indexing and search technology, as well as spellchecking, hit highlighting and advanced analysis/tokenization capabilities (http://lucene.apache.org/core/)</a:t>
            </a:r>
          </a:p>
          <a:p>
            <a:pPr marL="685800" lvl="1" algn="just"/>
            <a:r>
              <a:rPr lang="en-US" dirty="0" err="1"/>
              <a:t>PyLucene</a:t>
            </a:r>
            <a:r>
              <a:rPr lang="en-US" dirty="0"/>
              <a:t> is a Python port of the Core project (http://lucene.apache.org/pylucene/)</a:t>
            </a:r>
          </a:p>
          <a:p>
            <a:pPr marL="685800" lvl="1" algn="just"/>
            <a:r>
              <a:rPr lang="en-US" dirty="0" err="1"/>
              <a:t>Lucene.Net</a:t>
            </a:r>
            <a:r>
              <a:rPr lang="en-US" dirty="0"/>
              <a:t> is a port of the Lucene search engine library, written in C# and targeted at .NET runtime users (http://lucenenet.apache.org/)</a:t>
            </a:r>
          </a:p>
        </p:txBody>
      </p:sp>
      <p:pic>
        <p:nvPicPr>
          <p:cNvPr id="1026" name="Picture 2" descr="Lucene Logo">
            <a:extLst>
              <a:ext uri="{FF2B5EF4-FFF2-40B4-BE49-F238E27FC236}">
                <a16:creationId xmlns:a16="http://schemas.microsoft.com/office/drawing/2014/main" id="{64F30F6E-0C41-4803-A52C-FDF059BC8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589" y="2204244"/>
            <a:ext cx="2857500"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35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1436A8-3862-48EF-84A6-57FCFC0F8F1D}"/>
              </a:ext>
            </a:extLst>
          </p:cNvPr>
          <p:cNvSpPr>
            <a:spLocks noGrp="1"/>
          </p:cNvSpPr>
          <p:nvPr>
            <p:ph type="title"/>
          </p:nvPr>
        </p:nvSpPr>
        <p:spPr/>
        <p:txBody>
          <a:bodyPr/>
          <a:lstStyle/>
          <a:p>
            <a:r>
              <a:rPr lang="en-US" dirty="0"/>
              <a:t>Text Mining</a:t>
            </a:r>
          </a:p>
        </p:txBody>
      </p:sp>
      <p:sp>
        <p:nvSpPr>
          <p:cNvPr id="5" name="Text Placeholder 4">
            <a:extLst>
              <a:ext uri="{FF2B5EF4-FFF2-40B4-BE49-F238E27FC236}">
                <a16:creationId xmlns:a16="http://schemas.microsoft.com/office/drawing/2014/main" id="{15119204-FFD4-4795-B6E4-BB8D6D899806}"/>
              </a:ext>
            </a:extLst>
          </p:cNvPr>
          <p:cNvSpPr>
            <a:spLocks noGrp="1"/>
          </p:cNvSpPr>
          <p:nvPr>
            <p:ph type="body" idx="1"/>
          </p:nvPr>
        </p:nvSpPr>
        <p:spPr/>
        <p:txBody>
          <a:bodyPr/>
          <a:lstStyle/>
          <a:p>
            <a:r>
              <a:rPr lang="en-US" dirty="0"/>
              <a:t>7 weeks</a:t>
            </a:r>
          </a:p>
        </p:txBody>
      </p:sp>
    </p:spTree>
    <p:extLst>
      <p:ext uri="{BB962C8B-B14F-4D97-AF65-F5344CB8AC3E}">
        <p14:creationId xmlns:p14="http://schemas.microsoft.com/office/powerpoint/2010/main" val="321411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4C42F-3F2D-443F-9479-BD42FADB9423}"/>
              </a:ext>
            </a:extLst>
          </p:cNvPr>
          <p:cNvSpPr>
            <a:spLocks noGrp="1"/>
          </p:cNvSpPr>
          <p:nvPr>
            <p:ph type="title"/>
          </p:nvPr>
        </p:nvSpPr>
        <p:spPr/>
        <p:txBody>
          <a:bodyPr/>
          <a:lstStyle/>
          <a:p>
            <a:r>
              <a:rPr lang="en-US" dirty="0"/>
              <a:t>From Wikipedia, the free encyclopedia</a:t>
            </a:r>
          </a:p>
        </p:txBody>
      </p:sp>
      <p:sp>
        <p:nvSpPr>
          <p:cNvPr id="5" name="Content Placeholder 4">
            <a:extLst>
              <a:ext uri="{FF2B5EF4-FFF2-40B4-BE49-F238E27FC236}">
                <a16:creationId xmlns:a16="http://schemas.microsoft.com/office/drawing/2014/main" id="{68CBC072-2696-4128-AE74-37F5E67246C2}"/>
              </a:ext>
            </a:extLst>
          </p:cNvPr>
          <p:cNvSpPr>
            <a:spLocks noGrp="1"/>
          </p:cNvSpPr>
          <p:nvPr>
            <p:ph idx="1"/>
          </p:nvPr>
        </p:nvSpPr>
        <p:spPr/>
        <p:txBody>
          <a:bodyPr/>
          <a:lstStyle/>
          <a:p>
            <a:pPr marL="0" indent="0" algn="just">
              <a:buNone/>
            </a:pPr>
            <a:r>
              <a:rPr lang="en-US" dirty="0"/>
              <a:t>Text mining, also referred to as text data mining, roughly equivalent to text analytics, is the process of deriving high-quality information from text. High-quality information is typically derived through the devising of patterns and trends through means such as statistical pattern learning. Text mining usually involves the process of structuring the input text (usually parsing, along with the addition of some derived linguistic features and the removal of others, and subsequent insertion into a database), deriving patterns within the structured data, and finally evaluation and interpretation of the output. 'High quality' in text mining usually refers to some combination of relevance, novelty, and interest.</a:t>
            </a:r>
          </a:p>
        </p:txBody>
      </p:sp>
    </p:spTree>
    <p:extLst>
      <p:ext uri="{BB962C8B-B14F-4D97-AF65-F5344CB8AC3E}">
        <p14:creationId xmlns:p14="http://schemas.microsoft.com/office/powerpoint/2010/main" val="1536137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2.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468</Words>
  <Application>Microsoft Office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Century Gothic</vt:lpstr>
      <vt:lpstr>Courier New</vt:lpstr>
      <vt:lpstr>Wingdings 2</vt:lpstr>
      <vt:lpstr>Quotable</vt:lpstr>
      <vt:lpstr>Information Retrieval &amp; Text Mining</vt:lpstr>
      <vt:lpstr>Information Retrieval</vt:lpstr>
      <vt:lpstr>Information Retrieval</vt:lpstr>
      <vt:lpstr>Is IR Related to AI?</vt:lpstr>
      <vt:lpstr>Bibliography</vt:lpstr>
      <vt:lpstr>What We'll Cover</vt:lpstr>
      <vt:lpstr>Tools</vt:lpstr>
      <vt:lpstr>Text Mining</vt:lpstr>
      <vt:lpstr>From Wikipedia, the free encyclopedia</vt:lpstr>
      <vt:lpstr>Typical Text Mining Tasks</vt:lpstr>
      <vt:lpstr>Tools</vt:lpstr>
      <vt:lpstr>Administrative Details</vt:lpstr>
      <vt:lpstr>Two Project Assignments</vt:lpstr>
      <vt:lpstr>Grading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2018-09-08T07:39:54Z</dcterms:created>
  <dcterms:modified xsi:type="dcterms:W3CDTF">2019-02-19T08:26:24Z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