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0"/>
  </p:notesMasterIdLst>
  <p:sldIdLst>
    <p:sldId id="256" r:id="rId2"/>
    <p:sldId id="266" r:id="rId3"/>
    <p:sldId id="263" r:id="rId4"/>
    <p:sldId id="275" r:id="rId5"/>
    <p:sldId id="277" r:id="rId6"/>
    <p:sldId id="276" r:id="rId7"/>
    <p:sldId id="278" r:id="rId8"/>
    <p:sldId id="258" r:id="rId9"/>
    <p:sldId id="262" r:id="rId10"/>
    <p:sldId id="267" r:id="rId11"/>
    <p:sldId id="259" r:id="rId12"/>
    <p:sldId id="260" r:id="rId13"/>
    <p:sldId id="281" r:id="rId14"/>
    <p:sldId id="282" r:id="rId15"/>
    <p:sldId id="283" r:id="rId16"/>
    <p:sldId id="284" r:id="rId17"/>
    <p:sldId id="285" r:id="rId18"/>
    <p:sldId id="286" r:id="rId19"/>
    <p:sldId id="287" r:id="rId20"/>
    <p:sldId id="298" r:id="rId21"/>
    <p:sldId id="293" r:id="rId22"/>
    <p:sldId id="288" r:id="rId23"/>
    <p:sldId id="373" r:id="rId24"/>
    <p:sldId id="374" r:id="rId25"/>
    <p:sldId id="375" r:id="rId26"/>
    <p:sldId id="376" r:id="rId27"/>
    <p:sldId id="377" r:id="rId28"/>
    <p:sldId id="378" r:id="rId29"/>
    <p:sldId id="379" r:id="rId30"/>
    <p:sldId id="380" r:id="rId31"/>
    <p:sldId id="381" r:id="rId32"/>
    <p:sldId id="290" r:id="rId33"/>
    <p:sldId id="365" r:id="rId34"/>
    <p:sldId id="382" r:id="rId35"/>
    <p:sldId id="383" r:id="rId36"/>
    <p:sldId id="384" r:id="rId37"/>
    <p:sldId id="292" r:id="rId38"/>
    <p:sldId id="309" r:id="rId39"/>
    <p:sldId id="294" r:id="rId40"/>
    <p:sldId id="295" r:id="rId41"/>
    <p:sldId id="296" r:id="rId42"/>
    <p:sldId id="297" r:id="rId43"/>
    <p:sldId id="299" r:id="rId44"/>
    <p:sldId id="300" r:id="rId45"/>
    <p:sldId id="301" r:id="rId46"/>
    <p:sldId id="304" r:id="rId47"/>
    <p:sldId id="395" r:id="rId48"/>
    <p:sldId id="396" r:id="rId49"/>
    <p:sldId id="302" r:id="rId50"/>
    <p:sldId id="305" r:id="rId51"/>
    <p:sldId id="303" r:id="rId52"/>
    <p:sldId id="306" r:id="rId53"/>
    <p:sldId id="385" r:id="rId54"/>
    <p:sldId id="307" r:id="rId55"/>
    <p:sldId id="308" r:id="rId56"/>
    <p:sldId id="386" r:id="rId57"/>
    <p:sldId id="310" r:id="rId58"/>
    <p:sldId id="311" r:id="rId59"/>
    <p:sldId id="312" r:id="rId60"/>
    <p:sldId id="387" r:id="rId61"/>
    <p:sldId id="389" r:id="rId62"/>
    <p:sldId id="390" r:id="rId63"/>
    <p:sldId id="391" r:id="rId64"/>
    <p:sldId id="392" r:id="rId65"/>
    <p:sldId id="313" r:id="rId66"/>
    <p:sldId id="314" r:id="rId67"/>
    <p:sldId id="315" r:id="rId68"/>
    <p:sldId id="388" r:id="rId69"/>
    <p:sldId id="316" r:id="rId70"/>
    <p:sldId id="318" r:id="rId71"/>
    <p:sldId id="319" r:id="rId72"/>
    <p:sldId id="393" r:id="rId73"/>
    <p:sldId id="401" r:id="rId74"/>
    <p:sldId id="394" r:id="rId75"/>
    <p:sldId id="320" r:id="rId76"/>
    <p:sldId id="346" r:id="rId77"/>
    <p:sldId id="321" r:id="rId78"/>
    <p:sldId id="326" r:id="rId79"/>
    <p:sldId id="327" r:id="rId80"/>
    <p:sldId id="328" r:id="rId81"/>
    <p:sldId id="329" r:id="rId82"/>
    <p:sldId id="331" r:id="rId83"/>
    <p:sldId id="330" r:id="rId84"/>
    <p:sldId id="332" r:id="rId85"/>
    <p:sldId id="397" r:id="rId86"/>
    <p:sldId id="398" r:id="rId87"/>
    <p:sldId id="317" r:id="rId88"/>
    <p:sldId id="399" r:id="rId89"/>
    <p:sldId id="400" r:id="rId90"/>
    <p:sldId id="333" r:id="rId91"/>
    <p:sldId id="334" r:id="rId92"/>
    <p:sldId id="335" r:id="rId93"/>
    <p:sldId id="336" r:id="rId94"/>
    <p:sldId id="337" r:id="rId95"/>
    <p:sldId id="338" r:id="rId96"/>
    <p:sldId id="339" r:id="rId97"/>
    <p:sldId id="340" r:id="rId98"/>
    <p:sldId id="341" r:id="rId99"/>
    <p:sldId id="342" r:id="rId100"/>
    <p:sldId id="343" r:id="rId101"/>
    <p:sldId id="344" r:id="rId102"/>
    <p:sldId id="345" r:id="rId103"/>
    <p:sldId id="366" r:id="rId104"/>
    <p:sldId id="367" r:id="rId105"/>
    <p:sldId id="368" r:id="rId106"/>
    <p:sldId id="347" r:id="rId107"/>
    <p:sldId id="348" r:id="rId108"/>
    <p:sldId id="349" r:id="rId109"/>
    <p:sldId id="350" r:id="rId110"/>
    <p:sldId id="356" r:id="rId111"/>
    <p:sldId id="351" r:id="rId112"/>
    <p:sldId id="352" r:id="rId113"/>
    <p:sldId id="353" r:id="rId114"/>
    <p:sldId id="369" r:id="rId115"/>
    <p:sldId id="354" r:id="rId116"/>
    <p:sldId id="355" r:id="rId117"/>
    <p:sldId id="357" r:id="rId118"/>
    <p:sldId id="370" r:id="rId119"/>
    <p:sldId id="371" r:id="rId120"/>
    <p:sldId id="358" r:id="rId121"/>
    <p:sldId id="359" r:id="rId122"/>
    <p:sldId id="360" r:id="rId123"/>
    <p:sldId id="361" r:id="rId124"/>
    <p:sldId id="362" r:id="rId125"/>
    <p:sldId id="363" r:id="rId126"/>
    <p:sldId id="364" r:id="rId127"/>
    <p:sldId id="372" r:id="rId128"/>
    <p:sldId id="261" r:id="rId1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6" autoAdjust="0"/>
  </p:normalViewPr>
  <p:slideViewPr>
    <p:cSldViewPr>
      <p:cViewPr varScale="1">
        <p:scale>
          <a:sx n="83" d="100"/>
          <a:sy n="83" d="100"/>
        </p:scale>
        <p:origin x="-1426" y="-72"/>
      </p:cViewPr>
      <p:guideLst>
        <p:guide orient="horz" pos="2160"/>
        <p:guide pos="2880"/>
      </p:guideLst>
    </p:cSldViewPr>
  </p:slideViewPr>
  <p:outlineViewPr>
    <p:cViewPr>
      <p:scale>
        <a:sx n="33" d="100"/>
        <a:sy n="33" d="100"/>
      </p:scale>
      <p:origin x="0" y="51102"/>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026C5-35AE-4E22-8491-1AEAAE1C7D61}" type="datetimeFigureOut">
              <a:rPr lang="en-US" smtClean="0"/>
              <a:pPr/>
              <a:t>3/18/2020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E81D9-663B-42FC-8BE4-6893FA7299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p:cNvSpPr>
            <a:spLocks noGrp="1"/>
          </p:cNvSpPr>
          <p:nvPr>
            <p:ph type="ctrTitle"/>
          </p:nvPr>
        </p:nvSpPr>
        <p:spPr>
          <a:xfrm>
            <a:off x="685800" y="2130425"/>
            <a:ext cx="7772400" cy="1470025"/>
          </a:xfrm>
        </p:spPr>
        <p:txBody>
          <a:bodyPr/>
          <a:lstStyle/>
          <a:p>
            <a:r>
              <a:rPr lang="ro-RO" smtClean="0"/>
              <a:t>Faceți clic pentru a edita stilul de titlu Coordonator</a:t>
            </a:r>
            <a:endParaRPr lang="en-US"/>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smtClean="0"/>
              <a:t>Faceți clic pentru editarea stilului de subtitlu al coordonatorului</a:t>
            </a:r>
            <a:endParaRPr lang="en-US"/>
          </a:p>
        </p:txBody>
      </p:sp>
      <p:sp>
        <p:nvSpPr>
          <p:cNvPr id="4" name="Substituent dată 3"/>
          <p:cNvSpPr>
            <a:spLocks noGrp="1"/>
          </p:cNvSpPr>
          <p:nvPr>
            <p:ph type="dt" sz="half" idx="10"/>
          </p:nvPr>
        </p:nvSpPr>
        <p:spPr/>
        <p:txBody>
          <a:bodyPr/>
          <a:lstStyle/>
          <a:p>
            <a:fld id="{D598E66F-72F7-4F5C-8C85-43044DC3D36F}" type="datetime1">
              <a:rPr lang="en-US" smtClean="0"/>
              <a:pPr/>
              <a:t>3/18/2020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text vertical 2"/>
          <p:cNvSpPr>
            <a:spLocks noGrp="1"/>
          </p:cNvSpPr>
          <p:nvPr>
            <p:ph type="body" orient="vert" idx="1"/>
          </p:nvPr>
        </p:nvSpPr>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52FDBD1E-0A14-4FE2-BA57-D4125C11D91C}" type="datetime1">
              <a:rPr lang="en-US" smtClean="0"/>
              <a:pPr/>
              <a:t>3/18/2020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smtClean="0"/>
              <a:t>Faceți clic pentru a edita stilul de titlu Coordonator</a:t>
            </a:r>
            <a:endParaRPr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6FB7AD22-D954-494C-924A-A694CF18F4E9}" type="datetime1">
              <a:rPr lang="en-US" smtClean="0"/>
              <a:pPr/>
              <a:t>3/18/2020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conținut 2"/>
          <p:cNvSpPr>
            <a:spLocks noGrp="1"/>
          </p:cNvSpPr>
          <p:nvPr>
            <p:ph idx="1"/>
          </p:nvPr>
        </p:nvSpPr>
        <p:spPr/>
        <p:txBody>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10"/>
          </p:nvPr>
        </p:nvSpPr>
        <p:spPr/>
        <p:txBody>
          <a:bodyPr/>
          <a:lstStyle/>
          <a:p>
            <a:fld id="{F54E02F3-B5F1-4233-817F-75118B70EA4D}" type="datetime1">
              <a:rPr lang="en-US" smtClean="0"/>
              <a:pPr/>
              <a:t>3/18/2020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smtClean="0"/>
              <a:t>Faceți clic pentru a edita stilul de titlu Coordonator</a:t>
            </a:r>
            <a:endParaRPr lang="en-US"/>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smtClean="0"/>
              <a:t>Faceți clic pentru a edita stilurile de text Coordonator</a:t>
            </a:r>
          </a:p>
        </p:txBody>
      </p:sp>
      <p:sp>
        <p:nvSpPr>
          <p:cNvPr id="4" name="Substituent dată 3"/>
          <p:cNvSpPr>
            <a:spLocks noGrp="1"/>
          </p:cNvSpPr>
          <p:nvPr>
            <p:ph type="dt" sz="half" idx="10"/>
          </p:nvPr>
        </p:nvSpPr>
        <p:spPr/>
        <p:txBody>
          <a:bodyPr/>
          <a:lstStyle/>
          <a:p>
            <a:fld id="{5E73C3E5-1F57-4D11-8C6C-0A6338DBC312}" type="datetime1">
              <a:rPr lang="en-US" smtClean="0"/>
              <a:pPr/>
              <a:t>3/18/2020</a:t>
            </a:fld>
            <a:endParaRPr lang="en-US"/>
          </a:p>
        </p:txBody>
      </p:sp>
      <p:sp>
        <p:nvSpPr>
          <p:cNvPr id="5" name="Substituent subsol 4"/>
          <p:cNvSpPr>
            <a:spLocks noGrp="1"/>
          </p:cNvSpPr>
          <p:nvPr>
            <p:ph type="ftr" sz="quarter" idx="11"/>
          </p:nvPr>
        </p:nvSpPr>
        <p:spPr/>
        <p:txBody>
          <a:bodyPr/>
          <a:lstStyle/>
          <a:p>
            <a:endParaRPr lang="en-US"/>
          </a:p>
        </p:txBody>
      </p:sp>
      <p:sp>
        <p:nvSpPr>
          <p:cNvPr id="6" name="Substituent număr diapozitiv 5"/>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dată 4"/>
          <p:cNvSpPr>
            <a:spLocks noGrp="1"/>
          </p:cNvSpPr>
          <p:nvPr>
            <p:ph type="dt" sz="half" idx="10"/>
          </p:nvPr>
        </p:nvSpPr>
        <p:spPr/>
        <p:txBody>
          <a:bodyPr/>
          <a:lstStyle/>
          <a:p>
            <a:fld id="{83CE1D42-7CDB-4079-AD77-B0474B1671AC}" type="datetime1">
              <a:rPr lang="en-US" smtClean="0"/>
              <a:pPr/>
              <a:t>3/18/2020</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smtClean="0"/>
              <a:t>Faceți clic pentru a edita stilul de titlu Coordonator</a:t>
            </a:r>
            <a:endParaRPr lang="en-US"/>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smtClean="0"/>
              <a:t>Faceți clic pentru a edita stilurile de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7" name="Substituent dată 6"/>
          <p:cNvSpPr>
            <a:spLocks noGrp="1"/>
          </p:cNvSpPr>
          <p:nvPr>
            <p:ph type="dt" sz="half" idx="10"/>
          </p:nvPr>
        </p:nvSpPr>
        <p:spPr/>
        <p:txBody>
          <a:bodyPr/>
          <a:lstStyle/>
          <a:p>
            <a:fld id="{DC38B9D7-7757-4094-970B-E4CFB27C3612}" type="datetime1">
              <a:rPr lang="en-US" smtClean="0"/>
              <a:pPr/>
              <a:t>3/18/2020</a:t>
            </a:fld>
            <a:endParaRPr lang="en-US"/>
          </a:p>
        </p:txBody>
      </p:sp>
      <p:sp>
        <p:nvSpPr>
          <p:cNvPr id="8" name="Substituent subsol 7"/>
          <p:cNvSpPr>
            <a:spLocks noGrp="1"/>
          </p:cNvSpPr>
          <p:nvPr>
            <p:ph type="ftr" sz="quarter" idx="11"/>
          </p:nvPr>
        </p:nvSpPr>
        <p:spPr/>
        <p:txBody>
          <a:bodyPr/>
          <a:lstStyle/>
          <a:p>
            <a:endParaRPr lang="en-US"/>
          </a:p>
        </p:txBody>
      </p:sp>
      <p:sp>
        <p:nvSpPr>
          <p:cNvPr id="9" name="Substituent număr diapozitiv 8"/>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smtClean="0"/>
              <a:t>Faceți clic pentru a edita stilul de titlu Coordonator</a:t>
            </a:r>
            <a:endParaRPr lang="en-US"/>
          </a:p>
        </p:txBody>
      </p:sp>
      <p:sp>
        <p:nvSpPr>
          <p:cNvPr id="3" name="Substituent dată 2"/>
          <p:cNvSpPr>
            <a:spLocks noGrp="1"/>
          </p:cNvSpPr>
          <p:nvPr>
            <p:ph type="dt" sz="half" idx="10"/>
          </p:nvPr>
        </p:nvSpPr>
        <p:spPr/>
        <p:txBody>
          <a:bodyPr/>
          <a:lstStyle/>
          <a:p>
            <a:fld id="{36B57AF3-64DE-45F4-97BB-9C4E875BB55A}" type="datetime1">
              <a:rPr lang="en-US" smtClean="0"/>
              <a:pPr/>
              <a:t>3/18/2020</a:t>
            </a:fld>
            <a:endParaRPr lang="en-US"/>
          </a:p>
        </p:txBody>
      </p:sp>
      <p:sp>
        <p:nvSpPr>
          <p:cNvPr id="4" name="Substituent subsol 3"/>
          <p:cNvSpPr>
            <a:spLocks noGrp="1"/>
          </p:cNvSpPr>
          <p:nvPr>
            <p:ph type="ftr" sz="quarter" idx="11"/>
          </p:nvPr>
        </p:nvSpPr>
        <p:spPr/>
        <p:txBody>
          <a:bodyPr/>
          <a:lstStyle/>
          <a:p>
            <a:endParaRPr lang="en-US"/>
          </a:p>
        </p:txBody>
      </p:sp>
      <p:sp>
        <p:nvSpPr>
          <p:cNvPr id="5" name="Substituent număr diapozitiv 4"/>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a:lstStyle/>
          <a:p>
            <a:fld id="{F0B1DBE8-6818-49F4-B332-748AD9FEE6F6}" type="datetime1">
              <a:rPr lang="en-US" smtClean="0"/>
              <a:pPr/>
              <a:t>3/18/2020</a:t>
            </a:fld>
            <a:endParaRPr lang="en-US"/>
          </a:p>
        </p:txBody>
      </p:sp>
      <p:sp>
        <p:nvSpPr>
          <p:cNvPr id="3" name="Substituent subsol 2"/>
          <p:cNvSpPr>
            <a:spLocks noGrp="1"/>
          </p:cNvSpPr>
          <p:nvPr>
            <p:ph type="ftr" sz="quarter" idx="11"/>
          </p:nvPr>
        </p:nvSpPr>
        <p:spPr/>
        <p:txBody>
          <a:bodyPr/>
          <a:lstStyle/>
          <a:p>
            <a:endParaRPr lang="en-US"/>
          </a:p>
        </p:txBody>
      </p:sp>
      <p:sp>
        <p:nvSpPr>
          <p:cNvPr id="4" name="Substituent număr diapozitiv 3"/>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smtClean="0"/>
              <a:t>Faceți clic pentru a edita stilul de titlu Coordonator</a:t>
            </a:r>
            <a:endParaRPr lang="en-US"/>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2CC44752-1D10-419B-B134-DCBEC0618D31}" type="datetime1">
              <a:rPr lang="en-US" smtClean="0"/>
              <a:pPr/>
              <a:t>3/18/2020</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smtClean="0"/>
              <a:t>Faceți clic pentru a edita stilul de titlu Coordonator</a:t>
            </a:r>
            <a:endParaRPr lang="en-US"/>
          </a:p>
        </p:txBody>
      </p:sp>
      <p:sp>
        <p:nvSpPr>
          <p:cNvPr id="3" name="Substituent i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smtClean="0"/>
              <a:t>Faceți clic pentru a edita stilurile de text Coordonator</a:t>
            </a:r>
          </a:p>
        </p:txBody>
      </p:sp>
      <p:sp>
        <p:nvSpPr>
          <p:cNvPr id="5" name="Substituent dată 4"/>
          <p:cNvSpPr>
            <a:spLocks noGrp="1"/>
          </p:cNvSpPr>
          <p:nvPr>
            <p:ph type="dt" sz="half" idx="10"/>
          </p:nvPr>
        </p:nvSpPr>
        <p:spPr/>
        <p:txBody>
          <a:bodyPr/>
          <a:lstStyle/>
          <a:p>
            <a:fld id="{38F1E0A7-939F-424C-A4DB-D05ADD33158B}" type="datetime1">
              <a:rPr lang="en-US" smtClean="0"/>
              <a:pPr/>
              <a:t>3/18/2020</a:t>
            </a:fld>
            <a:endParaRPr lang="en-US"/>
          </a:p>
        </p:txBody>
      </p:sp>
      <p:sp>
        <p:nvSpPr>
          <p:cNvPr id="6" name="Substituent subsol 5"/>
          <p:cNvSpPr>
            <a:spLocks noGrp="1"/>
          </p:cNvSpPr>
          <p:nvPr>
            <p:ph type="ftr" sz="quarter" idx="11"/>
          </p:nvPr>
        </p:nvSpPr>
        <p:spPr/>
        <p:txBody>
          <a:bodyPr/>
          <a:lstStyle/>
          <a:p>
            <a:endParaRPr lang="en-US"/>
          </a:p>
        </p:txBody>
      </p:sp>
      <p:sp>
        <p:nvSpPr>
          <p:cNvPr id="7" name="Substituent număr diapozitiv 6"/>
          <p:cNvSpPr>
            <a:spLocks noGrp="1"/>
          </p:cNvSpPr>
          <p:nvPr>
            <p:ph type="sldNum" sz="quarter" idx="12"/>
          </p:nvPr>
        </p:nvSpPr>
        <p:spPr/>
        <p:txBody>
          <a:bodyPr/>
          <a:lstStyle/>
          <a:p>
            <a:fld id="{1E923D44-A265-4C35-B3D9-34A1C005FE0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o-RO" smtClean="0"/>
              <a:t>Faceți clic pentru a edita stilul de titlu Coordonator</a:t>
            </a:r>
            <a:endParaRPr lang="en-US"/>
          </a:p>
        </p:txBody>
      </p:sp>
      <p:sp>
        <p:nvSpPr>
          <p:cNvPr id="3" name="Substituent tex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o-RO" smtClean="0"/>
              <a:t>Faceți clic pentru a edita stilurile de text Coordonator</a:t>
            </a:r>
          </a:p>
          <a:p>
            <a:pPr lvl="1"/>
            <a:r>
              <a:rPr lang="ro-RO" smtClean="0"/>
              <a:t>Al doilea nivel</a:t>
            </a:r>
          </a:p>
          <a:p>
            <a:pPr lvl="2"/>
            <a:r>
              <a:rPr lang="ro-RO" smtClean="0"/>
              <a:t>Al treilea nivel</a:t>
            </a:r>
          </a:p>
          <a:p>
            <a:pPr lvl="3"/>
            <a:r>
              <a:rPr lang="ro-RO" smtClean="0"/>
              <a:t>Al patrulea nivel</a:t>
            </a:r>
          </a:p>
          <a:p>
            <a:pPr lvl="4"/>
            <a:r>
              <a:rPr lang="ro-RO" smtClean="0"/>
              <a:t>Al cincilea nivel</a:t>
            </a:r>
            <a:endParaRPr lang="en-US"/>
          </a:p>
        </p:txBody>
      </p:sp>
      <p:sp>
        <p:nvSpPr>
          <p:cNvPr id="4" name="Substituent dată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743F3-0FD0-4B12-B5C2-EFE487ADF464}" type="datetime1">
              <a:rPr lang="en-US" smtClean="0"/>
              <a:pPr/>
              <a:t>3/18/2020</a:t>
            </a:fld>
            <a:endParaRPr lang="en-US"/>
          </a:p>
        </p:txBody>
      </p:sp>
      <p:sp>
        <p:nvSpPr>
          <p:cNvPr id="5" name="Substituent subsol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ubstituent număr diapozitiv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23D44-A265-4C35-B3D9-34A1C005FE0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www.avantssar.eu/" TargetMode="External"/><Relationship Id="rId2" Type="http://schemas.openxmlformats.org/officeDocument/2006/relationships/hyperlink" Target="http://www.avispa-project.org/" TargetMode="External"/><Relationship Id="rId1" Type="http://schemas.openxmlformats.org/officeDocument/2006/relationships/slideLayout" Target="../slideLayouts/slideLayout2.xml"/><Relationship Id="rId4" Type="http://schemas.openxmlformats.org/officeDocument/2006/relationships/hyperlink" Target="http://www.spacios.eu/" TargetMode="Externa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s.ox.ac.uk/projects/concurrency-tools/" TargetMode="External"/><Relationship Id="rId2" Type="http://schemas.openxmlformats.org/officeDocument/2006/relationships/hyperlink" Target="http://www.fsel.com/software.html" TargetMode="External"/><Relationship Id="rId1" Type="http://schemas.openxmlformats.org/officeDocument/2006/relationships/slideLayout" Target="../slideLayouts/slideLayout2.xml"/><Relationship Id="rId5" Type="http://schemas.openxmlformats.org/officeDocument/2006/relationships/hyperlink" Target="http://www.cs.ox.ac.uk/gavin.lowe/Security/Casper/" TargetMode="External"/><Relationship Id="rId4" Type="http://schemas.openxmlformats.org/officeDocument/2006/relationships/hyperlink" Target="https://www.cs.ox.ac.uk/projects/fdr/"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www.cs.ox.ac.uk/gavin.lowe/Security/Casper/manual.pdf" TargetMode="External"/><Relationship Id="rId2" Type="http://schemas.openxmlformats.org/officeDocument/2006/relationships/hyperlink" Target="http://www.garykessler.net/library/crypto.html" TargetMode="External"/><Relationship Id="rId1" Type="http://schemas.openxmlformats.org/officeDocument/2006/relationships/slideLayout" Target="../slideLayouts/slideLayout2.xml"/><Relationship Id="rId5" Type="http://schemas.openxmlformats.org/officeDocument/2006/relationships/hyperlink" Target="http://www.avispa-project.org/package/tutorial.pdf" TargetMode="External"/><Relationship Id="rId4" Type="http://schemas.openxmlformats.org/officeDocument/2006/relationships/hyperlink" Target="http://www.avispa-project.org/package/user-manual.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08720"/>
            <a:ext cx="7772400" cy="1470025"/>
          </a:xfrm>
        </p:spPr>
        <p:txBody>
          <a:bodyPr/>
          <a:lstStyle/>
          <a:p>
            <a:r>
              <a:rPr lang="en-US" dirty="0" smtClean="0"/>
              <a:t>Formal Verification of Security Protocols</a:t>
            </a:r>
            <a:endParaRPr lang="en-US" dirty="0"/>
          </a:p>
        </p:txBody>
      </p:sp>
      <p:sp>
        <p:nvSpPr>
          <p:cNvPr id="3" name="Subtitle 2"/>
          <p:cNvSpPr>
            <a:spLocks noGrp="1"/>
          </p:cNvSpPr>
          <p:nvPr>
            <p:ph type="subTitle" idx="1"/>
          </p:nvPr>
        </p:nvSpPr>
        <p:spPr>
          <a:xfrm>
            <a:off x="1371600" y="2108448"/>
            <a:ext cx="6400800" cy="1176536"/>
          </a:xfrm>
        </p:spPr>
        <p:txBody>
          <a:bodyPr>
            <a:normAutofit/>
          </a:bodyPr>
          <a:lstStyle/>
          <a:p>
            <a:endParaRPr lang="en-US" sz="2800" b="1" dirty="0" smtClean="0">
              <a:solidFill>
                <a:schemeClr val="tx1"/>
              </a:solidFill>
            </a:endParaRPr>
          </a:p>
          <a:p>
            <a:pPr algn="r"/>
            <a:r>
              <a:rPr lang="en-US" sz="2800" b="1" dirty="0" smtClean="0">
                <a:solidFill>
                  <a:schemeClr val="tx1"/>
                </a:solidFill>
              </a:rPr>
              <a:t>Information Security</a:t>
            </a:r>
          </a:p>
          <a:p>
            <a:pPr algn="r"/>
            <a:endParaRPr lang="en-US" sz="2800" b="1" dirty="0" smtClean="0">
              <a:solidFill>
                <a:schemeClr val="tx1"/>
              </a:solidFill>
            </a:endParaRPr>
          </a:p>
        </p:txBody>
      </p:sp>
      <p:sp>
        <p:nvSpPr>
          <p:cNvPr id="4" name="TextBox 3"/>
          <p:cNvSpPr txBox="1"/>
          <p:nvPr/>
        </p:nvSpPr>
        <p:spPr>
          <a:xfrm>
            <a:off x="5508104" y="4509120"/>
            <a:ext cx="2808312" cy="646331"/>
          </a:xfrm>
          <a:prstGeom prst="rect">
            <a:avLst/>
          </a:prstGeom>
          <a:noFill/>
        </p:spPr>
        <p:txBody>
          <a:bodyPr wrap="square" rtlCol="0">
            <a:spAutoFit/>
          </a:bodyPr>
          <a:lstStyle/>
          <a:p>
            <a:pPr algn="r"/>
            <a:r>
              <a:rPr lang="en-GB" dirty="0" err="1" smtClean="0"/>
              <a:t>Mihai-Lica</a:t>
            </a:r>
            <a:r>
              <a:rPr lang="en-GB" dirty="0" smtClean="0"/>
              <a:t> </a:t>
            </a:r>
            <a:r>
              <a:rPr lang="en-GB" dirty="0" err="1" smtClean="0"/>
              <a:t>Pura</a:t>
            </a:r>
            <a:endParaRPr lang="en-GB" dirty="0" smtClean="0"/>
          </a:p>
          <a:p>
            <a:pPr algn="r"/>
            <a:r>
              <a:rPr lang="en-GB" dirty="0" smtClean="0"/>
              <a:t>2020.03.18</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Tools for the formal verification of security protocols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Implemented in the tool framework</a:t>
            </a:r>
          </a:p>
          <a:p>
            <a:pPr lvl="1"/>
            <a:r>
              <a:rPr lang="en-US" dirty="0" smtClean="0"/>
              <a:t>Attacker model(s)</a:t>
            </a:r>
          </a:p>
          <a:p>
            <a:pPr lvl="1"/>
            <a:r>
              <a:rPr lang="en-US" dirty="0" smtClean="0"/>
              <a:t>Communication channels model(s)</a:t>
            </a:r>
          </a:p>
          <a:p>
            <a:pPr lvl="1"/>
            <a:r>
              <a:rPr lang="en-US" dirty="0" smtClean="0"/>
              <a:t>Security goals</a:t>
            </a:r>
          </a:p>
          <a:p>
            <a:pPr lvl="1"/>
            <a:endParaRPr lang="en-US" dirty="0" smtClean="0"/>
          </a:p>
          <a:p>
            <a:r>
              <a:rPr lang="en-US" dirty="0" smtClean="0"/>
              <a:t>Modeled by the user</a:t>
            </a:r>
          </a:p>
          <a:p>
            <a:pPr lvl="1"/>
            <a:r>
              <a:rPr lang="en-US" dirty="0" smtClean="0"/>
              <a:t>Security protocol</a:t>
            </a:r>
          </a:p>
          <a:p>
            <a:pPr lvl="1">
              <a:buNone/>
            </a:pPr>
            <a:endParaRPr lang="en-US" dirty="0" smtClean="0"/>
          </a:p>
          <a:p>
            <a:pPr lvl="1"/>
            <a:endParaRPr lang="en-US" dirty="0" smtClean="0"/>
          </a:p>
          <a:p>
            <a:r>
              <a:rPr lang="en-US" dirty="0" smtClean="0"/>
              <a:t>Specified by the user</a:t>
            </a:r>
          </a:p>
          <a:p>
            <a:pPr lvl="1"/>
            <a:r>
              <a:rPr lang="en-US" dirty="0" smtClean="0"/>
              <a:t>Security goal(s) to be verified</a:t>
            </a:r>
          </a:p>
          <a:p>
            <a:pPr lvl="1"/>
            <a:endParaRPr lang="en-US" dirty="0" smtClean="0"/>
          </a:p>
          <a:p>
            <a:r>
              <a:rPr lang="en-US" dirty="0" smtClean="0"/>
              <a:t>Tool’s output</a:t>
            </a:r>
          </a:p>
          <a:p>
            <a:pPr lvl="1"/>
            <a:r>
              <a:rPr lang="en-US" dirty="0" smtClean="0"/>
              <a:t>Protocol is safe OR</a:t>
            </a:r>
          </a:p>
          <a:p>
            <a:pPr lvl="1"/>
            <a:r>
              <a:rPr lang="en-US" dirty="0" smtClean="0"/>
              <a:t>Protocol is unsafe and an attack trace is provided</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guessing attacks</a:t>
            </a:r>
            <a:endParaRPr lang="en-US" dirty="0"/>
          </a:p>
        </p:txBody>
      </p:sp>
      <p:sp>
        <p:nvSpPr>
          <p:cNvPr id="3" name="Content Placeholder 2"/>
          <p:cNvSpPr>
            <a:spLocks noGrp="1"/>
          </p:cNvSpPr>
          <p:nvPr>
            <p:ph idx="1"/>
          </p:nvPr>
        </p:nvSpPr>
        <p:spPr/>
        <p:txBody>
          <a:bodyPr>
            <a:normAutofit fontScale="55000" lnSpcReduction="20000"/>
          </a:bodyPr>
          <a:lstStyle/>
          <a:p>
            <a:pPr algn="just"/>
            <a:r>
              <a:rPr lang="en-US" dirty="0" smtClean="0"/>
              <a:t>The Encrypted Key Exchange Protocol (EKE) seeks to achieve key establishment and mutual authentication using a poorly-chosen password:</a:t>
            </a:r>
          </a:p>
          <a:p>
            <a:pPr algn="just">
              <a:buNone/>
            </a:pPr>
            <a:r>
              <a:rPr lang="en-US" dirty="0" smtClean="0"/>
              <a:t>1 . A → B : A, {</a:t>
            </a:r>
            <a:r>
              <a:rPr lang="en-US" dirty="0" err="1" smtClean="0"/>
              <a:t>pk</a:t>
            </a:r>
            <a:r>
              <a:rPr lang="en-US" dirty="0" smtClean="0"/>
              <a:t>}</a:t>
            </a:r>
            <a:r>
              <a:rPr lang="en-US" dirty="0" err="1" smtClean="0"/>
              <a:t>passwd</a:t>
            </a:r>
            <a:r>
              <a:rPr lang="en-US" dirty="0" smtClean="0"/>
              <a:t>(A,B)</a:t>
            </a:r>
          </a:p>
          <a:p>
            <a:pPr algn="just">
              <a:buNone/>
            </a:pPr>
            <a:r>
              <a:rPr lang="en-US" dirty="0" smtClean="0"/>
              <a:t>2 . B → A : {{k}</a:t>
            </a:r>
            <a:r>
              <a:rPr lang="en-US" dirty="0" err="1" smtClean="0"/>
              <a:t>pk</a:t>
            </a:r>
            <a:r>
              <a:rPr lang="en-US" dirty="0" smtClean="0"/>
              <a:t>}</a:t>
            </a:r>
            <a:r>
              <a:rPr lang="en-US" dirty="0" err="1" smtClean="0"/>
              <a:t>passwd</a:t>
            </a:r>
            <a:r>
              <a:rPr lang="en-US" dirty="0" smtClean="0"/>
              <a:t>(A,B)</a:t>
            </a:r>
          </a:p>
          <a:p>
            <a:pPr algn="just">
              <a:buNone/>
            </a:pPr>
            <a:r>
              <a:rPr lang="en-US" dirty="0" smtClean="0"/>
              <a:t>3 . A → B : {</a:t>
            </a:r>
            <a:r>
              <a:rPr lang="en-US" dirty="0" err="1" smtClean="0"/>
              <a:t>na</a:t>
            </a:r>
            <a:r>
              <a:rPr lang="en-US" dirty="0" smtClean="0"/>
              <a:t>}k</a:t>
            </a:r>
          </a:p>
          <a:p>
            <a:pPr algn="just">
              <a:buNone/>
            </a:pPr>
            <a:r>
              <a:rPr lang="en-US" dirty="0" smtClean="0"/>
              <a:t>4 . B → A : {</a:t>
            </a:r>
            <a:r>
              <a:rPr lang="en-US" dirty="0" err="1" smtClean="0"/>
              <a:t>na</a:t>
            </a:r>
            <a:r>
              <a:rPr lang="en-US" dirty="0" smtClean="0"/>
              <a:t>, </a:t>
            </a:r>
            <a:r>
              <a:rPr lang="en-US" dirty="0" err="1" smtClean="0"/>
              <a:t>nb</a:t>
            </a:r>
            <a:r>
              <a:rPr lang="en-US" dirty="0" smtClean="0"/>
              <a:t>}k</a:t>
            </a:r>
          </a:p>
          <a:p>
            <a:pPr algn="just">
              <a:buNone/>
            </a:pPr>
            <a:r>
              <a:rPr lang="en-US" dirty="0" smtClean="0"/>
              <a:t>5 . A → B : {</a:t>
            </a:r>
            <a:r>
              <a:rPr lang="en-US" dirty="0" err="1" smtClean="0"/>
              <a:t>nb</a:t>
            </a:r>
            <a:r>
              <a:rPr lang="en-US" dirty="0" smtClean="0"/>
              <a:t>}k</a:t>
            </a:r>
          </a:p>
          <a:p>
            <a:pPr algn="just"/>
            <a:r>
              <a:rPr lang="en-US" dirty="0" smtClean="0"/>
              <a:t>Here </a:t>
            </a:r>
            <a:r>
              <a:rPr lang="en-US" dirty="0" err="1" smtClean="0"/>
              <a:t>passwd</a:t>
            </a:r>
            <a:r>
              <a:rPr lang="en-US" dirty="0" smtClean="0"/>
              <a:t>(A, B) is a potentially poorly-chosen password shared between A and B, </a:t>
            </a:r>
            <a:r>
              <a:rPr lang="en-US" dirty="0" err="1" smtClean="0"/>
              <a:t>pk</a:t>
            </a:r>
            <a:r>
              <a:rPr lang="en-US" dirty="0" smtClean="0"/>
              <a:t> is an asymmetric key created by A, and k is a symmetric key created by B.</a:t>
            </a:r>
          </a:p>
          <a:p>
            <a:pPr algn="just"/>
            <a:r>
              <a:rPr lang="en-US" dirty="0" smtClean="0"/>
              <a:t>Model and analyze this protocol.</a:t>
            </a:r>
          </a:p>
          <a:p>
            <a:pPr algn="just"/>
            <a:r>
              <a:rPr lang="en-US" dirty="0" smtClean="0"/>
              <a:t>Then adapt the protocol so that </a:t>
            </a:r>
            <a:r>
              <a:rPr lang="en-US" dirty="0" err="1" smtClean="0"/>
              <a:t>pk</a:t>
            </a:r>
            <a:r>
              <a:rPr lang="en-US" dirty="0" smtClean="0"/>
              <a:t> is replaced by a symmetric key; you should find an attack.</a:t>
            </a:r>
          </a:p>
          <a:p>
            <a:pPr algn="just"/>
            <a:endParaRPr lang="en-US" dirty="0" smtClean="0"/>
          </a:p>
          <a:p>
            <a:pPr algn="just">
              <a:buNone/>
            </a:pPr>
            <a:r>
              <a:rPr lang="en-US" dirty="0" smtClean="0"/>
              <a:t>Gavin Lowe et al., Casper, A Compiler for the Analysis of Security Protocols - User Manual and Tutorial, p. 33</a:t>
            </a:r>
          </a:p>
          <a:p>
            <a:pPr algn="just">
              <a:buNone/>
            </a:pPr>
            <a:endParaRPr lang="en-US" dirty="0" smtClean="0"/>
          </a:p>
          <a:p>
            <a:pPr algn="just">
              <a:buNone/>
            </a:pPr>
            <a:r>
              <a:rPr lang="en-US" b="1" dirty="0" smtClean="0"/>
              <a:t>…\casper-2.0\</a:t>
            </a:r>
            <a:r>
              <a:rPr lang="en-US" b="1" dirty="0" err="1" smtClean="0"/>
              <a:t>ExamplesLibrary</a:t>
            </a:r>
            <a:r>
              <a:rPr lang="en-US" b="1" dirty="0" smtClean="0"/>
              <a:t>\Guessing\EKE.spl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deductions</a:t>
            </a:r>
          </a:p>
        </p:txBody>
      </p:sp>
      <p:sp>
        <p:nvSpPr>
          <p:cNvPr id="3" name="Content Placeholder 2"/>
          <p:cNvSpPr>
            <a:spLocks noGrp="1"/>
          </p:cNvSpPr>
          <p:nvPr>
            <p:ph idx="1"/>
          </p:nvPr>
        </p:nvSpPr>
        <p:spPr/>
        <p:txBody>
          <a:bodyPr>
            <a:normAutofit fontScale="70000" lnSpcReduction="20000"/>
          </a:bodyPr>
          <a:lstStyle/>
          <a:p>
            <a:r>
              <a:rPr lang="en-US" dirty="0" smtClean="0"/>
              <a:t>define additional ways in which the intruder can deduce new messages</a:t>
            </a:r>
          </a:p>
          <a:p>
            <a:r>
              <a:rPr lang="en-US" dirty="0" smtClean="0"/>
              <a:t>Each deduction defines a way in which the intruder can deduce some message from some collection of other messages that he knows</a:t>
            </a:r>
          </a:p>
          <a:p>
            <a:endParaRPr lang="en-US" dirty="0" smtClean="0"/>
          </a:p>
          <a:p>
            <a:r>
              <a:rPr lang="en-US" dirty="0" smtClean="0"/>
              <a:t>Example</a:t>
            </a:r>
          </a:p>
          <a:p>
            <a:pPr>
              <a:buNone/>
            </a:pPr>
            <a:r>
              <a:rPr lang="en-US" b="1" dirty="0" err="1" smtClean="0"/>
              <a:t>forall</a:t>
            </a:r>
            <a:r>
              <a:rPr lang="en-US" b="1" dirty="0" smtClean="0"/>
              <a:t> k1, k2: </a:t>
            </a:r>
            <a:r>
              <a:rPr lang="en-US" b="1" dirty="0" err="1" smtClean="0"/>
              <a:t>SessionKey</a:t>
            </a:r>
            <a:r>
              <a:rPr lang="en-US" b="1" dirty="0" smtClean="0"/>
              <a:t>; </a:t>
            </a:r>
            <a:r>
              <a:rPr lang="en-US" b="1" dirty="0" err="1" smtClean="0"/>
              <a:t>pks</a:t>
            </a:r>
            <a:r>
              <a:rPr lang="en-US" b="1" dirty="0" smtClean="0"/>
              <a:t> : </a:t>
            </a:r>
            <a:r>
              <a:rPr lang="en-US" b="1" dirty="0" err="1" smtClean="0"/>
              <a:t>ServerPublicKey</a:t>
            </a:r>
            <a:r>
              <a:rPr lang="en-US" b="1" dirty="0" smtClean="0"/>
              <a:t> . \</a:t>
            </a:r>
          </a:p>
          <a:p>
            <a:pPr>
              <a:buNone/>
            </a:pPr>
            <a:r>
              <a:rPr lang="en-US" b="1" dirty="0" smtClean="0"/>
              <a:t>{k1}{</a:t>
            </a:r>
            <a:r>
              <a:rPr lang="en-US" b="1" dirty="0" err="1" smtClean="0"/>
              <a:t>pks</a:t>
            </a:r>
            <a:r>
              <a:rPr lang="en-US" b="1" dirty="0" smtClean="0"/>
              <a:t>}, {k2}{</a:t>
            </a:r>
            <a:r>
              <a:rPr lang="en-US" b="1" dirty="0" err="1" smtClean="0"/>
              <a:t>pks</a:t>
            </a:r>
            <a:r>
              <a:rPr lang="en-US" b="1" dirty="0" smtClean="0"/>
              <a:t>} |- k1 (+) k2</a:t>
            </a:r>
          </a:p>
          <a:p>
            <a:pPr>
              <a:buNone/>
            </a:pPr>
            <a:endParaRPr lang="en-US" dirty="0" smtClean="0"/>
          </a:p>
          <a:p>
            <a:pPr>
              <a:buNone/>
            </a:pPr>
            <a:r>
              <a:rPr lang="en-US" dirty="0" smtClean="0"/>
              <a:t>-- if the intruder knows the messages </a:t>
            </a:r>
            <a:r>
              <a:rPr lang="en-US" b="1" dirty="0" smtClean="0"/>
              <a:t>{k1}{</a:t>
            </a:r>
            <a:r>
              <a:rPr lang="en-US" b="1" dirty="0" err="1" smtClean="0"/>
              <a:t>pks</a:t>
            </a:r>
            <a:r>
              <a:rPr lang="en-US" b="1" dirty="0" smtClean="0"/>
              <a:t>}</a:t>
            </a:r>
            <a:r>
              <a:rPr lang="en-US" dirty="0" smtClean="0"/>
              <a:t> and</a:t>
            </a:r>
            <a:r>
              <a:rPr lang="en-US" b="1" dirty="0" smtClean="0"/>
              <a:t> {k2}{</a:t>
            </a:r>
            <a:r>
              <a:rPr lang="en-US" b="1" dirty="0" err="1" smtClean="0"/>
              <a:t>pks</a:t>
            </a:r>
            <a:r>
              <a:rPr lang="en-US" b="1" dirty="0" smtClean="0"/>
              <a:t>}, </a:t>
            </a:r>
            <a:r>
              <a:rPr lang="en-US" dirty="0" smtClean="0"/>
              <a:t>he can learn message </a:t>
            </a:r>
            <a:r>
              <a:rPr lang="en-US" b="1" dirty="0" smtClean="0"/>
              <a:t>k1 (+) k2 </a:t>
            </a:r>
            <a:r>
              <a:rPr lang="en-US" dirty="0" smtClean="0"/>
              <a:t>(applicable in the case of TMN protocol, please see next slide)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Intruder deductions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example of deduction from the previous slide is relevant to the TMN protocol. </a:t>
            </a:r>
          </a:p>
          <a:p>
            <a:pPr>
              <a:buNone/>
            </a:pPr>
            <a:r>
              <a:rPr lang="en-US" dirty="0" smtClean="0"/>
              <a:t>1 . A → S : B, {ka}</a:t>
            </a:r>
            <a:r>
              <a:rPr lang="en-US" dirty="0" err="1" smtClean="0"/>
              <a:t>pks</a:t>
            </a:r>
            <a:endParaRPr lang="en-US" dirty="0" smtClean="0"/>
          </a:p>
          <a:p>
            <a:pPr>
              <a:buNone/>
            </a:pPr>
            <a:r>
              <a:rPr lang="en-US" dirty="0" smtClean="0"/>
              <a:t>2 . S → B : A</a:t>
            </a:r>
          </a:p>
          <a:p>
            <a:pPr>
              <a:buNone/>
            </a:pPr>
            <a:r>
              <a:rPr lang="en-US" dirty="0" smtClean="0"/>
              <a:t>3 . B → S : A, {kb}</a:t>
            </a:r>
            <a:r>
              <a:rPr lang="en-US" dirty="0" err="1" smtClean="0"/>
              <a:t>pks</a:t>
            </a:r>
            <a:endParaRPr lang="en-US" dirty="0" smtClean="0"/>
          </a:p>
          <a:p>
            <a:pPr>
              <a:buNone/>
            </a:pPr>
            <a:r>
              <a:rPr lang="en-US" dirty="0" smtClean="0"/>
              <a:t>4 . S → A : ka ⊕ kb</a:t>
            </a:r>
          </a:p>
          <a:p>
            <a:r>
              <a:rPr lang="en-US" dirty="0" smtClean="0"/>
              <a:t>If the intruder knows two distinct session keys both encrypted with the same server’s public key, then he can replay them at the server, and use the server as an oracle to learn the </a:t>
            </a:r>
            <a:r>
              <a:rPr lang="en-US" dirty="0" err="1" smtClean="0"/>
              <a:t>Vernam</a:t>
            </a:r>
            <a:r>
              <a:rPr lang="en-US" dirty="0" smtClean="0"/>
              <a:t> encryption of the session keys. </a:t>
            </a:r>
          </a:p>
          <a:p>
            <a:r>
              <a:rPr lang="en-US" dirty="0" smtClean="0"/>
              <a:t>Investigate the effect of modeling the TMN protocol, using a system without a server, but where the intruder is given the above extra deduction.</a:t>
            </a:r>
          </a:p>
          <a:p>
            <a:endParaRPr lang="en-US" dirty="0" smtClean="0"/>
          </a:p>
          <a:p>
            <a:pPr>
              <a:buNone/>
            </a:pPr>
            <a:endParaRPr lang="en-US" dirty="0" smtClean="0"/>
          </a:p>
          <a:p>
            <a:pPr>
              <a:buNone/>
            </a:pPr>
            <a:r>
              <a:rPr lang="en-US" dirty="0" smtClean="0"/>
              <a:t>Gavin Lowe et al., Casper, A Compiler for the Analysis of Security Protocols - User Manual and Tutorial, p. 31</a:t>
            </a:r>
          </a:p>
          <a:p>
            <a:pPr>
              <a:buNone/>
            </a:pPr>
            <a:endParaRPr lang="en-US" dirty="0" smtClean="0"/>
          </a:p>
          <a:p>
            <a:pPr>
              <a:buNone/>
            </a:pPr>
            <a:r>
              <a:rPr lang="en-US" b="1" dirty="0" smtClean="0"/>
              <a:t>…\casper-2.0\</a:t>
            </a:r>
            <a:r>
              <a:rPr lang="en-US" b="1" dirty="0" err="1" smtClean="0"/>
              <a:t>ExamplesLibrary</a:t>
            </a:r>
            <a:r>
              <a:rPr lang="en-US" b="1" dirty="0" smtClean="0"/>
              <a:t>\</a:t>
            </a:r>
            <a:r>
              <a:rPr lang="en-US" b="1" dirty="0" err="1" smtClean="0"/>
              <a:t>UserDeductions</a:t>
            </a:r>
            <a:r>
              <a:rPr lang="en-US" b="1" dirty="0" smtClean="0"/>
              <a:t>\TMN.spl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AVISPA</a:t>
            </a:r>
          </a:p>
          <a:p>
            <a:pPr lvl="1"/>
            <a:r>
              <a:rPr lang="en-US" dirty="0" smtClean="0">
                <a:hlinkClick r:id="rId2"/>
              </a:rPr>
              <a:t>http://www.avispa-project.org/</a:t>
            </a:r>
            <a:endParaRPr lang="en-US" dirty="0" smtClean="0"/>
          </a:p>
          <a:p>
            <a:endParaRPr lang="en-US" dirty="0" smtClean="0"/>
          </a:p>
          <a:p>
            <a:r>
              <a:rPr lang="en-US" dirty="0" smtClean="0"/>
              <a:t>AVISPA - </a:t>
            </a:r>
            <a:r>
              <a:rPr lang="en-US" b="1" dirty="0" smtClean="0"/>
              <a:t>A</a:t>
            </a:r>
            <a:r>
              <a:rPr lang="en-US" dirty="0" smtClean="0"/>
              <a:t>utomated </a:t>
            </a:r>
            <a:r>
              <a:rPr lang="en-US" b="1" dirty="0" smtClean="0"/>
              <a:t>V</a:t>
            </a:r>
            <a:r>
              <a:rPr lang="en-US" dirty="0" smtClean="0"/>
              <a:t>alidation of </a:t>
            </a:r>
            <a:r>
              <a:rPr lang="en-US" b="1" dirty="0" smtClean="0"/>
              <a:t>I</a:t>
            </a:r>
            <a:r>
              <a:rPr lang="en-US" dirty="0" smtClean="0"/>
              <a:t>nternet </a:t>
            </a:r>
            <a:r>
              <a:rPr lang="en-US" b="1" dirty="0" smtClean="0"/>
              <a:t>S</a:t>
            </a:r>
            <a:r>
              <a:rPr lang="en-US" dirty="0" smtClean="0"/>
              <a:t>ecurity </a:t>
            </a:r>
            <a:r>
              <a:rPr lang="en-US" b="1" dirty="0" smtClean="0"/>
              <a:t>P</a:t>
            </a:r>
            <a:r>
              <a:rPr lang="en-US" dirty="0" smtClean="0"/>
              <a:t>rotocols and </a:t>
            </a:r>
            <a:r>
              <a:rPr lang="en-US" b="1" dirty="0" smtClean="0"/>
              <a:t>A</a:t>
            </a:r>
            <a:r>
              <a:rPr lang="en-US" dirty="0" smtClean="0"/>
              <a:t>pplications</a:t>
            </a:r>
          </a:p>
          <a:p>
            <a:endParaRPr lang="en-US" dirty="0" smtClean="0"/>
          </a:p>
          <a:p>
            <a:r>
              <a:rPr lang="en-US" dirty="0" smtClean="0"/>
              <a:t>AVANTSSAR - Automated </a:t>
            </a:r>
            <a:r>
              <a:rPr lang="en-US" dirty="0" err="1" smtClean="0"/>
              <a:t>VAlidatioN</a:t>
            </a:r>
            <a:r>
              <a:rPr lang="en-US" dirty="0" smtClean="0"/>
              <a:t> of Trust and Security of Service-oriented </a:t>
            </a:r>
            <a:r>
              <a:rPr lang="en-US" dirty="0" err="1" smtClean="0"/>
              <a:t>ARchitectures</a:t>
            </a:r>
            <a:endParaRPr lang="en-US" dirty="0" smtClean="0"/>
          </a:p>
          <a:p>
            <a:pPr lvl="1"/>
            <a:r>
              <a:rPr lang="en-US" dirty="0" smtClean="0">
                <a:hlinkClick r:id="rId3"/>
              </a:rPr>
              <a:t>http://www.avantssar.eu/</a:t>
            </a:r>
            <a:endParaRPr lang="en-US" dirty="0" smtClean="0"/>
          </a:p>
          <a:p>
            <a:r>
              <a:rPr lang="en-US" dirty="0" err="1" smtClean="0"/>
              <a:t>SPaCIoS</a:t>
            </a:r>
            <a:r>
              <a:rPr lang="en-US" dirty="0" smtClean="0"/>
              <a:t> - </a:t>
            </a:r>
            <a:r>
              <a:rPr lang="en-US" dirty="0" err="1" smtClean="0"/>
              <a:t>SPaCIoS</a:t>
            </a:r>
            <a:r>
              <a:rPr lang="en-US" dirty="0" smtClean="0"/>
              <a:t>: Secure Provision and Consumption in the Internet of Services</a:t>
            </a:r>
          </a:p>
          <a:p>
            <a:pPr lvl="1"/>
            <a:r>
              <a:rPr lang="en-US" dirty="0" smtClean="0">
                <a:hlinkClick r:id="rId4"/>
              </a:rPr>
              <a:t>http://www.spacios.eu/</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104</a:t>
            </a:fld>
            <a:endParaRPr lang="en-US"/>
          </a:p>
        </p:txBody>
      </p:sp>
      <p:pic>
        <p:nvPicPr>
          <p:cNvPr id="5" name="Picture 2"/>
          <p:cNvPicPr>
            <a:picLocks noGrp="1" noChangeAspect="1" noChangeArrowheads="1"/>
          </p:cNvPicPr>
          <p:nvPr>
            <p:ph idx="1"/>
          </p:nvPr>
        </p:nvPicPr>
        <p:blipFill>
          <a:blip r:embed="rId2" cstate="print"/>
          <a:srcRect/>
          <a:stretch>
            <a:fillRect/>
          </a:stretch>
        </p:blipFill>
        <p:spPr bwMode="auto">
          <a:xfrm>
            <a:off x="755576" y="1484784"/>
            <a:ext cx="7558088" cy="4457700"/>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smtClean="0"/>
              <a:t>OFMC – On-the-Fly Model Checker</a:t>
            </a:r>
            <a:r>
              <a:rPr lang="en-US" dirty="0" smtClean="0"/>
              <a:t> [1]</a:t>
            </a:r>
          </a:p>
          <a:p>
            <a:pPr algn="just"/>
            <a:r>
              <a:rPr lang="en-US" dirty="0" smtClean="0"/>
              <a:t>Lazy data types</a:t>
            </a:r>
          </a:p>
          <a:p>
            <a:pPr lvl="1" algn="just"/>
            <a:r>
              <a:rPr lang="en-US" dirty="0" smtClean="0"/>
              <a:t>Generators build data without evaluating their arguments </a:t>
            </a:r>
          </a:p>
          <a:p>
            <a:pPr algn="just"/>
            <a:r>
              <a:rPr lang="en-US" dirty="0" err="1" smtClean="0"/>
              <a:t>Dolev</a:t>
            </a:r>
            <a:r>
              <a:rPr lang="en-US" dirty="0" smtClean="0"/>
              <a:t>-Yao lazy intruder</a:t>
            </a:r>
          </a:p>
          <a:p>
            <a:pPr lvl="1" algn="just"/>
            <a:r>
              <a:rPr lang="en-US" dirty="0" smtClean="0"/>
              <a:t>Symbolic term representation of the possible messages it can generate</a:t>
            </a:r>
          </a:p>
          <a:p>
            <a:pPr lvl="1" algn="just"/>
            <a:r>
              <a:rPr lang="en-US" dirty="0" smtClean="0"/>
              <a:t>Storing and manipulating constraints about what must be generated</a:t>
            </a:r>
          </a:p>
          <a:p>
            <a:pPr algn="just"/>
            <a:r>
              <a:rPr lang="en-US" dirty="0" smtClean="0"/>
              <a:t>Lazy infinite-state approach</a:t>
            </a:r>
          </a:p>
          <a:p>
            <a:pPr algn="just"/>
            <a:r>
              <a:rPr lang="en-US" dirty="0" smtClean="0"/>
              <a:t>Symbolic session generation – avoid enumerating all possible session instances</a:t>
            </a:r>
          </a:p>
          <a:p>
            <a:pPr algn="just"/>
            <a:endParaRPr lang="en-US" dirty="0" smtClean="0"/>
          </a:p>
          <a:p>
            <a:pPr algn="just"/>
            <a:r>
              <a:rPr lang="en-US" dirty="0" smtClean="0"/>
              <a:t>Falsification of protocols (fast attack detection)</a:t>
            </a:r>
          </a:p>
          <a:p>
            <a:pPr algn="just"/>
            <a:r>
              <a:rPr lang="en-US" dirty="0" smtClean="0"/>
              <a:t>Verification for a bounded number of sessions</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 protocol modeling</a:t>
            </a:r>
            <a:endParaRPr lang="en-US" dirty="0"/>
          </a:p>
        </p:txBody>
      </p:sp>
      <p:sp>
        <p:nvSpPr>
          <p:cNvPr id="3" name="Content Placeholder 2"/>
          <p:cNvSpPr>
            <a:spLocks noGrp="1"/>
          </p:cNvSpPr>
          <p:nvPr>
            <p:ph idx="1"/>
          </p:nvPr>
        </p:nvSpPr>
        <p:spPr/>
        <p:txBody>
          <a:bodyPr/>
          <a:lstStyle/>
          <a:p>
            <a:r>
              <a:rPr lang="en-US" b="1" i="1" dirty="0" smtClean="0"/>
              <a:t>HLPSL – High Level Protocol Specification Language</a:t>
            </a:r>
          </a:p>
          <a:p>
            <a:r>
              <a:rPr lang="en-US" dirty="0" smtClean="0"/>
              <a:t>Role-based language</a:t>
            </a:r>
          </a:p>
          <a:p>
            <a:r>
              <a:rPr lang="en-US" dirty="0" smtClean="0"/>
              <a:t>Roles are defined by a finite state automata</a:t>
            </a:r>
          </a:p>
          <a:p>
            <a:endParaRPr lang="en-US" dirty="0" smtClean="0"/>
          </a:p>
          <a:p>
            <a:r>
              <a:rPr lang="en-US" b="1" i="1" dirty="0" smtClean="0"/>
              <a:t>IF – Intermediate Format</a:t>
            </a:r>
          </a:p>
          <a:p>
            <a:r>
              <a:rPr lang="en-US" dirty="0" smtClean="0"/>
              <a:t>Low-level specification language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 protocol modeling</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Predefined macros:</a:t>
            </a:r>
          </a:p>
          <a:p>
            <a:endParaRPr lang="en-US" dirty="0" smtClean="0"/>
          </a:p>
          <a:p>
            <a:pPr>
              <a:buNone/>
            </a:pPr>
            <a:r>
              <a:rPr lang="en-US" dirty="0" smtClean="0"/>
              <a:t>	confidentiality</a:t>
            </a:r>
          </a:p>
          <a:p>
            <a:pPr lvl="1"/>
            <a:r>
              <a:rPr lang="en-US" b="1" dirty="0" smtClean="0"/>
              <a:t>secret(</a:t>
            </a:r>
            <a:r>
              <a:rPr lang="en-US" b="1" dirty="0" err="1" smtClean="0"/>
              <a:t>E,id,S</a:t>
            </a:r>
            <a:r>
              <a:rPr lang="en-US" b="1" dirty="0" smtClean="0"/>
              <a:t>) </a:t>
            </a:r>
            <a:r>
              <a:rPr lang="en-US" dirty="0" smtClean="0"/>
              <a:t>– information E declared as a secret shared by the agents from the set S</a:t>
            </a:r>
            <a:endParaRPr lang="en-US" b="1" dirty="0" smtClean="0"/>
          </a:p>
          <a:p>
            <a:pPr lvl="1"/>
            <a:endParaRPr lang="en-US" dirty="0" smtClean="0"/>
          </a:p>
          <a:p>
            <a:pPr>
              <a:buNone/>
            </a:pPr>
            <a:r>
              <a:rPr lang="en-US" dirty="0" smtClean="0"/>
              <a:t>	authentication</a:t>
            </a:r>
          </a:p>
          <a:p>
            <a:pPr>
              <a:buNone/>
            </a:pPr>
            <a:r>
              <a:rPr lang="en-US" dirty="0" smtClean="0"/>
              <a:t>       (strong authentication is an extension of weak authentication that includes replay attacks)</a:t>
            </a:r>
          </a:p>
          <a:p>
            <a:pPr lvl="1"/>
            <a:r>
              <a:rPr lang="en-US" b="1" dirty="0" smtClean="0"/>
              <a:t>witness(</a:t>
            </a:r>
            <a:r>
              <a:rPr lang="en-US" b="1" dirty="0" err="1" smtClean="0"/>
              <a:t>A,B,id,E</a:t>
            </a:r>
            <a:r>
              <a:rPr lang="en-US" b="1" dirty="0" smtClean="0"/>
              <a:t>)</a:t>
            </a:r>
            <a:r>
              <a:rPr lang="en-US" dirty="0" smtClean="0"/>
              <a:t> – strong authentication of A by B, A is witness of information E</a:t>
            </a:r>
          </a:p>
          <a:p>
            <a:pPr lvl="1"/>
            <a:r>
              <a:rPr lang="en-US" b="1" dirty="0" smtClean="0"/>
              <a:t>request(</a:t>
            </a:r>
            <a:r>
              <a:rPr lang="en-US" b="1" dirty="0" err="1" smtClean="0"/>
              <a:t>B,A,id,E</a:t>
            </a:r>
            <a:r>
              <a:rPr lang="en-US" b="1" dirty="0" smtClean="0"/>
              <a:t>)</a:t>
            </a:r>
            <a:r>
              <a:rPr lang="en-US" dirty="0" smtClean="0"/>
              <a:t> – strong authentication of A by B, B requests a check for the information E</a:t>
            </a:r>
          </a:p>
          <a:p>
            <a:pPr lvl="1"/>
            <a:endParaRPr lang="en-US" dirty="0" smtClean="0"/>
          </a:p>
          <a:p>
            <a:pPr>
              <a:buNone/>
            </a:pPr>
            <a:r>
              <a:rPr lang="en-US" dirty="0" smtClean="0"/>
              <a:t>	weak authentication</a:t>
            </a:r>
          </a:p>
          <a:p>
            <a:pPr lvl="1"/>
            <a:r>
              <a:rPr lang="en-US" b="1" dirty="0" smtClean="0"/>
              <a:t>witness(</a:t>
            </a:r>
            <a:r>
              <a:rPr lang="en-US" b="1" dirty="0" err="1" smtClean="0"/>
              <a:t>A,B,id,E</a:t>
            </a:r>
            <a:r>
              <a:rPr lang="en-US" b="1" dirty="0" smtClean="0"/>
              <a:t>)</a:t>
            </a:r>
          </a:p>
          <a:p>
            <a:pPr lvl="1"/>
            <a:r>
              <a:rPr lang="en-US" b="1" dirty="0" err="1" smtClean="0"/>
              <a:t>wrequest</a:t>
            </a:r>
            <a:r>
              <a:rPr lang="en-US" b="1" dirty="0" smtClean="0"/>
              <a:t>(</a:t>
            </a:r>
            <a:r>
              <a:rPr lang="en-US" b="1" dirty="0" err="1" smtClean="0"/>
              <a:t>B,A,id,E</a:t>
            </a:r>
            <a:r>
              <a:rPr lang="en-US" b="1" dirty="0" smtClean="0"/>
              <a: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 protocol modeling</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Needham-Schroeder Public Key Protocol</a:t>
            </a:r>
          </a:p>
          <a:p>
            <a:r>
              <a:rPr lang="en-US" dirty="0" smtClean="0"/>
              <a:t>Objectives: </a:t>
            </a:r>
          </a:p>
          <a:p>
            <a:pPr lvl="1"/>
            <a:r>
              <a:rPr lang="en-US" dirty="0" smtClean="0"/>
              <a:t>Mutual authentication of A and B</a:t>
            </a:r>
          </a:p>
          <a:p>
            <a:pPr lvl="1"/>
            <a:r>
              <a:rPr lang="en-US" dirty="0" smtClean="0"/>
              <a:t>Secrecy of Na and </a:t>
            </a:r>
            <a:r>
              <a:rPr lang="en-US" dirty="0" err="1" smtClean="0"/>
              <a:t>Nb</a:t>
            </a:r>
            <a:endParaRPr lang="en-US" dirty="0" smtClean="0"/>
          </a:p>
          <a:p>
            <a:endParaRPr lang="en-US" dirty="0" smtClean="0"/>
          </a:p>
          <a:p>
            <a:pPr>
              <a:buNone/>
            </a:pPr>
            <a:r>
              <a:rPr lang="en-US" dirty="0" smtClean="0"/>
              <a:t>1. A -&gt; B: {</a:t>
            </a:r>
            <a:r>
              <a:rPr lang="en-US" dirty="0" err="1" smtClean="0"/>
              <a:t>Na.A</a:t>
            </a:r>
            <a:r>
              <a:rPr lang="en-US" dirty="0" smtClean="0"/>
              <a:t>}_Kb</a:t>
            </a:r>
          </a:p>
          <a:p>
            <a:pPr>
              <a:buNone/>
            </a:pPr>
            <a:r>
              <a:rPr lang="en-US" dirty="0" smtClean="0"/>
              <a:t>2. B -&gt; A: {</a:t>
            </a:r>
            <a:r>
              <a:rPr lang="en-US" dirty="0" err="1" smtClean="0"/>
              <a:t>Na.Nb</a:t>
            </a:r>
            <a:r>
              <a:rPr lang="en-US" dirty="0" smtClean="0"/>
              <a:t>}_Ka</a:t>
            </a:r>
          </a:p>
          <a:p>
            <a:pPr>
              <a:buNone/>
            </a:pPr>
            <a:r>
              <a:rPr lang="en-US" dirty="0" smtClean="0"/>
              <a:t>3. A -&gt; B: {</a:t>
            </a:r>
            <a:r>
              <a:rPr lang="en-US" dirty="0" err="1" smtClean="0"/>
              <a:t>Nb</a:t>
            </a:r>
            <a:r>
              <a:rPr lang="en-US" dirty="0" smtClean="0"/>
              <a:t>}_Kb</a:t>
            </a:r>
          </a:p>
          <a:p>
            <a:pPr>
              <a:buNone/>
            </a:pPr>
            <a:endParaRPr lang="en-US" dirty="0" smtClean="0"/>
          </a:p>
          <a:p>
            <a:pPr>
              <a:buNone/>
            </a:pPr>
            <a:r>
              <a:rPr lang="en-US" b="1" dirty="0" smtClean="0"/>
              <a:t>…/avispa-1.1/</a:t>
            </a:r>
            <a:r>
              <a:rPr lang="en-US" b="1" dirty="0" err="1" smtClean="0"/>
              <a:t>avispa</a:t>
            </a:r>
            <a:r>
              <a:rPr lang="en-US" b="1" dirty="0" smtClean="0"/>
              <a:t>-library/</a:t>
            </a:r>
            <a:r>
              <a:rPr lang="en-US" b="1" dirty="0" err="1" smtClean="0"/>
              <a:t>NSPK.hlpsl</a:t>
            </a:r>
            <a:endParaRPr lang="en-US" b="1"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role </a:t>
            </a:r>
            <a:r>
              <a:rPr lang="en-US" dirty="0" err="1" smtClean="0"/>
              <a:t>alice</a:t>
            </a:r>
            <a:r>
              <a:rPr lang="en-US" dirty="0" smtClean="0"/>
              <a:t> (A, B: agent, Ka, Kb: </a:t>
            </a:r>
            <a:r>
              <a:rPr lang="en-US" dirty="0" err="1" smtClean="0"/>
              <a:t>public_key</a:t>
            </a:r>
            <a:r>
              <a:rPr lang="en-US" dirty="0" smtClean="0"/>
              <a:t>, SND, RCV: channel (</a:t>
            </a:r>
            <a:r>
              <a:rPr lang="en-US" dirty="0" err="1" smtClean="0"/>
              <a:t>dy</a:t>
            </a:r>
            <a:r>
              <a:rPr lang="en-US" dirty="0" smtClean="0"/>
              <a:t>)) </a:t>
            </a:r>
          </a:p>
          <a:p>
            <a:pPr>
              <a:buNone/>
            </a:pPr>
            <a:r>
              <a:rPr lang="en-US" dirty="0" err="1" smtClean="0"/>
              <a:t>played_by</a:t>
            </a:r>
            <a:r>
              <a:rPr lang="en-US" dirty="0" smtClean="0"/>
              <a:t> A def=</a:t>
            </a:r>
          </a:p>
          <a:p>
            <a:pPr>
              <a:buNone/>
            </a:pPr>
            <a:r>
              <a:rPr lang="en-US" dirty="0" smtClean="0"/>
              <a:t>  	local State : </a:t>
            </a:r>
            <a:r>
              <a:rPr lang="en-US" dirty="0" err="1" smtClean="0"/>
              <a:t>nat</a:t>
            </a:r>
            <a:r>
              <a:rPr lang="en-US" dirty="0" smtClean="0"/>
              <a:t>, Na, </a:t>
            </a:r>
            <a:r>
              <a:rPr lang="en-US" dirty="0" err="1" smtClean="0"/>
              <a:t>Nb</a:t>
            </a:r>
            <a:r>
              <a:rPr lang="en-US" dirty="0" smtClean="0"/>
              <a:t>: text</a:t>
            </a:r>
          </a:p>
          <a:p>
            <a:pPr>
              <a:buNone/>
            </a:pPr>
            <a:r>
              <a:rPr lang="en-US" dirty="0" smtClean="0"/>
              <a:t>	init State := 0</a:t>
            </a:r>
          </a:p>
          <a:p>
            <a:pPr>
              <a:buNone/>
            </a:pPr>
            <a:r>
              <a:rPr lang="en-US" dirty="0" smtClean="0"/>
              <a:t>  	transition</a:t>
            </a:r>
          </a:p>
          <a:p>
            <a:pPr>
              <a:buNone/>
            </a:pPr>
            <a:r>
              <a:rPr lang="en-US" dirty="0" smtClean="0"/>
              <a:t>		0.  State  = 0 /\ RCV(start) =|&gt; </a:t>
            </a:r>
          </a:p>
          <a:p>
            <a:pPr>
              <a:buNone/>
            </a:pPr>
            <a:r>
              <a:rPr lang="en-US" dirty="0" smtClean="0"/>
              <a:t>			State':= 2 /\ Na' := new() /\ SND({</a:t>
            </a:r>
            <a:r>
              <a:rPr lang="en-US" dirty="0" err="1" smtClean="0"/>
              <a:t>Na'.A</a:t>
            </a:r>
            <a:r>
              <a:rPr lang="en-US" dirty="0" smtClean="0"/>
              <a:t>}_Kb)</a:t>
            </a:r>
          </a:p>
          <a:p>
            <a:pPr>
              <a:buNone/>
            </a:pPr>
            <a:r>
              <a:rPr lang="en-US" dirty="0" smtClean="0"/>
              <a:t>			   /\ secret(</a:t>
            </a:r>
            <a:r>
              <a:rPr lang="en-US" dirty="0" err="1" smtClean="0"/>
              <a:t>Na',na</a:t>
            </a:r>
            <a:r>
              <a:rPr lang="en-US" dirty="0" smtClean="0"/>
              <a:t>,{A,B}) </a:t>
            </a:r>
          </a:p>
          <a:p>
            <a:pPr>
              <a:buNone/>
            </a:pPr>
            <a:r>
              <a:rPr lang="en-US" dirty="0" smtClean="0"/>
              <a:t>			   /\ witness(</a:t>
            </a:r>
            <a:r>
              <a:rPr lang="en-US" dirty="0" err="1" smtClean="0"/>
              <a:t>A,B,bob_alice_na,Na</a:t>
            </a:r>
            <a:r>
              <a:rPr lang="en-US" dirty="0" smtClean="0"/>
              <a:t>')</a:t>
            </a:r>
          </a:p>
          <a:p>
            <a:pPr>
              <a:buNone/>
            </a:pPr>
            <a:endParaRPr lang="en-US" dirty="0" smtClean="0"/>
          </a:p>
          <a:p>
            <a:pPr>
              <a:buNone/>
            </a:pPr>
            <a:r>
              <a:rPr lang="en-US" dirty="0" smtClean="0"/>
              <a:t>    	           2.  State  = 2 /\ RCV({</a:t>
            </a:r>
            <a:r>
              <a:rPr lang="en-US" dirty="0" err="1" smtClean="0"/>
              <a:t>Na.Nb</a:t>
            </a:r>
            <a:r>
              <a:rPr lang="en-US" dirty="0" smtClean="0"/>
              <a:t>'}_Ka) =|&gt; </a:t>
            </a:r>
          </a:p>
          <a:p>
            <a:pPr>
              <a:buNone/>
            </a:pPr>
            <a:r>
              <a:rPr lang="en-US" dirty="0" smtClean="0"/>
              <a:t>			 State':= 4 /\ SND({</a:t>
            </a:r>
            <a:r>
              <a:rPr lang="en-US" dirty="0" err="1" smtClean="0"/>
              <a:t>Nb</a:t>
            </a:r>
            <a:r>
              <a:rPr lang="en-US" dirty="0" smtClean="0"/>
              <a:t>'}_Kb) </a:t>
            </a:r>
          </a:p>
          <a:p>
            <a:pPr>
              <a:buNone/>
            </a:pPr>
            <a:r>
              <a:rPr lang="en-US" dirty="0" smtClean="0"/>
              <a:t>			    /\ request(</a:t>
            </a:r>
            <a:r>
              <a:rPr lang="en-US" dirty="0" err="1" smtClean="0"/>
              <a:t>A,B,alice_bob_nb,Nb</a:t>
            </a:r>
            <a:r>
              <a:rPr lang="en-US" dirty="0" smtClean="0"/>
              <a:t>')</a:t>
            </a:r>
          </a:p>
          <a:p>
            <a:pPr>
              <a:buNone/>
            </a:pPr>
            <a:r>
              <a:rPr lang="en-US" dirty="0" smtClean="0"/>
              <a:t>end role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Casper &amp; FDR2</a:t>
            </a:r>
            <a:endParaRPr lang="en-US" dirty="0"/>
          </a:p>
        </p:txBody>
      </p:sp>
      <p:sp>
        <p:nvSpPr>
          <p:cNvPr id="3" name="Content Placeholder 2"/>
          <p:cNvSpPr>
            <a:spLocks noGrp="1"/>
          </p:cNvSpPr>
          <p:nvPr>
            <p:ph idx="1"/>
          </p:nvPr>
        </p:nvSpPr>
        <p:spPr/>
        <p:txBody>
          <a:bodyPr>
            <a:normAutofit lnSpcReduction="10000"/>
          </a:bodyPr>
          <a:lstStyle/>
          <a:p>
            <a:r>
              <a:rPr lang="en-US" dirty="0" smtClean="0"/>
              <a:t>FDR2</a:t>
            </a:r>
          </a:p>
          <a:p>
            <a:pPr lvl="1"/>
            <a:r>
              <a:rPr lang="en-US" dirty="0" smtClean="0">
                <a:hlinkClick r:id="rId2"/>
              </a:rPr>
              <a:t>http://www.fsel.com/software.html</a:t>
            </a:r>
            <a:endParaRPr lang="en-US" dirty="0" smtClean="0"/>
          </a:p>
          <a:p>
            <a:r>
              <a:rPr lang="en-US" dirty="0" smtClean="0"/>
              <a:t>FDR2 binaries:</a:t>
            </a:r>
          </a:p>
          <a:p>
            <a:pPr lvl="1"/>
            <a:r>
              <a:rPr lang="en-US" dirty="0" smtClean="0">
                <a:hlinkClick r:id="rId3"/>
              </a:rPr>
              <a:t>http://www.cs.ox.ac.uk/projects/concurrency-tools/</a:t>
            </a:r>
            <a:endParaRPr lang="en-US" dirty="0" smtClean="0"/>
          </a:p>
          <a:p>
            <a:r>
              <a:rPr lang="en-US" dirty="0" smtClean="0"/>
              <a:t>(FDR4 - </a:t>
            </a:r>
            <a:r>
              <a:rPr lang="en-US" dirty="0" smtClean="0">
                <a:hlinkClick r:id="rId4"/>
              </a:rPr>
              <a:t>https://www.cs.ox.ac.uk/projects/fdr/</a:t>
            </a:r>
            <a:r>
              <a:rPr lang="en-US" dirty="0" smtClean="0"/>
              <a:t>)</a:t>
            </a:r>
          </a:p>
          <a:p>
            <a:r>
              <a:rPr lang="en-US" dirty="0" smtClean="0"/>
              <a:t>Casper binaries</a:t>
            </a:r>
          </a:p>
          <a:p>
            <a:pPr lvl="1"/>
            <a:r>
              <a:rPr lang="en-US" dirty="0" smtClean="0">
                <a:hlinkClick r:id="rId5"/>
              </a:rPr>
              <a:t>http://www.cs.ox.ac.uk/gavin.lowe/Security/Casper/</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role bob(A, B: agent,  Ka, Kb: </a:t>
            </a:r>
            <a:r>
              <a:rPr lang="en-US" dirty="0" err="1" smtClean="0"/>
              <a:t>public_key</a:t>
            </a:r>
            <a:r>
              <a:rPr lang="en-US" dirty="0" smtClean="0"/>
              <a:t>,  SND, RCV: channel (</a:t>
            </a:r>
            <a:r>
              <a:rPr lang="en-US" dirty="0" err="1" smtClean="0"/>
              <a:t>dy</a:t>
            </a:r>
            <a:r>
              <a:rPr lang="en-US" dirty="0" smtClean="0"/>
              <a:t>)) </a:t>
            </a:r>
          </a:p>
          <a:p>
            <a:pPr>
              <a:buNone/>
            </a:pPr>
            <a:r>
              <a:rPr lang="en-US" dirty="0" err="1" smtClean="0"/>
              <a:t>played_by</a:t>
            </a:r>
            <a:r>
              <a:rPr lang="en-US" dirty="0" smtClean="0"/>
              <a:t> B def=</a:t>
            </a:r>
          </a:p>
          <a:p>
            <a:pPr>
              <a:buNone/>
            </a:pPr>
            <a:r>
              <a:rPr lang="en-US" dirty="0" smtClean="0"/>
              <a:t>      local State : </a:t>
            </a:r>
            <a:r>
              <a:rPr lang="en-US" dirty="0" err="1" smtClean="0"/>
              <a:t>nat</a:t>
            </a:r>
            <a:r>
              <a:rPr lang="en-US" dirty="0" smtClean="0"/>
              <a:t>, </a:t>
            </a:r>
          </a:p>
          <a:p>
            <a:pPr>
              <a:buNone/>
            </a:pPr>
            <a:r>
              <a:rPr lang="en-US" dirty="0" smtClean="0"/>
              <a:t>      Na, </a:t>
            </a:r>
            <a:r>
              <a:rPr lang="en-US" dirty="0" err="1" smtClean="0"/>
              <a:t>Nb</a:t>
            </a:r>
            <a:r>
              <a:rPr lang="en-US" dirty="0" smtClean="0"/>
              <a:t>: text</a:t>
            </a:r>
          </a:p>
          <a:p>
            <a:pPr>
              <a:buNone/>
            </a:pPr>
            <a:r>
              <a:rPr lang="en-US" dirty="0" smtClean="0"/>
              <a:t>      init State := 1</a:t>
            </a:r>
          </a:p>
          <a:p>
            <a:pPr>
              <a:buNone/>
            </a:pPr>
            <a:r>
              <a:rPr lang="en-US" dirty="0" smtClean="0"/>
              <a:t>      transition </a:t>
            </a:r>
          </a:p>
          <a:p>
            <a:pPr>
              <a:buNone/>
            </a:pPr>
            <a:r>
              <a:rPr lang="en-US" dirty="0" smtClean="0"/>
              <a:t>            1.  State  = 1 /\ RCV({</a:t>
            </a:r>
            <a:r>
              <a:rPr lang="en-US" dirty="0" err="1" smtClean="0"/>
              <a:t>Na'.A</a:t>
            </a:r>
            <a:r>
              <a:rPr lang="en-US" dirty="0" smtClean="0"/>
              <a:t>}_Kb) =|&gt; </a:t>
            </a:r>
          </a:p>
          <a:p>
            <a:pPr>
              <a:buNone/>
            </a:pPr>
            <a:r>
              <a:rPr lang="en-US" dirty="0" smtClean="0"/>
              <a:t>                               State':= 3 /\ </a:t>
            </a:r>
            <a:r>
              <a:rPr lang="en-US" dirty="0" err="1" smtClean="0"/>
              <a:t>Nb</a:t>
            </a:r>
            <a:r>
              <a:rPr lang="en-US" dirty="0" smtClean="0"/>
              <a:t>' := new() /\ SND({</a:t>
            </a:r>
            <a:r>
              <a:rPr lang="en-US" dirty="0" err="1" smtClean="0"/>
              <a:t>Na'.Nb</a:t>
            </a:r>
            <a:r>
              <a:rPr lang="en-US" dirty="0" smtClean="0"/>
              <a:t>'}_Ka)</a:t>
            </a:r>
          </a:p>
          <a:p>
            <a:pPr>
              <a:buNone/>
            </a:pPr>
            <a:r>
              <a:rPr lang="en-US" dirty="0" smtClean="0"/>
              <a:t>           		  /\ secret(</a:t>
            </a:r>
            <a:r>
              <a:rPr lang="en-US" dirty="0" err="1" smtClean="0"/>
              <a:t>Nb',nb</a:t>
            </a:r>
            <a:r>
              <a:rPr lang="en-US" dirty="0" smtClean="0"/>
              <a:t>,{A,B}) </a:t>
            </a:r>
          </a:p>
          <a:p>
            <a:pPr>
              <a:buNone/>
            </a:pPr>
            <a:r>
              <a:rPr lang="en-US" dirty="0" smtClean="0"/>
              <a:t>        		  /\ witness(</a:t>
            </a:r>
            <a:r>
              <a:rPr lang="en-US" dirty="0" err="1" smtClean="0"/>
              <a:t>B,A,alice_bob_nb,Nb</a:t>
            </a:r>
            <a:r>
              <a:rPr lang="en-US" dirty="0" smtClean="0"/>
              <a:t>')</a:t>
            </a:r>
          </a:p>
          <a:p>
            <a:pPr>
              <a:buNone/>
            </a:pPr>
            <a:r>
              <a:rPr lang="en-US" dirty="0" smtClean="0"/>
              <a:t>            3.  State  = 3 /\ RCV({</a:t>
            </a:r>
            <a:r>
              <a:rPr lang="en-US" dirty="0" err="1" smtClean="0"/>
              <a:t>Nb</a:t>
            </a:r>
            <a:r>
              <a:rPr lang="en-US" dirty="0" smtClean="0"/>
              <a:t>}_Kb) =|&gt; </a:t>
            </a:r>
          </a:p>
          <a:p>
            <a:pPr>
              <a:buNone/>
            </a:pPr>
            <a:r>
              <a:rPr lang="en-US" dirty="0" smtClean="0"/>
              <a:t>                               State':= 5 /\ request(</a:t>
            </a:r>
            <a:r>
              <a:rPr lang="en-US" dirty="0" err="1" smtClean="0"/>
              <a:t>B,A,bob_alice_na,Na</a:t>
            </a:r>
            <a:r>
              <a:rPr lang="en-US" dirty="0" smtClean="0"/>
              <a:t>)</a:t>
            </a:r>
          </a:p>
          <a:p>
            <a:pPr>
              <a:buNone/>
            </a:pPr>
            <a:r>
              <a:rPr lang="en-US" dirty="0" smtClean="0"/>
              <a:t>end role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role session(A, B: agent, Ka, Kb: </a:t>
            </a:r>
            <a:r>
              <a:rPr lang="en-US" dirty="0" err="1" smtClean="0"/>
              <a:t>public_key</a:t>
            </a:r>
            <a:r>
              <a:rPr lang="en-US" dirty="0" smtClean="0"/>
              <a:t>) def=</a:t>
            </a:r>
          </a:p>
          <a:p>
            <a:pPr>
              <a:buNone/>
            </a:pPr>
            <a:endParaRPr lang="en-US" dirty="0" smtClean="0"/>
          </a:p>
          <a:p>
            <a:pPr>
              <a:buNone/>
            </a:pPr>
            <a:r>
              <a:rPr lang="en-US" dirty="0" smtClean="0"/>
              <a:t>  local SA, RA, SB, RB: channel (</a:t>
            </a:r>
            <a:r>
              <a:rPr lang="en-US" dirty="0" err="1" smtClean="0"/>
              <a:t>dy</a:t>
            </a:r>
            <a:r>
              <a:rPr lang="en-US" dirty="0" smtClean="0"/>
              <a:t>)</a:t>
            </a:r>
          </a:p>
          <a:p>
            <a:pPr>
              <a:buNone/>
            </a:pPr>
            <a:endParaRPr lang="en-US" dirty="0" smtClean="0"/>
          </a:p>
          <a:p>
            <a:pPr>
              <a:buNone/>
            </a:pPr>
            <a:r>
              <a:rPr lang="en-US" dirty="0" smtClean="0"/>
              <a:t>  composition </a:t>
            </a:r>
          </a:p>
          <a:p>
            <a:pPr>
              <a:buNone/>
            </a:pPr>
            <a:endParaRPr lang="en-US" dirty="0" smtClean="0"/>
          </a:p>
          <a:p>
            <a:pPr>
              <a:buNone/>
            </a:pPr>
            <a:r>
              <a:rPr lang="en-US" dirty="0" smtClean="0"/>
              <a:t>	</a:t>
            </a:r>
            <a:r>
              <a:rPr lang="en-US" dirty="0" err="1" smtClean="0"/>
              <a:t>alice</a:t>
            </a:r>
            <a:r>
              <a:rPr lang="en-US" dirty="0" smtClean="0"/>
              <a:t>(</a:t>
            </a:r>
            <a:r>
              <a:rPr lang="en-US" dirty="0" err="1" smtClean="0"/>
              <a:t>A,B,Ka,Kb,SA,RA</a:t>
            </a:r>
            <a:r>
              <a:rPr lang="en-US" dirty="0" smtClean="0"/>
              <a:t>)</a:t>
            </a:r>
          </a:p>
          <a:p>
            <a:pPr>
              <a:buNone/>
            </a:pPr>
            <a:r>
              <a:rPr lang="en-US" dirty="0" smtClean="0"/>
              <a:t>     /\ bob  (</a:t>
            </a:r>
            <a:r>
              <a:rPr lang="en-US" dirty="0" err="1" smtClean="0"/>
              <a:t>A,B,Ka,Kb,SB,RB</a:t>
            </a:r>
            <a:r>
              <a:rPr lang="en-US" dirty="0" smtClean="0"/>
              <a:t>)</a:t>
            </a:r>
          </a:p>
          <a:p>
            <a:pPr>
              <a:buNone/>
            </a:pPr>
            <a:endParaRPr lang="en-US" dirty="0" smtClean="0"/>
          </a:p>
          <a:p>
            <a:pPr>
              <a:buNone/>
            </a:pPr>
            <a:r>
              <a:rPr lang="en-US" dirty="0" smtClean="0"/>
              <a:t>end role</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pt-BR" dirty="0" smtClean="0"/>
              <a:t>role environment() def=</a:t>
            </a:r>
          </a:p>
          <a:p>
            <a:pPr>
              <a:buNone/>
            </a:pPr>
            <a:endParaRPr lang="pt-BR" dirty="0" smtClean="0"/>
          </a:p>
          <a:p>
            <a:pPr>
              <a:buNone/>
            </a:pPr>
            <a:r>
              <a:rPr lang="pt-BR" dirty="0" smtClean="0"/>
              <a:t>    const a, b	       			   : agent,</a:t>
            </a:r>
          </a:p>
          <a:p>
            <a:pPr>
              <a:buNone/>
            </a:pPr>
            <a:r>
              <a:rPr lang="pt-BR" dirty="0" smtClean="0"/>
              <a:t>	    ka, kb, ki            			   : public_key,</a:t>
            </a:r>
          </a:p>
          <a:p>
            <a:pPr>
              <a:buNone/>
            </a:pPr>
            <a:r>
              <a:rPr lang="pt-BR" dirty="0" smtClean="0"/>
              <a:t>	    na, nb, alice_bob_nb, bob_alice_na : protocol_id</a:t>
            </a:r>
          </a:p>
          <a:p>
            <a:pPr>
              <a:buNone/>
            </a:pPr>
            <a:endParaRPr lang="pt-BR" dirty="0" smtClean="0"/>
          </a:p>
          <a:p>
            <a:pPr>
              <a:buNone/>
            </a:pPr>
            <a:r>
              <a:rPr lang="pt-BR" dirty="0" smtClean="0"/>
              <a:t>    intruder_knowledge = {a, b, ka, kb, ki, inv(ki)}</a:t>
            </a:r>
          </a:p>
          <a:p>
            <a:pPr>
              <a:buNone/>
            </a:pPr>
            <a:endParaRPr lang="pt-BR" dirty="0" smtClean="0"/>
          </a:p>
          <a:p>
            <a:pPr>
              <a:buNone/>
            </a:pPr>
            <a:r>
              <a:rPr lang="pt-BR" dirty="0" smtClean="0"/>
              <a:t>    composition</a:t>
            </a:r>
          </a:p>
          <a:p>
            <a:pPr>
              <a:buNone/>
            </a:pPr>
            <a:endParaRPr lang="pt-BR" dirty="0" smtClean="0"/>
          </a:p>
          <a:p>
            <a:pPr>
              <a:buNone/>
            </a:pPr>
            <a:r>
              <a:rPr lang="pt-BR" dirty="0" smtClean="0"/>
              <a:t>	session(a,b,ka,kb)</a:t>
            </a:r>
          </a:p>
          <a:p>
            <a:pPr>
              <a:buNone/>
            </a:pPr>
            <a:r>
              <a:rPr lang="pt-BR" dirty="0" smtClean="0"/>
              <a:t>     /\ session(a,i,ka,ki)</a:t>
            </a:r>
          </a:p>
          <a:p>
            <a:pPr>
              <a:buNone/>
            </a:pPr>
            <a:r>
              <a:rPr lang="pt-BR" dirty="0" smtClean="0"/>
              <a:t>     /\ session(i,b,ki,kb)</a:t>
            </a:r>
          </a:p>
          <a:p>
            <a:pPr>
              <a:buNone/>
            </a:pPr>
            <a:endParaRPr lang="pt-BR" dirty="0" smtClean="0"/>
          </a:p>
          <a:p>
            <a:pPr>
              <a:buNone/>
            </a:pPr>
            <a:r>
              <a:rPr lang="pt-BR" dirty="0" smtClean="0"/>
              <a:t>end role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a:bodyPr>
          <a:lstStyle/>
          <a:p>
            <a:pPr>
              <a:buNone/>
            </a:pPr>
            <a:r>
              <a:rPr lang="en-US" dirty="0" smtClean="0"/>
              <a:t>goal</a:t>
            </a:r>
          </a:p>
          <a:p>
            <a:pPr>
              <a:buNone/>
            </a:pPr>
            <a:r>
              <a:rPr lang="en-US" dirty="0" smtClean="0"/>
              <a:t>  </a:t>
            </a:r>
            <a:r>
              <a:rPr lang="en-US" dirty="0" err="1" smtClean="0"/>
              <a:t>secrecy_of</a:t>
            </a:r>
            <a:r>
              <a:rPr lang="en-US" dirty="0" smtClean="0"/>
              <a:t> </a:t>
            </a:r>
            <a:r>
              <a:rPr lang="en-US" dirty="0" err="1" smtClean="0"/>
              <a:t>na</a:t>
            </a:r>
            <a:r>
              <a:rPr lang="en-US" dirty="0" smtClean="0"/>
              <a:t>, </a:t>
            </a:r>
            <a:r>
              <a:rPr lang="en-US" dirty="0" err="1" smtClean="0"/>
              <a:t>nb</a:t>
            </a:r>
            <a:endParaRPr lang="en-US" dirty="0" smtClean="0"/>
          </a:p>
          <a:p>
            <a:pPr>
              <a:buNone/>
            </a:pPr>
            <a:r>
              <a:rPr lang="en-US" dirty="0" smtClean="0"/>
              <a:t>  </a:t>
            </a:r>
            <a:r>
              <a:rPr lang="en-US" dirty="0" err="1" smtClean="0"/>
              <a:t>authentication_on</a:t>
            </a:r>
            <a:r>
              <a:rPr lang="en-US" dirty="0" smtClean="0"/>
              <a:t> </a:t>
            </a:r>
            <a:r>
              <a:rPr lang="en-US" dirty="0" err="1" smtClean="0"/>
              <a:t>alice_bob_nb</a:t>
            </a:r>
            <a:endParaRPr lang="en-US" dirty="0" smtClean="0"/>
          </a:p>
          <a:p>
            <a:pPr>
              <a:buNone/>
            </a:pPr>
            <a:r>
              <a:rPr lang="en-US" dirty="0" smtClean="0"/>
              <a:t>  </a:t>
            </a:r>
            <a:r>
              <a:rPr lang="en-US" dirty="0" err="1" smtClean="0"/>
              <a:t>authentication_on</a:t>
            </a:r>
            <a:r>
              <a:rPr lang="en-US" dirty="0" smtClean="0"/>
              <a:t> </a:t>
            </a:r>
            <a:r>
              <a:rPr lang="en-US" dirty="0" err="1" smtClean="0"/>
              <a:t>bob_alice_na</a:t>
            </a:r>
            <a:endParaRPr lang="en-US" dirty="0" smtClean="0"/>
          </a:p>
          <a:p>
            <a:pPr>
              <a:buNone/>
            </a:pPr>
            <a:r>
              <a:rPr lang="en-US" dirty="0" smtClean="0"/>
              <a:t>end goal</a:t>
            </a:r>
          </a:p>
          <a:p>
            <a:pPr>
              <a:buNone/>
            </a:pPr>
            <a:endParaRPr lang="en-US" dirty="0" smtClean="0"/>
          </a:p>
          <a:p>
            <a:pPr>
              <a:buNone/>
            </a:pPr>
            <a:r>
              <a:rPr lang="en-US" dirty="0" smtClean="0"/>
              <a:t>environment()</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AVISPA OFMC</a:t>
            </a:r>
            <a:endParaRPr lang="en-US" dirty="0"/>
          </a:p>
        </p:txBody>
      </p:sp>
      <p:sp>
        <p:nvSpPr>
          <p:cNvPr id="3" name="Content Placeholder 2"/>
          <p:cNvSpPr>
            <a:spLocks noGrp="1"/>
          </p:cNvSpPr>
          <p:nvPr>
            <p:ph idx="1"/>
          </p:nvPr>
        </p:nvSpPr>
        <p:spPr/>
        <p:txBody>
          <a:bodyPr>
            <a:normAutofit/>
          </a:bodyPr>
          <a:lstStyle/>
          <a:p>
            <a:r>
              <a:rPr lang="en-US" dirty="0" smtClean="0"/>
              <a:t>Input file </a:t>
            </a:r>
            <a:r>
              <a:rPr lang="en-US" dirty="0" err="1" smtClean="0"/>
              <a:t>NSPK.hlpsl</a:t>
            </a:r>
            <a:endParaRPr lang="en-US" dirty="0" smtClean="0"/>
          </a:p>
          <a:p>
            <a:endParaRPr lang="en-US" dirty="0" smtClean="0"/>
          </a:p>
          <a:p>
            <a:r>
              <a:rPr lang="en-US" b="1" dirty="0" err="1" smtClean="0"/>
              <a:t>avispa</a:t>
            </a:r>
            <a:r>
              <a:rPr lang="en-US" b="1" dirty="0" smtClean="0"/>
              <a:t> </a:t>
            </a:r>
            <a:r>
              <a:rPr lang="en-US" b="1" dirty="0" err="1" smtClean="0"/>
              <a:t>NSPK.hlpsl</a:t>
            </a:r>
            <a:r>
              <a:rPr lang="en-US" b="1" dirty="0" smtClean="0"/>
              <a:t> --</a:t>
            </a:r>
            <a:r>
              <a:rPr lang="en-US" b="1" dirty="0" err="1" smtClean="0"/>
              <a:t>ofmc</a:t>
            </a:r>
            <a:endParaRPr lang="en-US" b="1"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Attack trace</a:t>
            </a:r>
          </a:p>
          <a:p>
            <a:pPr>
              <a:buNone/>
            </a:pPr>
            <a:endParaRPr lang="en-US" dirty="0" smtClean="0"/>
          </a:p>
          <a:p>
            <a:pPr>
              <a:buNone/>
            </a:pPr>
            <a:r>
              <a:rPr lang="en-US" dirty="0" smtClean="0"/>
              <a:t>	</a:t>
            </a:r>
            <a:r>
              <a:rPr lang="en-US" dirty="0" err="1" smtClean="0"/>
              <a:t>i</a:t>
            </a:r>
            <a:r>
              <a:rPr lang="en-US" dirty="0" smtClean="0"/>
              <a:t> -&gt; (a,6): start</a:t>
            </a:r>
          </a:p>
          <a:p>
            <a:pPr>
              <a:buNone/>
            </a:pPr>
            <a:r>
              <a:rPr lang="en-US" dirty="0" smtClean="0"/>
              <a:t>	(a,6) -&gt; </a:t>
            </a:r>
            <a:r>
              <a:rPr lang="en-US" dirty="0" err="1" smtClean="0"/>
              <a:t>i</a:t>
            </a:r>
            <a:r>
              <a:rPr lang="en-US" dirty="0" smtClean="0"/>
              <a:t>: {Na(1).a}_</a:t>
            </a:r>
            <a:r>
              <a:rPr lang="en-US" dirty="0" err="1" smtClean="0"/>
              <a:t>ki</a:t>
            </a:r>
            <a:endParaRPr lang="en-US" dirty="0" smtClean="0"/>
          </a:p>
          <a:p>
            <a:pPr>
              <a:buNone/>
            </a:pPr>
            <a:r>
              <a:rPr lang="en-US" dirty="0" smtClean="0"/>
              <a:t>	</a:t>
            </a:r>
            <a:r>
              <a:rPr lang="en-US" dirty="0" err="1" smtClean="0"/>
              <a:t>i</a:t>
            </a:r>
            <a:r>
              <a:rPr lang="en-US" dirty="0" smtClean="0"/>
              <a:t> -&gt; (b,3): {Na(1).a}_kb</a:t>
            </a:r>
          </a:p>
          <a:p>
            <a:pPr>
              <a:buNone/>
            </a:pPr>
            <a:r>
              <a:rPr lang="en-US" dirty="0" smtClean="0"/>
              <a:t>	(b,3) -&gt; </a:t>
            </a:r>
            <a:r>
              <a:rPr lang="en-US" dirty="0" err="1" smtClean="0"/>
              <a:t>i</a:t>
            </a:r>
            <a:r>
              <a:rPr lang="en-US" dirty="0" smtClean="0"/>
              <a:t>: {Na(1).</a:t>
            </a:r>
            <a:r>
              <a:rPr lang="en-US" dirty="0" err="1" smtClean="0"/>
              <a:t>Nb</a:t>
            </a:r>
            <a:r>
              <a:rPr lang="en-US" dirty="0" smtClean="0"/>
              <a:t>(2)}_ka</a:t>
            </a:r>
          </a:p>
          <a:p>
            <a:pPr>
              <a:buNone/>
            </a:pPr>
            <a:r>
              <a:rPr lang="en-US" dirty="0" smtClean="0"/>
              <a:t>	</a:t>
            </a:r>
            <a:r>
              <a:rPr lang="en-US" dirty="0" err="1" smtClean="0"/>
              <a:t>i</a:t>
            </a:r>
            <a:r>
              <a:rPr lang="en-US" dirty="0" smtClean="0"/>
              <a:t> -&gt; (a,6): {Na(1).</a:t>
            </a:r>
            <a:r>
              <a:rPr lang="en-US" dirty="0" err="1" smtClean="0"/>
              <a:t>Nb</a:t>
            </a:r>
            <a:r>
              <a:rPr lang="en-US" dirty="0" smtClean="0"/>
              <a:t>(2)}_ka</a:t>
            </a:r>
          </a:p>
          <a:p>
            <a:pPr>
              <a:buNone/>
            </a:pPr>
            <a:r>
              <a:rPr lang="en-US" dirty="0" smtClean="0"/>
              <a:t>	(a,6) -&gt; </a:t>
            </a:r>
            <a:r>
              <a:rPr lang="en-US" dirty="0" err="1" smtClean="0"/>
              <a:t>i</a:t>
            </a:r>
            <a:r>
              <a:rPr lang="en-US" dirty="0" smtClean="0"/>
              <a:t>: {</a:t>
            </a:r>
            <a:r>
              <a:rPr lang="en-US" dirty="0" err="1" smtClean="0"/>
              <a:t>Nb</a:t>
            </a:r>
            <a:r>
              <a:rPr lang="en-US" dirty="0" smtClean="0"/>
              <a:t>(2)}_</a:t>
            </a:r>
            <a:r>
              <a:rPr lang="en-US" dirty="0" err="1" smtClean="0"/>
              <a:t>ki</a:t>
            </a:r>
            <a:endParaRPr lang="en-US" dirty="0" smtClean="0"/>
          </a:p>
          <a:p>
            <a:pPr>
              <a:buNone/>
            </a:pPr>
            <a:r>
              <a:rPr lang="en-US" dirty="0" smtClean="0"/>
              <a:t>	</a:t>
            </a:r>
            <a:r>
              <a:rPr lang="en-US" dirty="0" err="1" smtClean="0"/>
              <a:t>i</a:t>
            </a:r>
            <a:r>
              <a:rPr lang="en-US" dirty="0" smtClean="0"/>
              <a:t> -&gt; (i,17): </a:t>
            </a:r>
            <a:r>
              <a:rPr lang="en-US" dirty="0" err="1" smtClean="0"/>
              <a:t>Nb</a:t>
            </a:r>
            <a:r>
              <a:rPr lang="en-US" dirty="0" smtClean="0"/>
              <a:t>(2)</a:t>
            </a:r>
          </a:p>
          <a:p>
            <a:pPr>
              <a:buNone/>
            </a:pPr>
            <a:r>
              <a:rPr lang="en-US" dirty="0" smtClean="0"/>
              <a:t>	</a:t>
            </a:r>
            <a:r>
              <a:rPr lang="en-US" dirty="0" err="1" smtClean="0"/>
              <a:t>i</a:t>
            </a:r>
            <a:r>
              <a:rPr lang="en-US" dirty="0" smtClean="0"/>
              <a:t> -&gt; (i,17): </a:t>
            </a:r>
            <a:r>
              <a:rPr lang="en-US" dirty="0" err="1" smtClean="0"/>
              <a:t>Nb</a:t>
            </a:r>
            <a:r>
              <a:rPr lang="en-US" dirty="0" smtClean="0"/>
              <a:t>(2)</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operators</a:t>
            </a:r>
          </a:p>
        </p:txBody>
      </p:sp>
      <p:sp>
        <p:nvSpPr>
          <p:cNvPr id="3" name="Content Placeholder 2"/>
          <p:cNvSpPr>
            <a:spLocks noGrp="1"/>
          </p:cNvSpPr>
          <p:nvPr>
            <p:ph idx="1"/>
          </p:nvPr>
        </p:nvSpPr>
        <p:spPr/>
        <p:txBody>
          <a:bodyPr>
            <a:normAutofit/>
          </a:bodyPr>
          <a:lstStyle/>
          <a:p>
            <a:r>
              <a:rPr lang="en-US" dirty="0" smtClean="0"/>
              <a:t>Have algebraic properties that can introduce new attacks when used in a security protocol</a:t>
            </a:r>
          </a:p>
          <a:p>
            <a:endParaRPr lang="en-US" dirty="0" smtClean="0"/>
          </a:p>
          <a:p>
            <a:r>
              <a:rPr lang="en-US" b="1" dirty="0" smtClean="0"/>
              <a:t>XOR - </a:t>
            </a:r>
            <a:r>
              <a:rPr lang="en-US" b="1" dirty="0" err="1" smtClean="0"/>
              <a:t>xor</a:t>
            </a:r>
            <a:r>
              <a:rPr lang="en-US" b="1" dirty="0" smtClean="0"/>
              <a:t>(</a:t>
            </a:r>
            <a:r>
              <a:rPr lang="en-US" b="1" dirty="0" err="1" smtClean="0"/>
              <a:t>a,b</a:t>
            </a:r>
            <a:r>
              <a:rPr lang="en-US" b="1" dirty="0" smtClean="0"/>
              <a:t>)</a:t>
            </a:r>
          </a:p>
          <a:p>
            <a:pPr lvl="1"/>
            <a:r>
              <a:rPr lang="en-US" dirty="0" smtClean="0"/>
              <a:t>Associative</a:t>
            </a:r>
          </a:p>
          <a:p>
            <a:pPr lvl="1"/>
            <a:r>
              <a:rPr lang="en-US" dirty="0" smtClean="0"/>
              <a:t>Commutative</a:t>
            </a:r>
          </a:p>
          <a:p>
            <a:pPr lvl="1"/>
            <a:r>
              <a:rPr lang="en-US" dirty="0" smtClean="0"/>
              <a:t>Cancellation property (X XOR X = 0)</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operators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Variant of the </a:t>
            </a:r>
            <a:r>
              <a:rPr lang="en-US" b="1" dirty="0" smtClean="0"/>
              <a:t>Needham-Schroeder public key protocol which involves XOR</a:t>
            </a:r>
          </a:p>
          <a:p>
            <a:endParaRPr lang="en-US" dirty="0" smtClean="0"/>
          </a:p>
          <a:p>
            <a:pPr>
              <a:buNone/>
            </a:pPr>
            <a:r>
              <a:rPr lang="en-US" dirty="0" smtClean="0"/>
              <a:t>A -&gt; B: {</a:t>
            </a:r>
            <a:r>
              <a:rPr lang="en-US" dirty="0" err="1" smtClean="0"/>
              <a:t>Na.A</a:t>
            </a:r>
            <a:r>
              <a:rPr lang="en-US" dirty="0" smtClean="0"/>
              <a:t>}_Kb</a:t>
            </a:r>
          </a:p>
          <a:p>
            <a:pPr>
              <a:buNone/>
            </a:pPr>
            <a:r>
              <a:rPr lang="en-US" dirty="0" smtClean="0"/>
              <a:t>B -&gt; A: {Nb.xor(</a:t>
            </a:r>
            <a:r>
              <a:rPr lang="en-US" dirty="0" err="1" smtClean="0"/>
              <a:t>Na,B</a:t>
            </a:r>
            <a:r>
              <a:rPr lang="en-US" dirty="0" smtClean="0"/>
              <a:t>)}_Ka</a:t>
            </a:r>
          </a:p>
          <a:p>
            <a:pPr>
              <a:buNone/>
            </a:pPr>
            <a:r>
              <a:rPr lang="en-US" dirty="0" smtClean="0"/>
              <a:t>A -&gt; B: {</a:t>
            </a:r>
            <a:r>
              <a:rPr lang="en-US" dirty="0" err="1" smtClean="0"/>
              <a:t>Nb</a:t>
            </a:r>
            <a:r>
              <a:rPr lang="en-US" dirty="0" smtClean="0"/>
              <a:t>}_Kb</a:t>
            </a:r>
          </a:p>
          <a:p>
            <a:pPr>
              <a:buNone/>
            </a:pPr>
            <a:endParaRPr lang="en-US" dirty="0" smtClean="0"/>
          </a:p>
          <a:p>
            <a:pPr>
              <a:buNone/>
            </a:pPr>
            <a:r>
              <a:rPr lang="en-US" b="1" dirty="0" smtClean="0"/>
              <a:t>…/avispa-1.1/</a:t>
            </a:r>
            <a:r>
              <a:rPr lang="en-US" b="1" dirty="0" err="1" smtClean="0"/>
              <a:t>avispa</a:t>
            </a:r>
            <a:r>
              <a:rPr lang="en-US" b="1" dirty="0" smtClean="0"/>
              <a:t>-library/</a:t>
            </a:r>
            <a:r>
              <a:rPr lang="en-US" b="1" dirty="0" err="1" smtClean="0"/>
              <a:t>NSPKxor.hlpsl</a:t>
            </a:r>
            <a:endParaRPr lang="en-US" dirty="0" smtClean="0"/>
          </a:p>
          <a:p>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operators</a:t>
            </a:r>
            <a:endParaRPr lang="en-US" dirty="0"/>
          </a:p>
        </p:txBody>
      </p:sp>
      <p:sp>
        <p:nvSpPr>
          <p:cNvPr id="3" name="Content Placeholder 2"/>
          <p:cNvSpPr>
            <a:spLocks noGrp="1"/>
          </p:cNvSpPr>
          <p:nvPr>
            <p:ph idx="1"/>
          </p:nvPr>
        </p:nvSpPr>
        <p:spPr/>
        <p:txBody>
          <a:bodyPr>
            <a:normAutofit/>
          </a:bodyPr>
          <a:lstStyle/>
          <a:p>
            <a:r>
              <a:rPr lang="en-US" b="1" dirty="0" smtClean="0"/>
              <a:t>Modular exponentiation - exp(</a:t>
            </a:r>
            <a:r>
              <a:rPr lang="en-US" b="1" dirty="0" err="1" smtClean="0"/>
              <a:t>g,a</a:t>
            </a:r>
            <a:r>
              <a:rPr lang="en-US" b="1" dirty="0" smtClean="0"/>
              <a:t>)</a:t>
            </a:r>
          </a:p>
          <a:p>
            <a:pPr lvl="1"/>
            <a:r>
              <a:rPr lang="en-US" dirty="0" smtClean="0"/>
              <a:t>Associative</a:t>
            </a:r>
          </a:p>
          <a:p>
            <a:pPr lvl="1"/>
            <a:r>
              <a:rPr lang="en-US" dirty="0" smtClean="0"/>
              <a:t>Commutative</a:t>
            </a:r>
          </a:p>
          <a:p>
            <a:pPr lvl="1"/>
            <a:r>
              <a:rPr lang="en-US" dirty="0" smtClean="0"/>
              <a:t>Identity property (X^-1 = X)</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operators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Variant of the </a:t>
            </a:r>
            <a:r>
              <a:rPr lang="en-US" b="1" dirty="0" smtClean="0"/>
              <a:t>Encrypted key exchange with mutual authentication which involves exp</a:t>
            </a:r>
          </a:p>
          <a:p>
            <a:pPr>
              <a:buNone/>
            </a:pPr>
            <a:endParaRPr lang="en-US" b="1" dirty="0" smtClean="0"/>
          </a:p>
          <a:p>
            <a:pPr>
              <a:buNone/>
            </a:pPr>
            <a:r>
              <a:rPr lang="en-US" dirty="0" smtClean="0"/>
              <a:t>1. A -&gt; B : A.{exp(</a:t>
            </a:r>
            <a:r>
              <a:rPr lang="en-US" dirty="0" err="1" smtClean="0"/>
              <a:t>g,X</a:t>
            </a:r>
            <a:r>
              <a:rPr lang="en-US" dirty="0" smtClean="0"/>
              <a:t>)}_K(A,B)</a:t>
            </a:r>
          </a:p>
          <a:p>
            <a:pPr>
              <a:buNone/>
            </a:pPr>
            <a:r>
              <a:rPr lang="en-US" dirty="0" smtClean="0"/>
              <a:t>     B computes master key MK</a:t>
            </a:r>
          </a:p>
          <a:p>
            <a:pPr>
              <a:buNone/>
            </a:pPr>
            <a:r>
              <a:rPr lang="en-US" dirty="0" smtClean="0"/>
              <a:t>     MK = H(</a:t>
            </a:r>
            <a:r>
              <a:rPr lang="en-US" dirty="0" err="1" smtClean="0"/>
              <a:t>A,B,exp</a:t>
            </a:r>
            <a:r>
              <a:rPr lang="en-US" dirty="0" smtClean="0"/>
              <a:t>(</a:t>
            </a:r>
            <a:r>
              <a:rPr lang="en-US" dirty="0" err="1" smtClean="0"/>
              <a:t>g,X</a:t>
            </a:r>
            <a:r>
              <a:rPr lang="en-US" dirty="0" smtClean="0"/>
              <a:t>),exp(</a:t>
            </a:r>
            <a:r>
              <a:rPr lang="en-US" dirty="0" err="1" smtClean="0"/>
              <a:t>g,Y</a:t>
            </a:r>
            <a:r>
              <a:rPr lang="en-US" dirty="0" smtClean="0"/>
              <a:t>),exp(</a:t>
            </a:r>
            <a:r>
              <a:rPr lang="en-US" dirty="0" err="1" smtClean="0"/>
              <a:t>g,XY</a:t>
            </a:r>
            <a:r>
              <a:rPr lang="en-US" dirty="0" smtClean="0"/>
              <a:t>))</a:t>
            </a:r>
          </a:p>
          <a:p>
            <a:pPr>
              <a:buNone/>
            </a:pPr>
            <a:r>
              <a:rPr lang="en-US" dirty="0" smtClean="0"/>
              <a:t>2. B -&gt; A : {exp(</a:t>
            </a:r>
            <a:r>
              <a:rPr lang="en-US" dirty="0" err="1" smtClean="0"/>
              <a:t>g,Y</a:t>
            </a:r>
            <a:r>
              <a:rPr lang="en-US" dirty="0" smtClean="0"/>
              <a:t>)}_K(A,B), H(MK,1)</a:t>
            </a:r>
          </a:p>
          <a:p>
            <a:pPr>
              <a:buNone/>
            </a:pPr>
            <a:r>
              <a:rPr lang="en-US" dirty="0" smtClean="0"/>
              <a:t>      A computes master key MK</a:t>
            </a:r>
          </a:p>
          <a:p>
            <a:pPr>
              <a:buNone/>
            </a:pPr>
            <a:r>
              <a:rPr lang="en-US" dirty="0" smtClean="0"/>
              <a:t>3. A -&gt; B : H(MK,2)</a:t>
            </a:r>
          </a:p>
          <a:p>
            <a:pPr>
              <a:buNone/>
            </a:pPr>
            <a:r>
              <a:rPr lang="en-US" dirty="0" smtClean="0"/>
              <a:t>      Session key K = H(MK,0)</a:t>
            </a:r>
          </a:p>
          <a:p>
            <a:pPr>
              <a:buNone/>
            </a:pPr>
            <a:r>
              <a:rPr lang="en-US" dirty="0" smtClean="0"/>
              <a:t>	H : hash function</a:t>
            </a:r>
          </a:p>
          <a:p>
            <a:pPr>
              <a:buNone/>
            </a:pPr>
            <a:r>
              <a:rPr lang="en-US" dirty="0" smtClean="0"/>
              <a:t>	K(A,B): password (shared key)</a:t>
            </a:r>
          </a:p>
          <a:p>
            <a:endParaRPr lang="en-US" b="1" dirty="0" smtClean="0"/>
          </a:p>
          <a:p>
            <a:r>
              <a:rPr lang="en-US" b="1" dirty="0" smtClean="0"/>
              <a:t>…/avispa-1.1/</a:t>
            </a:r>
            <a:r>
              <a:rPr lang="en-US" b="1" dirty="0" err="1" smtClean="0"/>
              <a:t>avispa</a:t>
            </a:r>
            <a:r>
              <a:rPr lang="en-US" b="1" dirty="0" smtClean="0"/>
              <a:t>-library/EKE2.hlpsl</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Casper &amp; FDR2</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FDR2 - Failures-Divergence Refinement</a:t>
            </a:r>
          </a:p>
          <a:p>
            <a:pPr lvl="1" algn="just"/>
            <a:r>
              <a:rPr lang="en-US" dirty="0" smtClean="0"/>
              <a:t>Model-checking tool for state machines</a:t>
            </a:r>
          </a:p>
          <a:p>
            <a:pPr lvl="1" algn="just"/>
            <a:r>
              <a:rPr lang="en-US" dirty="0" smtClean="0"/>
              <a:t>Based on the theory of concurrency: CSP—Hoare’s </a:t>
            </a:r>
            <a:r>
              <a:rPr lang="en-US" i="1" dirty="0" smtClean="0"/>
              <a:t>Communicating Sequential Processes</a:t>
            </a:r>
            <a:r>
              <a:rPr lang="en-US" dirty="0" smtClean="0"/>
              <a:t> </a:t>
            </a:r>
          </a:p>
          <a:p>
            <a:pPr lvl="1" algn="just"/>
            <a:r>
              <a:rPr lang="en-US" dirty="0" smtClean="0"/>
              <a:t>It uses explicit model checking techniques combined with:</a:t>
            </a:r>
          </a:p>
          <a:p>
            <a:pPr lvl="2" algn="just"/>
            <a:r>
              <a:rPr lang="en-US" dirty="0" smtClean="0"/>
              <a:t>lazy exploration of systems</a:t>
            </a:r>
          </a:p>
          <a:p>
            <a:pPr lvl="2" algn="just"/>
            <a:r>
              <a:rPr lang="en-US" dirty="0" smtClean="0"/>
              <a:t>the ability to build up a system gradually</a:t>
            </a:r>
          </a:p>
          <a:p>
            <a:pPr algn="just"/>
            <a:endParaRPr lang="en-US" dirty="0" smtClean="0"/>
          </a:p>
          <a:p>
            <a:pPr algn="just"/>
            <a:r>
              <a:rPr lang="en-US" dirty="0" smtClean="0"/>
              <a:t>Casper - A Compiler for the Analysis of Security Protocols</a:t>
            </a:r>
          </a:p>
          <a:p>
            <a:pPr lvl="1" algn="just"/>
            <a:r>
              <a:rPr lang="en-US" dirty="0" smtClean="0"/>
              <a:t>translates protocol specifications from an Alice-Bob notation, to CSP input for FDR2</a:t>
            </a:r>
          </a:p>
          <a:p>
            <a:pPr lvl="1" algn="just"/>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time related aspects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b="1" dirty="0" smtClean="0"/>
              <a:t>Timestamps</a:t>
            </a:r>
            <a:r>
              <a:rPr lang="en-US" dirty="0" smtClean="0"/>
              <a:t> are not supported by AVISPA</a:t>
            </a:r>
          </a:p>
          <a:p>
            <a:pPr algn="just">
              <a:buNone/>
            </a:pPr>
            <a:r>
              <a:rPr lang="en-US" dirty="0" smtClean="0"/>
              <a:t>BUT BECAUSE</a:t>
            </a:r>
          </a:p>
          <a:p>
            <a:pPr algn="just"/>
            <a:r>
              <a:rPr lang="en-US" dirty="0" smtClean="0"/>
              <a:t>Timestamps should achieve the limiting of the time window in which a message is accepted by a recipient and thus limiting the replay of messages.</a:t>
            </a:r>
          </a:p>
          <a:p>
            <a:pPr algn="just">
              <a:buNone/>
            </a:pPr>
            <a:r>
              <a:rPr lang="en-US" dirty="0" smtClean="0"/>
              <a:t>THEN THE WORKAROUND IS</a:t>
            </a:r>
          </a:p>
          <a:p>
            <a:pPr algn="just"/>
            <a:r>
              <a:rPr lang="en-US" dirty="0" smtClean="0"/>
              <a:t>The use of *weak* authentication instead of the standard authentication as a goal: all those attacks are ignored (in which some participant merely accepts something several times, since such attacks are easily prevented by the timestamp mechanism).</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time related aspects</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BUT IT COULD IMPLY ISSUES</a:t>
            </a:r>
          </a:p>
          <a:p>
            <a:pPr algn="just"/>
            <a:r>
              <a:rPr lang="en-US" dirty="0" smtClean="0"/>
              <a:t>In such a setting even minor authentication problems (that seem negligible) may have consequences on the timestamp mechanism of the "real" protocol.</a:t>
            </a:r>
          </a:p>
          <a:p>
            <a:pPr algn="just"/>
            <a:r>
              <a:rPr lang="en-US" dirty="0" smtClean="0"/>
              <a:t>e.g. in Wide-Mouth-Frog protocol, a small authentication problem leads to the possibility that the intruder keeps a session "alive" forever (and this consequence we cannot see in our model). </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time related aspects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Wide-mouthed-frog Protocol</a:t>
            </a:r>
          </a:p>
          <a:p>
            <a:r>
              <a:rPr lang="en-US" dirty="0" smtClean="0"/>
              <a:t>Objectives:</a:t>
            </a:r>
          </a:p>
          <a:p>
            <a:r>
              <a:rPr lang="en-US" dirty="0" smtClean="0"/>
              <a:t> the protocol aims to establish a session key </a:t>
            </a:r>
            <a:r>
              <a:rPr lang="en-US" dirty="0" err="1" smtClean="0"/>
              <a:t>kab</a:t>
            </a:r>
            <a:r>
              <a:rPr lang="en-US" dirty="0" smtClean="0"/>
              <a:t> and to authenticate A to B</a:t>
            </a:r>
          </a:p>
          <a:p>
            <a:r>
              <a:rPr lang="en-US" dirty="0" smtClean="0"/>
              <a:t>(server shares keys </a:t>
            </a:r>
            <a:r>
              <a:rPr lang="en-US" dirty="0" err="1" smtClean="0"/>
              <a:t>SKey</a:t>
            </a:r>
            <a:r>
              <a:rPr lang="en-US" dirty="0" smtClean="0"/>
              <a:t>(A) and </a:t>
            </a:r>
            <a:r>
              <a:rPr lang="en-US" dirty="0" err="1" smtClean="0"/>
              <a:t>SKey</a:t>
            </a:r>
            <a:r>
              <a:rPr lang="en-US" dirty="0" smtClean="0"/>
              <a:t>(B) with A and B, respectively)</a:t>
            </a:r>
          </a:p>
          <a:p>
            <a:endParaRPr lang="en-US" dirty="0" smtClean="0"/>
          </a:p>
          <a:p>
            <a:pPr>
              <a:buNone/>
            </a:pPr>
            <a:r>
              <a:rPr lang="en-US" dirty="0" smtClean="0"/>
              <a:t>1 . A → S : {ts1, B, </a:t>
            </a:r>
            <a:r>
              <a:rPr lang="en-US" dirty="0" err="1" smtClean="0"/>
              <a:t>kab</a:t>
            </a:r>
            <a:r>
              <a:rPr lang="en-US" dirty="0" smtClean="0"/>
              <a:t>}</a:t>
            </a:r>
            <a:r>
              <a:rPr lang="en-US" dirty="0" err="1" smtClean="0"/>
              <a:t>SKey</a:t>
            </a:r>
            <a:r>
              <a:rPr lang="en-US" dirty="0" smtClean="0"/>
              <a:t>(A)</a:t>
            </a:r>
          </a:p>
          <a:p>
            <a:pPr>
              <a:buNone/>
            </a:pPr>
            <a:r>
              <a:rPr lang="en-US" dirty="0" smtClean="0"/>
              <a:t>2 . S → B : {ts2, A, </a:t>
            </a:r>
            <a:r>
              <a:rPr lang="en-US" dirty="0" err="1" smtClean="0"/>
              <a:t>kab</a:t>
            </a:r>
            <a:r>
              <a:rPr lang="en-US" dirty="0" smtClean="0"/>
              <a:t>}</a:t>
            </a:r>
            <a:r>
              <a:rPr lang="en-US" dirty="0" err="1" smtClean="0"/>
              <a:t>SKey</a:t>
            </a:r>
            <a:r>
              <a:rPr lang="en-US" dirty="0" smtClean="0"/>
              <a:t>(B)</a:t>
            </a:r>
          </a:p>
          <a:p>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p>
        </p:txBody>
      </p:sp>
      <p:sp>
        <p:nvSpPr>
          <p:cNvPr id="3" name="Content Placeholder 2"/>
          <p:cNvSpPr>
            <a:spLocks noGrp="1"/>
          </p:cNvSpPr>
          <p:nvPr>
            <p:ph idx="1"/>
          </p:nvPr>
        </p:nvSpPr>
        <p:spPr/>
        <p:txBody>
          <a:bodyPr/>
          <a:lstStyle/>
          <a:p>
            <a:pPr algn="just"/>
            <a:r>
              <a:rPr lang="en-US" dirty="0" smtClean="0"/>
              <a:t>Declared of type </a:t>
            </a:r>
            <a:r>
              <a:rPr lang="en-US" b="1" dirty="0" err="1" smtClean="0"/>
              <a:t>hash_func</a:t>
            </a:r>
            <a:endParaRPr lang="en-US" b="1" dirty="0" smtClean="0"/>
          </a:p>
          <a:p>
            <a:pPr algn="just"/>
            <a:r>
              <a:rPr lang="en-US" dirty="0" smtClean="0"/>
              <a:t>Declared as constants in the environment role, and then passed as an argument to each session and then to each role that uses it</a:t>
            </a:r>
          </a:p>
          <a:p>
            <a:pPr algn="just"/>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Model and verify the following protocol, which aims at producing a new shared key K1 between two agents A and B.</a:t>
            </a:r>
          </a:p>
          <a:p>
            <a:pPr>
              <a:buNone/>
            </a:pPr>
            <a:endParaRPr lang="en-US" dirty="0" smtClean="0"/>
          </a:p>
          <a:p>
            <a:r>
              <a:rPr lang="en-US" dirty="0" smtClean="0"/>
              <a:t>A -&gt; B: {Na}_K</a:t>
            </a:r>
          </a:p>
          <a:p>
            <a:r>
              <a:rPr lang="en-US" dirty="0" smtClean="0"/>
              <a:t>B -&gt; A: {</a:t>
            </a:r>
            <a:r>
              <a:rPr lang="en-US" dirty="0" err="1" smtClean="0"/>
              <a:t>Nb</a:t>
            </a:r>
            <a:r>
              <a:rPr lang="en-US" dirty="0" smtClean="0"/>
              <a:t>}_K</a:t>
            </a:r>
          </a:p>
          <a:p>
            <a:r>
              <a:rPr lang="en-US" dirty="0" smtClean="0"/>
              <a:t>A -&gt; B: {</a:t>
            </a:r>
            <a:r>
              <a:rPr lang="en-US" dirty="0" err="1" smtClean="0"/>
              <a:t>Nb</a:t>
            </a:r>
            <a:r>
              <a:rPr lang="en-US" dirty="0" smtClean="0"/>
              <a:t>}_K1, where K1=Hash(</a:t>
            </a:r>
            <a:r>
              <a:rPr lang="en-US" dirty="0" err="1" smtClean="0"/>
              <a:t>Na.Nb</a:t>
            </a:r>
            <a:r>
              <a:rPr lang="en-US" dirty="0" smtClean="0"/>
              <a:t>)</a:t>
            </a:r>
          </a:p>
          <a:p>
            <a:endParaRPr lang="en-US" dirty="0" smtClean="0"/>
          </a:p>
          <a:p>
            <a:pPr>
              <a:buNone/>
            </a:pPr>
            <a:r>
              <a:rPr lang="en-US" dirty="0" smtClean="0"/>
              <a:t>HLPSL Tutorial, Example 1, p. 10</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Delaying decryption</a:t>
            </a:r>
          </a:p>
        </p:txBody>
      </p:sp>
      <p:sp>
        <p:nvSpPr>
          <p:cNvPr id="3" name="Content Placeholder 2"/>
          <p:cNvSpPr>
            <a:spLocks noGrp="1"/>
          </p:cNvSpPr>
          <p:nvPr>
            <p:ph idx="1"/>
          </p:nvPr>
        </p:nvSpPr>
        <p:spPr/>
        <p:txBody>
          <a:bodyPr>
            <a:normAutofit fontScale="77500" lnSpcReduction="20000"/>
          </a:bodyPr>
          <a:lstStyle/>
          <a:p>
            <a:r>
              <a:rPr lang="en-US" dirty="0" smtClean="0"/>
              <a:t>Kerberos-style protocol with 3 principals: A, B and S. A wishes to establish a secret key K with B, but both have only secret keys with S (Ka and Kb respectively).</a:t>
            </a:r>
          </a:p>
          <a:p>
            <a:endParaRPr lang="en-US" dirty="0" smtClean="0"/>
          </a:p>
          <a:p>
            <a:pPr>
              <a:buNone/>
            </a:pPr>
            <a:r>
              <a:rPr lang="en-US" dirty="0" smtClean="0"/>
              <a:t>1. A -&gt; S: A.B.{Na}_Ka</a:t>
            </a:r>
          </a:p>
          <a:p>
            <a:pPr>
              <a:buNone/>
            </a:pPr>
            <a:r>
              <a:rPr lang="en-US" dirty="0" smtClean="0"/>
              <a:t>2. S -&gt; A: A.B.{</a:t>
            </a:r>
            <a:r>
              <a:rPr lang="en-US" dirty="0" err="1" smtClean="0"/>
              <a:t>K.Na.Ns</a:t>
            </a:r>
            <a:r>
              <a:rPr lang="en-US" dirty="0" smtClean="0"/>
              <a:t>}_Ka.{</a:t>
            </a:r>
            <a:r>
              <a:rPr lang="en-US" dirty="0" err="1" smtClean="0"/>
              <a:t>K.Na.Ns</a:t>
            </a:r>
            <a:r>
              <a:rPr lang="en-US" dirty="0" smtClean="0"/>
              <a:t>}_Kb</a:t>
            </a:r>
          </a:p>
          <a:p>
            <a:pPr>
              <a:buNone/>
            </a:pPr>
            <a:r>
              <a:rPr lang="en-US" dirty="0" smtClean="0"/>
              <a:t>3. A -&gt; B: A.B.{</a:t>
            </a:r>
            <a:r>
              <a:rPr lang="en-US" dirty="0" err="1" smtClean="0"/>
              <a:t>K.Na.Ns</a:t>
            </a:r>
            <a:r>
              <a:rPr lang="en-US" dirty="0" smtClean="0"/>
              <a:t>}_Kb.{</a:t>
            </a:r>
            <a:r>
              <a:rPr lang="en-US" dirty="0" err="1" smtClean="0"/>
              <a:t>Na.Ns</a:t>
            </a:r>
            <a:r>
              <a:rPr lang="en-US" dirty="0" smtClean="0"/>
              <a:t>}_K</a:t>
            </a:r>
          </a:p>
          <a:p>
            <a:pPr>
              <a:buNone/>
            </a:pPr>
            <a:r>
              <a:rPr lang="en-US" dirty="0" smtClean="0"/>
              <a:t>4. B -&gt; A: A.B.{</a:t>
            </a:r>
            <a:r>
              <a:rPr lang="en-US" dirty="0" err="1" smtClean="0"/>
              <a:t>Ns.Na</a:t>
            </a:r>
            <a:r>
              <a:rPr lang="en-US" dirty="0" smtClean="0"/>
              <a:t>}_K</a:t>
            </a:r>
          </a:p>
          <a:p>
            <a:endParaRPr lang="en-US" dirty="0" smtClean="0"/>
          </a:p>
          <a:p>
            <a:pPr>
              <a:buNone/>
            </a:pPr>
            <a:r>
              <a:rPr lang="en-US" dirty="0" smtClean="0"/>
              <a:t>-- (2) A cannot decrypt the contents of {</a:t>
            </a:r>
            <a:r>
              <a:rPr lang="en-US" dirty="0" err="1" smtClean="0"/>
              <a:t>K.Na.Ns</a:t>
            </a:r>
            <a:r>
              <a:rPr lang="en-US" dirty="0" smtClean="0"/>
              <a:t>}_Kb but he is able to forward that to B</a:t>
            </a:r>
          </a:p>
          <a:p>
            <a:pPr>
              <a:buNone/>
            </a:pPr>
            <a:r>
              <a:rPr lang="en-US" dirty="0" smtClean="0"/>
              <a:t>-- (4) is a key confirmation: B knows K</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Delaying decryption</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role </a:t>
            </a:r>
            <a:r>
              <a:rPr lang="en-US" dirty="0" err="1" smtClean="0"/>
              <a:t>alice</a:t>
            </a:r>
            <a:r>
              <a:rPr lang="en-US" dirty="0" smtClean="0"/>
              <a:t> (A, S, B: agent, Ka : </a:t>
            </a:r>
            <a:r>
              <a:rPr lang="en-US" dirty="0" err="1" smtClean="0"/>
              <a:t>symmetric_key</a:t>
            </a:r>
            <a:r>
              <a:rPr lang="en-US" dirty="0" smtClean="0"/>
              <a:t>, SND_SA, RCV_SA, SND_BA, RCV_BA: channel(</a:t>
            </a:r>
            <a:r>
              <a:rPr lang="en-US" dirty="0" err="1" smtClean="0"/>
              <a:t>dy</a:t>
            </a:r>
            <a:r>
              <a:rPr lang="en-US" dirty="0" smtClean="0"/>
              <a:t>))</a:t>
            </a:r>
          </a:p>
          <a:p>
            <a:pPr>
              <a:buNone/>
            </a:pPr>
            <a:r>
              <a:rPr lang="en-US" dirty="0" err="1" smtClean="0"/>
              <a:t>played_by</a:t>
            </a:r>
            <a:r>
              <a:rPr lang="en-US" dirty="0" smtClean="0"/>
              <a:t> A def=</a:t>
            </a:r>
          </a:p>
          <a:p>
            <a:pPr>
              <a:buNone/>
            </a:pPr>
            <a:r>
              <a:rPr lang="en-US" dirty="0" smtClean="0"/>
              <a:t>   local State : </a:t>
            </a:r>
            <a:r>
              <a:rPr lang="en-US" dirty="0" err="1" smtClean="0"/>
              <a:t>nat</a:t>
            </a:r>
            <a:r>
              <a:rPr lang="en-US" dirty="0" smtClean="0"/>
              <a:t>, </a:t>
            </a:r>
            <a:r>
              <a:rPr lang="en-US" dirty="0" err="1" smtClean="0"/>
              <a:t>Na,Ns</a:t>
            </a:r>
            <a:r>
              <a:rPr lang="en-US" dirty="0" smtClean="0"/>
              <a:t> : text, K : </a:t>
            </a:r>
            <a:r>
              <a:rPr lang="en-US" dirty="0" err="1" smtClean="0"/>
              <a:t>symmetric_key</a:t>
            </a:r>
            <a:r>
              <a:rPr lang="en-US" dirty="0" smtClean="0"/>
              <a:t>,</a:t>
            </a:r>
          </a:p>
          <a:p>
            <a:pPr>
              <a:buNone/>
            </a:pPr>
            <a:r>
              <a:rPr lang="en-US" dirty="0" smtClean="0"/>
              <a:t>             </a:t>
            </a:r>
            <a:r>
              <a:rPr lang="en-US" b="1" dirty="0" smtClean="0"/>
              <a:t>X : {</a:t>
            </a:r>
            <a:r>
              <a:rPr lang="en-US" b="1" dirty="0" err="1" smtClean="0"/>
              <a:t>symmetric_key.text.text</a:t>
            </a:r>
            <a:r>
              <a:rPr lang="en-US" b="1" dirty="0" smtClean="0"/>
              <a:t>}_</a:t>
            </a:r>
            <a:r>
              <a:rPr lang="en-US" b="1" dirty="0" err="1" smtClean="0"/>
              <a:t>symmetric_key</a:t>
            </a:r>
            <a:endParaRPr lang="en-US" b="1" dirty="0" smtClean="0"/>
          </a:p>
          <a:p>
            <a:pPr>
              <a:buNone/>
            </a:pPr>
            <a:r>
              <a:rPr lang="en-US" dirty="0" smtClean="0"/>
              <a:t>   init State := 0</a:t>
            </a:r>
          </a:p>
          <a:p>
            <a:pPr>
              <a:buNone/>
            </a:pPr>
            <a:r>
              <a:rPr lang="en-US" dirty="0" smtClean="0"/>
              <a:t>   transition</a:t>
            </a:r>
          </a:p>
          <a:p>
            <a:pPr>
              <a:buNone/>
            </a:pPr>
            <a:r>
              <a:rPr lang="en-US" dirty="0" smtClean="0"/>
              <a:t>      1. State = 0 /\ RCV_BA(start) =|&gt;</a:t>
            </a:r>
          </a:p>
          <a:p>
            <a:pPr>
              <a:buNone/>
            </a:pPr>
            <a:r>
              <a:rPr lang="en-US" dirty="0" smtClean="0"/>
              <a:t>          State’:= 2 /\ Na’ := new()</a:t>
            </a:r>
          </a:p>
          <a:p>
            <a:pPr>
              <a:buNone/>
            </a:pPr>
            <a:r>
              <a:rPr lang="en-US" dirty="0" smtClean="0"/>
              <a:t>          /\ SND_SA(A.B.{Na’}_Ka)</a:t>
            </a:r>
          </a:p>
          <a:p>
            <a:pPr>
              <a:buNone/>
            </a:pPr>
            <a:r>
              <a:rPr lang="en-US" dirty="0" smtClean="0"/>
              <a:t>      2. State = 2 /\ RCV_SA(A.B.{</a:t>
            </a:r>
            <a:r>
              <a:rPr lang="en-US" dirty="0" err="1" smtClean="0"/>
              <a:t>K’.Na.Ns</a:t>
            </a:r>
            <a:r>
              <a:rPr lang="en-US" dirty="0" smtClean="0"/>
              <a:t>’}_</a:t>
            </a:r>
            <a:r>
              <a:rPr lang="en-US" dirty="0" err="1" smtClean="0"/>
              <a:t>Ka.</a:t>
            </a:r>
            <a:r>
              <a:rPr lang="en-US" b="1" dirty="0" err="1" smtClean="0"/>
              <a:t>X</a:t>
            </a:r>
            <a:r>
              <a:rPr lang="en-US" b="1" dirty="0" smtClean="0"/>
              <a:t>’</a:t>
            </a:r>
            <a:r>
              <a:rPr lang="en-US" dirty="0" smtClean="0"/>
              <a:t>) =|&gt;</a:t>
            </a:r>
          </a:p>
          <a:p>
            <a:pPr>
              <a:buNone/>
            </a:pPr>
            <a:r>
              <a:rPr lang="en-US" dirty="0" smtClean="0"/>
              <a:t>           State’:= 4 /\ SND_BA(A.B.</a:t>
            </a:r>
            <a:r>
              <a:rPr lang="en-US" b="1" dirty="0" smtClean="0"/>
              <a:t>X’</a:t>
            </a:r>
            <a:r>
              <a:rPr lang="en-US" dirty="0" smtClean="0"/>
              <a:t>.{</a:t>
            </a:r>
            <a:r>
              <a:rPr lang="en-US" dirty="0" err="1" smtClean="0"/>
              <a:t>Na.Ns</a:t>
            </a:r>
            <a:r>
              <a:rPr lang="en-US" dirty="0" smtClean="0"/>
              <a:t>’}_K’)</a:t>
            </a:r>
          </a:p>
          <a:p>
            <a:pPr>
              <a:buNone/>
            </a:pPr>
            <a:r>
              <a:rPr lang="en-US" dirty="0" smtClean="0"/>
              <a:t>      3. State = 4 /\ RCV_BA(A.B.{</a:t>
            </a:r>
            <a:r>
              <a:rPr lang="en-US" dirty="0" err="1" smtClean="0"/>
              <a:t>Ns.Na</a:t>
            </a:r>
            <a:r>
              <a:rPr lang="en-US" dirty="0" smtClean="0"/>
              <a:t>}_K) =|&gt;</a:t>
            </a:r>
          </a:p>
          <a:p>
            <a:pPr>
              <a:buNone/>
            </a:pPr>
            <a:r>
              <a:rPr lang="en-US" dirty="0" smtClean="0"/>
              <a:t>           State’:= 6 /\ request(</a:t>
            </a:r>
            <a:r>
              <a:rPr lang="en-US" dirty="0" err="1" smtClean="0"/>
              <a:t>A,B,alice_bob_na,Na</a:t>
            </a:r>
            <a:r>
              <a:rPr lang="en-US" dirty="0" smtClean="0"/>
              <a:t>)</a:t>
            </a:r>
          </a:p>
          <a:p>
            <a:pPr>
              <a:buNone/>
            </a:pPr>
            <a:r>
              <a:rPr lang="en-US" dirty="0" smtClean="0"/>
              <a:t>end role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AVISPA protocol modeling</a:t>
            </a:r>
            <a:endParaRPr lang="en-US" dirty="0"/>
          </a:p>
        </p:txBody>
      </p:sp>
      <p:sp>
        <p:nvSpPr>
          <p:cNvPr id="3" name="Content Placeholder 2"/>
          <p:cNvSpPr>
            <a:spLocks noGrp="1"/>
          </p:cNvSpPr>
          <p:nvPr>
            <p:ph idx="1"/>
          </p:nvPr>
        </p:nvSpPr>
        <p:spPr/>
        <p:txBody>
          <a:bodyPr>
            <a:normAutofit/>
          </a:bodyPr>
          <a:lstStyle/>
          <a:p>
            <a:r>
              <a:rPr lang="en-US" dirty="0" smtClean="0"/>
              <a:t>TLS: Transport Layer Security</a:t>
            </a:r>
          </a:p>
          <a:p>
            <a:pPr lvl="1"/>
            <a:r>
              <a:rPr lang="en-US" b="1" dirty="0" smtClean="0"/>
              <a:t>…/avispa-1.1/</a:t>
            </a:r>
            <a:r>
              <a:rPr lang="en-US" b="1" dirty="0" err="1" smtClean="0"/>
              <a:t>avispa</a:t>
            </a:r>
            <a:r>
              <a:rPr lang="en-US" b="1" dirty="0" smtClean="0"/>
              <a:t>-library/</a:t>
            </a:r>
            <a:r>
              <a:rPr lang="en-US" b="1" dirty="0" err="1" smtClean="0"/>
              <a:t>TLS.hlpsl</a:t>
            </a:r>
            <a:endParaRPr lang="en-US" dirty="0" smtClean="0"/>
          </a:p>
          <a:p>
            <a:endParaRPr lang="en-US" dirty="0" smtClean="0"/>
          </a:p>
          <a:p>
            <a:r>
              <a:rPr lang="en-US" dirty="0" smtClean="0"/>
              <a:t>TSP: Time Stamp Protocol</a:t>
            </a:r>
          </a:p>
          <a:p>
            <a:pPr lvl="1"/>
            <a:r>
              <a:rPr lang="en-US" b="1" dirty="0" smtClean="0"/>
              <a:t>…/avispa-1.1/</a:t>
            </a:r>
            <a:r>
              <a:rPr lang="en-US" b="1" dirty="0" err="1" smtClean="0"/>
              <a:t>avispa</a:t>
            </a:r>
            <a:r>
              <a:rPr lang="en-US" b="1" dirty="0" smtClean="0"/>
              <a:t>-library/</a:t>
            </a:r>
            <a:r>
              <a:rPr lang="en-US" b="1" dirty="0" err="1" smtClean="0"/>
              <a:t>TSP.hlpsl</a:t>
            </a:r>
            <a:endParaRPr lang="en-US" dirty="0" smtClean="0"/>
          </a:p>
          <a:p>
            <a:endParaRPr lang="en-US" dirty="0" smtClean="0"/>
          </a:p>
          <a:p>
            <a:r>
              <a:rPr lang="en-US" dirty="0" smtClean="0"/>
              <a:t>2pRSA: Two-Party RSA Signature Scheme</a:t>
            </a:r>
          </a:p>
          <a:p>
            <a:pPr lvl="1"/>
            <a:r>
              <a:rPr lang="en-US" b="1" dirty="0" smtClean="0"/>
              <a:t>…/avispa-1.1/</a:t>
            </a:r>
            <a:r>
              <a:rPr lang="en-US" b="1" dirty="0" err="1" smtClean="0"/>
              <a:t>avispa</a:t>
            </a:r>
            <a:r>
              <a:rPr lang="en-US" b="1" dirty="0" smtClean="0"/>
              <a:t>-library/2pRSA.hlpsl</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127</a:t>
            </a:fld>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Gary C. Kessler, </a:t>
            </a:r>
            <a:r>
              <a:rPr lang="en-US" b="1" dirty="0" smtClean="0"/>
              <a:t>An Overview of Cryptography</a:t>
            </a:r>
            <a:r>
              <a:rPr lang="en-US" dirty="0" smtClean="0"/>
              <a:t>, </a:t>
            </a:r>
            <a:r>
              <a:rPr lang="en-US" dirty="0" smtClean="0">
                <a:hlinkClick r:id="rId2"/>
              </a:rPr>
              <a:t> http://www.garykessler.net/library/crypto.html</a:t>
            </a:r>
            <a:endParaRPr lang="en-US" dirty="0" smtClean="0"/>
          </a:p>
          <a:p>
            <a:r>
              <a:rPr lang="en-US" dirty="0" smtClean="0"/>
              <a:t>Gavin Lowe et al., </a:t>
            </a:r>
            <a:r>
              <a:rPr lang="en-US" b="1" dirty="0" smtClean="0"/>
              <a:t>Casper, A Compiler for the Analysis of Security Protocols - User Manual and Tutorial</a:t>
            </a:r>
            <a:r>
              <a:rPr lang="en-US" dirty="0" smtClean="0"/>
              <a:t>, </a:t>
            </a:r>
            <a:r>
              <a:rPr lang="en-US" dirty="0" smtClean="0">
                <a:hlinkClick r:id="rId3"/>
              </a:rPr>
              <a:t>http://www.cs.ox.ac.uk/gavin.lowe/Security/Casper/manual.pdf</a:t>
            </a:r>
            <a:endParaRPr lang="en-US" dirty="0" smtClean="0"/>
          </a:p>
          <a:p>
            <a:r>
              <a:rPr lang="en-US" b="1" dirty="0" smtClean="0"/>
              <a:t>AVISPA v1.1 User Manual</a:t>
            </a:r>
            <a:r>
              <a:rPr lang="en-US" dirty="0" smtClean="0"/>
              <a:t>, </a:t>
            </a:r>
            <a:r>
              <a:rPr lang="en-US" dirty="0" smtClean="0">
                <a:hlinkClick r:id="rId4"/>
              </a:rPr>
              <a:t>http://www.avispa-project.org/package/user-manual.pdf</a:t>
            </a:r>
            <a:endParaRPr lang="en-US" dirty="0" smtClean="0"/>
          </a:p>
          <a:p>
            <a:r>
              <a:rPr lang="en-US" b="1" dirty="0" smtClean="0"/>
              <a:t>HLPSL Tutorial - A Beginner’s Guide to Modeling and Analyzing Internet Security Protocols</a:t>
            </a:r>
            <a:r>
              <a:rPr lang="en-US" dirty="0" smtClean="0"/>
              <a:t>, </a:t>
            </a:r>
            <a:r>
              <a:rPr lang="en-US" dirty="0" smtClean="0">
                <a:hlinkClick r:id="rId5"/>
              </a:rPr>
              <a:t>http://www.avispa-project.org/package/tutorial.pdf</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128</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Casper protocol modeling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Needham-Schroeder Public Key Protocol</a:t>
            </a:r>
          </a:p>
          <a:p>
            <a:r>
              <a:rPr lang="en-US" dirty="0" smtClean="0"/>
              <a:t>Objectives: </a:t>
            </a:r>
          </a:p>
          <a:p>
            <a:pPr lvl="1"/>
            <a:r>
              <a:rPr lang="en-US" dirty="0" smtClean="0"/>
              <a:t>Mutual authentication of A and B</a:t>
            </a:r>
          </a:p>
          <a:p>
            <a:pPr lvl="1"/>
            <a:r>
              <a:rPr lang="en-US" dirty="0" smtClean="0"/>
              <a:t>Secrecy of Na and </a:t>
            </a:r>
            <a:r>
              <a:rPr lang="en-US" dirty="0" err="1" smtClean="0"/>
              <a:t>Nb</a:t>
            </a:r>
            <a:endParaRPr lang="en-US" dirty="0" smtClean="0"/>
          </a:p>
          <a:p>
            <a:endParaRPr lang="en-US" dirty="0" smtClean="0"/>
          </a:p>
          <a:p>
            <a:pPr>
              <a:buNone/>
            </a:pPr>
            <a:r>
              <a:rPr lang="en-US" dirty="0" smtClean="0"/>
              <a:t>1.   A -&gt; B: {</a:t>
            </a:r>
            <a:r>
              <a:rPr lang="en-US" dirty="0" err="1" smtClean="0"/>
              <a:t>Na.A</a:t>
            </a:r>
            <a:r>
              <a:rPr lang="en-US" dirty="0" smtClean="0"/>
              <a:t>}_Kb</a:t>
            </a:r>
          </a:p>
          <a:p>
            <a:pPr>
              <a:buNone/>
            </a:pPr>
            <a:r>
              <a:rPr lang="en-US" dirty="0" smtClean="0"/>
              <a:t>2.   B -&gt; A: {</a:t>
            </a:r>
            <a:r>
              <a:rPr lang="en-US" dirty="0" err="1" smtClean="0"/>
              <a:t>Na.Nb</a:t>
            </a:r>
            <a:r>
              <a:rPr lang="en-US" dirty="0" smtClean="0"/>
              <a:t>}_Ka</a:t>
            </a:r>
          </a:p>
          <a:p>
            <a:pPr marL="514350" indent="-514350">
              <a:buAutoNum type="arabicPeriod" startAt="3"/>
            </a:pPr>
            <a:r>
              <a:rPr lang="en-US" dirty="0" smtClean="0"/>
              <a:t>A -&gt; B: {</a:t>
            </a:r>
            <a:r>
              <a:rPr lang="en-US" dirty="0" err="1" smtClean="0"/>
              <a:t>Nb</a:t>
            </a:r>
            <a:r>
              <a:rPr lang="en-US" dirty="0" smtClean="0"/>
              <a:t>}_Kb</a:t>
            </a:r>
          </a:p>
          <a:p>
            <a:pPr marL="514350" indent="-514350">
              <a:buAutoNum type="arabicPeriod" startAt="3"/>
            </a:pPr>
            <a:endParaRPr lang="en-US" dirty="0" smtClean="0"/>
          </a:p>
          <a:p>
            <a:pPr marL="514350" indent="-514350">
              <a:buNone/>
            </a:pPr>
            <a:r>
              <a:rPr lang="en-US" b="1" dirty="0" smtClean="0"/>
              <a:t>…\casper-2.0\</a:t>
            </a:r>
            <a:r>
              <a:rPr lang="en-US" b="1" dirty="0" err="1" smtClean="0"/>
              <a:t>ExamplesLibrary</a:t>
            </a:r>
            <a:r>
              <a:rPr lang="en-US" b="1" dirty="0" smtClean="0"/>
              <a:t>\Normal\NS3.spl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lstStyle/>
          <a:p>
            <a:pPr>
              <a:buNone/>
            </a:pPr>
            <a:r>
              <a:rPr lang="en-US" dirty="0" smtClean="0"/>
              <a:t>#Protocol description</a:t>
            </a:r>
          </a:p>
          <a:p>
            <a:endParaRPr lang="en-US" dirty="0" smtClean="0"/>
          </a:p>
          <a:p>
            <a:pPr>
              <a:buNone/>
            </a:pPr>
            <a:r>
              <a:rPr lang="en-US" dirty="0" smtClean="0"/>
              <a:t>	0.    -&gt; A : A, B</a:t>
            </a:r>
          </a:p>
          <a:p>
            <a:pPr>
              <a:buNone/>
            </a:pPr>
            <a:r>
              <a:rPr lang="en-US" dirty="0" smtClean="0"/>
              <a:t>	1. A -&gt; B : {</a:t>
            </a:r>
            <a:r>
              <a:rPr lang="en-US" dirty="0" err="1" smtClean="0"/>
              <a:t>na</a:t>
            </a:r>
            <a:r>
              <a:rPr lang="en-US" dirty="0" smtClean="0"/>
              <a:t>, A}{PK(B)}</a:t>
            </a:r>
          </a:p>
          <a:p>
            <a:pPr>
              <a:buNone/>
            </a:pPr>
            <a:r>
              <a:rPr lang="en-US" dirty="0" smtClean="0"/>
              <a:t>	2. B -&gt; A : {</a:t>
            </a:r>
            <a:r>
              <a:rPr lang="en-US" dirty="0" err="1" smtClean="0"/>
              <a:t>na</a:t>
            </a:r>
            <a:r>
              <a:rPr lang="en-US" dirty="0" smtClean="0"/>
              <a:t>, </a:t>
            </a:r>
            <a:r>
              <a:rPr lang="en-US" dirty="0" err="1" smtClean="0"/>
              <a:t>nb</a:t>
            </a:r>
            <a:r>
              <a:rPr lang="en-US" dirty="0" smtClean="0"/>
              <a:t>}{PK(A)}</a:t>
            </a:r>
          </a:p>
          <a:p>
            <a:pPr>
              <a:buNone/>
            </a:pPr>
            <a:r>
              <a:rPr lang="en-US" dirty="0" smtClean="0"/>
              <a:t>	3. A -&gt; B : {</a:t>
            </a:r>
            <a:r>
              <a:rPr lang="en-US" dirty="0" err="1" smtClean="0"/>
              <a:t>nb</a:t>
            </a:r>
            <a:r>
              <a:rPr lang="en-US" dirty="0" smtClean="0"/>
              <a:t>}{PK(B)}</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85000" lnSpcReduction="20000"/>
          </a:bodyPr>
          <a:lstStyle/>
          <a:p>
            <a:pPr>
              <a:buNone/>
            </a:pPr>
            <a:r>
              <a:rPr lang="en-US" dirty="0" smtClean="0"/>
              <a:t>#Free variables</a:t>
            </a:r>
          </a:p>
          <a:p>
            <a:pPr>
              <a:buNone/>
            </a:pPr>
            <a:endParaRPr lang="en-US" dirty="0" smtClean="0"/>
          </a:p>
          <a:p>
            <a:pPr>
              <a:buNone/>
            </a:pPr>
            <a:r>
              <a:rPr lang="en-US" dirty="0" smtClean="0"/>
              <a:t>	A, B : Agent</a:t>
            </a:r>
          </a:p>
          <a:p>
            <a:pPr>
              <a:buNone/>
            </a:pPr>
            <a:r>
              <a:rPr lang="en-US" dirty="0" smtClean="0"/>
              <a:t>	</a:t>
            </a:r>
            <a:r>
              <a:rPr lang="en-US" dirty="0" err="1" smtClean="0"/>
              <a:t>na</a:t>
            </a:r>
            <a:r>
              <a:rPr lang="en-US" dirty="0" smtClean="0"/>
              <a:t>, </a:t>
            </a:r>
            <a:r>
              <a:rPr lang="en-US" dirty="0" err="1" smtClean="0"/>
              <a:t>nb</a:t>
            </a:r>
            <a:r>
              <a:rPr lang="en-US" dirty="0" smtClean="0"/>
              <a:t> : Nonce</a:t>
            </a:r>
          </a:p>
          <a:p>
            <a:pPr>
              <a:buNone/>
            </a:pPr>
            <a:r>
              <a:rPr lang="en-US" dirty="0" smtClean="0"/>
              <a:t>	PK : Agent -&gt; </a:t>
            </a:r>
            <a:r>
              <a:rPr lang="en-US" dirty="0" err="1" smtClean="0"/>
              <a:t>PublicKey</a:t>
            </a:r>
            <a:endParaRPr lang="en-US" dirty="0" smtClean="0"/>
          </a:p>
          <a:p>
            <a:pPr>
              <a:buNone/>
            </a:pPr>
            <a:r>
              <a:rPr lang="en-US" dirty="0" smtClean="0"/>
              <a:t>	SK : Agent -&gt; </a:t>
            </a:r>
            <a:r>
              <a:rPr lang="en-US" dirty="0" err="1" smtClean="0"/>
              <a:t>SecretKey</a:t>
            </a:r>
            <a:endParaRPr lang="en-US" dirty="0" smtClean="0"/>
          </a:p>
          <a:p>
            <a:endParaRPr lang="en-US" dirty="0" smtClean="0"/>
          </a:p>
          <a:p>
            <a:pPr>
              <a:buNone/>
            </a:pPr>
            <a:r>
              <a:rPr lang="en-US" dirty="0" smtClean="0"/>
              <a:t>	</a:t>
            </a:r>
            <a:r>
              <a:rPr lang="en-US" dirty="0" err="1" smtClean="0"/>
              <a:t>InverseKeys</a:t>
            </a:r>
            <a:r>
              <a:rPr lang="en-US" dirty="0" smtClean="0"/>
              <a:t> = (PK, SK)</a:t>
            </a:r>
          </a:p>
          <a:p>
            <a:pPr>
              <a:buNone/>
            </a:pPr>
            <a:endParaRPr lang="en-US" dirty="0" smtClean="0"/>
          </a:p>
          <a:p>
            <a:pPr>
              <a:buNone/>
            </a:pPr>
            <a:r>
              <a:rPr lang="en-US" dirty="0" smtClean="0"/>
              <a:t>-- most type names can be chosen by the user</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92500" lnSpcReduction="20000"/>
          </a:bodyPr>
          <a:lstStyle/>
          <a:p>
            <a:pPr>
              <a:buNone/>
            </a:pPr>
            <a:r>
              <a:rPr lang="en-US" dirty="0" smtClean="0"/>
              <a:t>#Processes</a:t>
            </a:r>
          </a:p>
          <a:p>
            <a:pPr>
              <a:buNone/>
            </a:pPr>
            <a:endParaRPr lang="en-US" dirty="0" smtClean="0"/>
          </a:p>
          <a:p>
            <a:pPr>
              <a:buNone/>
            </a:pPr>
            <a:r>
              <a:rPr lang="en-US" dirty="0" smtClean="0"/>
              <a:t>	INITIATOR(</a:t>
            </a:r>
            <a:r>
              <a:rPr lang="en-US" dirty="0" err="1" smtClean="0"/>
              <a:t>A,na</a:t>
            </a:r>
            <a:r>
              <a:rPr lang="en-US" dirty="0" smtClean="0"/>
              <a:t>) knows PK, SK(A)</a:t>
            </a:r>
          </a:p>
          <a:p>
            <a:pPr>
              <a:buNone/>
            </a:pPr>
            <a:r>
              <a:rPr lang="en-US" dirty="0" smtClean="0"/>
              <a:t>	RESPONDER(</a:t>
            </a:r>
            <a:r>
              <a:rPr lang="en-US" dirty="0" err="1" smtClean="0"/>
              <a:t>B,nb</a:t>
            </a:r>
            <a:r>
              <a:rPr lang="en-US" dirty="0" smtClean="0"/>
              <a:t>) knows PK, SK(B)</a:t>
            </a:r>
          </a:p>
          <a:p>
            <a:endParaRPr lang="en-US" dirty="0" smtClean="0"/>
          </a:p>
          <a:p>
            <a:endParaRPr lang="en-US" dirty="0" smtClean="0"/>
          </a:p>
          <a:p>
            <a:pPr>
              <a:buNone/>
            </a:pPr>
            <a:r>
              <a:rPr lang="pt-BR" dirty="0" smtClean="0"/>
              <a:t>#System</a:t>
            </a:r>
          </a:p>
          <a:p>
            <a:pPr>
              <a:buNone/>
            </a:pPr>
            <a:r>
              <a:rPr lang="pt-BR" dirty="0" smtClean="0"/>
              <a:t>	INITIATOR(Alice, Na)</a:t>
            </a:r>
          </a:p>
          <a:p>
            <a:pPr>
              <a:buNone/>
            </a:pPr>
            <a:r>
              <a:rPr lang="pt-BR" dirty="0" smtClean="0"/>
              <a:t>	RESPONDER(Bob, Nb)</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lnSpcReduction="10000"/>
          </a:bodyPr>
          <a:lstStyle/>
          <a:p>
            <a:pPr>
              <a:buNone/>
            </a:pPr>
            <a:r>
              <a:rPr lang="en-US" dirty="0" smtClean="0"/>
              <a:t>#Actual variables</a:t>
            </a:r>
          </a:p>
          <a:p>
            <a:pPr>
              <a:buNone/>
            </a:pPr>
            <a:endParaRPr lang="en-US" dirty="0" smtClean="0"/>
          </a:p>
          <a:p>
            <a:pPr>
              <a:buNone/>
            </a:pPr>
            <a:r>
              <a:rPr lang="en-US" dirty="0" smtClean="0"/>
              <a:t>	Alice, Bob, Mallory : Agent</a:t>
            </a:r>
          </a:p>
          <a:p>
            <a:pPr>
              <a:buNone/>
            </a:pPr>
            <a:r>
              <a:rPr lang="en-US" dirty="0" smtClean="0"/>
              <a:t>	Na, </a:t>
            </a:r>
            <a:r>
              <a:rPr lang="en-US" dirty="0" err="1" smtClean="0"/>
              <a:t>Nb</a:t>
            </a:r>
            <a:r>
              <a:rPr lang="en-US" dirty="0" smtClean="0"/>
              <a:t>, Nm : Nonce</a:t>
            </a:r>
          </a:p>
          <a:p>
            <a:pPr>
              <a:buNone/>
            </a:pPr>
            <a:endParaRPr lang="en-US" dirty="0" smtClean="0"/>
          </a:p>
          <a:p>
            <a:pPr>
              <a:buNone/>
            </a:pPr>
            <a:r>
              <a:rPr lang="en-US" dirty="0" smtClean="0"/>
              <a:t>#Functions</a:t>
            </a:r>
          </a:p>
          <a:p>
            <a:pPr>
              <a:buNone/>
            </a:pPr>
            <a:endParaRPr lang="en-US" dirty="0" smtClean="0"/>
          </a:p>
          <a:p>
            <a:pPr>
              <a:buNone/>
            </a:pPr>
            <a:r>
              <a:rPr lang="en-US" dirty="0" smtClean="0"/>
              <a:t>	symbolic PK, SK</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lstStyle/>
          <a:p>
            <a:pPr>
              <a:buNone/>
            </a:pPr>
            <a:r>
              <a:rPr lang="en-US" dirty="0" smtClean="0"/>
              <a:t>#Intruder Information</a:t>
            </a:r>
          </a:p>
          <a:p>
            <a:pPr>
              <a:buNone/>
            </a:pPr>
            <a:endParaRPr lang="en-US" dirty="0" smtClean="0"/>
          </a:p>
          <a:p>
            <a:pPr>
              <a:buNone/>
            </a:pPr>
            <a:r>
              <a:rPr lang="en-US" dirty="0" smtClean="0"/>
              <a:t>	Intruder = Mallory</a:t>
            </a:r>
          </a:p>
          <a:p>
            <a:pPr>
              <a:buNone/>
            </a:pPr>
            <a:r>
              <a:rPr lang="en-US" dirty="0" smtClean="0"/>
              <a:t>	</a:t>
            </a:r>
            <a:r>
              <a:rPr lang="en-US" dirty="0" err="1" smtClean="0"/>
              <a:t>IntruderKnowledge</a:t>
            </a:r>
            <a:r>
              <a:rPr lang="en-US" dirty="0" smtClean="0"/>
              <a:t> = {Alice, Bob, Mallory, Nm, PK, SK(Mallory)}</a:t>
            </a:r>
          </a:p>
        </p:txBody>
      </p:sp>
      <p:sp>
        <p:nvSpPr>
          <p:cNvPr id="4" name="Slide Number Placeholder 3"/>
          <p:cNvSpPr>
            <a:spLocks noGrp="1"/>
          </p:cNvSpPr>
          <p:nvPr>
            <p:ph type="sldNum" sz="quarter" idx="12"/>
          </p:nvPr>
        </p:nvSpPr>
        <p:spPr/>
        <p:txBody>
          <a:bodyPr/>
          <a:lstStyle/>
          <a:p>
            <a:fld id="{1E923D44-A265-4C35-B3D9-34A1C005FE0F}"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92500" lnSpcReduction="20000"/>
          </a:bodyPr>
          <a:lstStyle/>
          <a:p>
            <a:pPr>
              <a:buNone/>
            </a:pPr>
            <a:r>
              <a:rPr lang="en-US" dirty="0" smtClean="0"/>
              <a:t>#Specification</a:t>
            </a:r>
          </a:p>
          <a:p>
            <a:pPr>
              <a:buNone/>
            </a:pPr>
            <a:endParaRPr lang="en-US" b="1" dirty="0" smtClean="0"/>
          </a:p>
          <a:p>
            <a:pPr>
              <a:buNone/>
            </a:pPr>
            <a:r>
              <a:rPr lang="en-US" b="1" dirty="0" smtClean="0"/>
              <a:t>	Secret(A, </a:t>
            </a:r>
            <a:r>
              <a:rPr lang="en-US" b="1" dirty="0" err="1" smtClean="0"/>
              <a:t>na</a:t>
            </a:r>
            <a:r>
              <a:rPr lang="en-US" b="1" dirty="0" smtClean="0"/>
              <a:t>, [B])</a:t>
            </a:r>
          </a:p>
          <a:p>
            <a:pPr>
              <a:buNone/>
            </a:pPr>
            <a:r>
              <a:rPr lang="en-US" dirty="0" smtClean="0"/>
              <a:t>-- A thinks </a:t>
            </a:r>
            <a:r>
              <a:rPr lang="en-US" dirty="0" err="1" smtClean="0"/>
              <a:t>na</a:t>
            </a:r>
            <a:r>
              <a:rPr lang="en-US" dirty="0" smtClean="0"/>
              <a:t> is secret and it is known only by itself and by B</a:t>
            </a:r>
          </a:p>
          <a:p>
            <a:pPr>
              <a:buNone/>
            </a:pPr>
            <a:endParaRPr lang="en-US" dirty="0" smtClean="0"/>
          </a:p>
          <a:p>
            <a:pPr>
              <a:buNone/>
            </a:pPr>
            <a:r>
              <a:rPr lang="en-US" b="1" dirty="0" smtClean="0"/>
              <a:t>	Secret(B, </a:t>
            </a:r>
            <a:r>
              <a:rPr lang="en-US" b="1" dirty="0" err="1" smtClean="0"/>
              <a:t>nb</a:t>
            </a:r>
            <a:r>
              <a:rPr lang="en-US" b="1" dirty="0" smtClean="0"/>
              <a:t>, [A])</a:t>
            </a:r>
          </a:p>
          <a:p>
            <a:pPr>
              <a:buNone/>
            </a:pPr>
            <a:r>
              <a:rPr lang="en-US" dirty="0" smtClean="0"/>
              <a:t>-- the same for B</a:t>
            </a:r>
          </a:p>
          <a:p>
            <a:pPr>
              <a:buNone/>
            </a:pPr>
            <a:endParaRPr lang="en-US" dirty="0" smtClean="0"/>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Motivation</a:t>
            </a:r>
          </a:p>
          <a:p>
            <a:endParaRPr lang="en-US" dirty="0" smtClean="0"/>
          </a:p>
          <a:p>
            <a:r>
              <a:rPr lang="en-US" dirty="0" smtClean="0"/>
              <a:t>Formal verification of security protocols</a:t>
            </a:r>
          </a:p>
          <a:p>
            <a:endParaRPr lang="en-US" dirty="0" smtClean="0"/>
          </a:p>
          <a:p>
            <a:r>
              <a:rPr lang="en-US" dirty="0" smtClean="0"/>
              <a:t>Casper &amp; FDR2 (latest version Casper &amp; FDR4)</a:t>
            </a:r>
          </a:p>
          <a:p>
            <a:endParaRPr lang="en-US" dirty="0" smtClean="0"/>
          </a:p>
          <a:p>
            <a:r>
              <a:rPr lang="en-US" dirty="0" smtClean="0"/>
              <a:t>AVISPA</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62500" lnSpcReduction="20000"/>
          </a:bodyPr>
          <a:lstStyle/>
          <a:p>
            <a:pPr>
              <a:buNone/>
            </a:pPr>
            <a:r>
              <a:rPr lang="en-US" dirty="0" smtClean="0"/>
              <a:t>#Specification</a:t>
            </a:r>
          </a:p>
          <a:p>
            <a:pPr>
              <a:buNone/>
            </a:pPr>
            <a:endParaRPr lang="en-US" dirty="0" smtClean="0"/>
          </a:p>
          <a:p>
            <a:pPr>
              <a:buNone/>
            </a:pPr>
            <a:r>
              <a:rPr lang="en-US" dirty="0" smtClean="0"/>
              <a:t>-- authentication of A to B</a:t>
            </a:r>
          </a:p>
          <a:p>
            <a:pPr>
              <a:buNone/>
            </a:pPr>
            <a:r>
              <a:rPr lang="en-US" b="1" dirty="0" smtClean="0"/>
              <a:t>	Agreement(A,B,[</a:t>
            </a:r>
            <a:r>
              <a:rPr lang="en-US" b="1" dirty="0" err="1" smtClean="0"/>
              <a:t>na,nb</a:t>
            </a:r>
            <a:r>
              <a:rPr lang="en-US" b="1" dirty="0" smtClean="0"/>
              <a:t>])</a:t>
            </a:r>
          </a:p>
          <a:p>
            <a:pPr>
              <a:buNone/>
            </a:pPr>
            <a:r>
              <a:rPr lang="en-US" dirty="0" smtClean="0"/>
              <a:t>-- authentication of B to A</a:t>
            </a:r>
            <a:endParaRPr lang="en-US" b="1" dirty="0" smtClean="0"/>
          </a:p>
          <a:p>
            <a:pPr>
              <a:buNone/>
            </a:pPr>
            <a:r>
              <a:rPr lang="en-US" dirty="0" smtClean="0"/>
              <a:t>	</a:t>
            </a:r>
            <a:r>
              <a:rPr lang="en-US" b="1" dirty="0" smtClean="0"/>
              <a:t>Agreement(B,A,[</a:t>
            </a:r>
            <a:r>
              <a:rPr lang="en-US" b="1" dirty="0" err="1" smtClean="0"/>
              <a:t>na,nb</a:t>
            </a:r>
            <a:r>
              <a:rPr lang="en-US" b="1" dirty="0" smtClean="0"/>
              <a:t>]</a:t>
            </a:r>
          </a:p>
          <a:p>
            <a:endParaRPr lang="en-US" dirty="0" smtClean="0"/>
          </a:p>
          <a:p>
            <a:pPr>
              <a:buNone/>
            </a:pPr>
            <a:r>
              <a:rPr lang="en-US" dirty="0" smtClean="0"/>
              <a:t>--If :</a:t>
            </a:r>
          </a:p>
          <a:p>
            <a:pPr>
              <a:buNone/>
            </a:pPr>
            <a:r>
              <a:rPr lang="en-US" dirty="0" smtClean="0"/>
              <a:t>	responder B completes a protocol run, apparently with A, using the data values </a:t>
            </a:r>
            <a:r>
              <a:rPr lang="en-US" dirty="0" err="1" smtClean="0"/>
              <a:t>na</a:t>
            </a:r>
            <a:r>
              <a:rPr lang="en-US" dirty="0" smtClean="0"/>
              <a:t> and </a:t>
            </a:r>
            <a:r>
              <a:rPr lang="en-US" dirty="0" err="1" smtClean="0"/>
              <a:t>nb</a:t>
            </a:r>
            <a:endParaRPr lang="en-US" dirty="0" smtClean="0"/>
          </a:p>
          <a:p>
            <a:pPr>
              <a:buNone/>
            </a:pPr>
            <a:r>
              <a:rPr lang="en-US" dirty="0" smtClean="0"/>
              <a:t>then:</a:t>
            </a:r>
          </a:p>
          <a:p>
            <a:pPr>
              <a:buNone/>
            </a:pPr>
            <a:r>
              <a:rPr lang="en-US" dirty="0" smtClean="0"/>
              <a:t>	the same agent A has previously been running the protocol, apparently with B, with A taking the role of initiator, using the same </a:t>
            </a:r>
            <a:r>
              <a:rPr lang="en-US" dirty="0" err="1" smtClean="0"/>
              <a:t>nonces</a:t>
            </a:r>
            <a:r>
              <a:rPr lang="en-US" dirty="0" smtClean="0"/>
              <a:t>; and further each such run of B corresponds to a unique run of A</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Casper with FDR2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Input file NS3.spl</a:t>
            </a:r>
          </a:p>
          <a:p>
            <a:endParaRPr lang="en-US" dirty="0" smtClean="0"/>
          </a:p>
          <a:p>
            <a:r>
              <a:rPr lang="en-US" b="1" dirty="0" err="1" smtClean="0"/>
              <a:t>casper</a:t>
            </a:r>
            <a:endParaRPr lang="en-US" b="1" dirty="0" smtClean="0"/>
          </a:p>
          <a:p>
            <a:r>
              <a:rPr lang="en-US" b="1" dirty="0" smtClean="0"/>
              <a:t>compile “NS3”</a:t>
            </a:r>
          </a:p>
          <a:p>
            <a:pPr lvl="1"/>
            <a:r>
              <a:rPr lang="en-US" dirty="0" smtClean="0"/>
              <a:t>NS3.csp is obtained</a:t>
            </a:r>
          </a:p>
          <a:p>
            <a:pPr lvl="1"/>
            <a:endParaRPr lang="en-US" dirty="0" smtClean="0"/>
          </a:p>
          <a:p>
            <a:r>
              <a:rPr lang="en-US" b="1" dirty="0" smtClean="0"/>
              <a:t>fdr2</a:t>
            </a:r>
          </a:p>
          <a:p>
            <a:r>
              <a:rPr lang="en-US" dirty="0" smtClean="0"/>
              <a:t>Load NS3.csp</a:t>
            </a:r>
          </a:p>
          <a:p>
            <a:r>
              <a:rPr lang="en-US" dirty="0" smtClean="0"/>
              <a:t>Run the model checking for one of the security properties at a time (</a:t>
            </a:r>
            <a:r>
              <a:rPr lang="en-US" b="1" dirty="0" smtClean="0"/>
              <a:t>double click on the property</a:t>
            </a:r>
            <a:r>
              <a:rPr lang="en-US" dirty="0" smtClean="0"/>
              <a:t>)</a:t>
            </a:r>
          </a:p>
          <a:p>
            <a:r>
              <a:rPr lang="en-US" dirty="0" smtClean="0"/>
              <a:t>Expand the results (</a:t>
            </a:r>
            <a:r>
              <a:rPr lang="en-US" b="1" dirty="0" smtClean="0"/>
              <a:t>double click on a checked property</a:t>
            </a:r>
            <a:r>
              <a:rPr lang="en-US" dirty="0" smtClean="0"/>
              <a:t>)</a:t>
            </a:r>
          </a:p>
          <a:p>
            <a:r>
              <a:rPr lang="en-US" dirty="0" smtClean="0"/>
              <a:t>Copy content of Perform textbox</a:t>
            </a:r>
          </a:p>
          <a:p>
            <a:endParaRPr lang="en-US" dirty="0" smtClean="0"/>
          </a:p>
          <a:p>
            <a:r>
              <a:rPr lang="en-US" b="1" dirty="0" err="1" smtClean="0"/>
              <a:t>casper</a:t>
            </a:r>
            <a:endParaRPr lang="en-US" b="1" dirty="0" smtClean="0"/>
          </a:p>
          <a:p>
            <a:r>
              <a:rPr lang="en-US" b="1" dirty="0" smtClean="0"/>
              <a:t>interpret</a:t>
            </a:r>
          </a:p>
          <a:p>
            <a:r>
              <a:rPr lang="ro-RO" dirty="0" smtClean="0"/>
              <a:t>(1) </a:t>
            </a:r>
            <a:r>
              <a:rPr lang="en-US" dirty="0" smtClean="0"/>
              <a:t>Paste </a:t>
            </a:r>
            <a:r>
              <a:rPr lang="en-US" b="1" dirty="0" smtClean="0"/>
              <a:t>top level trace</a:t>
            </a:r>
            <a:r>
              <a:rPr lang="en-US" dirty="0" smtClean="0"/>
              <a:t> and hit Enter</a:t>
            </a:r>
          </a:p>
          <a:p>
            <a:pPr lvl="1"/>
            <a:r>
              <a:rPr lang="en-US" dirty="0" smtClean="0"/>
              <a:t>An explanation of the attack is displayed</a:t>
            </a:r>
          </a:p>
          <a:p>
            <a:r>
              <a:rPr lang="ro-RO" dirty="0" smtClean="0"/>
              <a:t>(2) </a:t>
            </a:r>
            <a:r>
              <a:rPr lang="en-US" dirty="0" smtClean="0"/>
              <a:t>Paste </a:t>
            </a:r>
            <a:r>
              <a:rPr lang="en-US" b="1" dirty="0" smtClean="0"/>
              <a:t>system level trace</a:t>
            </a:r>
            <a:r>
              <a:rPr lang="en-US" dirty="0" smtClean="0"/>
              <a:t> and hit Enter</a:t>
            </a:r>
          </a:p>
          <a:p>
            <a:pPr lvl="1"/>
            <a:r>
              <a:rPr lang="en-US" dirty="0" smtClean="0"/>
              <a:t>The counter attack is displayed in an easy-to-read form</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a:bodyPr>
          <a:lstStyle/>
          <a:p>
            <a:pPr>
              <a:buNone/>
            </a:pPr>
            <a:r>
              <a:rPr lang="en-US" sz="3000" dirty="0" smtClean="0"/>
              <a:t>Attack trace</a:t>
            </a:r>
            <a:r>
              <a:rPr lang="ro-RO" sz="3000" dirty="0" smtClean="0"/>
              <a:t> (</a:t>
            </a:r>
            <a:r>
              <a:rPr lang="en-GB" sz="3000" dirty="0" smtClean="0"/>
              <a:t>for </a:t>
            </a:r>
            <a:r>
              <a:rPr lang="en-US" sz="2800" dirty="0" smtClean="0"/>
              <a:t>Secret(B, </a:t>
            </a:r>
            <a:r>
              <a:rPr lang="en-US" sz="2800" dirty="0" err="1" smtClean="0"/>
              <a:t>nb</a:t>
            </a:r>
            <a:r>
              <a:rPr lang="en-US" sz="2800" dirty="0" smtClean="0"/>
              <a:t>, [A])</a:t>
            </a:r>
            <a:r>
              <a:rPr lang="ro-RO" sz="3000" dirty="0" smtClean="0"/>
              <a:t>)</a:t>
            </a:r>
            <a:endParaRPr lang="en-US" sz="3000" dirty="0" smtClean="0"/>
          </a:p>
          <a:p>
            <a:pPr>
              <a:buNone/>
            </a:pPr>
            <a:endParaRPr lang="en-US" sz="3000" dirty="0" smtClean="0"/>
          </a:p>
          <a:p>
            <a:pPr>
              <a:buNone/>
            </a:pPr>
            <a:r>
              <a:rPr lang="en-US" sz="3000" dirty="0" smtClean="0"/>
              <a:t>0.                   -&gt; Alice : </a:t>
            </a:r>
            <a:r>
              <a:rPr lang="en-US" sz="3000" dirty="0" smtClean="0">
                <a:solidFill>
                  <a:srgbClr val="FF0000"/>
                </a:solidFill>
              </a:rPr>
              <a:t>Mallory</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a:bodyPr>
          <a:lstStyle/>
          <a:p>
            <a:pPr>
              <a:buNone/>
            </a:pPr>
            <a:r>
              <a:rPr lang="en-US" sz="3000" dirty="0" smtClean="0"/>
              <a:t>Attack trace </a:t>
            </a:r>
            <a:r>
              <a:rPr lang="ro-RO" sz="3600" dirty="0" smtClean="0"/>
              <a:t>(</a:t>
            </a:r>
            <a:r>
              <a:rPr lang="en-GB" sz="3600" dirty="0" smtClean="0"/>
              <a:t>for </a:t>
            </a:r>
            <a:r>
              <a:rPr lang="en-US" sz="2800" dirty="0" smtClean="0"/>
              <a:t>Secret(B, </a:t>
            </a:r>
            <a:r>
              <a:rPr lang="en-US" sz="2800" dirty="0" err="1" smtClean="0"/>
              <a:t>nb</a:t>
            </a:r>
            <a:r>
              <a:rPr lang="en-US" sz="2800" dirty="0" smtClean="0"/>
              <a:t>, [A])</a:t>
            </a:r>
            <a:r>
              <a:rPr lang="ro-RO" sz="3600" dirty="0" smtClean="0"/>
              <a:t>)</a:t>
            </a:r>
            <a:endParaRPr lang="en-US" sz="3000" dirty="0" smtClean="0"/>
          </a:p>
          <a:p>
            <a:pPr>
              <a:buNone/>
            </a:pPr>
            <a:endParaRPr lang="en-US" sz="3000" dirty="0" smtClean="0"/>
          </a:p>
          <a:p>
            <a:pPr>
              <a:buNone/>
            </a:pPr>
            <a:r>
              <a:rPr lang="en-US" sz="3000" dirty="0" smtClean="0"/>
              <a:t>0.                   -&gt; Alice : Mallory</a:t>
            </a:r>
          </a:p>
          <a:p>
            <a:pPr>
              <a:buNone/>
            </a:pPr>
            <a:r>
              <a:rPr lang="en-US" sz="3000" dirty="0" smtClean="0"/>
              <a:t>1.          Alice -&gt; </a:t>
            </a:r>
            <a:r>
              <a:rPr lang="en-US" sz="3000" dirty="0" err="1" smtClean="0">
                <a:solidFill>
                  <a:srgbClr val="FF0000"/>
                </a:solidFill>
              </a:rPr>
              <a:t>I_Mallory</a:t>
            </a:r>
            <a:r>
              <a:rPr lang="en-US" sz="3000" dirty="0" smtClean="0"/>
              <a:t> : {Na, Alice}{PK_(Mallory)}</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sz="3000" dirty="0" smtClean="0"/>
              <a:t>0.                   -&gt; Alice : Mallory</a:t>
            </a:r>
          </a:p>
          <a:p>
            <a:pPr>
              <a:buNone/>
            </a:pPr>
            <a:r>
              <a:rPr lang="en-US" sz="3000" dirty="0" smtClean="0"/>
              <a:t>1.          Alice -&gt; </a:t>
            </a:r>
            <a:r>
              <a:rPr lang="en-US" sz="3000" dirty="0" err="1" smtClean="0"/>
              <a:t>I_Mallory</a:t>
            </a:r>
            <a:r>
              <a:rPr lang="en-US" sz="3000" dirty="0" smtClean="0"/>
              <a:t> : {Na, Alice}{PK_(Mallory)}</a:t>
            </a:r>
          </a:p>
          <a:p>
            <a:pPr>
              <a:buNone/>
            </a:pPr>
            <a:r>
              <a:rPr lang="en-US" sz="3000" dirty="0" smtClean="0"/>
              <a:t>1.      </a:t>
            </a:r>
            <a:r>
              <a:rPr lang="en-US" sz="3000" dirty="0" err="1" smtClean="0">
                <a:solidFill>
                  <a:srgbClr val="FF0000"/>
                </a:solidFill>
              </a:rPr>
              <a:t>I_Alice</a:t>
            </a:r>
            <a:r>
              <a:rPr lang="en-US" sz="3000" dirty="0" smtClean="0"/>
              <a:t> -&gt; Bob : {</a:t>
            </a:r>
            <a:r>
              <a:rPr lang="en-US" sz="3000" dirty="0" smtClean="0">
                <a:solidFill>
                  <a:srgbClr val="FF0000"/>
                </a:solidFill>
              </a:rPr>
              <a:t>Na</a:t>
            </a:r>
            <a:r>
              <a:rPr lang="en-US" sz="3000" dirty="0" smtClean="0"/>
              <a:t>, </a:t>
            </a:r>
            <a:r>
              <a:rPr lang="en-US" sz="3000" dirty="0" smtClean="0">
                <a:solidFill>
                  <a:srgbClr val="FF0000"/>
                </a:solidFill>
              </a:rPr>
              <a:t>Alice</a:t>
            </a:r>
            <a:r>
              <a:rPr lang="en-US" sz="3000" dirty="0" smtClean="0"/>
              <a:t>}{PK_(</a:t>
            </a:r>
            <a:r>
              <a:rPr lang="en-US" sz="3000" dirty="0" smtClean="0">
                <a:solidFill>
                  <a:srgbClr val="FF0000"/>
                </a:solidFill>
              </a:rPr>
              <a:t>Bob</a:t>
            </a:r>
            <a:r>
              <a:rPr lang="en-US" sz="3000" dirty="0" smtClean="0"/>
              <a: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sz="3000" dirty="0" smtClean="0"/>
              <a:t>0.                   -&gt; Alice : Mallory</a:t>
            </a:r>
          </a:p>
          <a:p>
            <a:pPr>
              <a:buNone/>
            </a:pPr>
            <a:r>
              <a:rPr lang="en-US" sz="3000" dirty="0" smtClean="0"/>
              <a:t>1.          Alice -&gt; </a:t>
            </a:r>
            <a:r>
              <a:rPr lang="en-US" sz="3000" dirty="0" err="1" smtClean="0"/>
              <a:t>I_Mallory</a:t>
            </a:r>
            <a:r>
              <a:rPr lang="en-US" sz="3000" dirty="0" smtClean="0"/>
              <a:t> : {Na, Alice}{PK_(Mallory)}</a:t>
            </a:r>
          </a:p>
          <a:p>
            <a:pPr>
              <a:buNone/>
            </a:pPr>
            <a:r>
              <a:rPr lang="en-US" sz="3000" dirty="0" smtClean="0"/>
              <a:t>1.      </a:t>
            </a:r>
            <a:r>
              <a:rPr lang="en-US" sz="3000" dirty="0" err="1" smtClean="0"/>
              <a:t>I_Alice</a:t>
            </a:r>
            <a:r>
              <a:rPr lang="en-US" sz="3000" dirty="0" smtClean="0"/>
              <a:t> -&gt; Bob : {Na, Alice}{PK_(Bob)}</a:t>
            </a:r>
          </a:p>
          <a:p>
            <a:pPr>
              <a:buNone/>
            </a:pPr>
            <a:r>
              <a:rPr lang="en-US" sz="3000" dirty="0" smtClean="0"/>
              <a:t>2.           Bob -&gt; </a:t>
            </a:r>
            <a:r>
              <a:rPr lang="en-US" sz="3000" dirty="0" err="1" smtClean="0">
                <a:solidFill>
                  <a:srgbClr val="FF0000"/>
                </a:solidFill>
              </a:rPr>
              <a:t>I_Alice</a:t>
            </a:r>
            <a:r>
              <a:rPr lang="en-US" sz="3000" dirty="0" smtClean="0"/>
              <a:t> : {Na, </a:t>
            </a:r>
            <a:r>
              <a:rPr lang="en-US" sz="3000" dirty="0" err="1" smtClean="0"/>
              <a:t>Nb</a:t>
            </a:r>
            <a:r>
              <a:rPr lang="en-US" sz="3000" dirty="0" smtClean="0"/>
              <a:t>}{PK_(</a:t>
            </a:r>
            <a:r>
              <a:rPr lang="en-US" sz="3000" dirty="0" smtClean="0">
                <a:solidFill>
                  <a:srgbClr val="FF0000"/>
                </a:solidFill>
              </a:rPr>
              <a:t>Alice</a:t>
            </a:r>
            <a:r>
              <a:rPr lang="en-US" sz="3000" dirty="0" smtClean="0"/>
              <a: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sz="3000" dirty="0" smtClean="0"/>
              <a:t>0.                   -&gt; Alice : Mallory</a:t>
            </a:r>
          </a:p>
          <a:p>
            <a:pPr>
              <a:buNone/>
            </a:pPr>
            <a:r>
              <a:rPr lang="en-US" sz="3000" dirty="0" smtClean="0"/>
              <a:t>1.          Alice -&gt; </a:t>
            </a:r>
            <a:r>
              <a:rPr lang="en-US" sz="3000" dirty="0" err="1" smtClean="0"/>
              <a:t>I_Mallory</a:t>
            </a:r>
            <a:r>
              <a:rPr lang="en-US" sz="3000" dirty="0" smtClean="0"/>
              <a:t> : {Na, Alice}{PK_(Mallory)}</a:t>
            </a:r>
          </a:p>
          <a:p>
            <a:pPr>
              <a:buNone/>
            </a:pPr>
            <a:r>
              <a:rPr lang="en-US" sz="3000" dirty="0" smtClean="0"/>
              <a:t>1.      </a:t>
            </a:r>
            <a:r>
              <a:rPr lang="en-US" sz="3000" dirty="0" err="1" smtClean="0"/>
              <a:t>I_Alice</a:t>
            </a:r>
            <a:r>
              <a:rPr lang="en-US" sz="3000" dirty="0" smtClean="0"/>
              <a:t> -&gt; Bob : {Na, Alice}{PK_(Bob)}</a:t>
            </a:r>
          </a:p>
          <a:p>
            <a:pPr>
              <a:buNone/>
            </a:pPr>
            <a:r>
              <a:rPr lang="en-US" sz="3000" dirty="0" smtClean="0"/>
              <a:t>2.           Bob -&gt; </a:t>
            </a:r>
            <a:r>
              <a:rPr lang="en-US" sz="3000" dirty="0" err="1" smtClean="0"/>
              <a:t>I_Alice</a:t>
            </a:r>
            <a:r>
              <a:rPr lang="en-US" sz="3000" dirty="0" smtClean="0"/>
              <a:t> : {Na, </a:t>
            </a:r>
            <a:r>
              <a:rPr lang="en-US" sz="3000" dirty="0" err="1" smtClean="0"/>
              <a:t>Nb</a:t>
            </a:r>
            <a:r>
              <a:rPr lang="en-US" sz="3000" dirty="0" smtClean="0"/>
              <a:t>}{PK_(Alice)}</a:t>
            </a:r>
          </a:p>
          <a:p>
            <a:pPr>
              <a:buNone/>
            </a:pPr>
            <a:r>
              <a:rPr lang="en-US" sz="3000" dirty="0" smtClean="0"/>
              <a:t>2. </a:t>
            </a:r>
            <a:r>
              <a:rPr lang="en-US" sz="3000" dirty="0" err="1" smtClean="0">
                <a:solidFill>
                  <a:srgbClr val="FF0000"/>
                </a:solidFill>
              </a:rPr>
              <a:t>I_Mallory</a:t>
            </a:r>
            <a:r>
              <a:rPr lang="en-US" sz="3000" dirty="0" smtClean="0"/>
              <a:t> -&gt; Alice : </a:t>
            </a:r>
            <a:r>
              <a:rPr lang="en-US" sz="3000" dirty="0" smtClean="0">
                <a:solidFill>
                  <a:srgbClr val="FF0000"/>
                </a:solidFill>
              </a:rPr>
              <a:t>{Na, </a:t>
            </a:r>
            <a:r>
              <a:rPr lang="en-US" sz="3000" dirty="0" err="1" smtClean="0">
                <a:solidFill>
                  <a:srgbClr val="FF0000"/>
                </a:solidFill>
              </a:rPr>
              <a:t>Nb</a:t>
            </a:r>
            <a:r>
              <a:rPr lang="en-US" sz="3000" dirty="0" smtClean="0">
                <a:solidFill>
                  <a:srgbClr val="FF0000"/>
                </a:solidFill>
              </a:rPr>
              <a:t>}{PK_(Alice)}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92500"/>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dirty="0" smtClean="0"/>
              <a:t>0.                   -&gt; Alice : Mallory</a:t>
            </a:r>
          </a:p>
          <a:p>
            <a:pPr>
              <a:buNone/>
            </a:pPr>
            <a:r>
              <a:rPr lang="en-US" dirty="0" smtClean="0"/>
              <a:t>1.          Alice -&gt; </a:t>
            </a:r>
            <a:r>
              <a:rPr lang="en-US" dirty="0" err="1" smtClean="0"/>
              <a:t>I_Mallory</a:t>
            </a:r>
            <a:r>
              <a:rPr lang="en-US" dirty="0" smtClean="0"/>
              <a:t> : {Na, Alice}{PK_(Mallory)}</a:t>
            </a:r>
          </a:p>
          <a:p>
            <a:pPr>
              <a:buNone/>
            </a:pPr>
            <a:r>
              <a:rPr lang="en-US" dirty="0" smtClean="0"/>
              <a:t>1.      </a:t>
            </a:r>
            <a:r>
              <a:rPr lang="en-US" dirty="0" err="1" smtClean="0"/>
              <a:t>I_Alice</a:t>
            </a:r>
            <a:r>
              <a:rPr lang="en-US" dirty="0" smtClean="0"/>
              <a:t> -&gt; Bob : {Na, Alice}{PK_(Bob)}</a:t>
            </a:r>
          </a:p>
          <a:p>
            <a:pPr>
              <a:buNone/>
            </a:pPr>
            <a:r>
              <a:rPr lang="en-US" dirty="0" smtClean="0"/>
              <a:t>2.           Bob -&gt; </a:t>
            </a:r>
            <a:r>
              <a:rPr lang="en-US" dirty="0" err="1" smtClean="0"/>
              <a:t>I_Alice</a:t>
            </a:r>
            <a:r>
              <a:rPr lang="en-US" dirty="0" smtClean="0"/>
              <a:t> : {Na, </a:t>
            </a:r>
            <a:r>
              <a:rPr lang="en-US" dirty="0" err="1" smtClean="0"/>
              <a:t>Nb</a:t>
            </a:r>
            <a:r>
              <a:rPr lang="en-US" dirty="0" smtClean="0"/>
              <a:t>}{PK_(Alice)}</a:t>
            </a:r>
          </a:p>
          <a:p>
            <a:pPr>
              <a:buNone/>
            </a:pPr>
            <a:r>
              <a:rPr lang="en-US" dirty="0" smtClean="0"/>
              <a:t>2. </a:t>
            </a:r>
            <a:r>
              <a:rPr lang="en-US" dirty="0" err="1" smtClean="0"/>
              <a:t>I_Mallory</a:t>
            </a:r>
            <a:r>
              <a:rPr lang="en-US" dirty="0" smtClean="0"/>
              <a:t> -&gt; Alice : {Na, </a:t>
            </a:r>
            <a:r>
              <a:rPr lang="en-US" dirty="0" err="1" smtClean="0"/>
              <a:t>Nb</a:t>
            </a:r>
            <a:r>
              <a:rPr lang="en-US" dirty="0" smtClean="0"/>
              <a:t>}{PK_(Alice)}</a:t>
            </a:r>
          </a:p>
          <a:p>
            <a:pPr>
              <a:buNone/>
            </a:pPr>
            <a:r>
              <a:rPr lang="en-US" dirty="0" smtClean="0"/>
              <a:t>3.          Alice -&gt; </a:t>
            </a:r>
            <a:r>
              <a:rPr lang="en-US" dirty="0" err="1" smtClean="0">
                <a:solidFill>
                  <a:srgbClr val="FF0000"/>
                </a:solidFill>
              </a:rPr>
              <a:t>I_Mallory</a:t>
            </a:r>
            <a:r>
              <a:rPr lang="en-US" dirty="0" smtClean="0"/>
              <a:t> : {</a:t>
            </a:r>
            <a:r>
              <a:rPr lang="en-US" dirty="0" err="1" smtClean="0"/>
              <a:t>Nb</a:t>
            </a:r>
            <a:r>
              <a:rPr lang="en-US" dirty="0" smtClean="0"/>
              <a:t>}{PK_(</a:t>
            </a:r>
            <a:r>
              <a:rPr lang="en-US" dirty="0" smtClean="0">
                <a:solidFill>
                  <a:srgbClr val="FF0000"/>
                </a:solidFill>
              </a:rPr>
              <a:t>Mallory</a:t>
            </a:r>
            <a:r>
              <a:rPr lang="en-US" dirty="0" smtClean="0"/>
              <a: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85000" lnSpcReduction="20000"/>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dirty="0" smtClean="0"/>
              <a:t>0.                   -&gt; Alice : Mallory</a:t>
            </a:r>
          </a:p>
          <a:p>
            <a:pPr>
              <a:buNone/>
            </a:pPr>
            <a:r>
              <a:rPr lang="en-US" dirty="0" smtClean="0"/>
              <a:t>1.          Alice -&gt; </a:t>
            </a:r>
            <a:r>
              <a:rPr lang="en-US" dirty="0" err="1" smtClean="0"/>
              <a:t>I_Mallory</a:t>
            </a:r>
            <a:r>
              <a:rPr lang="en-US" dirty="0" smtClean="0"/>
              <a:t> : {Na, Alice}{PK_(Mallory)}</a:t>
            </a:r>
          </a:p>
          <a:p>
            <a:pPr>
              <a:buNone/>
            </a:pPr>
            <a:r>
              <a:rPr lang="en-US" dirty="0" smtClean="0"/>
              <a:t>1.      </a:t>
            </a:r>
            <a:r>
              <a:rPr lang="en-US" dirty="0" err="1" smtClean="0"/>
              <a:t>I_Alice</a:t>
            </a:r>
            <a:r>
              <a:rPr lang="en-US" dirty="0" smtClean="0"/>
              <a:t> -&gt; Bob : {Na, Alice}{PK_(Bob)}</a:t>
            </a:r>
          </a:p>
          <a:p>
            <a:pPr>
              <a:buNone/>
            </a:pPr>
            <a:r>
              <a:rPr lang="en-US" dirty="0" smtClean="0"/>
              <a:t>2.           Bob -&gt; </a:t>
            </a:r>
            <a:r>
              <a:rPr lang="en-US" dirty="0" err="1" smtClean="0"/>
              <a:t>I_Alice</a:t>
            </a:r>
            <a:r>
              <a:rPr lang="en-US" dirty="0" smtClean="0"/>
              <a:t> : {Na, </a:t>
            </a:r>
            <a:r>
              <a:rPr lang="en-US" dirty="0" err="1" smtClean="0"/>
              <a:t>Nb</a:t>
            </a:r>
            <a:r>
              <a:rPr lang="en-US" dirty="0" smtClean="0"/>
              <a:t>}{PK_(Alice)}</a:t>
            </a:r>
          </a:p>
          <a:p>
            <a:pPr>
              <a:buNone/>
            </a:pPr>
            <a:r>
              <a:rPr lang="en-US" dirty="0" smtClean="0"/>
              <a:t>2. </a:t>
            </a:r>
            <a:r>
              <a:rPr lang="en-US" dirty="0" err="1" smtClean="0"/>
              <a:t>I_Mallory</a:t>
            </a:r>
            <a:r>
              <a:rPr lang="en-US" dirty="0" smtClean="0"/>
              <a:t> -&gt; Alice : {Na, </a:t>
            </a:r>
            <a:r>
              <a:rPr lang="en-US" dirty="0" err="1" smtClean="0"/>
              <a:t>Nb</a:t>
            </a:r>
            <a:r>
              <a:rPr lang="en-US" dirty="0" smtClean="0"/>
              <a:t>}{PK_(Alice)}</a:t>
            </a:r>
          </a:p>
          <a:p>
            <a:pPr marL="514350" indent="-514350">
              <a:buAutoNum type="arabicPeriod" startAt="3"/>
            </a:pPr>
            <a:r>
              <a:rPr lang="en-US" dirty="0" smtClean="0"/>
              <a:t>      Alice -&gt; </a:t>
            </a:r>
            <a:r>
              <a:rPr lang="en-US" dirty="0" err="1" smtClean="0"/>
              <a:t>I_Mallory</a:t>
            </a:r>
            <a:r>
              <a:rPr lang="en-US" dirty="0" smtClean="0"/>
              <a:t> : {</a:t>
            </a:r>
            <a:r>
              <a:rPr lang="en-US" dirty="0" err="1" smtClean="0"/>
              <a:t>Nb</a:t>
            </a:r>
            <a:r>
              <a:rPr lang="en-US" dirty="0" smtClean="0"/>
              <a:t>}{PK_(Mallory)}</a:t>
            </a:r>
          </a:p>
          <a:p>
            <a:pPr marL="514350" indent="-514350">
              <a:buAutoNum type="arabicPeriod" startAt="3"/>
            </a:pPr>
            <a:r>
              <a:rPr lang="en-US" dirty="0" smtClean="0"/>
              <a:t>   </a:t>
            </a:r>
            <a:r>
              <a:rPr lang="en-US" dirty="0" err="1" smtClean="0">
                <a:solidFill>
                  <a:srgbClr val="FF0000"/>
                </a:solidFill>
              </a:rPr>
              <a:t>I_Alice</a:t>
            </a:r>
            <a:r>
              <a:rPr lang="en-US" dirty="0" smtClean="0"/>
              <a:t> -&gt; Bob : {</a:t>
            </a:r>
            <a:r>
              <a:rPr lang="en-US" dirty="0" err="1" smtClean="0"/>
              <a:t>Nb</a:t>
            </a:r>
            <a:r>
              <a:rPr lang="en-US" dirty="0" smtClean="0"/>
              <a:t>}{PK_(</a:t>
            </a:r>
            <a:r>
              <a:rPr lang="en-US" dirty="0" smtClean="0">
                <a:solidFill>
                  <a:srgbClr val="FF0000"/>
                </a:solidFill>
              </a:rPr>
              <a:t>Bob</a:t>
            </a:r>
            <a:r>
              <a:rPr lang="en-US" dirty="0" smtClean="0"/>
              <a:t>)}</a:t>
            </a:r>
          </a:p>
          <a:p>
            <a:pPr>
              <a:buNone/>
            </a:pPr>
            <a:r>
              <a:rPr lang="en-US" dirty="0" smtClean="0"/>
              <a:t>The intruder knows </a:t>
            </a:r>
            <a:r>
              <a:rPr lang="en-US" dirty="0" err="1" smtClean="0">
                <a:solidFill>
                  <a:srgbClr val="FF0000"/>
                </a:solidFill>
              </a:rPr>
              <a:t>Nb</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1E923D44-A265-4C35-B3D9-34A1C005FE0F}"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85000" lnSpcReduction="20000"/>
          </a:bodyPr>
          <a:lstStyle/>
          <a:p>
            <a:pPr>
              <a:buNone/>
            </a:pPr>
            <a:r>
              <a:rPr lang="en-US" dirty="0" smtClean="0"/>
              <a:t>Attack trace </a:t>
            </a:r>
            <a:r>
              <a:rPr lang="ro-RO" sz="3600" dirty="0" smtClean="0"/>
              <a:t>(</a:t>
            </a:r>
            <a:r>
              <a:rPr lang="en-GB" sz="3600" dirty="0" smtClean="0"/>
              <a:t>for </a:t>
            </a:r>
            <a:r>
              <a:rPr lang="en-US" dirty="0" smtClean="0"/>
              <a:t>Secret(B, </a:t>
            </a:r>
            <a:r>
              <a:rPr lang="en-US" dirty="0" err="1" smtClean="0"/>
              <a:t>nb</a:t>
            </a:r>
            <a:r>
              <a:rPr lang="en-US" dirty="0" smtClean="0"/>
              <a:t>, [A])</a:t>
            </a:r>
            <a:r>
              <a:rPr lang="ro-RO" sz="3600" dirty="0" smtClean="0"/>
              <a:t>)</a:t>
            </a:r>
            <a:endParaRPr lang="en-US" dirty="0" smtClean="0"/>
          </a:p>
          <a:p>
            <a:pPr>
              <a:buNone/>
            </a:pPr>
            <a:endParaRPr lang="en-US" dirty="0" smtClean="0"/>
          </a:p>
          <a:p>
            <a:pPr>
              <a:buNone/>
            </a:pPr>
            <a:r>
              <a:rPr lang="en-US" dirty="0" smtClean="0"/>
              <a:t>0.                   -&gt; Alice : Mallory</a:t>
            </a:r>
          </a:p>
          <a:p>
            <a:pPr>
              <a:buNone/>
            </a:pPr>
            <a:r>
              <a:rPr lang="en-US" dirty="0" smtClean="0"/>
              <a:t>1.          Alice -&gt; </a:t>
            </a:r>
            <a:r>
              <a:rPr lang="en-US" dirty="0" err="1" smtClean="0"/>
              <a:t>I_Mallory</a:t>
            </a:r>
            <a:r>
              <a:rPr lang="en-US" dirty="0" smtClean="0"/>
              <a:t> : {Na, Alice}{PK_(Mallory)}</a:t>
            </a:r>
          </a:p>
          <a:p>
            <a:pPr>
              <a:buNone/>
            </a:pPr>
            <a:r>
              <a:rPr lang="en-US" dirty="0" smtClean="0"/>
              <a:t>1.      </a:t>
            </a:r>
            <a:r>
              <a:rPr lang="en-US" dirty="0" err="1" smtClean="0"/>
              <a:t>I_Alice</a:t>
            </a:r>
            <a:r>
              <a:rPr lang="en-US" dirty="0" smtClean="0"/>
              <a:t> -&gt; Bob : {Na, Alice}{PK_(Bob)}</a:t>
            </a:r>
          </a:p>
          <a:p>
            <a:pPr>
              <a:buNone/>
            </a:pPr>
            <a:r>
              <a:rPr lang="en-US" dirty="0" smtClean="0"/>
              <a:t>2.           Bob -&gt; </a:t>
            </a:r>
            <a:r>
              <a:rPr lang="en-US" dirty="0" err="1" smtClean="0"/>
              <a:t>I_Alice</a:t>
            </a:r>
            <a:r>
              <a:rPr lang="en-US" dirty="0" smtClean="0"/>
              <a:t> : {Na, </a:t>
            </a:r>
            <a:r>
              <a:rPr lang="en-US" dirty="0" err="1" smtClean="0"/>
              <a:t>Nb</a:t>
            </a:r>
            <a:r>
              <a:rPr lang="en-US" dirty="0" smtClean="0"/>
              <a:t>}{PK_(Alice)}</a:t>
            </a:r>
          </a:p>
          <a:p>
            <a:pPr>
              <a:buNone/>
            </a:pPr>
            <a:r>
              <a:rPr lang="en-US" dirty="0" smtClean="0"/>
              <a:t>2. </a:t>
            </a:r>
            <a:r>
              <a:rPr lang="en-US" dirty="0" err="1" smtClean="0"/>
              <a:t>I_Mallory</a:t>
            </a:r>
            <a:r>
              <a:rPr lang="en-US" dirty="0" smtClean="0"/>
              <a:t> -&gt; Alice : {Na, </a:t>
            </a:r>
            <a:r>
              <a:rPr lang="en-US" dirty="0" err="1" smtClean="0"/>
              <a:t>Nb</a:t>
            </a:r>
            <a:r>
              <a:rPr lang="en-US" dirty="0" smtClean="0"/>
              <a:t>}{PK_(Alice)}</a:t>
            </a:r>
          </a:p>
          <a:p>
            <a:pPr>
              <a:buNone/>
            </a:pPr>
            <a:r>
              <a:rPr lang="en-US" dirty="0" smtClean="0"/>
              <a:t>3.          Alice -&gt; </a:t>
            </a:r>
            <a:r>
              <a:rPr lang="en-US" dirty="0" err="1" smtClean="0"/>
              <a:t>I_Mallory</a:t>
            </a:r>
            <a:r>
              <a:rPr lang="en-US" dirty="0" smtClean="0"/>
              <a:t> : {</a:t>
            </a:r>
            <a:r>
              <a:rPr lang="en-US" dirty="0" err="1" smtClean="0"/>
              <a:t>Nb</a:t>
            </a:r>
            <a:r>
              <a:rPr lang="en-US" dirty="0" smtClean="0"/>
              <a:t>}{PK_(Mallory)}</a:t>
            </a:r>
          </a:p>
          <a:p>
            <a:pPr>
              <a:buNone/>
            </a:pPr>
            <a:r>
              <a:rPr lang="en-US" dirty="0" smtClean="0"/>
              <a:t>3.       </a:t>
            </a:r>
            <a:r>
              <a:rPr lang="en-US" dirty="0" err="1" smtClean="0"/>
              <a:t>I_Alice</a:t>
            </a:r>
            <a:r>
              <a:rPr lang="en-US" dirty="0" smtClean="0"/>
              <a:t> -&gt; Bob : {</a:t>
            </a:r>
            <a:r>
              <a:rPr lang="en-US" dirty="0" err="1" smtClean="0"/>
              <a:t>Nb</a:t>
            </a:r>
            <a:r>
              <a:rPr lang="en-US" dirty="0" smtClean="0"/>
              <a:t>}{PK_(Bob)}</a:t>
            </a:r>
          </a:p>
          <a:p>
            <a:pPr>
              <a:buNone/>
            </a:pPr>
            <a:r>
              <a:rPr lang="en-US" dirty="0" smtClean="0"/>
              <a:t>The intruder knows </a:t>
            </a:r>
            <a:r>
              <a:rPr lang="en-US" dirty="0" err="1" smtClean="0"/>
              <a:t>Nb</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protocols</a:t>
            </a:r>
            <a:endParaRPr lang="en-US" dirty="0"/>
          </a:p>
        </p:txBody>
      </p:sp>
      <p:sp>
        <p:nvSpPr>
          <p:cNvPr id="3" name="Content Placeholder 2"/>
          <p:cNvSpPr>
            <a:spLocks noGrp="1"/>
          </p:cNvSpPr>
          <p:nvPr>
            <p:ph idx="1"/>
          </p:nvPr>
        </p:nvSpPr>
        <p:spPr/>
        <p:txBody>
          <a:bodyPr/>
          <a:lstStyle/>
          <a:p>
            <a:r>
              <a:rPr lang="en-US" dirty="0" smtClean="0"/>
              <a:t>Objectives of security protocols:</a:t>
            </a:r>
          </a:p>
          <a:p>
            <a:pPr lvl="1"/>
            <a:r>
              <a:rPr lang="en-US" dirty="0" smtClean="0"/>
              <a:t>Authentication</a:t>
            </a:r>
          </a:p>
          <a:p>
            <a:pPr lvl="1"/>
            <a:r>
              <a:rPr lang="en-US" dirty="0" smtClean="0"/>
              <a:t>Confidentiality</a:t>
            </a:r>
          </a:p>
          <a:p>
            <a:pPr lvl="1"/>
            <a:r>
              <a:rPr lang="en-US" dirty="0" smtClean="0"/>
              <a:t>Integrity</a:t>
            </a:r>
          </a:p>
          <a:p>
            <a:pPr lvl="1"/>
            <a:r>
              <a:rPr lang="en-US" dirty="0" smtClean="0"/>
              <a:t>Non repudiation</a:t>
            </a:r>
          </a:p>
          <a:p>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 Public Key Protocol</a:t>
            </a:r>
          </a:p>
        </p:txBody>
      </p:sp>
      <p:sp>
        <p:nvSpPr>
          <p:cNvPr id="3" name="Content Placeholder 2"/>
          <p:cNvSpPr>
            <a:spLocks noGrp="1"/>
          </p:cNvSpPr>
          <p:nvPr>
            <p:ph idx="1"/>
          </p:nvPr>
        </p:nvSpPr>
        <p:spPr/>
        <p:txBody>
          <a:bodyPr>
            <a:normAutofit fontScale="62500" lnSpcReduction="20000"/>
          </a:bodyPr>
          <a:lstStyle/>
          <a:p>
            <a:pPr>
              <a:buNone/>
            </a:pPr>
            <a:r>
              <a:rPr lang="en-US" dirty="0" smtClean="0"/>
              <a:t>Cause of attack</a:t>
            </a:r>
            <a:r>
              <a:rPr lang="ro-RO" dirty="0" smtClean="0"/>
              <a:t>:</a:t>
            </a:r>
            <a:endParaRPr lang="en-US" dirty="0" smtClean="0"/>
          </a:p>
          <a:p>
            <a:pPr>
              <a:buNone/>
            </a:pPr>
            <a:endParaRPr lang="en-US" dirty="0" smtClean="0"/>
          </a:p>
          <a:p>
            <a:pPr>
              <a:buNone/>
            </a:pPr>
            <a:r>
              <a:rPr lang="en-US" dirty="0" smtClean="0"/>
              <a:t>0.                   -&gt; Alice : Mallory</a:t>
            </a:r>
          </a:p>
          <a:p>
            <a:pPr>
              <a:buNone/>
            </a:pPr>
            <a:r>
              <a:rPr lang="en-US" dirty="0" smtClean="0"/>
              <a:t>1.          Alice -&gt; </a:t>
            </a:r>
            <a:r>
              <a:rPr lang="en-US" dirty="0" err="1" smtClean="0"/>
              <a:t>I_Mallory</a:t>
            </a:r>
            <a:r>
              <a:rPr lang="en-US" dirty="0" smtClean="0"/>
              <a:t> : {Na, Alice}{PK_(Mallory)}</a:t>
            </a:r>
          </a:p>
          <a:p>
            <a:pPr>
              <a:buNone/>
            </a:pPr>
            <a:r>
              <a:rPr lang="en-US" dirty="0" smtClean="0"/>
              <a:t>1.      </a:t>
            </a:r>
            <a:r>
              <a:rPr lang="en-US" dirty="0" err="1" smtClean="0"/>
              <a:t>I_Alice</a:t>
            </a:r>
            <a:r>
              <a:rPr lang="en-US" dirty="0" smtClean="0"/>
              <a:t> -&gt; Bob : {Na, Alice}{PK_(Bob)}</a:t>
            </a:r>
          </a:p>
          <a:p>
            <a:pPr>
              <a:buNone/>
            </a:pPr>
            <a:r>
              <a:rPr lang="en-US" dirty="0" smtClean="0"/>
              <a:t>2.           Bob -&gt; </a:t>
            </a:r>
            <a:r>
              <a:rPr lang="en-US" dirty="0" err="1" smtClean="0">
                <a:solidFill>
                  <a:srgbClr val="0070C0"/>
                </a:solidFill>
              </a:rPr>
              <a:t>I_Alice</a:t>
            </a:r>
            <a:r>
              <a:rPr lang="en-US" dirty="0" smtClean="0"/>
              <a:t> : </a:t>
            </a:r>
            <a:r>
              <a:rPr lang="en-US" dirty="0" smtClean="0">
                <a:solidFill>
                  <a:srgbClr val="FF0000"/>
                </a:solidFill>
              </a:rPr>
              <a:t>{Na, </a:t>
            </a:r>
            <a:r>
              <a:rPr lang="en-US" dirty="0" err="1" smtClean="0">
                <a:solidFill>
                  <a:srgbClr val="FF0000"/>
                </a:solidFill>
              </a:rPr>
              <a:t>Nb</a:t>
            </a:r>
            <a:r>
              <a:rPr lang="en-US" dirty="0" smtClean="0">
                <a:solidFill>
                  <a:srgbClr val="FF0000"/>
                </a:solidFill>
              </a:rPr>
              <a:t>}{PK_(Alice)}</a:t>
            </a:r>
          </a:p>
          <a:p>
            <a:pPr>
              <a:buNone/>
            </a:pPr>
            <a:r>
              <a:rPr lang="en-US" dirty="0" smtClean="0"/>
              <a:t>2. </a:t>
            </a:r>
            <a:r>
              <a:rPr lang="en-US" dirty="0" err="1" smtClean="0">
                <a:solidFill>
                  <a:srgbClr val="0070C0"/>
                </a:solidFill>
              </a:rPr>
              <a:t>I_Mallory</a:t>
            </a:r>
            <a:r>
              <a:rPr lang="en-US" dirty="0" smtClean="0"/>
              <a:t> -&gt; Alice : </a:t>
            </a:r>
            <a:r>
              <a:rPr lang="en-US" dirty="0" smtClean="0">
                <a:solidFill>
                  <a:srgbClr val="FF0000"/>
                </a:solidFill>
              </a:rPr>
              <a:t>{Na, </a:t>
            </a:r>
            <a:r>
              <a:rPr lang="en-US" dirty="0" err="1" smtClean="0">
                <a:solidFill>
                  <a:srgbClr val="FF0000"/>
                </a:solidFill>
              </a:rPr>
              <a:t>Nb</a:t>
            </a:r>
            <a:r>
              <a:rPr lang="en-US" dirty="0" smtClean="0">
                <a:solidFill>
                  <a:srgbClr val="FF0000"/>
                </a:solidFill>
              </a:rPr>
              <a:t>}{PK_(Alice)}</a:t>
            </a:r>
          </a:p>
          <a:p>
            <a:pPr>
              <a:buNone/>
            </a:pPr>
            <a:r>
              <a:rPr lang="en-US" dirty="0" smtClean="0"/>
              <a:t>3.          Alice -&gt; </a:t>
            </a:r>
            <a:r>
              <a:rPr lang="en-US" dirty="0" err="1" smtClean="0"/>
              <a:t>I_Mallory</a:t>
            </a:r>
            <a:r>
              <a:rPr lang="en-US" dirty="0" smtClean="0"/>
              <a:t> : {</a:t>
            </a:r>
            <a:r>
              <a:rPr lang="en-US" dirty="0" err="1" smtClean="0"/>
              <a:t>Nb</a:t>
            </a:r>
            <a:r>
              <a:rPr lang="en-US" dirty="0" smtClean="0"/>
              <a:t>}{PK_(Mallory)}</a:t>
            </a:r>
          </a:p>
          <a:p>
            <a:pPr>
              <a:buNone/>
            </a:pPr>
            <a:r>
              <a:rPr lang="en-US" dirty="0" smtClean="0"/>
              <a:t>3.       </a:t>
            </a:r>
            <a:r>
              <a:rPr lang="en-US" dirty="0" err="1" smtClean="0"/>
              <a:t>I_Alice</a:t>
            </a:r>
            <a:r>
              <a:rPr lang="en-US" dirty="0" smtClean="0"/>
              <a:t> -&gt; Bob : {</a:t>
            </a:r>
            <a:r>
              <a:rPr lang="en-US" dirty="0" err="1" smtClean="0"/>
              <a:t>Nb</a:t>
            </a:r>
            <a:r>
              <a:rPr lang="en-US" dirty="0" smtClean="0"/>
              <a:t>}{PK_(Bob)}</a:t>
            </a:r>
          </a:p>
          <a:p>
            <a:pPr>
              <a:buNone/>
            </a:pPr>
            <a:r>
              <a:rPr lang="en-US" dirty="0" smtClean="0"/>
              <a:t>The intruder knows </a:t>
            </a:r>
            <a:r>
              <a:rPr lang="en-US" dirty="0" err="1" smtClean="0"/>
              <a:t>Nb</a:t>
            </a:r>
            <a:endParaRPr lang="ro-RO" dirty="0" smtClean="0"/>
          </a:p>
          <a:p>
            <a:pPr>
              <a:buNone/>
            </a:pPr>
            <a:endParaRPr lang="ro-RO" dirty="0" smtClean="0"/>
          </a:p>
          <a:p>
            <a:pPr>
              <a:buNone/>
            </a:pPr>
            <a:r>
              <a:rPr lang="en-US" dirty="0" smtClean="0"/>
              <a:t>The adversary can retransmit the second message received from Bob, directly to Alice, as nothing has to be change so he does not have to decrypt it.</a:t>
            </a:r>
          </a:p>
          <a:p>
            <a:pPr>
              <a:buNone/>
            </a:pPr>
            <a:r>
              <a:rPr lang="ro-RO" dirty="0" smtClean="0"/>
              <a:t> </a:t>
            </a:r>
            <a:r>
              <a:rPr lang="en-US" dirty="0" smtClean="0"/>
              <a:t>He would not have been able to decrypt it, since he does NOT have the necessary key</a:t>
            </a:r>
            <a:r>
              <a:rPr lang="ro-RO" dirty="0" smtClean="0"/>
              <a: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Needham-Schroeder</a:t>
            </a:r>
            <a:r>
              <a:rPr lang="ro-RO" dirty="0" err="1" smtClean="0"/>
              <a:t>-</a:t>
            </a:r>
            <a:r>
              <a:rPr lang="ro-RO" dirty="0" err="1" smtClean="0">
                <a:solidFill>
                  <a:srgbClr val="FF0000"/>
                </a:solidFill>
              </a:rPr>
              <a:t>Lowe</a:t>
            </a:r>
            <a:r>
              <a:rPr lang="en-US" dirty="0" smtClean="0"/>
              <a:t> Public Key Protocol</a:t>
            </a:r>
            <a:endParaRPr lang="en-US" dirty="0"/>
          </a:p>
        </p:txBody>
      </p:sp>
      <p:sp>
        <p:nvSpPr>
          <p:cNvPr id="3" name="Content Placeholder 2"/>
          <p:cNvSpPr>
            <a:spLocks noGrp="1"/>
          </p:cNvSpPr>
          <p:nvPr>
            <p:ph idx="1"/>
          </p:nvPr>
        </p:nvSpPr>
        <p:spPr/>
        <p:txBody>
          <a:bodyPr>
            <a:normAutofit lnSpcReduction="10000"/>
          </a:bodyPr>
          <a:lstStyle/>
          <a:p>
            <a:r>
              <a:rPr lang="en-US" dirty="0" smtClean="0"/>
              <a:t>Correction of the previous protocol</a:t>
            </a:r>
            <a:endParaRPr lang="ro-RO" dirty="0" smtClean="0"/>
          </a:p>
          <a:p>
            <a:endParaRPr lang="ro-RO" dirty="0" smtClean="0"/>
          </a:p>
          <a:p>
            <a:pPr>
              <a:buNone/>
            </a:pPr>
            <a:r>
              <a:rPr lang="ro-RO" dirty="0" smtClean="0"/>
              <a:t>1.   </a:t>
            </a:r>
            <a:r>
              <a:rPr lang="en-US" dirty="0" smtClean="0"/>
              <a:t>A -&gt; B: {</a:t>
            </a:r>
            <a:r>
              <a:rPr lang="en-US" dirty="0" err="1" smtClean="0"/>
              <a:t>Na.A</a:t>
            </a:r>
            <a:r>
              <a:rPr lang="en-US" dirty="0" smtClean="0"/>
              <a:t>}_Kb</a:t>
            </a:r>
          </a:p>
          <a:p>
            <a:pPr>
              <a:buNone/>
            </a:pPr>
            <a:r>
              <a:rPr lang="en-US" dirty="0" smtClean="0"/>
              <a:t>2.   B -&gt; A: {</a:t>
            </a:r>
            <a:r>
              <a:rPr lang="en-US" dirty="0" err="1" smtClean="0"/>
              <a:t>Na.Nb</a:t>
            </a:r>
            <a:r>
              <a:rPr lang="ro-RO" dirty="0" smtClean="0"/>
              <a:t>.</a:t>
            </a:r>
            <a:r>
              <a:rPr lang="ro-RO" dirty="0" smtClean="0">
                <a:solidFill>
                  <a:srgbClr val="FF0000"/>
                </a:solidFill>
              </a:rPr>
              <a:t>B</a:t>
            </a:r>
            <a:r>
              <a:rPr lang="en-US" dirty="0" smtClean="0"/>
              <a:t>}_Ka</a:t>
            </a:r>
          </a:p>
          <a:p>
            <a:pPr marL="514350" indent="-514350">
              <a:buAutoNum type="arabicPeriod" startAt="3"/>
            </a:pPr>
            <a:r>
              <a:rPr lang="ro-RO" dirty="0" smtClean="0"/>
              <a:t> </a:t>
            </a:r>
            <a:r>
              <a:rPr lang="en-US" dirty="0" smtClean="0"/>
              <a:t>A -&gt; B: {</a:t>
            </a:r>
            <a:r>
              <a:rPr lang="en-US" dirty="0" err="1" smtClean="0"/>
              <a:t>Nb</a:t>
            </a:r>
            <a:r>
              <a:rPr lang="en-US" dirty="0" smtClean="0"/>
              <a:t>}_Kb</a:t>
            </a:r>
          </a:p>
          <a:p>
            <a:endParaRPr lang="ro-RO" dirty="0" smtClean="0"/>
          </a:p>
          <a:p>
            <a:r>
              <a:rPr lang="en-US" b="1" dirty="0" smtClean="0"/>
              <a:t>…\casper-2.0\</a:t>
            </a:r>
            <a:r>
              <a:rPr lang="en-US" b="1" dirty="0" err="1" smtClean="0"/>
              <a:t>ExamplesLibrary</a:t>
            </a:r>
            <a:r>
              <a:rPr lang="en-US" b="1" dirty="0" smtClean="0"/>
              <a:t>\Normal\NS</a:t>
            </a:r>
            <a:r>
              <a:rPr lang="ro-RO" b="1" dirty="0" smtClean="0"/>
              <a:t>L</a:t>
            </a:r>
            <a:r>
              <a:rPr lang="en-US" b="1" dirty="0" smtClean="0"/>
              <a:t>.</a:t>
            </a:r>
            <a:r>
              <a:rPr lang="en-US" b="1" dirty="0" err="1" smtClean="0"/>
              <a:t>spl</a:t>
            </a:r>
            <a:endParaRPr lang="en-US" b="1"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Predictable</a:t>
            </a:r>
            <a:r>
              <a:rPr lang="ro-RO" dirty="0" smtClean="0"/>
              <a:t> </a:t>
            </a:r>
            <a:r>
              <a:rPr lang="ro-RO" dirty="0" err="1" smtClean="0"/>
              <a:t>nonces</a:t>
            </a:r>
            <a:endParaRPr lang="en-US" dirty="0"/>
          </a:p>
        </p:txBody>
      </p:sp>
      <p:sp>
        <p:nvSpPr>
          <p:cNvPr id="3" name="Content Placeholder 2"/>
          <p:cNvSpPr>
            <a:spLocks noGrp="1"/>
          </p:cNvSpPr>
          <p:nvPr>
            <p:ph idx="1"/>
          </p:nvPr>
        </p:nvSpPr>
        <p:spPr/>
        <p:txBody>
          <a:bodyPr>
            <a:normAutofit/>
          </a:bodyPr>
          <a:lstStyle/>
          <a:p>
            <a:r>
              <a:rPr lang="en-US" dirty="0" smtClean="0"/>
              <a:t>In some protocols, </a:t>
            </a:r>
            <a:r>
              <a:rPr lang="en-US" b="1" dirty="0" err="1" smtClean="0"/>
              <a:t>nonces</a:t>
            </a:r>
            <a:r>
              <a:rPr lang="en-US" dirty="0" smtClean="0"/>
              <a:t> are considered to be </a:t>
            </a:r>
            <a:r>
              <a:rPr lang="en-US" b="1" dirty="0" smtClean="0"/>
              <a:t>predictable</a:t>
            </a:r>
            <a:r>
              <a:rPr lang="en-US" dirty="0" smtClean="0"/>
              <a:t>: </a:t>
            </a:r>
          </a:p>
          <a:p>
            <a:r>
              <a:rPr lang="en-US" dirty="0" smtClean="0"/>
              <a:t>an intruder may be able to predict which </a:t>
            </a:r>
            <a:r>
              <a:rPr lang="en-US" dirty="0" err="1" smtClean="0"/>
              <a:t>nonces</a:t>
            </a:r>
            <a:r>
              <a:rPr lang="en-US" dirty="0" smtClean="0"/>
              <a:t> other agents are about to use</a:t>
            </a:r>
          </a:p>
          <a:p>
            <a:endParaRPr lang="en-US" dirty="0" smtClean="0"/>
          </a:p>
          <a:p>
            <a:r>
              <a:rPr lang="en-US" b="1" dirty="0" smtClean="0"/>
              <a:t>Predictable </a:t>
            </a:r>
            <a:r>
              <a:rPr lang="en-US" b="1" dirty="0" err="1" smtClean="0"/>
              <a:t>nonces</a:t>
            </a:r>
            <a:r>
              <a:rPr lang="en-US" b="1" dirty="0" smtClean="0"/>
              <a:t> </a:t>
            </a:r>
            <a:r>
              <a:rPr lang="en-US" dirty="0" smtClean="0"/>
              <a:t>may be </a:t>
            </a:r>
            <a:r>
              <a:rPr lang="en-US" dirty="0" err="1" smtClean="0"/>
              <a:t>modelled</a:t>
            </a:r>
            <a:r>
              <a:rPr lang="en-US" dirty="0" smtClean="0"/>
              <a:t> by </a:t>
            </a:r>
            <a:r>
              <a:rPr lang="en-US" b="1" dirty="0" smtClean="0"/>
              <a:t>including those </a:t>
            </a:r>
            <a:r>
              <a:rPr lang="en-US" b="1" dirty="0" err="1" smtClean="0"/>
              <a:t>nonces</a:t>
            </a:r>
            <a:r>
              <a:rPr lang="en-US" b="1" dirty="0" smtClean="0"/>
              <a:t> within the intruder’s initial knowledge</a:t>
            </a:r>
            <a:r>
              <a:rPr lang="en-US" dirty="0" smtClean="0"/>
              <a:t>. </a:t>
            </a:r>
          </a:p>
        </p:txBody>
      </p:sp>
      <p:sp>
        <p:nvSpPr>
          <p:cNvPr id="4" name="Slide Number Placeholder 3"/>
          <p:cNvSpPr>
            <a:spLocks noGrp="1"/>
          </p:cNvSpPr>
          <p:nvPr>
            <p:ph type="sldNum" sz="quarter" idx="12"/>
          </p:nvPr>
        </p:nvSpPr>
        <p:spPr/>
        <p:txBody>
          <a:bodyPr/>
          <a:lstStyle/>
          <a:p>
            <a:fld id="{1E923D44-A265-4C35-B3D9-34A1C005FE0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Predictable</a:t>
            </a:r>
            <a:r>
              <a:rPr lang="ro-RO" dirty="0" smtClean="0"/>
              <a:t> </a:t>
            </a:r>
            <a:r>
              <a:rPr lang="ro-RO" dirty="0" err="1" smtClean="0"/>
              <a:t>nonces</a:t>
            </a:r>
            <a:endParaRPr lang="en-US" dirty="0"/>
          </a:p>
        </p:txBody>
      </p:sp>
      <p:sp>
        <p:nvSpPr>
          <p:cNvPr id="3" name="Content Placeholder 2"/>
          <p:cNvSpPr>
            <a:spLocks noGrp="1"/>
          </p:cNvSpPr>
          <p:nvPr>
            <p:ph idx="1"/>
          </p:nvPr>
        </p:nvSpPr>
        <p:spPr/>
        <p:txBody>
          <a:bodyPr>
            <a:normAutofit/>
          </a:bodyPr>
          <a:lstStyle/>
          <a:p>
            <a:r>
              <a:rPr lang="en-US" dirty="0" smtClean="0"/>
              <a:t>With the Needham-Schroeder protocol, the </a:t>
            </a:r>
            <a:r>
              <a:rPr lang="en-US" dirty="0" err="1" smtClean="0"/>
              <a:t>nonces</a:t>
            </a:r>
            <a:r>
              <a:rPr lang="en-US" dirty="0" smtClean="0"/>
              <a:t> Na and </a:t>
            </a:r>
            <a:r>
              <a:rPr lang="en-US" dirty="0" err="1" smtClean="0"/>
              <a:t>Nb</a:t>
            </a:r>
            <a:r>
              <a:rPr lang="en-US" dirty="0" smtClean="0"/>
              <a:t> may be made predictable by editing the #Intruder Information section to:</a:t>
            </a:r>
          </a:p>
          <a:p>
            <a:pPr>
              <a:buNone/>
            </a:pPr>
            <a:r>
              <a:rPr lang="en-US" b="1" dirty="0" smtClean="0"/>
              <a:t>#Intruder Information</a:t>
            </a:r>
          </a:p>
          <a:p>
            <a:pPr>
              <a:buNone/>
            </a:pPr>
            <a:r>
              <a:rPr lang="en-US" b="1" dirty="0" smtClean="0"/>
              <a:t>Intruder = Mallory</a:t>
            </a:r>
          </a:p>
          <a:p>
            <a:pPr>
              <a:buNone/>
            </a:pPr>
            <a:r>
              <a:rPr lang="en-US" b="1" dirty="0" err="1" smtClean="0"/>
              <a:t>IntruderKnowledge</a:t>
            </a:r>
            <a:r>
              <a:rPr lang="en-US" b="1" dirty="0" smtClean="0"/>
              <a:t> = {Alice, Bob, Mallory, </a:t>
            </a:r>
            <a:r>
              <a:rPr lang="en-US" b="1" dirty="0" smtClean="0">
                <a:solidFill>
                  <a:srgbClr val="FF0000"/>
                </a:solidFill>
              </a:rPr>
              <a:t>Na, </a:t>
            </a:r>
            <a:r>
              <a:rPr lang="en-US" b="1" dirty="0" err="1" smtClean="0">
                <a:solidFill>
                  <a:srgbClr val="FF0000"/>
                </a:solidFill>
              </a:rPr>
              <a:t>Nb</a:t>
            </a:r>
            <a:r>
              <a:rPr lang="en-US" b="1" dirty="0" smtClean="0"/>
              <a:t>, Nm, PK, SK(Mallory)}</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Predictable</a:t>
            </a:r>
            <a:r>
              <a:rPr lang="ro-RO" dirty="0" smtClean="0"/>
              <a:t> </a:t>
            </a:r>
            <a:r>
              <a:rPr lang="ro-RO" dirty="0" err="1" smtClean="0"/>
              <a:t>nonces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ro-RO" dirty="0" err="1" smtClean="0"/>
              <a:t>Attack</a:t>
            </a:r>
            <a:r>
              <a:rPr lang="ro-RO" dirty="0" smtClean="0"/>
              <a:t> trace (Secret</a:t>
            </a:r>
            <a:r>
              <a:rPr lang="en-US" dirty="0" smtClean="0"/>
              <a:t>(</a:t>
            </a:r>
            <a:r>
              <a:rPr lang="en-US" dirty="0" err="1" smtClean="0"/>
              <a:t>B,Nb</a:t>
            </a:r>
            <a:r>
              <a:rPr lang="en-US" dirty="0" smtClean="0"/>
              <a:t>,[A])</a:t>
            </a:r>
            <a:r>
              <a:rPr lang="ro-RO" dirty="0" smtClean="0"/>
              <a:t>)</a:t>
            </a:r>
          </a:p>
          <a:p>
            <a:endParaRPr lang="ro-RO" dirty="0" smtClean="0"/>
          </a:p>
          <a:p>
            <a:r>
              <a:rPr lang="en-US" dirty="0" smtClean="0"/>
              <a:t>1. I_A -&gt;  B  : {</a:t>
            </a:r>
            <a:r>
              <a:rPr lang="en-US" dirty="0" smtClean="0">
                <a:solidFill>
                  <a:srgbClr val="FF0000"/>
                </a:solidFill>
              </a:rPr>
              <a:t>Nm</a:t>
            </a:r>
            <a:r>
              <a:rPr lang="en-US" dirty="0" smtClean="0"/>
              <a:t>, A}{PK(B)}</a:t>
            </a:r>
          </a:p>
          <a:p>
            <a:r>
              <a:rPr lang="en-US" dirty="0" smtClean="0"/>
              <a:t>2.</a:t>
            </a:r>
            <a:r>
              <a:rPr lang="ro-RO" dirty="0" smtClean="0"/>
              <a:t> </a:t>
            </a:r>
            <a:r>
              <a:rPr lang="en-US" dirty="0" smtClean="0"/>
              <a:t>  B  -&gt; I_A : </a:t>
            </a:r>
            <a:r>
              <a:rPr lang="en-US" dirty="0" smtClean="0">
                <a:solidFill>
                  <a:srgbClr val="FF0000"/>
                </a:solidFill>
              </a:rPr>
              <a:t>{Nm, </a:t>
            </a:r>
            <a:r>
              <a:rPr lang="en-US" dirty="0" err="1" smtClean="0">
                <a:solidFill>
                  <a:srgbClr val="FF0000"/>
                </a:solidFill>
              </a:rPr>
              <a:t>Nb</a:t>
            </a:r>
            <a:r>
              <a:rPr lang="en-US" dirty="0" smtClean="0">
                <a:solidFill>
                  <a:srgbClr val="FF0000"/>
                </a:solidFill>
              </a:rPr>
              <a:t>, B}{PK(A)}</a:t>
            </a:r>
          </a:p>
          <a:p>
            <a:r>
              <a:rPr lang="en-US" dirty="0" smtClean="0"/>
              <a:t>3. I_A -&gt;  B  : {</a:t>
            </a:r>
            <a:r>
              <a:rPr lang="en-US" dirty="0" err="1" smtClean="0">
                <a:solidFill>
                  <a:srgbClr val="FF0000"/>
                </a:solidFill>
              </a:rPr>
              <a:t>Nb</a:t>
            </a:r>
            <a:r>
              <a:rPr lang="en-US" dirty="0" smtClean="0"/>
              <a:t>}{PK(B)}</a:t>
            </a:r>
          </a:p>
          <a:p>
            <a:r>
              <a:rPr lang="en-US" dirty="0" smtClean="0"/>
              <a:t>  The intruder knows </a:t>
            </a:r>
            <a:r>
              <a:rPr lang="en-US" dirty="0" err="1" smtClean="0"/>
              <a:t>Nb</a:t>
            </a:r>
            <a:endParaRPr lang="en-US" dirty="0" smtClean="0"/>
          </a:p>
          <a:p>
            <a:endParaRPr lang="en-US" dirty="0" smtClean="0"/>
          </a:p>
          <a:p>
            <a:r>
              <a:rPr lang="en-US" dirty="0" smtClean="0"/>
              <a:t>As the adversary could predict</a:t>
            </a:r>
            <a:r>
              <a:rPr lang="ro-RO" dirty="0" smtClean="0"/>
              <a:t> Nb, </a:t>
            </a:r>
            <a:r>
              <a:rPr lang="en-US" dirty="0" smtClean="0"/>
              <a:t>he does not need to decrypt the message sent by B at step 2.</a:t>
            </a:r>
            <a:endParaRPr lang="ro-RO" dirty="0" smtClean="0"/>
          </a:p>
          <a:p>
            <a:r>
              <a:rPr lang="en-US" dirty="0" smtClean="0"/>
              <a:t>So the adversary can send to B the message in step 3.</a:t>
            </a:r>
            <a:endParaRPr lang="ro-RO" dirty="0" smtClean="0"/>
          </a:p>
          <a:p>
            <a:r>
              <a:rPr lang="en-US" dirty="0" smtClean="0"/>
              <a:t>B thinks the protocols run correctly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Predictable</a:t>
            </a:r>
            <a:r>
              <a:rPr lang="ro-RO" dirty="0" smtClean="0"/>
              <a:t> </a:t>
            </a:r>
            <a:r>
              <a:rPr lang="ro-RO" dirty="0" err="1" smtClean="0"/>
              <a:t>nonces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ro-RO" dirty="0" err="1" smtClean="0"/>
              <a:t>Attack</a:t>
            </a:r>
            <a:r>
              <a:rPr lang="ro-RO" dirty="0" smtClean="0"/>
              <a:t> trace (Agreement</a:t>
            </a:r>
            <a:r>
              <a:rPr lang="en-US" dirty="0" smtClean="0"/>
              <a:t>(</a:t>
            </a:r>
            <a:r>
              <a:rPr lang="ro-RO" dirty="0" smtClean="0"/>
              <a:t>A</a:t>
            </a:r>
            <a:r>
              <a:rPr lang="en-US" dirty="0" smtClean="0"/>
              <a:t>,</a:t>
            </a:r>
            <a:r>
              <a:rPr lang="ro-RO" dirty="0" smtClean="0"/>
              <a:t>B</a:t>
            </a:r>
            <a:r>
              <a:rPr lang="en-US" dirty="0" smtClean="0"/>
              <a:t>,[</a:t>
            </a:r>
            <a:r>
              <a:rPr lang="ro-RO" dirty="0" smtClean="0"/>
              <a:t>Na,Nb</a:t>
            </a:r>
            <a:r>
              <a:rPr lang="en-US" dirty="0" smtClean="0"/>
              <a:t>])</a:t>
            </a:r>
            <a:r>
              <a:rPr lang="ro-RO" dirty="0" smtClean="0"/>
              <a:t>)</a:t>
            </a:r>
          </a:p>
          <a:p>
            <a:endParaRPr lang="ro-RO" dirty="0" smtClean="0"/>
          </a:p>
          <a:p>
            <a:r>
              <a:rPr lang="en-US" dirty="0" smtClean="0"/>
              <a:t>1. I_B -&gt;  B  : {</a:t>
            </a:r>
            <a:r>
              <a:rPr lang="en-US" dirty="0" smtClean="0">
                <a:solidFill>
                  <a:srgbClr val="FF0000"/>
                </a:solidFill>
              </a:rPr>
              <a:t>Nm</a:t>
            </a:r>
            <a:r>
              <a:rPr lang="en-US" dirty="0" smtClean="0"/>
              <a:t>, B}{PK(B)}</a:t>
            </a:r>
          </a:p>
          <a:p>
            <a:r>
              <a:rPr lang="en-US" dirty="0" smtClean="0"/>
              <a:t>2.  B  -&gt; I_B : {</a:t>
            </a:r>
            <a:r>
              <a:rPr lang="en-US" dirty="0" smtClean="0">
                <a:solidFill>
                  <a:srgbClr val="FF0000"/>
                </a:solidFill>
              </a:rPr>
              <a:t>Nm, </a:t>
            </a:r>
            <a:r>
              <a:rPr lang="en-US" dirty="0" err="1" smtClean="0">
                <a:solidFill>
                  <a:srgbClr val="FF0000"/>
                </a:solidFill>
              </a:rPr>
              <a:t>Nb</a:t>
            </a:r>
            <a:r>
              <a:rPr lang="en-US" dirty="0" smtClean="0"/>
              <a:t>, B}{PK(B)}</a:t>
            </a:r>
          </a:p>
          <a:p>
            <a:r>
              <a:rPr lang="en-US" dirty="0" smtClean="0"/>
              <a:t>3. I_B -&gt;  B  : {</a:t>
            </a:r>
            <a:r>
              <a:rPr lang="en-US" dirty="0" err="1" smtClean="0">
                <a:solidFill>
                  <a:srgbClr val="FF0000"/>
                </a:solidFill>
              </a:rPr>
              <a:t>Nb</a:t>
            </a:r>
            <a:r>
              <a:rPr lang="en-US" dirty="0" smtClean="0"/>
              <a:t>}{PK(B)}</a:t>
            </a:r>
          </a:p>
          <a:p>
            <a:pPr>
              <a:buNone/>
            </a:pPr>
            <a:endParaRPr lang="en-US" dirty="0" smtClean="0"/>
          </a:p>
          <a:p>
            <a:r>
              <a:rPr lang="en-US" dirty="0" smtClean="0"/>
              <a:t>  B believes (s)he has completed a run of the protocol, taking role RESPONDER, with B, using data items Nm, </a:t>
            </a:r>
            <a:r>
              <a:rPr lang="en-US" dirty="0" err="1" smtClean="0"/>
              <a:t>Nb</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err="1" smtClean="0"/>
              <a:t>Predictable</a:t>
            </a:r>
            <a:r>
              <a:rPr lang="ro-RO" dirty="0" smtClean="0"/>
              <a:t> </a:t>
            </a:r>
            <a:r>
              <a:rPr lang="ro-RO" dirty="0" err="1" smtClean="0"/>
              <a:t>nonces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ro-RO" dirty="0" err="1" smtClean="0"/>
              <a:t>Attack</a:t>
            </a:r>
            <a:r>
              <a:rPr lang="ro-RO" dirty="0" smtClean="0"/>
              <a:t> trace (Agreement</a:t>
            </a:r>
            <a:r>
              <a:rPr lang="en-US" dirty="0" smtClean="0"/>
              <a:t>(</a:t>
            </a:r>
            <a:r>
              <a:rPr lang="ro-RO" dirty="0" smtClean="0"/>
              <a:t>B</a:t>
            </a:r>
            <a:r>
              <a:rPr lang="en-US" dirty="0" smtClean="0"/>
              <a:t>,</a:t>
            </a:r>
            <a:r>
              <a:rPr lang="ro-RO" dirty="0" smtClean="0"/>
              <a:t>A</a:t>
            </a:r>
            <a:r>
              <a:rPr lang="en-US" dirty="0" smtClean="0"/>
              <a:t>,[</a:t>
            </a:r>
            <a:r>
              <a:rPr lang="ro-RO" dirty="0" smtClean="0"/>
              <a:t>Na,Nb</a:t>
            </a:r>
            <a:r>
              <a:rPr lang="en-US" dirty="0" smtClean="0"/>
              <a:t>])</a:t>
            </a:r>
            <a:r>
              <a:rPr lang="ro-RO" dirty="0" smtClean="0"/>
              <a:t>)</a:t>
            </a:r>
          </a:p>
          <a:p>
            <a:pPr>
              <a:buNone/>
            </a:pPr>
            <a:endParaRPr lang="en-US" dirty="0" smtClean="0"/>
          </a:p>
          <a:p>
            <a:r>
              <a:rPr lang="en-US" dirty="0" smtClean="0"/>
              <a:t>0.     </a:t>
            </a:r>
            <a:r>
              <a:rPr lang="ro-RO" dirty="0" smtClean="0"/>
              <a:t>  </a:t>
            </a:r>
            <a:r>
              <a:rPr lang="en-US" dirty="0" smtClean="0"/>
              <a:t>-&gt;  A  : B</a:t>
            </a:r>
          </a:p>
          <a:p>
            <a:r>
              <a:rPr lang="en-US" dirty="0" smtClean="0"/>
              <a:t>1.  A  -&gt; I_B : {</a:t>
            </a:r>
            <a:r>
              <a:rPr lang="en-US" dirty="0" smtClean="0">
                <a:solidFill>
                  <a:srgbClr val="FF0000"/>
                </a:solidFill>
              </a:rPr>
              <a:t>Na</a:t>
            </a:r>
            <a:r>
              <a:rPr lang="en-US" dirty="0" smtClean="0"/>
              <a:t>, A}{PK(B)}</a:t>
            </a:r>
          </a:p>
          <a:p>
            <a:r>
              <a:rPr lang="en-US" dirty="0" smtClean="0"/>
              <a:t>2. I_B -&gt;  A  : {</a:t>
            </a:r>
            <a:r>
              <a:rPr lang="en-US" dirty="0" smtClean="0">
                <a:solidFill>
                  <a:srgbClr val="FF0000"/>
                </a:solidFill>
              </a:rPr>
              <a:t>Na, Na</a:t>
            </a:r>
            <a:r>
              <a:rPr lang="en-US" dirty="0" smtClean="0"/>
              <a:t>, B}{PK(A)}</a:t>
            </a:r>
          </a:p>
          <a:p>
            <a:r>
              <a:rPr lang="en-US" dirty="0" smtClean="0"/>
              <a:t>3.  </a:t>
            </a:r>
            <a:r>
              <a:rPr lang="ro-RO" dirty="0" smtClean="0"/>
              <a:t> </a:t>
            </a:r>
            <a:r>
              <a:rPr lang="en-US" dirty="0" smtClean="0"/>
              <a:t>A  -&gt; I_B : {</a:t>
            </a:r>
            <a:r>
              <a:rPr lang="en-US" dirty="0" smtClean="0">
                <a:solidFill>
                  <a:srgbClr val="FF0000"/>
                </a:solidFill>
              </a:rPr>
              <a:t>Na</a:t>
            </a:r>
            <a:r>
              <a:rPr lang="en-US" dirty="0" smtClean="0"/>
              <a:t>}{PK(B)}</a:t>
            </a:r>
          </a:p>
          <a:p>
            <a:endParaRPr lang="ro-RO" dirty="0" smtClean="0"/>
          </a:p>
          <a:p>
            <a:r>
              <a:rPr lang="en-US" dirty="0" smtClean="0"/>
              <a:t>A believes (s)he has completed a run of the protocol, taking role INITIATOR, with B, using data items Na, Na</a:t>
            </a:r>
          </a:p>
        </p:txBody>
      </p:sp>
      <p:sp>
        <p:nvSpPr>
          <p:cNvPr id="4" name="Slide Number Placeholder 3"/>
          <p:cNvSpPr>
            <a:spLocks noGrp="1"/>
          </p:cNvSpPr>
          <p:nvPr>
            <p:ph type="sldNum" sz="quarter" idx="12"/>
          </p:nvPr>
        </p:nvSpPr>
        <p:spPr/>
        <p:txBody>
          <a:bodyPr/>
          <a:lstStyle/>
          <a:p>
            <a:fld id="{1E923D44-A265-4C35-B3D9-34A1C005FE0F}"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time related aspects</a:t>
            </a:r>
          </a:p>
        </p:txBody>
      </p:sp>
      <p:sp>
        <p:nvSpPr>
          <p:cNvPr id="3" name="Content Placeholder 2"/>
          <p:cNvSpPr>
            <a:spLocks noGrp="1"/>
          </p:cNvSpPr>
          <p:nvPr>
            <p:ph idx="1"/>
          </p:nvPr>
        </p:nvSpPr>
        <p:spPr/>
        <p:txBody>
          <a:bodyPr>
            <a:normAutofit fontScale="77500" lnSpcReduction="20000"/>
          </a:bodyPr>
          <a:lstStyle/>
          <a:p>
            <a:pPr>
              <a:buNone/>
            </a:pPr>
            <a:r>
              <a:rPr lang="en-US" dirty="0" smtClean="0"/>
              <a:t>The Wide-mouthed-frog Protocol</a:t>
            </a:r>
          </a:p>
          <a:p>
            <a:pPr>
              <a:buNone/>
            </a:pPr>
            <a:r>
              <a:rPr lang="en-US" dirty="0" smtClean="0"/>
              <a:t>Objectives:</a:t>
            </a:r>
          </a:p>
          <a:p>
            <a:r>
              <a:rPr lang="en-US" dirty="0" smtClean="0"/>
              <a:t> the protocol aims to establish a session key </a:t>
            </a:r>
            <a:r>
              <a:rPr lang="en-US" dirty="0" err="1" smtClean="0"/>
              <a:t>kab</a:t>
            </a:r>
            <a:r>
              <a:rPr lang="en-US" dirty="0" smtClean="0"/>
              <a:t> and to authenticate A to B</a:t>
            </a:r>
          </a:p>
          <a:p>
            <a:r>
              <a:rPr lang="en-US" dirty="0" smtClean="0"/>
              <a:t>(server shares keys </a:t>
            </a:r>
            <a:r>
              <a:rPr lang="en-US" dirty="0" err="1" smtClean="0"/>
              <a:t>SKey</a:t>
            </a:r>
            <a:r>
              <a:rPr lang="en-US" dirty="0" smtClean="0"/>
              <a:t>(A) and </a:t>
            </a:r>
            <a:r>
              <a:rPr lang="en-US" dirty="0" err="1" smtClean="0"/>
              <a:t>SKey</a:t>
            </a:r>
            <a:r>
              <a:rPr lang="en-US" dirty="0" smtClean="0"/>
              <a:t>(B) with A and B, respectively)</a:t>
            </a:r>
          </a:p>
          <a:p>
            <a:endParaRPr lang="en-US" dirty="0" smtClean="0"/>
          </a:p>
          <a:p>
            <a:pPr>
              <a:buNone/>
            </a:pPr>
            <a:r>
              <a:rPr lang="en-US" dirty="0" smtClean="0"/>
              <a:t>1 . A → S : {ts1, B, </a:t>
            </a:r>
            <a:r>
              <a:rPr lang="en-US" dirty="0" err="1" smtClean="0"/>
              <a:t>kab</a:t>
            </a:r>
            <a:r>
              <a:rPr lang="en-US" dirty="0" smtClean="0"/>
              <a:t>}</a:t>
            </a:r>
            <a:r>
              <a:rPr lang="en-US" dirty="0" err="1" smtClean="0"/>
              <a:t>SKey</a:t>
            </a:r>
            <a:r>
              <a:rPr lang="en-US" dirty="0" smtClean="0"/>
              <a:t>(A)</a:t>
            </a:r>
          </a:p>
          <a:p>
            <a:pPr>
              <a:buNone/>
            </a:pPr>
            <a:r>
              <a:rPr lang="en-US" dirty="0" smtClean="0"/>
              <a:t>2 . S → B : {ts2, A, </a:t>
            </a:r>
            <a:r>
              <a:rPr lang="en-US" dirty="0" err="1" smtClean="0"/>
              <a:t>kab</a:t>
            </a:r>
            <a:r>
              <a:rPr lang="en-US" dirty="0" smtClean="0"/>
              <a:t>}</a:t>
            </a:r>
            <a:r>
              <a:rPr lang="en-US" dirty="0" err="1" smtClean="0"/>
              <a:t>SKey</a:t>
            </a:r>
            <a:r>
              <a:rPr lang="en-US" dirty="0" smtClean="0"/>
              <a:t>(B)</a:t>
            </a:r>
          </a:p>
          <a:p>
            <a:pPr>
              <a:buNone/>
            </a:pPr>
            <a:r>
              <a:rPr lang="en-US" dirty="0" smtClean="0"/>
              <a:t>3.  B → A : A</a:t>
            </a:r>
          </a:p>
          <a:p>
            <a:pPr>
              <a:buNone/>
            </a:pPr>
            <a:endParaRPr lang="en-US" dirty="0" smtClean="0"/>
          </a:p>
          <a:p>
            <a:pPr>
              <a:buNone/>
            </a:pPr>
            <a:r>
              <a:rPr lang="en-US" b="1" dirty="0" smtClean="0"/>
              <a:t>…\casper-2.0\</a:t>
            </a:r>
            <a:r>
              <a:rPr lang="en-US" b="1" dirty="0" err="1" smtClean="0"/>
              <a:t>ExamplesLibrary</a:t>
            </a:r>
            <a:r>
              <a:rPr lang="en-US" b="1" dirty="0" smtClean="0"/>
              <a:t>\Timed\WMF.spl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time related aspects</a:t>
            </a:r>
          </a:p>
        </p:txBody>
      </p:sp>
      <p:sp>
        <p:nvSpPr>
          <p:cNvPr id="3" name="Content Placeholder 2"/>
          <p:cNvSpPr>
            <a:spLocks noGrp="1"/>
          </p:cNvSpPr>
          <p:nvPr>
            <p:ph idx="1"/>
          </p:nvPr>
        </p:nvSpPr>
        <p:spPr/>
        <p:txBody>
          <a:bodyPr/>
          <a:lstStyle/>
          <a:p>
            <a:r>
              <a:rPr lang="en-US" dirty="0" smtClean="0"/>
              <a:t>Timestamps</a:t>
            </a:r>
          </a:p>
          <a:p>
            <a:pPr lvl="1"/>
            <a:r>
              <a:rPr lang="en-US" dirty="0" smtClean="0"/>
              <a:t>no time elapses between an agent receiving a message and sending a response</a:t>
            </a:r>
          </a:p>
          <a:p>
            <a:pPr lvl="1"/>
            <a:r>
              <a:rPr lang="en-US" dirty="0" smtClean="0"/>
              <a:t>time can only pass whilst the message is being held by the intruder</a:t>
            </a:r>
          </a:p>
          <a:p>
            <a:pPr lvl="1"/>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77500" lnSpcReduction="20000"/>
          </a:bodyPr>
          <a:lstStyle/>
          <a:p>
            <a:pPr>
              <a:buNone/>
            </a:pPr>
            <a:r>
              <a:rPr lang="en-US" dirty="0" smtClean="0"/>
              <a:t>#Free variables</a:t>
            </a:r>
          </a:p>
          <a:p>
            <a:pPr>
              <a:buNone/>
            </a:pPr>
            <a:endParaRPr lang="en-US" dirty="0" smtClean="0"/>
          </a:p>
          <a:p>
            <a:pPr>
              <a:buNone/>
            </a:pPr>
            <a:r>
              <a:rPr lang="en-US" dirty="0" smtClean="0"/>
              <a:t>	A, B : Agent</a:t>
            </a:r>
          </a:p>
          <a:p>
            <a:pPr>
              <a:buNone/>
            </a:pPr>
            <a:r>
              <a:rPr lang="en-US" dirty="0" smtClean="0"/>
              <a:t>	S : Server</a:t>
            </a:r>
          </a:p>
          <a:p>
            <a:pPr>
              <a:buNone/>
            </a:pPr>
            <a:r>
              <a:rPr lang="en-US" dirty="0" smtClean="0"/>
              <a:t>	</a:t>
            </a:r>
            <a:r>
              <a:rPr lang="en-US" dirty="0" err="1" smtClean="0"/>
              <a:t>SKey</a:t>
            </a:r>
            <a:r>
              <a:rPr lang="en-US" dirty="0" smtClean="0"/>
              <a:t> : Agent -&gt; </a:t>
            </a:r>
            <a:r>
              <a:rPr lang="en-US" dirty="0" err="1" smtClean="0"/>
              <a:t>ServerKey</a:t>
            </a:r>
            <a:endParaRPr lang="en-US" dirty="0" smtClean="0"/>
          </a:p>
          <a:p>
            <a:pPr>
              <a:buNone/>
            </a:pPr>
            <a:r>
              <a:rPr lang="en-US" dirty="0" smtClean="0"/>
              <a:t>	</a:t>
            </a:r>
            <a:r>
              <a:rPr lang="en-US" dirty="0" err="1" smtClean="0"/>
              <a:t>kab</a:t>
            </a:r>
            <a:r>
              <a:rPr lang="en-US" dirty="0" smtClean="0"/>
              <a:t> : </a:t>
            </a:r>
            <a:r>
              <a:rPr lang="en-US" dirty="0" err="1" smtClean="0"/>
              <a:t>SessionKey</a:t>
            </a:r>
            <a:endParaRPr lang="en-US" dirty="0" smtClean="0"/>
          </a:p>
          <a:p>
            <a:pPr>
              <a:buNone/>
            </a:pPr>
            <a:r>
              <a:rPr lang="en-US" dirty="0" smtClean="0"/>
              <a:t>	</a:t>
            </a:r>
            <a:r>
              <a:rPr lang="en-US" dirty="0" err="1" smtClean="0"/>
              <a:t>ts</a:t>
            </a:r>
            <a:r>
              <a:rPr lang="en-US" dirty="0" smtClean="0"/>
              <a:t>, </a:t>
            </a:r>
            <a:r>
              <a:rPr lang="en-US" dirty="0" err="1" smtClean="0"/>
              <a:t>ts’</a:t>
            </a:r>
            <a:r>
              <a:rPr lang="en-US" dirty="0" smtClean="0"/>
              <a:t> : </a:t>
            </a:r>
            <a:r>
              <a:rPr lang="en-US" dirty="0" err="1" smtClean="0"/>
              <a:t>TimeStamp</a:t>
            </a:r>
            <a:endParaRPr lang="en-US" dirty="0" smtClean="0"/>
          </a:p>
          <a:p>
            <a:pPr>
              <a:buNone/>
            </a:pPr>
            <a:r>
              <a:rPr lang="en-US" dirty="0" smtClean="0"/>
              <a:t>	</a:t>
            </a:r>
            <a:r>
              <a:rPr lang="en-US" dirty="0" err="1" smtClean="0"/>
              <a:t>InverseKeys</a:t>
            </a:r>
            <a:r>
              <a:rPr lang="en-US" dirty="0" smtClean="0"/>
              <a:t> = (</a:t>
            </a:r>
            <a:r>
              <a:rPr lang="en-US" dirty="0" err="1" smtClean="0"/>
              <a:t>SKey</a:t>
            </a:r>
            <a:r>
              <a:rPr lang="en-US" dirty="0" smtClean="0"/>
              <a:t>, </a:t>
            </a:r>
            <a:r>
              <a:rPr lang="en-US" dirty="0" err="1" smtClean="0"/>
              <a:t>SKey</a:t>
            </a:r>
            <a:r>
              <a:rPr lang="en-US" dirty="0" smtClean="0"/>
              <a:t>)</a:t>
            </a:r>
          </a:p>
          <a:p>
            <a:pPr>
              <a:buNone/>
            </a:pPr>
            <a:endParaRPr lang="en-US" dirty="0" smtClean="0"/>
          </a:p>
          <a:p>
            <a:pPr>
              <a:buNone/>
            </a:pPr>
            <a:r>
              <a:rPr lang="en-US" dirty="0" smtClean="0"/>
              <a:t>-- most type names can be chosen by the user</a:t>
            </a:r>
          </a:p>
          <a:p>
            <a:pPr>
              <a:buNone/>
            </a:pPr>
            <a:r>
              <a:rPr lang="en-US" dirty="0" smtClean="0"/>
              <a:t>-- exception to this rule concerns timestamps, which must be represented by the type </a:t>
            </a:r>
            <a:r>
              <a:rPr lang="en-US" dirty="0" err="1" smtClean="0"/>
              <a:t>TimeStamp</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SSL/TLS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755576" y="1844824"/>
            <a:ext cx="7534275" cy="43148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lnSpcReduction="10000"/>
          </a:bodyPr>
          <a:lstStyle/>
          <a:p>
            <a:pPr>
              <a:buNone/>
            </a:pPr>
            <a:r>
              <a:rPr lang="en-US" dirty="0" smtClean="0"/>
              <a:t>#Processes</a:t>
            </a:r>
          </a:p>
          <a:p>
            <a:pPr>
              <a:buNone/>
            </a:pPr>
            <a:r>
              <a:rPr lang="en-US" dirty="0" smtClean="0"/>
              <a:t>	INITIATOR(</a:t>
            </a:r>
            <a:r>
              <a:rPr lang="en-US" dirty="0" err="1" smtClean="0"/>
              <a:t>A,S,kab</a:t>
            </a:r>
            <a:r>
              <a:rPr lang="en-US" dirty="0" smtClean="0"/>
              <a:t>) knows </a:t>
            </a:r>
            <a:r>
              <a:rPr lang="en-US" dirty="0" err="1" smtClean="0"/>
              <a:t>SKey</a:t>
            </a:r>
            <a:r>
              <a:rPr lang="en-US" dirty="0" smtClean="0"/>
              <a:t>(A)</a:t>
            </a:r>
          </a:p>
          <a:p>
            <a:pPr>
              <a:buNone/>
            </a:pPr>
            <a:r>
              <a:rPr lang="en-US" dirty="0" smtClean="0"/>
              <a:t>	RESPONDER(B) knows </a:t>
            </a:r>
            <a:r>
              <a:rPr lang="en-US" dirty="0" err="1" smtClean="0"/>
              <a:t>SKey</a:t>
            </a:r>
            <a:r>
              <a:rPr lang="en-US" dirty="0" smtClean="0"/>
              <a:t>(B)</a:t>
            </a:r>
          </a:p>
          <a:p>
            <a:pPr>
              <a:buNone/>
            </a:pPr>
            <a:r>
              <a:rPr lang="en-US" dirty="0" smtClean="0"/>
              <a:t>	SERVER(S) knows </a:t>
            </a:r>
            <a:r>
              <a:rPr lang="en-US" dirty="0" err="1" smtClean="0"/>
              <a:t>Skey</a:t>
            </a:r>
            <a:endParaRPr lang="en-US" dirty="0" smtClean="0"/>
          </a:p>
          <a:p>
            <a:pPr>
              <a:buNone/>
            </a:pPr>
            <a:endParaRPr lang="en-US" dirty="0" smtClean="0"/>
          </a:p>
          <a:p>
            <a:pPr>
              <a:buNone/>
            </a:pPr>
            <a:r>
              <a:rPr lang="en-US" dirty="0" smtClean="0"/>
              <a:t>-- the server knows all the keys (because he knows function </a:t>
            </a:r>
            <a:r>
              <a:rPr lang="en-US" dirty="0" err="1" smtClean="0"/>
              <a:t>Skey</a:t>
            </a:r>
            <a:r>
              <a:rPr lang="en-US" dirty="0" smtClean="0"/>
              <a:t>)</a:t>
            </a:r>
          </a:p>
          <a:p>
            <a:pPr>
              <a:buNone/>
            </a:pPr>
            <a:r>
              <a:rPr lang="en-US" dirty="0" smtClean="0"/>
              <a:t>-- each agent knows only his own key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70000" lnSpcReduction="20000"/>
          </a:bodyPr>
          <a:lstStyle/>
          <a:p>
            <a:pPr>
              <a:buNone/>
            </a:pPr>
            <a:r>
              <a:rPr lang="en-US" dirty="0" smtClean="0"/>
              <a:t>#Protocol description</a:t>
            </a:r>
          </a:p>
          <a:p>
            <a:pPr>
              <a:buNone/>
            </a:pPr>
            <a:r>
              <a:rPr lang="en-US" dirty="0" smtClean="0"/>
              <a:t>	0.     -&gt; A : B</a:t>
            </a:r>
          </a:p>
          <a:p>
            <a:pPr>
              <a:buNone/>
            </a:pPr>
            <a:r>
              <a:rPr lang="en-US" dirty="0" smtClean="0"/>
              <a:t>	1.  A -&gt; S : {B, </a:t>
            </a:r>
            <a:r>
              <a:rPr lang="en-US" dirty="0" err="1" smtClean="0"/>
              <a:t>ts</a:t>
            </a:r>
            <a:r>
              <a:rPr lang="en-US" dirty="0" smtClean="0"/>
              <a:t>, </a:t>
            </a:r>
            <a:r>
              <a:rPr lang="en-US" dirty="0" err="1" smtClean="0"/>
              <a:t>kab</a:t>
            </a:r>
            <a:r>
              <a:rPr lang="en-US" dirty="0" smtClean="0"/>
              <a:t>}{</a:t>
            </a:r>
            <a:r>
              <a:rPr lang="en-US" dirty="0" err="1" smtClean="0"/>
              <a:t>SKey</a:t>
            </a:r>
            <a:r>
              <a:rPr lang="en-US" dirty="0" smtClean="0"/>
              <a:t>(A)}</a:t>
            </a:r>
          </a:p>
          <a:p>
            <a:pPr>
              <a:buNone/>
            </a:pPr>
            <a:r>
              <a:rPr lang="en-US" dirty="0" smtClean="0"/>
              <a:t>	[</a:t>
            </a:r>
            <a:r>
              <a:rPr lang="en-US" dirty="0" err="1" smtClean="0"/>
              <a:t>ts</a:t>
            </a:r>
            <a:r>
              <a:rPr lang="en-US" dirty="0" smtClean="0"/>
              <a:t>==now or ts+1==now]</a:t>
            </a:r>
          </a:p>
          <a:p>
            <a:pPr>
              <a:buNone/>
            </a:pPr>
            <a:r>
              <a:rPr lang="en-US" dirty="0" smtClean="0"/>
              <a:t>	2.   S -&gt; B : {A, </a:t>
            </a:r>
            <a:r>
              <a:rPr lang="en-US" dirty="0" err="1" smtClean="0"/>
              <a:t>ts’</a:t>
            </a:r>
            <a:r>
              <a:rPr lang="en-US" dirty="0" smtClean="0"/>
              <a:t>, </a:t>
            </a:r>
            <a:r>
              <a:rPr lang="en-US" dirty="0" err="1" smtClean="0"/>
              <a:t>kab</a:t>
            </a:r>
            <a:r>
              <a:rPr lang="en-US" dirty="0" smtClean="0"/>
              <a:t>}{</a:t>
            </a:r>
            <a:r>
              <a:rPr lang="en-US" dirty="0" err="1" smtClean="0"/>
              <a:t>SKey</a:t>
            </a:r>
            <a:r>
              <a:rPr lang="en-US" dirty="0" smtClean="0"/>
              <a:t>(B)}</a:t>
            </a:r>
          </a:p>
          <a:p>
            <a:pPr>
              <a:buNone/>
            </a:pPr>
            <a:r>
              <a:rPr lang="en-US" dirty="0" smtClean="0"/>
              <a:t>	[</a:t>
            </a:r>
            <a:r>
              <a:rPr lang="en-US" dirty="0" err="1" smtClean="0"/>
              <a:t>ts’</a:t>
            </a:r>
            <a:r>
              <a:rPr lang="en-US" dirty="0" smtClean="0"/>
              <a:t>==now or ts’+1==now]</a:t>
            </a:r>
          </a:p>
          <a:p>
            <a:pPr>
              <a:buNone/>
            </a:pPr>
            <a:r>
              <a:rPr lang="en-US" dirty="0" smtClean="0"/>
              <a:t>      3.  B -&gt; A : A</a:t>
            </a:r>
          </a:p>
          <a:p>
            <a:pPr>
              <a:buNone/>
            </a:pPr>
            <a:endParaRPr lang="en-US" dirty="0" smtClean="0"/>
          </a:p>
          <a:p>
            <a:pPr>
              <a:buNone/>
            </a:pPr>
            <a:r>
              <a:rPr lang="en-US" dirty="0" smtClean="0"/>
              <a:t>-- between square brackets are tests performed by the agent that receives the message on the previous line</a:t>
            </a:r>
          </a:p>
          <a:p>
            <a:pPr>
              <a:buNone/>
            </a:pPr>
            <a:r>
              <a:rPr lang="en-US" dirty="0" smtClean="0"/>
              <a:t>-- if a test fails, the agents discards the message and aborts the run</a:t>
            </a:r>
          </a:p>
          <a:p>
            <a:pPr>
              <a:buNone/>
            </a:pPr>
            <a:r>
              <a:rPr lang="en-US" dirty="0" smtClean="0"/>
              <a:t>-- now is the current time</a:t>
            </a:r>
          </a:p>
          <a:p>
            <a:pPr>
              <a:buNone/>
            </a:pPr>
            <a:r>
              <a:rPr lang="en-US" dirty="0" smtClean="0"/>
              <a:t>-- delay time: one time unit per message</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92500" lnSpcReduction="20000"/>
          </a:bodyPr>
          <a:lstStyle/>
          <a:p>
            <a:pPr>
              <a:buNone/>
            </a:pPr>
            <a:r>
              <a:rPr lang="en-US" dirty="0" smtClean="0"/>
              <a:t>#Specification</a:t>
            </a:r>
          </a:p>
          <a:p>
            <a:pPr>
              <a:buNone/>
            </a:pPr>
            <a:r>
              <a:rPr lang="en-US" dirty="0" smtClean="0"/>
              <a:t>	</a:t>
            </a:r>
            <a:r>
              <a:rPr lang="en-US" dirty="0" err="1" smtClean="0"/>
              <a:t>TimedAgreement</a:t>
            </a:r>
            <a:r>
              <a:rPr lang="en-US" dirty="0" smtClean="0"/>
              <a:t>(A,B,2,[</a:t>
            </a:r>
            <a:r>
              <a:rPr lang="en-US" dirty="0" err="1" smtClean="0"/>
              <a:t>kab</a:t>
            </a:r>
            <a:r>
              <a:rPr lang="en-US" dirty="0" smtClean="0"/>
              <a:t>])</a:t>
            </a:r>
          </a:p>
          <a:p>
            <a:pPr>
              <a:buNone/>
            </a:pPr>
            <a:endParaRPr lang="en-US" dirty="0" smtClean="0"/>
          </a:p>
          <a:p>
            <a:pPr>
              <a:buNone/>
            </a:pPr>
            <a:r>
              <a:rPr lang="en-US" dirty="0" smtClean="0"/>
              <a:t>-- If responder B completes a protocol run, apparently with A</a:t>
            </a:r>
          </a:p>
          <a:p>
            <a:pPr>
              <a:buNone/>
            </a:pPr>
            <a:r>
              <a:rPr lang="en-US" dirty="0" smtClean="0"/>
              <a:t>then the same agent A has been running the protocol with B within the last 2 time units, and both agents agreed as to which roles they took, and upon the value of </a:t>
            </a:r>
            <a:r>
              <a:rPr lang="en-US" dirty="0" err="1" smtClean="0"/>
              <a:t>kab</a:t>
            </a:r>
            <a:r>
              <a:rPr lang="en-US" dirty="0" smtClean="0"/>
              <a:t>; and further each such run of A corresponds to a unique run of B</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lstStyle/>
          <a:p>
            <a:pPr>
              <a:buNone/>
            </a:pPr>
            <a:r>
              <a:rPr lang="en-US" dirty="0" smtClean="0"/>
              <a:t>#System</a:t>
            </a:r>
          </a:p>
          <a:p>
            <a:pPr>
              <a:buNone/>
            </a:pPr>
            <a:r>
              <a:rPr lang="en-US" dirty="0" smtClean="0"/>
              <a:t>	INITIATOR(Alice, Sam, </a:t>
            </a:r>
            <a:r>
              <a:rPr lang="en-US" dirty="0" err="1" smtClean="0"/>
              <a:t>Kab</a:t>
            </a:r>
            <a:r>
              <a:rPr lang="en-US" dirty="0" smtClean="0"/>
              <a:t>)</a:t>
            </a:r>
          </a:p>
          <a:p>
            <a:pPr>
              <a:buNone/>
            </a:pPr>
            <a:r>
              <a:rPr lang="en-US" dirty="0" smtClean="0"/>
              <a:t>	RESPONDER(Bob)</a:t>
            </a:r>
          </a:p>
          <a:p>
            <a:pPr>
              <a:buNone/>
            </a:pPr>
            <a:r>
              <a:rPr lang="en-US" dirty="0" smtClean="0"/>
              <a:t>	SERVER(Sam)</a:t>
            </a:r>
          </a:p>
          <a:p>
            <a:pPr>
              <a:buNone/>
            </a:pPr>
            <a:endParaRPr lang="en-US" dirty="0" smtClean="0"/>
          </a:p>
          <a:p>
            <a:pPr>
              <a:buNone/>
            </a:pPr>
            <a:r>
              <a:rPr lang="en-US" dirty="0" smtClean="0"/>
              <a:t>-- first system: one initiator (Alice), one responder (Bob)</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70000" lnSpcReduction="20000"/>
          </a:bodyPr>
          <a:lstStyle/>
          <a:p>
            <a:pPr>
              <a:buNone/>
            </a:pPr>
            <a:r>
              <a:rPr lang="en-US" dirty="0" smtClean="0"/>
              <a:t>#Actual variables</a:t>
            </a:r>
          </a:p>
          <a:p>
            <a:pPr>
              <a:buNone/>
            </a:pPr>
            <a:r>
              <a:rPr lang="en-US" dirty="0" smtClean="0"/>
              <a:t>	Alice, Bob, Mallory : Agent</a:t>
            </a:r>
          </a:p>
          <a:p>
            <a:pPr>
              <a:buNone/>
            </a:pPr>
            <a:r>
              <a:rPr lang="en-US" dirty="0" smtClean="0"/>
              <a:t>	Sam : Server</a:t>
            </a:r>
          </a:p>
          <a:p>
            <a:pPr>
              <a:buNone/>
            </a:pPr>
            <a:r>
              <a:rPr lang="en-US" dirty="0" smtClean="0"/>
              <a:t>	</a:t>
            </a:r>
            <a:r>
              <a:rPr lang="en-US" dirty="0" err="1" smtClean="0"/>
              <a:t>Kas</a:t>
            </a:r>
            <a:r>
              <a:rPr lang="en-US" dirty="0" smtClean="0"/>
              <a:t>, </a:t>
            </a:r>
            <a:r>
              <a:rPr lang="en-US" dirty="0" err="1" smtClean="0"/>
              <a:t>Kbs</a:t>
            </a:r>
            <a:r>
              <a:rPr lang="en-US" dirty="0" smtClean="0"/>
              <a:t>, </a:t>
            </a:r>
            <a:r>
              <a:rPr lang="en-US" dirty="0" err="1" smtClean="0"/>
              <a:t>Kms</a:t>
            </a:r>
            <a:r>
              <a:rPr lang="en-US" dirty="0" smtClean="0"/>
              <a:t> : </a:t>
            </a:r>
            <a:r>
              <a:rPr lang="en-US" dirty="0" err="1" smtClean="0"/>
              <a:t>ServerKey</a:t>
            </a:r>
            <a:endParaRPr lang="en-US" dirty="0" smtClean="0"/>
          </a:p>
          <a:p>
            <a:pPr>
              <a:buNone/>
            </a:pPr>
            <a:r>
              <a:rPr lang="en-US" dirty="0" smtClean="0"/>
              <a:t>	</a:t>
            </a:r>
            <a:r>
              <a:rPr lang="en-US" dirty="0" err="1" smtClean="0"/>
              <a:t>Kab</a:t>
            </a:r>
            <a:r>
              <a:rPr lang="en-US" dirty="0" smtClean="0"/>
              <a:t> : </a:t>
            </a:r>
            <a:r>
              <a:rPr lang="en-US" dirty="0" err="1" smtClean="0"/>
              <a:t>SessionKey</a:t>
            </a:r>
            <a:endParaRPr lang="en-US" dirty="0" smtClean="0"/>
          </a:p>
          <a:p>
            <a:pPr>
              <a:buNone/>
            </a:pPr>
            <a:endParaRPr lang="en-US" dirty="0" smtClean="0"/>
          </a:p>
          <a:p>
            <a:pPr>
              <a:buNone/>
            </a:pPr>
            <a:r>
              <a:rPr lang="en-US" dirty="0" smtClean="0"/>
              <a:t>	</a:t>
            </a:r>
            <a:r>
              <a:rPr lang="en-US" dirty="0" err="1" smtClean="0"/>
              <a:t>TimeStamp</a:t>
            </a:r>
            <a:r>
              <a:rPr lang="en-US" dirty="0" smtClean="0"/>
              <a:t> = 0 .. 0</a:t>
            </a:r>
          </a:p>
          <a:p>
            <a:pPr>
              <a:buNone/>
            </a:pPr>
            <a:r>
              <a:rPr lang="en-US" dirty="0" smtClean="0"/>
              <a:t>	</a:t>
            </a:r>
            <a:r>
              <a:rPr lang="en-US" dirty="0" err="1" smtClean="0"/>
              <a:t>MaxRunTime</a:t>
            </a:r>
            <a:r>
              <a:rPr lang="en-US" dirty="0" smtClean="0"/>
              <a:t> = 0</a:t>
            </a:r>
          </a:p>
          <a:p>
            <a:endParaRPr lang="en-US" dirty="0" smtClean="0"/>
          </a:p>
          <a:p>
            <a:pPr>
              <a:buNone/>
            </a:pPr>
            <a:r>
              <a:rPr lang="en-US" dirty="0" smtClean="0"/>
              <a:t>-- Time domain definition and assumption about how long should last a particular run</a:t>
            </a:r>
          </a:p>
          <a:p>
            <a:pPr>
              <a:buNone/>
            </a:pPr>
            <a:r>
              <a:rPr lang="en-US" dirty="0" smtClean="0"/>
              <a:t>-- if any run would last more than the defined time, the agent should abort the run</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92500" lnSpcReduction="10000"/>
          </a:bodyPr>
          <a:lstStyle/>
          <a:p>
            <a:pPr>
              <a:buNone/>
            </a:pPr>
            <a:r>
              <a:rPr lang="en-US" dirty="0" smtClean="0"/>
              <a:t>#Functions</a:t>
            </a:r>
          </a:p>
          <a:p>
            <a:pPr>
              <a:buNone/>
            </a:pPr>
            <a:r>
              <a:rPr lang="en-US" dirty="0" smtClean="0"/>
              <a:t>	</a:t>
            </a:r>
            <a:r>
              <a:rPr lang="en-US" dirty="0" err="1" smtClean="0"/>
              <a:t>SKey</a:t>
            </a:r>
            <a:r>
              <a:rPr lang="en-US" dirty="0" smtClean="0"/>
              <a:t>(Alice) = </a:t>
            </a:r>
            <a:r>
              <a:rPr lang="en-US" dirty="0" err="1" smtClean="0"/>
              <a:t>Kas</a:t>
            </a:r>
            <a:endParaRPr lang="en-US" dirty="0" smtClean="0"/>
          </a:p>
          <a:p>
            <a:pPr>
              <a:buNone/>
            </a:pPr>
            <a:r>
              <a:rPr lang="en-US" dirty="0" smtClean="0"/>
              <a:t>	</a:t>
            </a:r>
            <a:r>
              <a:rPr lang="en-US" dirty="0" err="1" smtClean="0"/>
              <a:t>SKey</a:t>
            </a:r>
            <a:r>
              <a:rPr lang="en-US" dirty="0" smtClean="0"/>
              <a:t>(Bob) = </a:t>
            </a:r>
            <a:r>
              <a:rPr lang="en-US" dirty="0" err="1" smtClean="0"/>
              <a:t>Kbs</a:t>
            </a:r>
            <a:endParaRPr lang="en-US" dirty="0" smtClean="0"/>
          </a:p>
          <a:p>
            <a:pPr>
              <a:buNone/>
            </a:pPr>
            <a:r>
              <a:rPr lang="en-US" dirty="0" smtClean="0"/>
              <a:t>	</a:t>
            </a:r>
            <a:r>
              <a:rPr lang="en-US" dirty="0" err="1" smtClean="0"/>
              <a:t>SKey</a:t>
            </a:r>
            <a:r>
              <a:rPr lang="en-US" dirty="0" smtClean="0"/>
              <a:t>(Mallory) = </a:t>
            </a:r>
            <a:r>
              <a:rPr lang="en-US" dirty="0" err="1" smtClean="0"/>
              <a:t>Kms</a:t>
            </a:r>
            <a:endParaRPr lang="en-US" dirty="0" smtClean="0"/>
          </a:p>
          <a:p>
            <a:pPr>
              <a:buNone/>
            </a:pPr>
            <a:endParaRPr lang="en-US" dirty="0" smtClean="0"/>
          </a:p>
          <a:p>
            <a:pPr>
              <a:buNone/>
            </a:pPr>
            <a:r>
              <a:rPr lang="en-US" dirty="0" smtClean="0"/>
              <a:t>#Intruder Information</a:t>
            </a:r>
          </a:p>
          <a:p>
            <a:pPr>
              <a:buNone/>
            </a:pPr>
            <a:r>
              <a:rPr lang="en-US" dirty="0" smtClean="0"/>
              <a:t>	Intruder = Mallory</a:t>
            </a:r>
          </a:p>
          <a:p>
            <a:pPr>
              <a:buNone/>
            </a:pPr>
            <a:r>
              <a:rPr lang="en-US" dirty="0" smtClean="0"/>
              <a:t>	</a:t>
            </a:r>
            <a:r>
              <a:rPr lang="en-US" dirty="0" err="1" smtClean="0"/>
              <a:t>IntruderKnowledge</a:t>
            </a:r>
            <a:r>
              <a:rPr lang="en-US" dirty="0" smtClean="0"/>
              <a:t> = {Alice, Bob, Mallory, Sam, </a:t>
            </a:r>
            <a:r>
              <a:rPr lang="en-US" dirty="0" err="1" smtClean="0"/>
              <a:t>SKey</a:t>
            </a:r>
            <a:r>
              <a:rPr lang="en-US" dirty="0" smtClean="0"/>
              <a:t>(Mallory)}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85000" lnSpcReduction="20000"/>
          </a:bodyPr>
          <a:lstStyle/>
          <a:p>
            <a:r>
              <a:rPr lang="en-US" dirty="0" smtClean="0"/>
              <a:t>First system model checking results</a:t>
            </a:r>
            <a:endParaRPr lang="ro-RO" dirty="0" smtClean="0"/>
          </a:p>
          <a:p>
            <a:pPr>
              <a:buNone/>
            </a:pPr>
            <a:r>
              <a:rPr lang="ro-RO" b="1" dirty="0" smtClean="0"/>
              <a:t>		No </a:t>
            </a:r>
            <a:r>
              <a:rPr lang="ro-RO" b="1" dirty="0" err="1" smtClean="0"/>
              <a:t>attack</a:t>
            </a:r>
            <a:r>
              <a:rPr lang="ro-RO" b="1" dirty="0" smtClean="0"/>
              <a:t> </a:t>
            </a:r>
            <a:r>
              <a:rPr lang="ro-RO" b="1" dirty="0" err="1" smtClean="0"/>
              <a:t>found</a:t>
            </a:r>
            <a:endParaRPr lang="ro-RO" b="1" dirty="0" smtClean="0"/>
          </a:p>
          <a:p>
            <a:pPr>
              <a:buNone/>
            </a:pPr>
            <a:endParaRPr lang="ro-RO" b="1" dirty="0" smtClean="0"/>
          </a:p>
          <a:p>
            <a:pPr>
              <a:buNone/>
            </a:pPr>
            <a:r>
              <a:rPr lang="en-US" dirty="0" smtClean="0"/>
              <a:t>#System</a:t>
            </a:r>
          </a:p>
          <a:p>
            <a:pPr>
              <a:buNone/>
            </a:pPr>
            <a:r>
              <a:rPr lang="en-US" dirty="0" smtClean="0"/>
              <a:t>	INITIATOR(Alice, Sam, </a:t>
            </a:r>
            <a:r>
              <a:rPr lang="en-US" dirty="0" err="1" smtClean="0"/>
              <a:t>Kab</a:t>
            </a:r>
            <a:r>
              <a:rPr lang="en-US" dirty="0" smtClean="0"/>
              <a:t>)</a:t>
            </a:r>
          </a:p>
          <a:p>
            <a:pPr>
              <a:buNone/>
            </a:pPr>
            <a:r>
              <a:rPr lang="en-US" dirty="0" smtClean="0"/>
              <a:t>	RESPONDER(Bob)</a:t>
            </a:r>
          </a:p>
          <a:p>
            <a:pPr>
              <a:buNone/>
            </a:pPr>
            <a:r>
              <a:rPr lang="en-US" dirty="0" smtClean="0"/>
              <a:t>	SERVER(Sam)</a:t>
            </a:r>
            <a:endParaRPr lang="ro-RO" dirty="0" smtClean="0"/>
          </a:p>
          <a:p>
            <a:pPr>
              <a:buNone/>
            </a:pPr>
            <a:endParaRPr lang="ro-RO" dirty="0" smtClean="0"/>
          </a:p>
          <a:p>
            <a:pPr>
              <a:buNone/>
            </a:pPr>
            <a:r>
              <a:rPr lang="en-US" dirty="0" smtClean="0"/>
              <a:t>	</a:t>
            </a:r>
            <a:r>
              <a:rPr lang="en-US" dirty="0" err="1" smtClean="0"/>
              <a:t>TimeStamp</a:t>
            </a:r>
            <a:r>
              <a:rPr lang="en-US" dirty="0" smtClean="0"/>
              <a:t> = 0 .. </a:t>
            </a:r>
            <a:r>
              <a:rPr lang="ro-RO" dirty="0" smtClean="0"/>
              <a:t>0</a:t>
            </a:r>
            <a:endParaRPr lang="en-US" dirty="0" smtClean="0"/>
          </a:p>
          <a:p>
            <a:pPr>
              <a:buNone/>
            </a:pPr>
            <a:r>
              <a:rPr lang="en-US" dirty="0" smtClean="0"/>
              <a:t>	</a:t>
            </a:r>
            <a:r>
              <a:rPr lang="en-US" dirty="0" err="1" smtClean="0"/>
              <a:t>MaxRunTime</a:t>
            </a:r>
            <a:r>
              <a:rPr lang="en-US" dirty="0" smtClean="0"/>
              <a:t> = </a:t>
            </a:r>
            <a:r>
              <a:rPr lang="ro-RO" dirty="0" smtClean="0"/>
              <a:t>0</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endParaRPr lang="en-GB" dirty="0"/>
          </a:p>
        </p:txBody>
      </p:sp>
      <p:sp>
        <p:nvSpPr>
          <p:cNvPr id="3" name="Content Placeholder 2"/>
          <p:cNvSpPr>
            <a:spLocks noGrp="1"/>
          </p:cNvSpPr>
          <p:nvPr>
            <p:ph idx="1"/>
          </p:nvPr>
        </p:nvSpPr>
        <p:spPr/>
        <p:txBody>
          <a:bodyPr>
            <a:normAutofit fontScale="92500" lnSpcReduction="20000"/>
          </a:bodyPr>
          <a:lstStyle/>
          <a:p>
            <a:pPr>
              <a:buNone/>
            </a:pPr>
            <a:r>
              <a:rPr lang="ro-RO" dirty="0" err="1" smtClean="0"/>
              <a:t>First</a:t>
            </a:r>
            <a:r>
              <a:rPr lang="ro-RO" dirty="0" smtClean="0"/>
              <a:t> </a:t>
            </a:r>
            <a:r>
              <a:rPr lang="ro-RO" dirty="0" err="1" smtClean="0"/>
              <a:t>and</a:t>
            </a:r>
            <a:r>
              <a:rPr lang="ro-RO" dirty="0" smtClean="0"/>
              <a:t> a half </a:t>
            </a:r>
            <a:r>
              <a:rPr lang="ro-RO" dirty="0" err="1" smtClean="0"/>
              <a:t>system</a:t>
            </a:r>
            <a:endParaRPr lang="ro-RO" dirty="0" smtClean="0"/>
          </a:p>
          <a:p>
            <a:pPr>
              <a:buNone/>
            </a:pPr>
            <a:endParaRPr lang="ro-RO" dirty="0" smtClean="0"/>
          </a:p>
          <a:p>
            <a:pPr>
              <a:buNone/>
            </a:pPr>
            <a:r>
              <a:rPr lang="en-US" dirty="0" smtClean="0"/>
              <a:t>#System</a:t>
            </a:r>
          </a:p>
          <a:p>
            <a:pPr>
              <a:buNone/>
            </a:pPr>
            <a:r>
              <a:rPr lang="en-US" dirty="0" smtClean="0"/>
              <a:t>	INITIATOR(Alice, Sam, </a:t>
            </a:r>
            <a:r>
              <a:rPr lang="en-US" dirty="0" err="1" smtClean="0"/>
              <a:t>Kab</a:t>
            </a:r>
            <a:r>
              <a:rPr lang="en-US" dirty="0" smtClean="0"/>
              <a:t>)</a:t>
            </a:r>
          </a:p>
          <a:p>
            <a:pPr>
              <a:buNone/>
            </a:pPr>
            <a:r>
              <a:rPr lang="en-US" dirty="0" smtClean="0"/>
              <a:t>	RESPONDER(</a:t>
            </a:r>
            <a:r>
              <a:rPr lang="ro-RO" dirty="0" smtClean="0"/>
              <a:t>Bob</a:t>
            </a:r>
            <a:r>
              <a:rPr lang="en-US" dirty="0" smtClean="0"/>
              <a:t>)</a:t>
            </a:r>
          </a:p>
          <a:p>
            <a:pPr>
              <a:buNone/>
            </a:pPr>
            <a:r>
              <a:rPr lang="en-US" dirty="0" smtClean="0"/>
              <a:t>	SERVER(Sam)</a:t>
            </a:r>
          </a:p>
          <a:p>
            <a:pPr>
              <a:buNone/>
            </a:pPr>
            <a:endParaRPr lang="ro-RO" dirty="0" smtClean="0"/>
          </a:p>
          <a:p>
            <a:pPr>
              <a:buNone/>
            </a:pPr>
            <a:r>
              <a:rPr lang="ro-RO" dirty="0" smtClean="0"/>
              <a:t>    </a:t>
            </a:r>
            <a:r>
              <a:rPr lang="en-US" dirty="0" err="1" smtClean="0"/>
              <a:t>TimeStamp</a:t>
            </a:r>
            <a:r>
              <a:rPr lang="en-US" dirty="0" smtClean="0"/>
              <a:t> = 0 .. </a:t>
            </a:r>
            <a:r>
              <a:rPr lang="ro-RO" dirty="0" smtClean="0">
                <a:solidFill>
                  <a:srgbClr val="FF0000"/>
                </a:solidFill>
              </a:rPr>
              <a:t>2</a:t>
            </a:r>
            <a:endParaRPr lang="en-US" dirty="0" smtClean="0">
              <a:solidFill>
                <a:srgbClr val="FF0000"/>
              </a:solidFill>
            </a:endParaRPr>
          </a:p>
          <a:p>
            <a:pPr>
              <a:buNone/>
            </a:pPr>
            <a:r>
              <a:rPr lang="en-US" dirty="0" smtClean="0"/>
              <a:t>	</a:t>
            </a:r>
            <a:r>
              <a:rPr lang="en-US" dirty="0" err="1" smtClean="0"/>
              <a:t>MaxRunTime</a:t>
            </a:r>
            <a:r>
              <a:rPr lang="en-US" dirty="0" smtClean="0"/>
              <a:t> = </a:t>
            </a:r>
            <a:r>
              <a:rPr lang="ro-RO" dirty="0" smtClean="0">
                <a:solidFill>
                  <a:srgbClr val="FF0000"/>
                </a:solidFill>
              </a:rPr>
              <a:t>1</a:t>
            </a:r>
            <a:endParaRPr lang="en-US" dirty="0" smtClean="0">
              <a:solidFill>
                <a:srgbClr val="FF0000"/>
              </a:solidFill>
            </a:endParaRPr>
          </a:p>
          <a:p>
            <a:pPr>
              <a:buNone/>
            </a:pP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endParaRPr lang="en-GB" dirty="0"/>
          </a:p>
        </p:txBody>
      </p:sp>
      <p:sp>
        <p:nvSpPr>
          <p:cNvPr id="3" name="Content Placeholder 2"/>
          <p:cNvSpPr>
            <a:spLocks noGrp="1"/>
          </p:cNvSpPr>
          <p:nvPr>
            <p:ph idx="1"/>
          </p:nvPr>
        </p:nvSpPr>
        <p:spPr/>
        <p:txBody>
          <a:bodyPr>
            <a:normAutofit fontScale="70000" lnSpcReduction="20000"/>
          </a:bodyPr>
          <a:lstStyle/>
          <a:p>
            <a:r>
              <a:rPr lang="en-US" dirty="0" smtClean="0"/>
              <a:t>Second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endParaRPr lang="ro-RO" dirty="0" smtClean="0"/>
          </a:p>
          <a:p>
            <a:r>
              <a:rPr lang="ro-RO" dirty="0" smtClean="0"/>
              <a:t>0.            </a:t>
            </a:r>
            <a:r>
              <a:rPr lang="en-GB" dirty="0" smtClean="0"/>
              <a:t>    </a:t>
            </a:r>
            <a:r>
              <a:rPr lang="en-US" dirty="0" smtClean="0"/>
              <a:t>-&gt; Alice   : Bob</a:t>
            </a:r>
          </a:p>
          <a:p>
            <a:r>
              <a:rPr lang="en-US" dirty="0" smtClean="0"/>
              <a:t>1. </a:t>
            </a:r>
            <a:r>
              <a:rPr lang="ro-RO" dirty="0" smtClean="0"/>
              <a:t>  </a:t>
            </a:r>
            <a:r>
              <a:rPr lang="en-GB" dirty="0" smtClean="0"/>
              <a:t>   </a:t>
            </a:r>
            <a:r>
              <a:rPr lang="en-US" dirty="0" smtClean="0"/>
              <a:t>Alice -&gt; </a:t>
            </a:r>
            <a:r>
              <a:rPr lang="en-US" dirty="0" err="1" smtClean="0">
                <a:solidFill>
                  <a:srgbClr val="FF0000"/>
                </a:solidFill>
              </a:rPr>
              <a:t>I_Sam</a:t>
            </a:r>
            <a:r>
              <a:rPr lang="en-US" dirty="0" smtClean="0"/>
              <a:t> : {Bob, 0, </a:t>
            </a:r>
            <a:r>
              <a:rPr lang="en-US" dirty="0" err="1" smtClean="0"/>
              <a:t>Kab</a:t>
            </a:r>
            <a:r>
              <a:rPr lang="en-US" dirty="0" smtClean="0"/>
              <a:t>}{</a:t>
            </a:r>
            <a:r>
              <a:rPr lang="en-US" dirty="0" err="1" smtClean="0"/>
              <a:t>SKey</a:t>
            </a:r>
            <a:r>
              <a:rPr lang="en-US" dirty="0" smtClean="0"/>
              <a:t>(Alice)}</a:t>
            </a:r>
            <a:endParaRPr lang="ro-RO" dirty="0" smtClean="0"/>
          </a:p>
          <a:p>
            <a:pPr>
              <a:buNone/>
            </a:pPr>
            <a:r>
              <a:rPr lang="ro-RO" dirty="0" smtClean="0"/>
              <a:t>	Time </a:t>
            </a:r>
            <a:r>
              <a:rPr lang="ro-RO" dirty="0" err="1" smtClean="0"/>
              <a:t>passes</a:t>
            </a:r>
            <a:endParaRPr lang="en-US" dirty="0" smtClean="0"/>
          </a:p>
          <a:p>
            <a:r>
              <a:rPr lang="en-US" dirty="0" smtClean="0"/>
              <a:t>1. </a:t>
            </a:r>
            <a:r>
              <a:rPr lang="ro-RO" dirty="0" smtClean="0"/>
              <a:t>  </a:t>
            </a:r>
            <a:r>
              <a:rPr lang="ro-RO" dirty="0" smtClean="0">
                <a:solidFill>
                  <a:srgbClr val="FF0000"/>
                </a:solidFill>
              </a:rPr>
              <a:t>I_</a:t>
            </a:r>
            <a:r>
              <a:rPr lang="en-US" dirty="0" smtClean="0">
                <a:solidFill>
                  <a:srgbClr val="FF0000"/>
                </a:solidFill>
              </a:rPr>
              <a:t>Alice </a:t>
            </a:r>
            <a:r>
              <a:rPr lang="en-US" dirty="0" smtClean="0"/>
              <a:t>-&gt; </a:t>
            </a:r>
            <a:r>
              <a:rPr lang="en-US" dirty="0" smtClean="0">
                <a:solidFill>
                  <a:srgbClr val="FF0000"/>
                </a:solidFill>
              </a:rPr>
              <a:t>Sam</a:t>
            </a:r>
            <a:r>
              <a:rPr lang="en-US" dirty="0" smtClean="0"/>
              <a:t>    : {Bob, 0, </a:t>
            </a:r>
            <a:r>
              <a:rPr lang="en-US" dirty="0" err="1" smtClean="0"/>
              <a:t>Kab</a:t>
            </a:r>
            <a:r>
              <a:rPr lang="en-US" dirty="0" smtClean="0"/>
              <a:t>}{</a:t>
            </a:r>
            <a:r>
              <a:rPr lang="en-US" dirty="0" err="1" smtClean="0"/>
              <a:t>SKey</a:t>
            </a:r>
            <a:r>
              <a:rPr lang="en-US" dirty="0" smtClean="0"/>
              <a:t>(Alice)}</a:t>
            </a:r>
            <a:endParaRPr lang="ro-RO" dirty="0" smtClean="0"/>
          </a:p>
          <a:p>
            <a:r>
              <a:rPr lang="ro-RO" dirty="0" smtClean="0"/>
              <a:t>2.   </a:t>
            </a:r>
            <a:r>
              <a:rPr lang="en-GB" dirty="0" smtClean="0"/>
              <a:t> </a:t>
            </a:r>
            <a:r>
              <a:rPr lang="ro-RO" dirty="0" smtClean="0">
                <a:solidFill>
                  <a:srgbClr val="FF0000"/>
                </a:solidFill>
              </a:rPr>
              <a:t>Sam</a:t>
            </a:r>
            <a:r>
              <a:rPr lang="ro-RO" dirty="0" smtClean="0"/>
              <a:t>    -</a:t>
            </a:r>
            <a:r>
              <a:rPr lang="en-GB" dirty="0" smtClean="0"/>
              <a:t>&gt; </a:t>
            </a:r>
            <a:r>
              <a:rPr lang="en-GB" dirty="0" err="1" smtClean="0">
                <a:solidFill>
                  <a:srgbClr val="FF0000"/>
                </a:solidFill>
              </a:rPr>
              <a:t>I_Bob</a:t>
            </a:r>
            <a:r>
              <a:rPr lang="en-GB" dirty="0" smtClean="0"/>
              <a:t> : {Alice, 1, </a:t>
            </a:r>
            <a:r>
              <a:rPr lang="en-GB" dirty="0" err="1" smtClean="0"/>
              <a:t>Kab</a:t>
            </a:r>
            <a:r>
              <a:rPr lang="en-GB" dirty="0" smtClean="0"/>
              <a:t>}{</a:t>
            </a:r>
            <a:r>
              <a:rPr lang="en-GB" dirty="0" err="1" smtClean="0"/>
              <a:t>Skey</a:t>
            </a:r>
            <a:r>
              <a:rPr lang="en-GB" dirty="0" smtClean="0"/>
              <a:t>(Bob)}</a:t>
            </a:r>
          </a:p>
          <a:p>
            <a:pPr>
              <a:buNone/>
            </a:pPr>
            <a:r>
              <a:rPr lang="en-GB" dirty="0" smtClean="0"/>
              <a:t>	Time passes</a:t>
            </a:r>
            <a:endParaRPr lang="ro-RO" dirty="0" smtClean="0"/>
          </a:p>
          <a:p>
            <a:r>
              <a:rPr lang="en-US" dirty="0" smtClean="0"/>
              <a:t>2.    </a:t>
            </a:r>
            <a:r>
              <a:rPr lang="en-US" dirty="0" err="1" smtClean="0">
                <a:solidFill>
                  <a:srgbClr val="FF0000"/>
                </a:solidFill>
              </a:rPr>
              <a:t>I_Sam</a:t>
            </a:r>
            <a:r>
              <a:rPr lang="en-US" dirty="0" smtClean="0"/>
              <a:t> -&gt; Bob    : {Alice, 1, </a:t>
            </a:r>
            <a:r>
              <a:rPr lang="en-US" dirty="0" err="1" smtClean="0"/>
              <a:t>Kab</a:t>
            </a:r>
            <a:r>
              <a:rPr lang="en-US" dirty="0" smtClean="0"/>
              <a:t>}{</a:t>
            </a:r>
            <a:r>
              <a:rPr lang="en-US" dirty="0" err="1" smtClean="0"/>
              <a:t>SKey</a:t>
            </a:r>
            <a:r>
              <a:rPr lang="en-US" dirty="0" smtClean="0"/>
              <a:t>(Bob)}</a:t>
            </a:r>
          </a:p>
          <a:p>
            <a:pPr>
              <a:buNone/>
            </a:pPr>
            <a:r>
              <a:rPr lang="en-US" dirty="0" smtClean="0"/>
              <a:t>	Time passes</a:t>
            </a:r>
          </a:p>
          <a:p>
            <a:r>
              <a:rPr lang="en-US" dirty="0" smtClean="0"/>
              <a:t>3. </a:t>
            </a:r>
            <a:r>
              <a:rPr lang="ro-RO" dirty="0" smtClean="0"/>
              <a:t>   </a:t>
            </a:r>
            <a:r>
              <a:rPr lang="en-GB" dirty="0" smtClean="0"/>
              <a:t>    </a:t>
            </a:r>
            <a:r>
              <a:rPr lang="en-US" dirty="0" smtClean="0"/>
              <a:t>Bob -&gt; </a:t>
            </a:r>
            <a:r>
              <a:rPr lang="en-US" dirty="0" err="1" smtClean="0"/>
              <a:t>I_Alice</a:t>
            </a:r>
            <a:r>
              <a:rPr lang="en-US" dirty="0" smtClean="0"/>
              <a:t> : Alice</a:t>
            </a:r>
            <a:endParaRPr lang="ro-RO" dirty="0" smtClean="0"/>
          </a:p>
          <a:p>
            <a:pPr>
              <a:buNone/>
            </a:pP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85000" lnSpcReduction="10000"/>
          </a:bodyPr>
          <a:lstStyle/>
          <a:p>
            <a:pPr>
              <a:buNone/>
            </a:pPr>
            <a:r>
              <a:rPr lang="ro-RO" dirty="0" smtClean="0"/>
              <a:t>Second </a:t>
            </a:r>
            <a:r>
              <a:rPr lang="ro-RO" dirty="0" err="1" smtClean="0"/>
              <a:t>system</a:t>
            </a:r>
            <a:endParaRPr lang="ro-RO" dirty="0" smtClean="0"/>
          </a:p>
          <a:p>
            <a:pPr>
              <a:buNone/>
            </a:pPr>
            <a:endParaRPr lang="ro-RO" dirty="0" smtClean="0"/>
          </a:p>
          <a:p>
            <a:pPr>
              <a:buNone/>
            </a:pPr>
            <a:r>
              <a:rPr lang="en-US" dirty="0" smtClean="0"/>
              <a:t>#System</a:t>
            </a:r>
          </a:p>
          <a:p>
            <a:pPr>
              <a:buNone/>
            </a:pPr>
            <a:r>
              <a:rPr lang="en-US" dirty="0" smtClean="0"/>
              <a:t>	INITIATOR(</a:t>
            </a:r>
            <a:r>
              <a:rPr lang="en-US" dirty="0" smtClean="0">
                <a:solidFill>
                  <a:srgbClr val="FF0000"/>
                </a:solidFill>
              </a:rPr>
              <a:t>Alice</a:t>
            </a:r>
            <a:r>
              <a:rPr lang="en-US" dirty="0" smtClean="0"/>
              <a:t>, Sam, </a:t>
            </a:r>
            <a:r>
              <a:rPr lang="en-US" dirty="0" err="1" smtClean="0"/>
              <a:t>Kab</a:t>
            </a:r>
            <a:r>
              <a:rPr lang="en-US" dirty="0" smtClean="0"/>
              <a:t>)</a:t>
            </a:r>
          </a:p>
          <a:p>
            <a:pPr>
              <a:buNone/>
            </a:pPr>
            <a:r>
              <a:rPr lang="en-US" dirty="0" smtClean="0"/>
              <a:t>	RESPONDER(</a:t>
            </a:r>
            <a:r>
              <a:rPr lang="en-US" dirty="0" smtClean="0">
                <a:solidFill>
                  <a:srgbClr val="FF0000"/>
                </a:solidFill>
              </a:rPr>
              <a:t>Alice</a:t>
            </a:r>
            <a:r>
              <a:rPr lang="en-US" dirty="0" smtClean="0"/>
              <a:t>)</a:t>
            </a:r>
          </a:p>
          <a:p>
            <a:pPr>
              <a:buNone/>
            </a:pPr>
            <a:r>
              <a:rPr lang="en-US" dirty="0" smtClean="0"/>
              <a:t>	SERVER(Sam)</a:t>
            </a:r>
          </a:p>
          <a:p>
            <a:pPr>
              <a:buNone/>
            </a:pPr>
            <a:endParaRPr lang="en-US" dirty="0" smtClean="0"/>
          </a:p>
          <a:p>
            <a:pPr>
              <a:buNone/>
            </a:pPr>
            <a:r>
              <a:rPr lang="en-US" dirty="0" smtClean="0"/>
              <a:t>-- second system: Alice can run the protocol as an initiator, but also as a responder, possible concurrently</a:t>
            </a:r>
          </a:p>
          <a:p>
            <a:pPr>
              <a:buNone/>
            </a:pPr>
            <a:r>
              <a:rPr lang="en-US" dirty="0" smtClean="0"/>
              <a:t>-- Bob is absent</a:t>
            </a:r>
          </a:p>
        </p:txBody>
      </p:sp>
      <p:sp>
        <p:nvSpPr>
          <p:cNvPr id="4" name="Slide Number Placeholder 3"/>
          <p:cNvSpPr>
            <a:spLocks noGrp="1"/>
          </p:cNvSpPr>
          <p:nvPr>
            <p:ph type="sldNum" sz="quarter" idx="12"/>
          </p:nvPr>
        </p:nvSpPr>
        <p:spPr/>
        <p:txBody>
          <a:bodyPr/>
          <a:lstStyle/>
          <a:p>
            <a:fld id="{1E923D44-A265-4C35-B3D9-34A1C005FE0F}"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SSL/TLS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5</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1043608" y="1844824"/>
            <a:ext cx="7105650" cy="4114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55000" lnSpcReduction="20000"/>
          </a:bodyPr>
          <a:lstStyle/>
          <a:p>
            <a:r>
              <a:rPr lang="en-US" dirty="0" smtClean="0"/>
              <a:t>Second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endParaRPr lang="ro-RO" dirty="0" smtClean="0"/>
          </a:p>
          <a:p>
            <a:r>
              <a:rPr lang="ro-RO" dirty="0" smtClean="0"/>
              <a:t>0.            </a:t>
            </a:r>
            <a:r>
              <a:rPr lang="en-US" dirty="0" smtClean="0"/>
              <a:t>-&gt; Alice : Bob</a:t>
            </a:r>
          </a:p>
          <a:p>
            <a:r>
              <a:rPr lang="en-US" dirty="0" smtClean="0"/>
              <a:t>1. </a:t>
            </a:r>
            <a:r>
              <a:rPr lang="ro-RO" dirty="0" smtClean="0"/>
              <a:t>  </a:t>
            </a:r>
            <a:r>
              <a:rPr lang="en-US" dirty="0" smtClean="0"/>
              <a:t>Alice -&gt; </a:t>
            </a:r>
            <a:r>
              <a:rPr lang="en-US" dirty="0" err="1" smtClean="0">
                <a:solidFill>
                  <a:srgbClr val="FF0000"/>
                </a:solidFill>
              </a:rPr>
              <a:t>I_Sam</a:t>
            </a:r>
            <a:r>
              <a:rPr lang="en-US" dirty="0" smtClean="0"/>
              <a:t> : {Bob, 0, </a:t>
            </a:r>
            <a:r>
              <a:rPr lang="en-US" dirty="0" err="1" smtClean="0"/>
              <a:t>Kab</a:t>
            </a:r>
            <a:r>
              <a:rPr lang="en-US" dirty="0" smtClean="0"/>
              <a:t>}{</a:t>
            </a:r>
            <a:r>
              <a:rPr lang="en-US" dirty="0" err="1" smtClean="0"/>
              <a:t>SKey</a:t>
            </a:r>
            <a:r>
              <a:rPr lang="en-US" dirty="0" smtClean="0"/>
              <a:t>(Alice)} 		// Alice’s run as initiator</a:t>
            </a:r>
            <a:endParaRPr lang="ro-RO" dirty="0" smtClean="0"/>
          </a:p>
          <a:p>
            <a:r>
              <a:rPr lang="en-US" dirty="0" smtClean="0"/>
              <a:t>2. </a:t>
            </a:r>
            <a:r>
              <a:rPr lang="en-US" dirty="0" err="1" smtClean="0">
                <a:solidFill>
                  <a:srgbClr val="FF0000"/>
                </a:solidFill>
              </a:rPr>
              <a:t>I_Sam</a:t>
            </a:r>
            <a:r>
              <a:rPr lang="en-US" dirty="0" smtClean="0"/>
              <a:t> -&gt; Alice : {Bob, 0, </a:t>
            </a:r>
            <a:r>
              <a:rPr lang="en-US" dirty="0" err="1" smtClean="0"/>
              <a:t>Kab</a:t>
            </a:r>
            <a:r>
              <a:rPr lang="en-US" dirty="0" smtClean="0"/>
              <a:t>}{</a:t>
            </a:r>
            <a:r>
              <a:rPr lang="en-US" dirty="0" err="1" smtClean="0"/>
              <a:t>SKey</a:t>
            </a:r>
            <a:r>
              <a:rPr lang="en-US" dirty="0" smtClean="0"/>
              <a:t>(Alice)}		// Alice’s run as responder</a:t>
            </a:r>
          </a:p>
          <a:p>
            <a:r>
              <a:rPr lang="en-US" dirty="0" smtClean="0"/>
              <a:t>3. </a:t>
            </a:r>
            <a:r>
              <a:rPr lang="ro-RO" dirty="0" smtClean="0"/>
              <a:t>   </a:t>
            </a:r>
            <a:r>
              <a:rPr lang="en-US" dirty="0" smtClean="0"/>
              <a:t>Alice -&gt; </a:t>
            </a:r>
            <a:r>
              <a:rPr lang="en-US" dirty="0" err="1" smtClean="0"/>
              <a:t>I_Bob</a:t>
            </a:r>
            <a:r>
              <a:rPr lang="en-US" dirty="0" smtClean="0"/>
              <a:t> : Bob</a:t>
            </a:r>
            <a:endParaRPr lang="ro-RO" dirty="0" smtClean="0"/>
          </a:p>
          <a:p>
            <a:endParaRPr lang="ro-RO" dirty="0" smtClean="0"/>
          </a:p>
          <a:p>
            <a:r>
              <a:rPr lang="en-US" dirty="0" smtClean="0"/>
              <a:t>Alice believes she is running the protocol, taking role INITIATOR, with Bob, using data items </a:t>
            </a:r>
            <a:r>
              <a:rPr lang="en-US" dirty="0" err="1" smtClean="0"/>
              <a:t>Kab</a:t>
            </a:r>
            <a:endParaRPr lang="en-US" dirty="0" smtClean="0"/>
          </a:p>
          <a:p>
            <a:r>
              <a:rPr lang="en-US" dirty="0" smtClean="0"/>
              <a:t>  Alice believes she has completed a run of the protocol, taking role RESPONDER, with Bob, using data items </a:t>
            </a:r>
            <a:r>
              <a:rPr lang="en-US" dirty="0" err="1" smtClean="0"/>
              <a:t>Kab</a:t>
            </a:r>
            <a:endParaRPr lang="ro-RO" dirty="0" smtClean="0"/>
          </a:p>
          <a:p>
            <a:endParaRPr lang="ro-RO" dirty="0" smtClean="0"/>
          </a:p>
          <a:p>
            <a:r>
              <a:rPr lang="ro-RO" b="1" dirty="0" smtClean="0"/>
              <a:t>Bob </a:t>
            </a:r>
            <a:r>
              <a:rPr lang="ro-RO" b="1" dirty="0" err="1" smtClean="0"/>
              <a:t>did</a:t>
            </a:r>
            <a:r>
              <a:rPr lang="ro-RO" b="1" dirty="0" smtClean="0"/>
              <a:t> </a:t>
            </a:r>
            <a:r>
              <a:rPr lang="ro-RO" b="1" dirty="0" err="1" smtClean="0"/>
              <a:t>not</a:t>
            </a:r>
            <a:r>
              <a:rPr lang="ro-RO" b="1" dirty="0" smtClean="0"/>
              <a:t> </a:t>
            </a:r>
            <a:r>
              <a:rPr lang="ro-RO" b="1" dirty="0" err="1" smtClean="0"/>
              <a:t>initiate</a:t>
            </a:r>
            <a:r>
              <a:rPr lang="ro-RO" b="1" dirty="0" smtClean="0"/>
              <a:t> </a:t>
            </a:r>
            <a:r>
              <a:rPr lang="ro-RO" b="1" dirty="0" err="1" smtClean="0"/>
              <a:t>any</a:t>
            </a:r>
            <a:r>
              <a:rPr lang="ro-RO" b="1" dirty="0" smtClean="0"/>
              <a:t> </a:t>
            </a:r>
            <a:r>
              <a:rPr lang="ro-RO" b="1" dirty="0" err="1" smtClean="0"/>
              <a:t>run</a:t>
            </a:r>
            <a:r>
              <a:rPr lang="ro-RO" b="1" dirty="0" smtClean="0"/>
              <a:t>, but </a:t>
            </a:r>
            <a:r>
              <a:rPr lang="ro-RO" b="1" dirty="0" err="1" smtClean="0"/>
              <a:t>intruder</a:t>
            </a:r>
            <a:r>
              <a:rPr lang="ro-RO" b="1" dirty="0" smtClean="0"/>
              <a:t> </a:t>
            </a:r>
            <a:r>
              <a:rPr lang="ro-RO" b="1" dirty="0" err="1" smtClean="0"/>
              <a:t>replays</a:t>
            </a:r>
            <a:r>
              <a:rPr lang="ro-RO" b="1" dirty="0" smtClean="0"/>
              <a:t> A</a:t>
            </a:r>
            <a:r>
              <a:rPr lang="en-US" b="1" dirty="0" smtClean="0"/>
              <a:t>’s message back to her and A thinks is second message from a run initiated by B</a:t>
            </a:r>
          </a:p>
        </p:txBody>
      </p:sp>
      <p:sp>
        <p:nvSpPr>
          <p:cNvPr id="4" name="Slide Number Placeholder 3"/>
          <p:cNvSpPr>
            <a:spLocks noGrp="1"/>
          </p:cNvSpPr>
          <p:nvPr>
            <p:ph type="sldNum" sz="quarter" idx="12"/>
          </p:nvPr>
        </p:nvSpPr>
        <p:spPr/>
        <p:txBody>
          <a:bodyPr/>
          <a:lstStyle/>
          <a:p>
            <a:fld id="{1E923D44-A265-4C35-B3D9-34A1C005FE0F}"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92500" lnSpcReduction="10000"/>
          </a:bodyPr>
          <a:lstStyle/>
          <a:p>
            <a:pPr>
              <a:buNone/>
            </a:pPr>
            <a:r>
              <a:rPr lang="ro-RO" dirty="0" err="1" smtClean="0"/>
              <a:t>Third</a:t>
            </a:r>
            <a:r>
              <a:rPr lang="ro-RO" dirty="0" smtClean="0"/>
              <a:t> </a:t>
            </a:r>
            <a:r>
              <a:rPr lang="ro-RO" dirty="0" err="1" smtClean="0"/>
              <a:t>system</a:t>
            </a:r>
            <a:endParaRPr lang="ro-RO" dirty="0" smtClean="0"/>
          </a:p>
          <a:p>
            <a:pPr>
              <a:buNone/>
            </a:pPr>
            <a:endParaRPr lang="ro-RO" dirty="0" smtClean="0"/>
          </a:p>
          <a:p>
            <a:pPr>
              <a:buNone/>
            </a:pPr>
            <a:r>
              <a:rPr lang="en-US" dirty="0" smtClean="0"/>
              <a:t>#System</a:t>
            </a:r>
          </a:p>
          <a:p>
            <a:pPr>
              <a:buNone/>
            </a:pPr>
            <a:r>
              <a:rPr lang="en-US" dirty="0" smtClean="0"/>
              <a:t>	INITIATOR(Alice, Sam, </a:t>
            </a:r>
            <a:r>
              <a:rPr lang="en-US" dirty="0" err="1" smtClean="0"/>
              <a:t>Kab</a:t>
            </a:r>
            <a:r>
              <a:rPr lang="en-US" dirty="0" smtClean="0"/>
              <a:t>)</a:t>
            </a:r>
          </a:p>
          <a:p>
            <a:pPr>
              <a:buNone/>
            </a:pPr>
            <a:r>
              <a:rPr lang="en-US" dirty="0" smtClean="0">
                <a:solidFill>
                  <a:srgbClr val="FF0000"/>
                </a:solidFill>
              </a:rPr>
              <a:t>	RESPONDER(Bob) ; RESPONDER(Bob)</a:t>
            </a:r>
          </a:p>
          <a:p>
            <a:pPr>
              <a:buNone/>
            </a:pPr>
            <a:r>
              <a:rPr lang="en-US" dirty="0" smtClean="0"/>
              <a:t>	SERVER(Sam)</a:t>
            </a:r>
          </a:p>
          <a:p>
            <a:pPr>
              <a:buNone/>
            </a:pPr>
            <a:endParaRPr lang="en-US" dirty="0" smtClean="0"/>
          </a:p>
          <a:p>
            <a:pPr>
              <a:buNone/>
            </a:pPr>
            <a:r>
              <a:rPr lang="en-US" dirty="0" smtClean="0"/>
              <a:t>-- third system: Bob can run the protocol twice, sequentially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62500" lnSpcReduction="20000"/>
          </a:bodyPr>
          <a:lstStyle/>
          <a:p>
            <a:r>
              <a:rPr lang="en-US" dirty="0" smtClean="0"/>
              <a:t>Third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pPr>
              <a:buNone/>
            </a:pPr>
            <a:endParaRPr lang="ro-RO" b="1" dirty="0" smtClean="0"/>
          </a:p>
          <a:p>
            <a:r>
              <a:rPr lang="en-US" dirty="0" smtClean="0"/>
              <a:t>Alice believes she is running the protocol, taking role INITIATOR, with Bob, using data items </a:t>
            </a:r>
            <a:r>
              <a:rPr lang="en-US" dirty="0" err="1" smtClean="0"/>
              <a:t>Kab</a:t>
            </a:r>
            <a:endParaRPr lang="ro-RO" dirty="0" smtClean="0"/>
          </a:p>
          <a:p>
            <a:endParaRPr lang="en-US" dirty="0" smtClean="0"/>
          </a:p>
          <a:p>
            <a:r>
              <a:rPr lang="en-US" dirty="0" smtClean="0"/>
              <a:t>  Bob believes he has completed a run of the protocol, taking role RESPONDER, with Alice, using data items </a:t>
            </a:r>
            <a:r>
              <a:rPr lang="en-US" dirty="0" err="1" smtClean="0"/>
              <a:t>Kab</a:t>
            </a:r>
            <a:endParaRPr lang="en-US" dirty="0" smtClean="0"/>
          </a:p>
          <a:p>
            <a:endParaRPr lang="ro-RO" dirty="0" smtClean="0"/>
          </a:p>
          <a:p>
            <a:r>
              <a:rPr lang="en-US" dirty="0" smtClean="0"/>
              <a:t>  Bob believes he has completed a run of the protocol, taking role RESPONDER, with Alice, using data items </a:t>
            </a:r>
            <a:r>
              <a:rPr lang="en-US" dirty="0" err="1" smtClean="0"/>
              <a:t>Kab</a:t>
            </a:r>
            <a:endParaRPr lang="ro-RO" dirty="0" smtClean="0"/>
          </a:p>
          <a:p>
            <a:endParaRPr lang="ro-RO" dirty="0" smtClean="0"/>
          </a:p>
          <a:p>
            <a:r>
              <a:rPr lang="ro-RO" b="1" dirty="0" smtClean="0"/>
              <a:t>Bob </a:t>
            </a:r>
            <a:r>
              <a:rPr lang="ro-RO" b="1" dirty="0" err="1" smtClean="0"/>
              <a:t>thinks</a:t>
            </a:r>
            <a:r>
              <a:rPr lang="ro-RO" b="1" dirty="0" smtClean="0"/>
              <a:t> </a:t>
            </a:r>
            <a:r>
              <a:rPr lang="ro-RO" b="1" dirty="0" err="1" smtClean="0"/>
              <a:t>he</a:t>
            </a:r>
            <a:r>
              <a:rPr lang="ro-RO" b="1" dirty="0" smtClean="0"/>
              <a:t> </a:t>
            </a:r>
            <a:r>
              <a:rPr lang="ro-RO" b="1" dirty="0" err="1" smtClean="0"/>
              <a:t>has</a:t>
            </a:r>
            <a:r>
              <a:rPr lang="ro-RO" b="1" dirty="0" smtClean="0"/>
              <a:t> </a:t>
            </a:r>
            <a:r>
              <a:rPr lang="ro-RO" b="1" dirty="0" err="1" smtClean="0"/>
              <a:t>completed</a:t>
            </a:r>
            <a:r>
              <a:rPr lang="ro-RO" b="1" dirty="0" smtClean="0"/>
              <a:t> </a:t>
            </a:r>
            <a:r>
              <a:rPr lang="ro-RO" b="1" dirty="0" err="1" smtClean="0"/>
              <a:t>two</a:t>
            </a:r>
            <a:r>
              <a:rPr lang="ro-RO" b="1" dirty="0" smtClean="0"/>
              <a:t> </a:t>
            </a:r>
            <a:r>
              <a:rPr lang="ro-RO" b="1" dirty="0" err="1" smtClean="0"/>
              <a:t>runs</a:t>
            </a:r>
            <a:r>
              <a:rPr lang="ro-RO" b="1" dirty="0" smtClean="0"/>
              <a:t> of </a:t>
            </a:r>
            <a:r>
              <a:rPr lang="ro-RO" b="1" dirty="0" err="1" smtClean="0"/>
              <a:t>the</a:t>
            </a:r>
            <a:r>
              <a:rPr lang="ro-RO" b="1" dirty="0" smtClean="0"/>
              <a:t> protocol, </a:t>
            </a:r>
            <a:r>
              <a:rPr lang="ro-RO" b="1" dirty="0" err="1" smtClean="0"/>
              <a:t>while</a:t>
            </a:r>
            <a:r>
              <a:rPr lang="ro-RO" b="1" dirty="0" smtClean="0"/>
              <a:t> Alice </a:t>
            </a:r>
            <a:r>
              <a:rPr lang="ro-RO" b="1" dirty="0" err="1" smtClean="0"/>
              <a:t>wanted</a:t>
            </a:r>
            <a:r>
              <a:rPr lang="ro-RO" b="1" dirty="0" smtClean="0"/>
              <a:t> a single </a:t>
            </a:r>
            <a:r>
              <a:rPr lang="ro-RO" b="1" dirty="0" err="1" smtClean="0"/>
              <a:t>run</a:t>
            </a:r>
            <a:r>
              <a:rPr lang="ro-RO" b="1" dirty="0" smtClean="0"/>
              <a:t>.</a:t>
            </a:r>
            <a:endParaRPr lang="en-US" b="1"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70000" lnSpcReduction="20000"/>
          </a:bodyPr>
          <a:lstStyle/>
          <a:p>
            <a:r>
              <a:rPr lang="en-US" dirty="0" smtClean="0"/>
              <a:t>Third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pPr>
              <a:buNone/>
            </a:pPr>
            <a:endParaRPr lang="ro-RO" b="1" dirty="0" smtClean="0"/>
          </a:p>
          <a:p>
            <a:pPr>
              <a:buNone/>
            </a:pPr>
            <a:r>
              <a:rPr lang="ro-RO" dirty="0" smtClean="0"/>
              <a:t>0.   </a:t>
            </a:r>
            <a:r>
              <a:rPr lang="en-GB" dirty="0" smtClean="0"/>
              <a:t> </a:t>
            </a:r>
            <a:r>
              <a:rPr lang="ro-RO" dirty="0" smtClean="0"/>
              <a:t>  </a:t>
            </a:r>
            <a:r>
              <a:rPr lang="en-GB" dirty="0" smtClean="0"/>
              <a:t>   </a:t>
            </a:r>
            <a:r>
              <a:rPr lang="ro-RO" dirty="0" smtClean="0"/>
              <a:t>        -&gt;  Alice  : </a:t>
            </a:r>
            <a:r>
              <a:rPr lang="ro-RO" dirty="0" smtClean="0">
                <a:solidFill>
                  <a:srgbClr val="FF0000"/>
                </a:solidFill>
              </a:rPr>
              <a:t>Bob</a:t>
            </a:r>
            <a:r>
              <a:rPr lang="en-US" dirty="0" smtClean="0">
                <a:solidFill>
                  <a:srgbClr val="FF0000"/>
                </a:solidFill>
              </a:rPr>
              <a:t>                                           </a:t>
            </a:r>
            <a:r>
              <a:rPr lang="en-US" dirty="0" smtClean="0"/>
              <a:t>// just one run Alice</a:t>
            </a:r>
            <a:endParaRPr lang="ro-RO" dirty="0" smtClean="0"/>
          </a:p>
          <a:p>
            <a:pPr>
              <a:buNone/>
            </a:pPr>
            <a:r>
              <a:rPr lang="ro-RO" dirty="0" smtClean="0"/>
              <a:t>1.  </a:t>
            </a:r>
            <a:r>
              <a:rPr lang="en-GB" dirty="0" smtClean="0"/>
              <a:t>    </a:t>
            </a:r>
            <a:r>
              <a:rPr lang="ro-RO" dirty="0" smtClean="0"/>
              <a:t>Alice   -&gt;  I_Sam  : </a:t>
            </a:r>
            <a:r>
              <a:rPr lang="ro-RO" dirty="0" smtClean="0">
                <a:solidFill>
                  <a:srgbClr val="FF0000"/>
                </a:solidFill>
              </a:rPr>
              <a:t>{Bob, 0, </a:t>
            </a:r>
            <a:r>
              <a:rPr lang="ro-RO" dirty="0" err="1" smtClean="0">
                <a:solidFill>
                  <a:srgbClr val="FF0000"/>
                </a:solidFill>
              </a:rPr>
              <a:t>Kab</a:t>
            </a:r>
            <a:r>
              <a:rPr lang="ro-RO" dirty="0" smtClean="0">
                <a:solidFill>
                  <a:srgbClr val="FF0000"/>
                </a:solidFill>
              </a:rPr>
              <a:t>}{</a:t>
            </a:r>
            <a:r>
              <a:rPr lang="ro-RO" dirty="0" err="1" smtClean="0">
                <a:solidFill>
                  <a:srgbClr val="FF0000"/>
                </a:solidFill>
              </a:rPr>
              <a:t>SKey</a:t>
            </a:r>
            <a:r>
              <a:rPr lang="ro-RO" dirty="0" smtClean="0">
                <a:solidFill>
                  <a:srgbClr val="FF0000"/>
                </a:solidFill>
              </a:rPr>
              <a:t>(Alice)}</a:t>
            </a:r>
          </a:p>
          <a:p>
            <a:pPr>
              <a:buNone/>
            </a:pPr>
            <a:r>
              <a:rPr lang="ro-RO" dirty="0" smtClean="0"/>
              <a:t>1. </a:t>
            </a:r>
            <a:r>
              <a:rPr lang="en-GB" dirty="0" smtClean="0"/>
              <a:t>    </a:t>
            </a:r>
            <a:r>
              <a:rPr lang="ro-RO" dirty="0" smtClean="0"/>
              <a:t>I_Alice -&gt;   </a:t>
            </a:r>
            <a:r>
              <a:rPr lang="ro-RO" dirty="0" smtClean="0">
                <a:solidFill>
                  <a:srgbClr val="FF0000"/>
                </a:solidFill>
              </a:rPr>
              <a:t>Sam</a:t>
            </a:r>
            <a:r>
              <a:rPr lang="ro-RO" dirty="0" smtClean="0"/>
              <a:t>   : </a:t>
            </a:r>
            <a:r>
              <a:rPr lang="ro-RO" dirty="0" smtClean="0">
                <a:solidFill>
                  <a:srgbClr val="FF0000"/>
                </a:solidFill>
              </a:rPr>
              <a:t>{Bob, 0, </a:t>
            </a:r>
            <a:r>
              <a:rPr lang="ro-RO" dirty="0" err="1" smtClean="0">
                <a:solidFill>
                  <a:srgbClr val="FF0000"/>
                </a:solidFill>
              </a:rPr>
              <a:t>Kab</a:t>
            </a:r>
            <a:r>
              <a:rPr lang="ro-RO" dirty="0" smtClean="0">
                <a:solidFill>
                  <a:srgbClr val="FF0000"/>
                </a:solidFill>
              </a:rPr>
              <a:t>}{</a:t>
            </a:r>
            <a:r>
              <a:rPr lang="ro-RO" dirty="0" err="1" smtClean="0">
                <a:solidFill>
                  <a:srgbClr val="FF0000"/>
                </a:solidFill>
              </a:rPr>
              <a:t>SKey</a:t>
            </a:r>
            <a:r>
              <a:rPr lang="ro-RO" dirty="0" smtClean="0">
                <a:solidFill>
                  <a:srgbClr val="FF0000"/>
                </a:solidFill>
              </a:rPr>
              <a:t>(Alice)}</a:t>
            </a:r>
          </a:p>
          <a:p>
            <a:pPr>
              <a:buNone/>
            </a:pPr>
            <a:r>
              <a:rPr lang="ro-RO" dirty="0" smtClean="0"/>
              <a:t>2.    </a:t>
            </a:r>
            <a:r>
              <a:rPr lang="en-GB" dirty="0" smtClean="0"/>
              <a:t>   </a:t>
            </a:r>
            <a:r>
              <a:rPr lang="ro-RO" dirty="0" smtClean="0"/>
              <a:t>Sam   -&gt;  </a:t>
            </a:r>
            <a:r>
              <a:rPr lang="ro-RO" dirty="0" smtClean="0">
                <a:solidFill>
                  <a:srgbClr val="FF0000"/>
                </a:solidFill>
              </a:rPr>
              <a:t>I_Bob</a:t>
            </a:r>
            <a:r>
              <a:rPr lang="ro-RO" dirty="0" smtClean="0"/>
              <a:t>  : </a:t>
            </a:r>
            <a:r>
              <a:rPr lang="ro-RO" dirty="0" smtClean="0">
                <a:solidFill>
                  <a:srgbClr val="0070C0"/>
                </a:solidFill>
              </a:rPr>
              <a:t>{Alice, 0, </a:t>
            </a:r>
            <a:r>
              <a:rPr lang="ro-RO" dirty="0" err="1" smtClean="0">
                <a:solidFill>
                  <a:srgbClr val="0070C0"/>
                </a:solidFill>
              </a:rPr>
              <a:t>Kab</a:t>
            </a:r>
            <a:r>
              <a:rPr lang="ro-RO" dirty="0" smtClean="0">
                <a:solidFill>
                  <a:srgbClr val="0070C0"/>
                </a:solidFill>
              </a:rPr>
              <a:t>}{</a:t>
            </a:r>
            <a:r>
              <a:rPr lang="ro-RO" dirty="0" err="1" smtClean="0">
                <a:solidFill>
                  <a:srgbClr val="0070C0"/>
                </a:solidFill>
              </a:rPr>
              <a:t>SKey</a:t>
            </a:r>
            <a:r>
              <a:rPr lang="ro-RO" dirty="0" smtClean="0">
                <a:solidFill>
                  <a:srgbClr val="0070C0"/>
                </a:solidFill>
              </a:rPr>
              <a:t>(Bob)}</a:t>
            </a:r>
          </a:p>
          <a:p>
            <a:pPr marL="514350" indent="-514350">
              <a:buAutoNum type="arabicPeriod" startAt="2"/>
            </a:pPr>
            <a:r>
              <a:rPr lang="ro-RO" dirty="0" smtClean="0"/>
              <a:t>I_Sam  -&gt;   </a:t>
            </a:r>
            <a:r>
              <a:rPr lang="ro-RO" dirty="0" smtClean="0">
                <a:solidFill>
                  <a:srgbClr val="FF0000"/>
                </a:solidFill>
              </a:rPr>
              <a:t>Bob</a:t>
            </a:r>
            <a:r>
              <a:rPr lang="ro-RO" dirty="0" smtClean="0"/>
              <a:t>   : {Alice, 0, </a:t>
            </a:r>
            <a:r>
              <a:rPr lang="ro-RO" dirty="0" err="1" smtClean="0"/>
              <a:t>Kab</a:t>
            </a:r>
            <a:r>
              <a:rPr lang="ro-RO" dirty="0" smtClean="0"/>
              <a:t>}{</a:t>
            </a:r>
            <a:r>
              <a:rPr lang="ro-RO" dirty="0" err="1" smtClean="0"/>
              <a:t>SKey</a:t>
            </a:r>
            <a:r>
              <a:rPr lang="ro-RO" dirty="0" smtClean="0"/>
              <a:t>(Bob)}</a:t>
            </a:r>
          </a:p>
          <a:p>
            <a:pPr marL="514350" indent="-514350">
              <a:buAutoNum type="arabicPeriod" startAt="3"/>
            </a:pPr>
            <a:r>
              <a:rPr lang="en-GB" dirty="0" smtClean="0"/>
              <a:t>   </a:t>
            </a:r>
            <a:r>
              <a:rPr lang="ro-RO" dirty="0" smtClean="0"/>
              <a:t>Bob   -&gt; I_Alice : </a:t>
            </a:r>
            <a:r>
              <a:rPr lang="ro-RO" dirty="0" err="1" smtClean="0">
                <a:solidFill>
                  <a:srgbClr val="FF0000"/>
                </a:solidFill>
              </a:rPr>
              <a:t>Alice</a:t>
            </a:r>
            <a:r>
              <a:rPr lang="en-US" dirty="0" smtClean="0">
                <a:solidFill>
                  <a:srgbClr val="FF0000"/>
                </a:solidFill>
              </a:rPr>
              <a:t>                                        </a:t>
            </a:r>
            <a:r>
              <a:rPr lang="en-US" dirty="0" smtClean="0"/>
              <a:t>// first run Bob</a:t>
            </a:r>
          </a:p>
          <a:p>
            <a:pPr marL="514350" indent="-514350">
              <a:buAutoNum type="arabicPeriod" startAt="3"/>
            </a:pPr>
            <a:endParaRPr lang="ro-RO" dirty="0" smtClean="0">
              <a:solidFill>
                <a:srgbClr val="FF0000"/>
              </a:solidFill>
            </a:endParaRPr>
          </a:p>
          <a:p>
            <a:pPr marL="514350" indent="-514350">
              <a:buAutoNum type="arabicPeriod" startAt="2"/>
            </a:pPr>
            <a:r>
              <a:rPr lang="ro-RO" dirty="0" smtClean="0">
                <a:solidFill>
                  <a:srgbClr val="FF0000"/>
                </a:solidFill>
              </a:rPr>
              <a:t>I_Sam</a:t>
            </a:r>
            <a:r>
              <a:rPr lang="ro-RO" dirty="0" smtClean="0"/>
              <a:t>  -&gt;   Bob   : </a:t>
            </a:r>
            <a:r>
              <a:rPr lang="ro-RO" dirty="0" smtClean="0">
                <a:solidFill>
                  <a:srgbClr val="0070C0"/>
                </a:solidFill>
              </a:rPr>
              <a:t>{Alice, 0, </a:t>
            </a:r>
            <a:r>
              <a:rPr lang="ro-RO" dirty="0" err="1" smtClean="0">
                <a:solidFill>
                  <a:srgbClr val="0070C0"/>
                </a:solidFill>
              </a:rPr>
              <a:t>Kab</a:t>
            </a:r>
            <a:r>
              <a:rPr lang="ro-RO" dirty="0" smtClean="0">
                <a:solidFill>
                  <a:srgbClr val="0070C0"/>
                </a:solidFill>
              </a:rPr>
              <a:t>}{</a:t>
            </a:r>
            <a:r>
              <a:rPr lang="ro-RO" dirty="0" err="1" smtClean="0">
                <a:solidFill>
                  <a:srgbClr val="0070C0"/>
                </a:solidFill>
              </a:rPr>
              <a:t>SKey</a:t>
            </a:r>
            <a:r>
              <a:rPr lang="ro-RO" dirty="0" smtClean="0">
                <a:solidFill>
                  <a:srgbClr val="0070C0"/>
                </a:solidFill>
              </a:rPr>
              <a:t>(Bob)}</a:t>
            </a:r>
          </a:p>
          <a:p>
            <a:pPr>
              <a:buNone/>
            </a:pPr>
            <a:r>
              <a:rPr lang="ro-RO" dirty="0" smtClean="0"/>
              <a:t>3.     </a:t>
            </a:r>
            <a:r>
              <a:rPr lang="en-GB" dirty="0" smtClean="0"/>
              <a:t>   </a:t>
            </a:r>
            <a:r>
              <a:rPr lang="ro-RO" dirty="0" smtClean="0"/>
              <a:t>Bob   -&gt; I_Alice : </a:t>
            </a:r>
            <a:r>
              <a:rPr lang="ro-RO" dirty="0" err="1" smtClean="0"/>
              <a:t>Alice</a:t>
            </a:r>
            <a:r>
              <a:rPr lang="en-US" dirty="0" smtClean="0"/>
              <a:t>                                        // second run Bob</a:t>
            </a:r>
            <a:endParaRPr lang="ro-RO"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85000" lnSpcReduction="20000"/>
          </a:bodyPr>
          <a:lstStyle/>
          <a:p>
            <a:pPr>
              <a:buNone/>
            </a:pPr>
            <a:r>
              <a:rPr lang="ro-RO" dirty="0" err="1" smtClean="0"/>
              <a:t>Fourth</a:t>
            </a:r>
            <a:r>
              <a:rPr lang="ro-RO" dirty="0" smtClean="0"/>
              <a:t> </a:t>
            </a:r>
            <a:r>
              <a:rPr lang="ro-RO" dirty="0" err="1" smtClean="0"/>
              <a:t>system</a:t>
            </a:r>
            <a:endParaRPr lang="ro-RO" dirty="0" smtClean="0"/>
          </a:p>
          <a:p>
            <a:pPr>
              <a:buNone/>
            </a:pPr>
            <a:endParaRPr lang="ro-RO" dirty="0" smtClean="0"/>
          </a:p>
          <a:p>
            <a:pPr>
              <a:buNone/>
            </a:pPr>
            <a:r>
              <a:rPr lang="en-US" dirty="0" err="1" smtClean="0">
                <a:solidFill>
                  <a:srgbClr val="FF0000"/>
                </a:solidFill>
              </a:rPr>
              <a:t>TimeStamp</a:t>
            </a:r>
            <a:r>
              <a:rPr lang="en-US" dirty="0" smtClean="0">
                <a:solidFill>
                  <a:srgbClr val="FF0000"/>
                </a:solidFill>
              </a:rPr>
              <a:t> = 0 .. 3</a:t>
            </a:r>
          </a:p>
          <a:p>
            <a:pPr>
              <a:buNone/>
            </a:pPr>
            <a:endParaRPr lang="en-US" dirty="0" smtClean="0"/>
          </a:p>
          <a:p>
            <a:pPr>
              <a:buNone/>
            </a:pPr>
            <a:r>
              <a:rPr lang="en-US" dirty="0" smtClean="0"/>
              <a:t>#System</a:t>
            </a:r>
          </a:p>
          <a:p>
            <a:pPr>
              <a:buNone/>
            </a:pPr>
            <a:r>
              <a:rPr lang="en-US" dirty="0" smtClean="0"/>
              <a:t>	INITIATOR(Alice, Sam, </a:t>
            </a:r>
            <a:r>
              <a:rPr lang="en-US" dirty="0" err="1" smtClean="0"/>
              <a:t>Kab</a:t>
            </a:r>
            <a:r>
              <a:rPr lang="en-US" dirty="0" smtClean="0"/>
              <a:t>)</a:t>
            </a:r>
          </a:p>
          <a:p>
            <a:pPr>
              <a:buNone/>
            </a:pPr>
            <a:r>
              <a:rPr lang="en-US" dirty="0" smtClean="0"/>
              <a:t>	RESPONDER(Bob)</a:t>
            </a:r>
          </a:p>
          <a:p>
            <a:pPr>
              <a:buNone/>
            </a:pPr>
            <a:r>
              <a:rPr lang="en-US" dirty="0" smtClean="0">
                <a:solidFill>
                  <a:srgbClr val="FF0000"/>
                </a:solidFill>
              </a:rPr>
              <a:t>	SERVER(Sam) ; SERVER(Sam) ; SERVER(Sam)</a:t>
            </a:r>
          </a:p>
          <a:p>
            <a:pPr>
              <a:buNone/>
            </a:pPr>
            <a:endParaRPr lang="en-US" dirty="0" smtClean="0"/>
          </a:p>
          <a:p>
            <a:pPr>
              <a:buNone/>
            </a:pPr>
            <a:r>
              <a:rPr lang="en-US" dirty="0" smtClean="0"/>
              <a:t>-- fourth system: the server can run the protocol three times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70000" lnSpcReduction="20000"/>
          </a:bodyPr>
          <a:lstStyle/>
          <a:p>
            <a:r>
              <a:rPr lang="en-US" dirty="0" smtClean="0"/>
              <a:t>Fourth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pPr>
              <a:buNone/>
            </a:pPr>
            <a:endParaRPr lang="ro-RO" dirty="0" smtClean="0"/>
          </a:p>
          <a:p>
            <a:r>
              <a:rPr lang="en-US" dirty="0" smtClean="0"/>
              <a:t>Alice believes she is running the protocol, taking role INITIATOR, with Bob, using data items </a:t>
            </a:r>
            <a:r>
              <a:rPr lang="en-US" dirty="0" err="1" smtClean="0"/>
              <a:t>Kab</a:t>
            </a:r>
            <a:endParaRPr lang="en-US" dirty="0" smtClean="0"/>
          </a:p>
          <a:p>
            <a:r>
              <a:rPr lang="en-US" dirty="0" smtClean="0"/>
              <a:t>  Time passes</a:t>
            </a:r>
          </a:p>
          <a:p>
            <a:r>
              <a:rPr lang="en-US" dirty="0" smtClean="0"/>
              <a:t>  Time passes</a:t>
            </a:r>
          </a:p>
          <a:p>
            <a:r>
              <a:rPr lang="en-US" dirty="0" smtClean="0"/>
              <a:t>  Time passes</a:t>
            </a:r>
          </a:p>
          <a:p>
            <a:r>
              <a:rPr lang="en-US" dirty="0" smtClean="0"/>
              <a:t>  Bob believes he has completed a run of the protocol, taking role RESPONDER, with Alice, using data items </a:t>
            </a:r>
            <a:r>
              <a:rPr lang="en-US" dirty="0" err="1" smtClean="0"/>
              <a:t>Kab</a:t>
            </a:r>
            <a:endParaRPr lang="en-US" dirty="0" smtClean="0"/>
          </a:p>
          <a:p>
            <a:endParaRPr lang="en-US" dirty="0" smtClean="0"/>
          </a:p>
          <a:p>
            <a:r>
              <a:rPr lang="en-US" b="1" dirty="0" smtClean="0"/>
              <a:t>Bob completed the protocol run after 3 times unit since Alice started to run the protocol. </a:t>
            </a:r>
            <a:r>
              <a:rPr lang="en-US" b="1" dirty="0" err="1" smtClean="0"/>
              <a:t>TimedAgreement</a:t>
            </a:r>
            <a:r>
              <a:rPr lang="en-US" b="1" dirty="0" smtClean="0"/>
              <a:t> asked for 2.</a:t>
            </a:r>
          </a:p>
        </p:txBody>
      </p:sp>
      <p:sp>
        <p:nvSpPr>
          <p:cNvPr id="4" name="Slide Number Placeholder 3"/>
          <p:cNvSpPr>
            <a:spLocks noGrp="1"/>
          </p:cNvSpPr>
          <p:nvPr>
            <p:ph type="sldNum" sz="quarter" idx="12"/>
          </p:nvPr>
        </p:nvSpPr>
        <p:spPr/>
        <p:txBody>
          <a:bodyPr/>
          <a:lstStyle/>
          <a:p>
            <a:fld id="{1E923D44-A265-4C35-B3D9-34A1C005FE0F}"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Wide-mouthed-frog Protocol</a:t>
            </a:r>
          </a:p>
        </p:txBody>
      </p:sp>
      <p:sp>
        <p:nvSpPr>
          <p:cNvPr id="3" name="Content Placeholder 2"/>
          <p:cNvSpPr>
            <a:spLocks noGrp="1"/>
          </p:cNvSpPr>
          <p:nvPr>
            <p:ph idx="1"/>
          </p:nvPr>
        </p:nvSpPr>
        <p:spPr/>
        <p:txBody>
          <a:bodyPr>
            <a:normAutofit fontScale="55000" lnSpcReduction="20000"/>
          </a:bodyPr>
          <a:lstStyle/>
          <a:p>
            <a:r>
              <a:rPr lang="en-US" dirty="0" smtClean="0"/>
              <a:t>Fourth system model checking results</a:t>
            </a:r>
            <a:endParaRPr lang="ro-RO" dirty="0" smtClean="0"/>
          </a:p>
          <a:p>
            <a:pPr>
              <a:buNone/>
            </a:pPr>
            <a:r>
              <a:rPr lang="ro-RO" b="1" dirty="0" smtClean="0"/>
              <a:t>		</a:t>
            </a:r>
            <a:r>
              <a:rPr lang="ro-RO" b="1" dirty="0" err="1" smtClean="0"/>
              <a:t>Secrecy</a:t>
            </a:r>
            <a:r>
              <a:rPr lang="ro-RO" b="1" dirty="0" smtClean="0"/>
              <a:t> </a:t>
            </a:r>
            <a:r>
              <a:rPr lang="ro-RO" b="1" dirty="0" err="1" smtClean="0"/>
              <a:t>holds</a:t>
            </a:r>
            <a:r>
              <a:rPr lang="ro-RO" b="1" dirty="0" smtClean="0"/>
              <a:t>,</a:t>
            </a:r>
          </a:p>
          <a:p>
            <a:pPr>
              <a:buNone/>
            </a:pPr>
            <a:r>
              <a:rPr lang="ro-RO" b="1" dirty="0" smtClean="0"/>
              <a:t>		</a:t>
            </a:r>
            <a:r>
              <a:rPr lang="ro-RO" b="1" dirty="0" err="1" smtClean="0"/>
              <a:t>Authentication</a:t>
            </a:r>
            <a:r>
              <a:rPr lang="ro-RO" b="1" dirty="0" smtClean="0"/>
              <a:t> of A </a:t>
            </a:r>
            <a:r>
              <a:rPr lang="ro-RO" b="1" dirty="0" err="1" smtClean="0"/>
              <a:t>to</a:t>
            </a:r>
            <a:r>
              <a:rPr lang="ro-RO" b="1" dirty="0" smtClean="0"/>
              <a:t> B </a:t>
            </a:r>
            <a:r>
              <a:rPr lang="ro-RO" b="1" dirty="0" err="1" smtClean="0"/>
              <a:t>fails</a:t>
            </a:r>
            <a:endParaRPr lang="ro-RO" b="1" dirty="0" smtClean="0"/>
          </a:p>
          <a:p>
            <a:pPr>
              <a:buNone/>
            </a:pPr>
            <a:endParaRPr lang="ro-RO" dirty="0" smtClean="0"/>
          </a:p>
          <a:p>
            <a:pPr>
              <a:buNone/>
            </a:pPr>
            <a:r>
              <a:rPr lang="ro-RO" dirty="0" smtClean="0"/>
              <a:t>0.             </a:t>
            </a:r>
            <a:r>
              <a:rPr lang="en-GB" dirty="0" smtClean="0"/>
              <a:t> </a:t>
            </a:r>
            <a:r>
              <a:rPr lang="ro-RO" dirty="0" smtClean="0"/>
              <a:t>-&gt;  Alice  </a:t>
            </a:r>
            <a:r>
              <a:rPr lang="en-GB" dirty="0" smtClean="0"/>
              <a:t>  </a:t>
            </a:r>
            <a:r>
              <a:rPr lang="ro-RO" dirty="0" smtClean="0"/>
              <a:t>: Bob</a:t>
            </a:r>
          </a:p>
          <a:p>
            <a:pPr>
              <a:buNone/>
            </a:pPr>
            <a:r>
              <a:rPr lang="ro-RO" dirty="0" smtClean="0"/>
              <a:t>1.  </a:t>
            </a:r>
            <a:r>
              <a:rPr lang="en-GB" dirty="0" smtClean="0"/>
              <a:t> </a:t>
            </a:r>
            <a:r>
              <a:rPr lang="ro-RO" dirty="0" smtClean="0"/>
              <a:t>Alice  -&gt;  I_Sam  : {Bob, 0, </a:t>
            </a:r>
            <a:r>
              <a:rPr lang="ro-RO" dirty="0" err="1" smtClean="0"/>
              <a:t>Kab</a:t>
            </a:r>
            <a:r>
              <a:rPr lang="ro-RO" dirty="0" smtClean="0"/>
              <a:t>}{</a:t>
            </a:r>
            <a:r>
              <a:rPr lang="ro-RO" dirty="0" err="1" smtClean="0"/>
              <a:t>SKey</a:t>
            </a:r>
            <a:r>
              <a:rPr lang="ro-RO" dirty="0" smtClean="0"/>
              <a:t>(Alice)}</a:t>
            </a:r>
          </a:p>
          <a:p>
            <a:pPr>
              <a:buNone/>
            </a:pPr>
            <a:r>
              <a:rPr lang="ro-RO" dirty="0" smtClean="0"/>
              <a:t>  Time </a:t>
            </a:r>
            <a:r>
              <a:rPr lang="ro-RO" dirty="0" err="1" smtClean="0"/>
              <a:t>passes</a:t>
            </a:r>
            <a:endParaRPr lang="ro-RO" dirty="0" smtClean="0"/>
          </a:p>
          <a:p>
            <a:pPr>
              <a:buNone/>
            </a:pPr>
            <a:r>
              <a:rPr lang="ro-RO" dirty="0" smtClean="0"/>
              <a:t>1. I_Alice -&gt;   </a:t>
            </a:r>
            <a:r>
              <a:rPr lang="ro-RO" dirty="0" smtClean="0">
                <a:solidFill>
                  <a:srgbClr val="FF0000"/>
                </a:solidFill>
              </a:rPr>
              <a:t>Sam</a:t>
            </a:r>
            <a:r>
              <a:rPr lang="ro-RO" dirty="0" smtClean="0"/>
              <a:t>   </a:t>
            </a:r>
            <a:r>
              <a:rPr lang="en-GB" dirty="0" smtClean="0"/>
              <a:t> </a:t>
            </a:r>
            <a:r>
              <a:rPr lang="ro-RO" dirty="0" smtClean="0"/>
              <a:t>: {Bob, 0, </a:t>
            </a:r>
            <a:r>
              <a:rPr lang="ro-RO" dirty="0" err="1" smtClean="0"/>
              <a:t>Kab</a:t>
            </a:r>
            <a:r>
              <a:rPr lang="ro-RO" dirty="0" smtClean="0"/>
              <a:t>}{</a:t>
            </a:r>
            <a:r>
              <a:rPr lang="ro-RO" dirty="0" err="1" smtClean="0"/>
              <a:t>SKey</a:t>
            </a:r>
            <a:r>
              <a:rPr lang="ro-RO" dirty="0" smtClean="0"/>
              <a:t>(Alice)}</a:t>
            </a:r>
          </a:p>
          <a:p>
            <a:pPr>
              <a:buNone/>
            </a:pPr>
            <a:r>
              <a:rPr lang="ro-RO" dirty="0" smtClean="0"/>
              <a:t>2.   </a:t>
            </a:r>
            <a:r>
              <a:rPr lang="ro-RO" dirty="0" smtClean="0">
                <a:solidFill>
                  <a:srgbClr val="FF0000"/>
                </a:solidFill>
              </a:rPr>
              <a:t>Sam</a:t>
            </a:r>
            <a:r>
              <a:rPr lang="ro-RO" dirty="0" smtClean="0"/>
              <a:t>   -&gt;  I_Bob  : {Alice, 1, </a:t>
            </a:r>
            <a:r>
              <a:rPr lang="ro-RO" dirty="0" err="1" smtClean="0"/>
              <a:t>Kab</a:t>
            </a:r>
            <a:r>
              <a:rPr lang="ro-RO" dirty="0" smtClean="0"/>
              <a:t>}{</a:t>
            </a:r>
            <a:r>
              <a:rPr lang="ro-RO" dirty="0" err="1" smtClean="0"/>
              <a:t>SKey</a:t>
            </a:r>
            <a:r>
              <a:rPr lang="ro-RO" dirty="0" smtClean="0"/>
              <a:t>(Bob)}</a:t>
            </a:r>
          </a:p>
          <a:p>
            <a:pPr>
              <a:buNone/>
            </a:pPr>
            <a:r>
              <a:rPr lang="ro-RO" dirty="0" smtClean="0"/>
              <a:t>  Time </a:t>
            </a:r>
            <a:r>
              <a:rPr lang="ro-RO" dirty="0" err="1" smtClean="0"/>
              <a:t>passes</a:t>
            </a:r>
            <a:endParaRPr lang="ro-RO" dirty="0" smtClean="0"/>
          </a:p>
          <a:p>
            <a:pPr>
              <a:buNone/>
            </a:pPr>
            <a:r>
              <a:rPr lang="ro-RO" dirty="0" smtClean="0"/>
              <a:t>2.  I_Sam  -&gt;   Bob   : {Alice, 1, </a:t>
            </a:r>
            <a:r>
              <a:rPr lang="ro-RO" dirty="0" err="1" smtClean="0"/>
              <a:t>Kab</a:t>
            </a:r>
            <a:r>
              <a:rPr lang="ro-RO" dirty="0" smtClean="0"/>
              <a:t>}{</a:t>
            </a:r>
            <a:r>
              <a:rPr lang="ro-RO" dirty="0" err="1" smtClean="0"/>
              <a:t>SKey</a:t>
            </a:r>
            <a:r>
              <a:rPr lang="ro-RO" dirty="0" smtClean="0"/>
              <a:t>(Bob)}</a:t>
            </a:r>
          </a:p>
          <a:p>
            <a:pPr>
              <a:buNone/>
            </a:pPr>
            <a:r>
              <a:rPr lang="ro-RO" dirty="0" smtClean="0"/>
              <a:t>  Time </a:t>
            </a:r>
            <a:r>
              <a:rPr lang="ro-RO" dirty="0" err="1" smtClean="0"/>
              <a:t>passes</a:t>
            </a:r>
            <a:endParaRPr lang="ro-RO" dirty="0" smtClean="0"/>
          </a:p>
          <a:p>
            <a:pPr marL="514350" indent="-514350">
              <a:buAutoNum type="arabicPeriod" startAt="3"/>
            </a:pPr>
            <a:r>
              <a:rPr lang="ro-RO" dirty="0" smtClean="0"/>
              <a:t>Bob   -&gt; I_Alice : </a:t>
            </a:r>
            <a:r>
              <a:rPr lang="ro-RO" dirty="0" err="1" smtClean="0"/>
              <a:t>Alice</a:t>
            </a:r>
            <a:endParaRPr lang="en-US" dirty="0" smtClean="0"/>
          </a:p>
          <a:p>
            <a:pPr marL="514350" indent="-514350">
              <a:buAutoNum type="arabicPeriod" startAt="3"/>
            </a:pPr>
            <a:endParaRPr lang="en-US" dirty="0" smtClean="0"/>
          </a:p>
          <a:p>
            <a:pPr marL="514350" indent="-514350">
              <a:buNone/>
            </a:pPr>
            <a:r>
              <a:rPr lang="en-US" b="1" dirty="0" smtClean="0"/>
              <a:t>Intruder plays ping-pong with the server to update the timestamp.</a:t>
            </a:r>
            <a:endParaRPr lang="ro-RO" b="1" dirty="0" smtClean="0"/>
          </a:p>
          <a:p>
            <a:pPr>
              <a:buNone/>
            </a:pPr>
            <a:endParaRPr lang="ro-RO"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notation</a:t>
            </a:r>
          </a:p>
        </p:txBody>
      </p:sp>
      <p:sp>
        <p:nvSpPr>
          <p:cNvPr id="3" name="Content Placeholder 2"/>
          <p:cNvSpPr>
            <a:spLocks noGrp="1"/>
          </p:cNvSpPr>
          <p:nvPr>
            <p:ph idx="1"/>
          </p:nvPr>
        </p:nvSpPr>
        <p:spPr/>
        <p:txBody>
          <a:bodyPr>
            <a:normAutofit fontScale="62500" lnSpcReduction="20000"/>
          </a:bodyPr>
          <a:lstStyle/>
          <a:p>
            <a:pPr>
              <a:buNone/>
            </a:pPr>
            <a:r>
              <a:rPr lang="en-US" dirty="0" smtClean="0"/>
              <a:t>Standard </a:t>
            </a:r>
            <a:r>
              <a:rPr lang="en-US" dirty="0" err="1" smtClean="0"/>
              <a:t>Yahalom</a:t>
            </a:r>
            <a:r>
              <a:rPr lang="en-US" dirty="0" smtClean="0"/>
              <a:t> protocol</a:t>
            </a:r>
          </a:p>
          <a:p>
            <a:pPr>
              <a:buNone/>
            </a:pPr>
            <a:r>
              <a:rPr lang="en-US" dirty="0" smtClean="0"/>
              <a:t>Objectives:</a:t>
            </a:r>
          </a:p>
          <a:p>
            <a:r>
              <a:rPr lang="en-US" dirty="0" smtClean="0"/>
              <a:t>Mutual authentication</a:t>
            </a:r>
          </a:p>
          <a:p>
            <a:r>
              <a:rPr lang="en-US" dirty="0" smtClean="0"/>
              <a:t>Secure-key sharing</a:t>
            </a:r>
          </a:p>
          <a:p>
            <a:endParaRPr lang="en-US" dirty="0" smtClean="0"/>
          </a:p>
          <a:p>
            <a:pPr>
              <a:buNone/>
            </a:pPr>
            <a:r>
              <a:rPr lang="en-US" dirty="0" smtClean="0"/>
              <a:t>1 . A → B : </a:t>
            </a:r>
            <a:r>
              <a:rPr lang="en-US" dirty="0" err="1" smtClean="0"/>
              <a:t>na</a:t>
            </a:r>
            <a:endParaRPr lang="en-US" dirty="0" smtClean="0"/>
          </a:p>
          <a:p>
            <a:pPr>
              <a:buNone/>
            </a:pPr>
            <a:r>
              <a:rPr lang="en-US" dirty="0" smtClean="0"/>
              <a:t>2 . B → S : {A, </a:t>
            </a:r>
            <a:r>
              <a:rPr lang="en-US" dirty="0" err="1" smtClean="0"/>
              <a:t>na</a:t>
            </a:r>
            <a:r>
              <a:rPr lang="en-US" dirty="0" smtClean="0"/>
              <a:t>, </a:t>
            </a:r>
            <a:r>
              <a:rPr lang="en-US" dirty="0" err="1" smtClean="0"/>
              <a:t>nb</a:t>
            </a:r>
            <a:r>
              <a:rPr lang="en-US" dirty="0" smtClean="0"/>
              <a:t>}</a:t>
            </a:r>
            <a:r>
              <a:rPr lang="en-US" dirty="0" err="1" smtClean="0"/>
              <a:t>ServerKey</a:t>
            </a:r>
            <a:r>
              <a:rPr lang="en-US" dirty="0" smtClean="0"/>
              <a:t>(B)</a:t>
            </a:r>
          </a:p>
          <a:p>
            <a:pPr>
              <a:buNone/>
            </a:pPr>
            <a:r>
              <a:rPr lang="en-US" dirty="0" smtClean="0"/>
              <a:t>3 . S → A : {B, </a:t>
            </a:r>
            <a:r>
              <a:rPr lang="en-US" dirty="0" err="1" smtClean="0"/>
              <a:t>kab</a:t>
            </a:r>
            <a:r>
              <a:rPr lang="en-US" dirty="0" smtClean="0"/>
              <a:t>, </a:t>
            </a:r>
            <a:r>
              <a:rPr lang="en-US" dirty="0" err="1" smtClean="0"/>
              <a:t>na</a:t>
            </a:r>
            <a:r>
              <a:rPr lang="en-US" dirty="0" smtClean="0"/>
              <a:t>, </a:t>
            </a:r>
            <a:r>
              <a:rPr lang="en-US" dirty="0" err="1" smtClean="0"/>
              <a:t>nb</a:t>
            </a:r>
            <a:r>
              <a:rPr lang="en-US" dirty="0" smtClean="0"/>
              <a:t>}</a:t>
            </a:r>
            <a:r>
              <a:rPr lang="en-US" dirty="0" err="1" smtClean="0"/>
              <a:t>ServerKey</a:t>
            </a:r>
            <a:r>
              <a:rPr lang="en-US" dirty="0" smtClean="0"/>
              <a:t>(A), </a:t>
            </a:r>
            <a:r>
              <a:rPr lang="en-US" b="1" dirty="0" smtClean="0"/>
              <a:t>{A, </a:t>
            </a:r>
            <a:r>
              <a:rPr lang="en-US" b="1" dirty="0" err="1" smtClean="0"/>
              <a:t>kab</a:t>
            </a:r>
            <a:r>
              <a:rPr lang="en-US" b="1" dirty="0" smtClean="0"/>
              <a:t>}</a:t>
            </a:r>
            <a:r>
              <a:rPr lang="en-US" b="1" dirty="0" err="1" smtClean="0"/>
              <a:t>ServerKey</a:t>
            </a:r>
            <a:r>
              <a:rPr lang="en-US" b="1" dirty="0" smtClean="0"/>
              <a:t>(B)</a:t>
            </a:r>
          </a:p>
          <a:p>
            <a:pPr>
              <a:buNone/>
            </a:pPr>
            <a:r>
              <a:rPr lang="en-US" dirty="0" smtClean="0"/>
              <a:t>4 . A → B : {A, </a:t>
            </a:r>
            <a:r>
              <a:rPr lang="en-US" dirty="0" err="1" smtClean="0"/>
              <a:t>kab</a:t>
            </a:r>
            <a:r>
              <a:rPr lang="en-US" dirty="0" smtClean="0"/>
              <a:t>}</a:t>
            </a:r>
            <a:r>
              <a:rPr lang="en-US" dirty="0" err="1" smtClean="0"/>
              <a:t>ServerKey</a:t>
            </a:r>
            <a:r>
              <a:rPr lang="en-US" dirty="0" smtClean="0"/>
              <a:t>(B), {</a:t>
            </a:r>
            <a:r>
              <a:rPr lang="en-US" dirty="0" err="1" smtClean="0"/>
              <a:t>nb</a:t>
            </a:r>
            <a:r>
              <a:rPr lang="en-US" dirty="0" smtClean="0"/>
              <a:t>}</a:t>
            </a:r>
            <a:r>
              <a:rPr lang="en-US" dirty="0" err="1" smtClean="0"/>
              <a:t>kab</a:t>
            </a:r>
            <a:endParaRPr lang="en-US" dirty="0" smtClean="0"/>
          </a:p>
          <a:p>
            <a:pPr>
              <a:buNone/>
            </a:pPr>
            <a:endParaRPr lang="en-US" b="1" dirty="0" smtClean="0"/>
          </a:p>
          <a:p>
            <a:pPr>
              <a:buNone/>
            </a:pPr>
            <a:r>
              <a:rPr lang="en-US" b="1" dirty="0" smtClean="0"/>
              <a:t>-- </a:t>
            </a:r>
            <a:r>
              <a:rPr lang="en-US" dirty="0" smtClean="0"/>
              <a:t>a does not decrypt the second component of message 3, but simply forwards it to b in message 4</a:t>
            </a:r>
          </a:p>
          <a:p>
            <a:pPr>
              <a:buNone/>
            </a:pPr>
            <a:endParaRPr lang="en-US" b="1" dirty="0" smtClean="0"/>
          </a:p>
          <a:p>
            <a:pPr>
              <a:buNone/>
            </a:pPr>
            <a:r>
              <a:rPr lang="en-US" b="1" dirty="0" smtClean="0"/>
              <a:t>…\casper-2.0\</a:t>
            </a:r>
            <a:r>
              <a:rPr lang="en-US" b="1" dirty="0" err="1" smtClean="0"/>
              <a:t>ExamplesLibrary</a:t>
            </a:r>
            <a:r>
              <a:rPr lang="en-US" b="1" dirty="0" smtClean="0"/>
              <a:t>\Unbounded\Yahalom-PercentNotation.spl</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57</a:t>
            </a:fld>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notation</a:t>
            </a:r>
          </a:p>
        </p:txBody>
      </p:sp>
      <p:sp>
        <p:nvSpPr>
          <p:cNvPr id="3" name="Content Placeholder 2"/>
          <p:cNvSpPr>
            <a:spLocks noGrp="1"/>
          </p:cNvSpPr>
          <p:nvPr>
            <p:ph idx="1"/>
          </p:nvPr>
        </p:nvSpPr>
        <p:spPr/>
        <p:txBody>
          <a:bodyPr>
            <a:normAutofit fontScale="70000" lnSpcReduction="20000"/>
          </a:bodyPr>
          <a:lstStyle/>
          <a:p>
            <a:pPr>
              <a:buNone/>
            </a:pPr>
            <a:r>
              <a:rPr lang="en-US" b="1" dirty="0" smtClean="0"/>
              <a:t>First use</a:t>
            </a:r>
          </a:p>
          <a:p>
            <a:r>
              <a:rPr lang="en-US" dirty="0" smtClean="0"/>
              <a:t>Casper expects agents receiving messages to be able to decrypt them</a:t>
            </a:r>
          </a:p>
          <a:p>
            <a:r>
              <a:rPr lang="en-US" dirty="0" smtClean="0"/>
              <a:t>BUT certain messages really aren’t intended to be decrypted</a:t>
            </a:r>
          </a:p>
          <a:p>
            <a:r>
              <a:rPr lang="en-US" dirty="0" smtClean="0"/>
              <a:t>So we use </a:t>
            </a:r>
            <a:r>
              <a:rPr lang="en-US" b="1" dirty="0" smtClean="0"/>
              <a:t>the %-notation</a:t>
            </a:r>
            <a:endParaRPr lang="en-US" dirty="0" smtClean="0"/>
          </a:p>
          <a:p>
            <a:r>
              <a:rPr lang="en-US" dirty="0" smtClean="0"/>
              <a:t>If m is a message and v is a variable:</a:t>
            </a:r>
          </a:p>
          <a:p>
            <a:pPr>
              <a:buNone/>
            </a:pPr>
            <a:r>
              <a:rPr lang="en-US" b="1" dirty="0" smtClean="0"/>
              <a:t>1. m % v</a:t>
            </a:r>
          </a:p>
          <a:p>
            <a:r>
              <a:rPr lang="en-US" b="1" dirty="0" smtClean="0"/>
              <a:t>the recipient</a:t>
            </a:r>
            <a:r>
              <a:rPr lang="en-US" dirty="0" smtClean="0"/>
              <a:t> of the message should not attempt to decrypt the message </a:t>
            </a:r>
            <a:r>
              <a:rPr lang="en-US" b="1" dirty="0" smtClean="0"/>
              <a:t>m</a:t>
            </a:r>
            <a:r>
              <a:rPr lang="en-US" dirty="0" smtClean="0"/>
              <a:t>, but instead store it in the variable </a:t>
            </a:r>
            <a:r>
              <a:rPr lang="en-US" b="1" dirty="0" smtClean="0"/>
              <a:t>v</a:t>
            </a:r>
          </a:p>
          <a:p>
            <a:pPr>
              <a:buNone/>
            </a:pPr>
            <a:r>
              <a:rPr lang="en-US" b="1" dirty="0" smtClean="0"/>
              <a:t>2. v % m</a:t>
            </a:r>
          </a:p>
          <a:p>
            <a:r>
              <a:rPr lang="en-US" b="1" dirty="0" smtClean="0"/>
              <a:t>the sender</a:t>
            </a:r>
            <a:r>
              <a:rPr lang="en-US" dirty="0" smtClean="0"/>
              <a:t> should send the message stored in the variable </a:t>
            </a:r>
            <a:r>
              <a:rPr lang="en-US" b="1" dirty="0" smtClean="0"/>
              <a:t>v</a:t>
            </a:r>
            <a:r>
              <a:rPr lang="en-US" dirty="0" smtClean="0"/>
              <a:t>, but </a:t>
            </a:r>
            <a:r>
              <a:rPr lang="en-US" b="1" dirty="0" smtClean="0"/>
              <a:t>the recipient</a:t>
            </a:r>
            <a:r>
              <a:rPr lang="en-US" dirty="0" smtClean="0"/>
              <a:t> should expect a message of the form given by </a:t>
            </a:r>
            <a:r>
              <a:rPr lang="en-US" b="1" dirty="0" smtClean="0"/>
              <a:t>m</a:t>
            </a:r>
          </a:p>
          <a:p>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Yahalom</a:t>
            </a:r>
            <a:r>
              <a:rPr lang="en-US" dirty="0" smtClean="0"/>
              <a:t> protocol</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#Protocol description</a:t>
            </a:r>
          </a:p>
          <a:p>
            <a:pPr>
              <a:buNone/>
            </a:pPr>
            <a:r>
              <a:rPr lang="en-US" dirty="0" smtClean="0"/>
              <a:t>	0. -&gt; a : b</a:t>
            </a:r>
          </a:p>
          <a:p>
            <a:pPr>
              <a:buNone/>
            </a:pPr>
            <a:r>
              <a:rPr lang="en-US" dirty="0" smtClean="0"/>
              <a:t>	1. a -&gt; b : </a:t>
            </a:r>
            <a:r>
              <a:rPr lang="en-US" dirty="0" err="1" smtClean="0"/>
              <a:t>na</a:t>
            </a:r>
            <a:endParaRPr lang="en-US" dirty="0" smtClean="0"/>
          </a:p>
          <a:p>
            <a:pPr>
              <a:buNone/>
            </a:pPr>
            <a:r>
              <a:rPr lang="en-US" dirty="0" smtClean="0"/>
              <a:t>	2. b -&gt; s : {a, </a:t>
            </a:r>
            <a:r>
              <a:rPr lang="en-US" dirty="0" err="1" smtClean="0"/>
              <a:t>na</a:t>
            </a:r>
            <a:r>
              <a:rPr lang="en-US" dirty="0" smtClean="0"/>
              <a:t>, </a:t>
            </a:r>
            <a:r>
              <a:rPr lang="en-US" dirty="0" err="1" smtClean="0"/>
              <a:t>nb</a:t>
            </a:r>
            <a:r>
              <a:rPr lang="en-US" dirty="0" smtClean="0"/>
              <a:t>}{</a:t>
            </a:r>
            <a:r>
              <a:rPr lang="en-US" dirty="0" err="1" smtClean="0"/>
              <a:t>ServerKey</a:t>
            </a:r>
            <a:r>
              <a:rPr lang="en-US" dirty="0" smtClean="0"/>
              <a:t>(b)}</a:t>
            </a:r>
          </a:p>
          <a:p>
            <a:pPr>
              <a:buNone/>
            </a:pPr>
            <a:r>
              <a:rPr lang="pt-BR" dirty="0" smtClean="0"/>
              <a:t>	3 . s -&gt; a : {b, kab, na, nb}{ServerKey(a)}, \</a:t>
            </a:r>
          </a:p>
          <a:p>
            <a:pPr>
              <a:buNone/>
            </a:pPr>
            <a:r>
              <a:rPr lang="en-US" dirty="0" smtClean="0"/>
              <a:t>	</a:t>
            </a:r>
            <a:r>
              <a:rPr lang="en-US" b="1" dirty="0" smtClean="0"/>
              <a:t>{a, </a:t>
            </a:r>
            <a:r>
              <a:rPr lang="en-US" b="1" dirty="0" err="1" smtClean="0"/>
              <a:t>kab</a:t>
            </a:r>
            <a:r>
              <a:rPr lang="en-US" b="1" dirty="0" smtClean="0"/>
              <a:t>}{</a:t>
            </a:r>
            <a:r>
              <a:rPr lang="en-US" b="1" dirty="0" err="1" smtClean="0"/>
              <a:t>ServerKey</a:t>
            </a:r>
            <a:r>
              <a:rPr lang="en-US" b="1" dirty="0" smtClean="0"/>
              <a:t>(b)} % v</a:t>
            </a:r>
          </a:p>
          <a:p>
            <a:pPr>
              <a:buNone/>
            </a:pPr>
            <a:r>
              <a:rPr lang="en-US" dirty="0" smtClean="0"/>
              <a:t>	4. a -&gt; b : </a:t>
            </a:r>
            <a:r>
              <a:rPr lang="en-US" b="1" dirty="0" smtClean="0"/>
              <a:t>v % {a, </a:t>
            </a:r>
            <a:r>
              <a:rPr lang="en-US" b="1" dirty="0" err="1" smtClean="0"/>
              <a:t>kab</a:t>
            </a:r>
            <a:r>
              <a:rPr lang="en-US" b="1" dirty="0" smtClean="0"/>
              <a:t>}{</a:t>
            </a:r>
            <a:r>
              <a:rPr lang="en-US" b="1" dirty="0" err="1" smtClean="0"/>
              <a:t>ServerKey</a:t>
            </a:r>
            <a:r>
              <a:rPr lang="en-US" b="1" dirty="0" smtClean="0"/>
              <a:t>(b)}</a:t>
            </a:r>
            <a:r>
              <a:rPr lang="en-US" dirty="0" smtClean="0"/>
              <a:t>, {</a:t>
            </a:r>
            <a:r>
              <a:rPr lang="en-US" dirty="0" err="1" smtClean="0"/>
              <a:t>nb</a:t>
            </a:r>
            <a:r>
              <a:rPr lang="en-US" dirty="0" smtClean="0"/>
              <a:t>}{</a:t>
            </a:r>
            <a:r>
              <a:rPr lang="en-US" dirty="0" err="1" smtClean="0"/>
              <a:t>kab</a:t>
            </a:r>
            <a:r>
              <a:rPr lang="en-US" dirty="0" smtClean="0"/>
              <a:t>}</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SSL/TLS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a:t>
            </a:fld>
            <a:endParaRPr lang="en-US"/>
          </a:p>
        </p:txBody>
      </p:sp>
      <p:pic>
        <p:nvPicPr>
          <p:cNvPr id="4098" name="Picture 2"/>
          <p:cNvPicPr>
            <a:picLocks noChangeAspect="1" noChangeArrowheads="1"/>
          </p:cNvPicPr>
          <p:nvPr/>
        </p:nvPicPr>
        <p:blipFill>
          <a:blip r:embed="rId2" cstate="print"/>
          <a:srcRect/>
          <a:stretch>
            <a:fillRect/>
          </a:stretch>
        </p:blipFill>
        <p:spPr bwMode="auto">
          <a:xfrm>
            <a:off x="1033463" y="2066925"/>
            <a:ext cx="7077075" cy="272415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a:t>
            </a:r>
            <a:r>
              <a:rPr lang="en-US" dirty="0" err="1" smtClean="0"/>
              <a:t>Yahalom</a:t>
            </a:r>
            <a:r>
              <a:rPr lang="en-US" dirty="0" smtClean="0"/>
              <a:t> protocol</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No attacks found</a:t>
            </a:r>
          </a:p>
          <a:p>
            <a:endParaRPr lang="en-US" b="1" dirty="0" smtClean="0"/>
          </a:p>
          <a:p>
            <a:pPr>
              <a:buNone/>
            </a:pPr>
            <a:r>
              <a:rPr lang="en-US" dirty="0" smtClean="0"/>
              <a:t>Observations: </a:t>
            </a:r>
          </a:p>
          <a:p>
            <a:r>
              <a:rPr lang="en-US" dirty="0" smtClean="0"/>
              <a:t>1. some syntax elements are not recognized by this version of Casper. </a:t>
            </a:r>
            <a:r>
              <a:rPr lang="en-US" b="1" dirty="0" smtClean="0"/>
              <a:t>Just remove them.</a:t>
            </a:r>
            <a:endParaRPr lang="en-US" dirty="0" smtClean="0"/>
          </a:p>
          <a:p>
            <a:r>
              <a:rPr lang="en-US" dirty="0" smtClean="0"/>
              <a:t>2. State space computation and subsequently the verification of the properties, </a:t>
            </a:r>
            <a:r>
              <a:rPr lang="en-US" b="1" dirty="0" smtClean="0"/>
              <a:t>take a lot more time </a:t>
            </a:r>
            <a:r>
              <a:rPr lang="en-US" dirty="0" smtClean="0"/>
              <a:t>than for the previous examples </a:t>
            </a:r>
          </a:p>
          <a:p>
            <a:pPr>
              <a:buNone/>
            </a:pPr>
            <a:r>
              <a:rPr lang="en-US" dirty="0" smtClean="0"/>
              <a:t>	e.g. for the two secrecy properties the verification took </a:t>
            </a:r>
            <a:r>
              <a:rPr lang="en-US" dirty="0" smtClean="0">
                <a:solidFill>
                  <a:srgbClr val="FF0000"/>
                </a:solidFill>
              </a:rPr>
              <a:t>approximately 15 minutes and 24 minutes respectively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notation</a:t>
            </a:r>
          </a:p>
        </p:txBody>
      </p:sp>
      <p:sp>
        <p:nvSpPr>
          <p:cNvPr id="3" name="Content Placeholder 2"/>
          <p:cNvSpPr>
            <a:spLocks noGrp="1"/>
          </p:cNvSpPr>
          <p:nvPr>
            <p:ph idx="1"/>
          </p:nvPr>
        </p:nvSpPr>
        <p:spPr/>
        <p:txBody>
          <a:bodyPr>
            <a:normAutofit/>
          </a:bodyPr>
          <a:lstStyle/>
          <a:p>
            <a:pPr algn="just">
              <a:buNone/>
            </a:pPr>
            <a:r>
              <a:rPr lang="en-US" b="1" dirty="0" smtClean="0"/>
              <a:t>Second use</a:t>
            </a:r>
          </a:p>
          <a:p>
            <a:pPr algn="just"/>
            <a:r>
              <a:rPr lang="en-US" dirty="0" smtClean="0"/>
              <a:t>Splitting large messages</a:t>
            </a:r>
          </a:p>
          <a:p>
            <a:pPr algn="just"/>
            <a:r>
              <a:rPr lang="en-US" dirty="0" smtClean="0"/>
              <a:t>If a protocol involves a particularly large message, then the resulting message space that FDR has to produce will be extremely large</a:t>
            </a:r>
          </a:p>
          <a:p>
            <a:pPr algn="just"/>
            <a:r>
              <a:rPr lang="en-US" dirty="0" smtClean="0"/>
              <a:t>In these circumstances, it is a good idea to split such large messages</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 the Standard </a:t>
            </a:r>
            <a:r>
              <a:rPr lang="en-US" dirty="0" err="1" smtClean="0"/>
              <a:t>Yahalom</a:t>
            </a:r>
            <a:r>
              <a:rPr lang="en-US" dirty="0" smtClean="0"/>
              <a:t> protocol</a:t>
            </a:r>
          </a:p>
        </p:txBody>
      </p:sp>
      <p:sp>
        <p:nvSpPr>
          <p:cNvPr id="3" name="Content Placeholder 2"/>
          <p:cNvSpPr>
            <a:spLocks noGrp="1"/>
          </p:cNvSpPr>
          <p:nvPr>
            <p:ph idx="1"/>
          </p:nvPr>
        </p:nvSpPr>
        <p:spPr/>
        <p:txBody>
          <a:bodyPr>
            <a:normAutofit fontScale="70000" lnSpcReduction="20000"/>
          </a:bodyPr>
          <a:lstStyle/>
          <a:p>
            <a:pPr>
              <a:buNone/>
            </a:pPr>
            <a:r>
              <a:rPr lang="en-US" dirty="0" smtClean="0"/>
              <a:t>#Protocol description</a:t>
            </a:r>
          </a:p>
          <a:p>
            <a:pPr>
              <a:buNone/>
            </a:pPr>
            <a:r>
              <a:rPr lang="en-US" dirty="0" smtClean="0"/>
              <a:t>	0. -&gt; A : B</a:t>
            </a:r>
          </a:p>
          <a:p>
            <a:pPr>
              <a:buNone/>
            </a:pPr>
            <a:r>
              <a:rPr lang="en-US" dirty="0" smtClean="0"/>
              <a:t>	1. A -&gt; B : </a:t>
            </a:r>
            <a:r>
              <a:rPr lang="en-US" dirty="0" err="1" smtClean="0"/>
              <a:t>na</a:t>
            </a:r>
            <a:endParaRPr lang="en-US" dirty="0" smtClean="0"/>
          </a:p>
          <a:p>
            <a:pPr>
              <a:buNone/>
            </a:pPr>
            <a:r>
              <a:rPr lang="en-US" dirty="0" smtClean="0"/>
              <a:t>	2. B -&gt; S : </a:t>
            </a:r>
            <a:r>
              <a:rPr lang="en-US" dirty="0" err="1" smtClean="0"/>
              <a:t>nb</a:t>
            </a:r>
            <a:r>
              <a:rPr lang="en-US" dirty="0" smtClean="0"/>
              <a:t>, {A, </a:t>
            </a:r>
            <a:r>
              <a:rPr lang="en-US" dirty="0" err="1" smtClean="0"/>
              <a:t>na</a:t>
            </a:r>
            <a:r>
              <a:rPr lang="en-US" dirty="0" smtClean="0"/>
              <a:t>}{</a:t>
            </a:r>
            <a:r>
              <a:rPr lang="en-US" dirty="0" err="1" smtClean="0"/>
              <a:t>SKey</a:t>
            </a:r>
            <a:r>
              <a:rPr lang="en-US" dirty="0" smtClean="0"/>
              <a:t>(B)}</a:t>
            </a:r>
          </a:p>
          <a:p>
            <a:pPr>
              <a:buNone/>
            </a:pPr>
            <a:r>
              <a:rPr lang="en-US" dirty="0" smtClean="0"/>
              <a:t>	3. S -&gt; A : </a:t>
            </a:r>
            <a:r>
              <a:rPr lang="en-US" b="1" dirty="0" err="1" smtClean="0"/>
              <a:t>nb</a:t>
            </a:r>
            <a:r>
              <a:rPr lang="en-US" b="1" dirty="0" smtClean="0"/>
              <a:t>, {B, </a:t>
            </a:r>
            <a:r>
              <a:rPr lang="en-US" b="1" dirty="0" err="1" smtClean="0"/>
              <a:t>kab</a:t>
            </a:r>
            <a:r>
              <a:rPr lang="en-US" b="1" dirty="0" smtClean="0"/>
              <a:t>, </a:t>
            </a:r>
            <a:r>
              <a:rPr lang="en-US" b="1" dirty="0" err="1" smtClean="0"/>
              <a:t>na</a:t>
            </a:r>
            <a:r>
              <a:rPr lang="en-US" b="1" dirty="0" smtClean="0"/>
              <a:t>}{</a:t>
            </a:r>
            <a:r>
              <a:rPr lang="en-US" b="1" dirty="0" err="1" smtClean="0"/>
              <a:t>SKey</a:t>
            </a:r>
            <a:r>
              <a:rPr lang="en-US" b="1" dirty="0" smtClean="0"/>
              <a:t>(A)}, {A, </a:t>
            </a:r>
            <a:r>
              <a:rPr lang="en-US" b="1" dirty="0" err="1" smtClean="0"/>
              <a:t>kab</a:t>
            </a:r>
            <a:r>
              <a:rPr lang="en-US" b="1" dirty="0" smtClean="0"/>
              <a:t>, </a:t>
            </a:r>
            <a:r>
              <a:rPr lang="en-US" b="1" dirty="0" err="1" smtClean="0"/>
              <a:t>nb</a:t>
            </a:r>
            <a:r>
              <a:rPr lang="en-US" b="1" dirty="0" smtClean="0"/>
              <a:t>}{</a:t>
            </a:r>
            <a:r>
              <a:rPr lang="en-US" b="1" dirty="0" err="1" smtClean="0"/>
              <a:t>SKey</a:t>
            </a:r>
            <a:r>
              <a:rPr lang="en-US" b="1" dirty="0" smtClean="0"/>
              <a:t>(B)} % enc</a:t>
            </a:r>
          </a:p>
          <a:p>
            <a:pPr>
              <a:buNone/>
            </a:pPr>
            <a:r>
              <a:rPr lang="en-US" dirty="0" smtClean="0"/>
              <a:t>	4. A -&gt; B : enc % {A, </a:t>
            </a:r>
            <a:r>
              <a:rPr lang="en-US" dirty="0" err="1" smtClean="0"/>
              <a:t>kab</a:t>
            </a:r>
            <a:r>
              <a:rPr lang="en-US" dirty="0" smtClean="0"/>
              <a:t>, </a:t>
            </a:r>
            <a:r>
              <a:rPr lang="en-US" dirty="0" err="1" smtClean="0"/>
              <a:t>nb</a:t>
            </a:r>
            <a:r>
              <a:rPr lang="en-US" dirty="0" smtClean="0"/>
              <a:t>}{</a:t>
            </a:r>
            <a:r>
              <a:rPr lang="en-US" dirty="0" err="1" smtClean="0"/>
              <a:t>SKey</a:t>
            </a:r>
            <a:r>
              <a:rPr lang="en-US" dirty="0" smtClean="0"/>
              <a:t>(B)}, {</a:t>
            </a:r>
            <a:r>
              <a:rPr lang="en-US" dirty="0" err="1" smtClean="0"/>
              <a:t>nb</a:t>
            </a:r>
            <a:r>
              <a:rPr lang="en-US" dirty="0" smtClean="0"/>
              <a:t>}{</a:t>
            </a:r>
            <a:r>
              <a:rPr lang="en-US" dirty="0" err="1" smtClean="0"/>
              <a:t>kab</a:t>
            </a:r>
            <a:r>
              <a:rPr lang="en-US" dirty="0" smtClean="0"/>
              <a:t>}</a:t>
            </a:r>
          </a:p>
          <a:p>
            <a:endParaRPr lang="en-US" dirty="0" smtClean="0"/>
          </a:p>
          <a:p>
            <a:r>
              <a:rPr lang="en-US" dirty="0" smtClean="0"/>
              <a:t>For a system with 3 agents, 3 shared keys, 3 </a:t>
            </a:r>
            <a:r>
              <a:rPr lang="en-US" dirty="0" err="1" smtClean="0"/>
              <a:t>nonces</a:t>
            </a:r>
            <a:r>
              <a:rPr lang="en-US" dirty="0" smtClean="0"/>
              <a:t>, and 2 session keys, message 3 can take 8910 = 3</a:t>
            </a:r>
            <a:r>
              <a:rPr lang="en-US" baseline="30000" dirty="0" smtClean="0"/>
              <a:t>4</a:t>
            </a:r>
            <a:r>
              <a:rPr lang="en-US" dirty="0" smtClean="0"/>
              <a:t>2(3</a:t>
            </a:r>
            <a:r>
              <a:rPr lang="en-US" baseline="30000" dirty="0" smtClean="0"/>
              <a:t>3</a:t>
            </a:r>
            <a:r>
              <a:rPr lang="en-US" dirty="0" smtClean="0"/>
              <a:t>2 + 1) different forms</a:t>
            </a:r>
          </a:p>
          <a:p>
            <a:pPr>
              <a:buNone/>
            </a:pPr>
            <a:endParaRPr lang="en-US" dirty="0" smtClean="0"/>
          </a:p>
          <a:p>
            <a:pPr>
              <a:buNone/>
            </a:pPr>
            <a:r>
              <a:rPr lang="en-US" b="1" dirty="0" smtClean="0"/>
              <a:t>…\casper-2.0\</a:t>
            </a:r>
            <a:r>
              <a:rPr lang="en-US" b="1" dirty="0" err="1" smtClean="0"/>
              <a:t>ExamplesLibrary</a:t>
            </a:r>
            <a:r>
              <a:rPr lang="en-US" b="1" dirty="0" smtClean="0"/>
              <a:t>\Unbounded\Yahalom-PercentNotation.spl</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 the Standard </a:t>
            </a:r>
            <a:r>
              <a:rPr lang="en-US" dirty="0" err="1" smtClean="0"/>
              <a:t>Yahalom</a:t>
            </a:r>
            <a:r>
              <a:rPr lang="en-US" dirty="0" smtClean="0"/>
              <a:t> protocol</a:t>
            </a:r>
          </a:p>
        </p:txBody>
      </p:sp>
      <p:sp>
        <p:nvSpPr>
          <p:cNvPr id="3" name="Content Placeholder 2"/>
          <p:cNvSpPr>
            <a:spLocks noGrp="1"/>
          </p:cNvSpPr>
          <p:nvPr>
            <p:ph idx="1"/>
          </p:nvPr>
        </p:nvSpPr>
        <p:spPr/>
        <p:txBody>
          <a:bodyPr>
            <a:normAutofit fontScale="85000" lnSpcReduction="20000"/>
          </a:bodyPr>
          <a:lstStyle/>
          <a:p>
            <a:pPr>
              <a:buNone/>
            </a:pPr>
            <a:r>
              <a:rPr lang="en-US" dirty="0" smtClean="0"/>
              <a:t>#Protocol description</a:t>
            </a:r>
          </a:p>
          <a:p>
            <a:pPr>
              <a:buNone/>
            </a:pPr>
            <a:r>
              <a:rPr lang="en-US" dirty="0" smtClean="0"/>
              <a:t>	0. -&gt; A : B</a:t>
            </a:r>
          </a:p>
          <a:p>
            <a:pPr>
              <a:buNone/>
            </a:pPr>
            <a:r>
              <a:rPr lang="en-US" dirty="0" smtClean="0"/>
              <a:t>	1. A -&gt; B : </a:t>
            </a:r>
            <a:r>
              <a:rPr lang="en-US" dirty="0" err="1" smtClean="0"/>
              <a:t>na</a:t>
            </a:r>
            <a:endParaRPr lang="en-US" dirty="0" smtClean="0"/>
          </a:p>
          <a:p>
            <a:pPr>
              <a:buNone/>
            </a:pPr>
            <a:r>
              <a:rPr lang="en-US" dirty="0" smtClean="0"/>
              <a:t>	2. B -&gt; S : </a:t>
            </a:r>
            <a:r>
              <a:rPr lang="en-US" dirty="0" err="1" smtClean="0"/>
              <a:t>nb</a:t>
            </a:r>
            <a:r>
              <a:rPr lang="en-US" dirty="0" smtClean="0"/>
              <a:t>, {A, </a:t>
            </a:r>
            <a:r>
              <a:rPr lang="en-US" dirty="0" err="1" smtClean="0"/>
              <a:t>na</a:t>
            </a:r>
            <a:r>
              <a:rPr lang="en-US" dirty="0" smtClean="0"/>
              <a:t>}{</a:t>
            </a:r>
            <a:r>
              <a:rPr lang="en-US" dirty="0" err="1" smtClean="0"/>
              <a:t>SKey</a:t>
            </a:r>
            <a:r>
              <a:rPr lang="en-US" dirty="0" smtClean="0"/>
              <a:t>(B)}</a:t>
            </a:r>
          </a:p>
          <a:p>
            <a:pPr>
              <a:buNone/>
            </a:pPr>
            <a:r>
              <a:rPr lang="en-US" dirty="0" smtClean="0"/>
              <a:t>	3a. S -&gt; A : </a:t>
            </a:r>
            <a:r>
              <a:rPr lang="en-US" dirty="0" err="1" smtClean="0"/>
              <a:t>nb</a:t>
            </a:r>
            <a:r>
              <a:rPr lang="en-US" dirty="0" smtClean="0"/>
              <a:t>, {B, </a:t>
            </a:r>
            <a:r>
              <a:rPr lang="en-US" dirty="0" err="1" smtClean="0"/>
              <a:t>kab</a:t>
            </a:r>
            <a:r>
              <a:rPr lang="en-US" dirty="0" smtClean="0"/>
              <a:t>, </a:t>
            </a:r>
            <a:r>
              <a:rPr lang="en-US" dirty="0" err="1" smtClean="0"/>
              <a:t>na</a:t>
            </a:r>
            <a:r>
              <a:rPr lang="en-US" dirty="0" smtClean="0"/>
              <a:t>}{</a:t>
            </a:r>
            <a:r>
              <a:rPr lang="en-US" dirty="0" err="1" smtClean="0"/>
              <a:t>SKey</a:t>
            </a:r>
            <a:r>
              <a:rPr lang="en-US" dirty="0" smtClean="0"/>
              <a:t>(A)}</a:t>
            </a:r>
          </a:p>
          <a:p>
            <a:pPr>
              <a:buNone/>
            </a:pPr>
            <a:r>
              <a:rPr lang="en-US" dirty="0" smtClean="0"/>
              <a:t>	3b. S -&gt; A : {A, </a:t>
            </a:r>
            <a:r>
              <a:rPr lang="en-US" dirty="0" err="1" smtClean="0"/>
              <a:t>kab</a:t>
            </a:r>
            <a:r>
              <a:rPr lang="en-US" dirty="0" smtClean="0"/>
              <a:t>, </a:t>
            </a:r>
            <a:r>
              <a:rPr lang="en-US" dirty="0" err="1" smtClean="0"/>
              <a:t>nb</a:t>
            </a:r>
            <a:r>
              <a:rPr lang="en-US" dirty="0" smtClean="0"/>
              <a:t>}{</a:t>
            </a:r>
            <a:r>
              <a:rPr lang="en-US" dirty="0" err="1" smtClean="0"/>
              <a:t>SKey</a:t>
            </a:r>
            <a:r>
              <a:rPr lang="en-US" dirty="0" smtClean="0"/>
              <a:t>(B)} % enc</a:t>
            </a:r>
          </a:p>
          <a:p>
            <a:pPr>
              <a:buNone/>
            </a:pPr>
            <a:r>
              <a:rPr lang="en-US" dirty="0" smtClean="0"/>
              <a:t>	4a. A -&gt; B : enc % {A, </a:t>
            </a:r>
            <a:r>
              <a:rPr lang="en-US" dirty="0" err="1" smtClean="0"/>
              <a:t>kab</a:t>
            </a:r>
            <a:r>
              <a:rPr lang="en-US" dirty="0" smtClean="0"/>
              <a:t>, </a:t>
            </a:r>
            <a:r>
              <a:rPr lang="en-US" dirty="0" err="1" smtClean="0"/>
              <a:t>nb</a:t>
            </a:r>
            <a:r>
              <a:rPr lang="en-US" dirty="0" smtClean="0"/>
              <a:t>}{</a:t>
            </a:r>
            <a:r>
              <a:rPr lang="en-US" dirty="0" err="1" smtClean="0"/>
              <a:t>SKey</a:t>
            </a:r>
            <a:r>
              <a:rPr lang="en-US" dirty="0" smtClean="0"/>
              <a:t>(B)}</a:t>
            </a:r>
          </a:p>
          <a:p>
            <a:pPr>
              <a:buNone/>
            </a:pPr>
            <a:r>
              <a:rPr lang="pt-BR" dirty="0" smtClean="0"/>
              <a:t>	4b. A -&gt; B : {nb}{kab}</a:t>
            </a:r>
          </a:p>
          <a:p>
            <a:pPr>
              <a:buNone/>
            </a:pPr>
            <a:endParaRPr lang="pt-BR" dirty="0" smtClean="0"/>
          </a:p>
          <a:p>
            <a:pPr>
              <a:buNone/>
            </a:pPr>
            <a:r>
              <a:rPr lang="pt-BR" b="1" dirty="0" smtClean="0"/>
              <a:t>Messages 3 and 4 are splitted in half, to reduce the state space of the model.</a:t>
            </a:r>
          </a:p>
          <a:p>
            <a:pPr>
              <a:buNone/>
            </a:pPr>
            <a:endParaRPr lang="pt-BR" dirty="0" smtClean="0"/>
          </a:p>
          <a:p>
            <a:pPr>
              <a:buNone/>
            </a:pP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 the Standard </a:t>
            </a:r>
            <a:r>
              <a:rPr lang="en-US" dirty="0" err="1" smtClean="0"/>
              <a:t>Yahalom</a:t>
            </a:r>
            <a:r>
              <a:rPr lang="en-US" dirty="0" smtClean="0"/>
              <a:t> protocol</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Observations</a:t>
            </a:r>
          </a:p>
          <a:p>
            <a:pPr lvl="1" algn="just"/>
            <a:r>
              <a:rPr lang="en-US" dirty="0" smtClean="0"/>
              <a:t>if an agent learns a key in one part of the original message, that he then uses to decrypt another part of the message, then when the message is split, the parts must be ordered appropriately </a:t>
            </a:r>
          </a:p>
          <a:p>
            <a:pPr lvl="2" algn="just"/>
            <a:r>
              <a:rPr lang="en-US" dirty="0" smtClean="0"/>
              <a:t>Example: message 4a must precede message 4b, because B learns </a:t>
            </a:r>
            <a:r>
              <a:rPr lang="en-US" dirty="0" err="1" smtClean="0"/>
              <a:t>kab</a:t>
            </a:r>
            <a:r>
              <a:rPr lang="en-US" dirty="0" smtClean="0"/>
              <a:t> from message 4a, which he needs in order to decrypt message 4b</a:t>
            </a:r>
          </a:p>
          <a:p>
            <a:pPr lvl="1" algn="just"/>
            <a:r>
              <a:rPr lang="en-US" dirty="0" smtClean="0"/>
              <a:t>splitting messages too much will increase the time taken by a check, because it will increase the number of ways in which simultaneous runs can be interleaved</a:t>
            </a:r>
          </a:p>
          <a:p>
            <a:pPr algn="just"/>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notation</a:t>
            </a:r>
            <a:endParaRPr lang="en-US" dirty="0"/>
          </a:p>
        </p:txBody>
      </p:sp>
      <p:sp>
        <p:nvSpPr>
          <p:cNvPr id="3" name="Content Placeholder 2"/>
          <p:cNvSpPr>
            <a:spLocks noGrp="1"/>
          </p:cNvSpPr>
          <p:nvPr>
            <p:ph idx="1"/>
          </p:nvPr>
        </p:nvSpPr>
        <p:spPr/>
        <p:txBody>
          <a:bodyPr/>
          <a:lstStyle/>
          <a:p>
            <a:pPr>
              <a:buNone/>
            </a:pPr>
            <a:r>
              <a:rPr lang="en-US" b="1" dirty="0" smtClean="0"/>
              <a:t>Third use</a:t>
            </a:r>
          </a:p>
          <a:p>
            <a:r>
              <a:rPr lang="en-US" dirty="0" smtClean="0"/>
              <a:t>If the sender and receiver treat the same message differently</a:t>
            </a:r>
          </a:p>
          <a:p>
            <a:r>
              <a:rPr lang="en-US" dirty="0" smtClean="0"/>
              <a:t>We make use of the same % notation</a:t>
            </a:r>
          </a:p>
        </p:txBody>
      </p:sp>
      <p:sp>
        <p:nvSpPr>
          <p:cNvPr id="4" name="Slide Number Placeholder 3"/>
          <p:cNvSpPr>
            <a:spLocks noGrp="1"/>
          </p:cNvSpPr>
          <p:nvPr>
            <p:ph type="sldNum" sz="quarter" idx="12"/>
          </p:nvPr>
        </p:nvSpPr>
        <p:spPr/>
        <p:txBody>
          <a:bodyPr/>
          <a:lstStyle/>
          <a:p>
            <a:fld id="{1E923D44-A265-4C35-B3D9-34A1C005FE0F}"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messages Needham Schroeder Public Key Protocol</a:t>
            </a:r>
          </a:p>
        </p:txBody>
      </p:sp>
      <p:sp>
        <p:nvSpPr>
          <p:cNvPr id="3" name="Content Placeholder 2"/>
          <p:cNvSpPr>
            <a:spLocks noGrp="1"/>
          </p:cNvSpPr>
          <p:nvPr>
            <p:ph idx="1"/>
          </p:nvPr>
        </p:nvSpPr>
        <p:spPr/>
        <p:txBody>
          <a:bodyPr>
            <a:normAutofit fontScale="92500" lnSpcReduction="20000"/>
          </a:bodyPr>
          <a:lstStyle/>
          <a:p>
            <a:pPr>
              <a:buNone/>
            </a:pPr>
            <a:r>
              <a:rPr lang="en-US" dirty="0" smtClean="0"/>
              <a:t>1 . A → S : B</a:t>
            </a:r>
          </a:p>
          <a:p>
            <a:pPr>
              <a:buNone/>
            </a:pPr>
            <a:r>
              <a:rPr lang="en-US" dirty="0" smtClean="0"/>
              <a:t>2 . S → A : {B, PK(B)}SSK(S)</a:t>
            </a:r>
          </a:p>
          <a:p>
            <a:pPr>
              <a:buNone/>
            </a:pPr>
            <a:r>
              <a:rPr lang="pt-BR" dirty="0" smtClean="0"/>
              <a:t>3 . A → B : A, B, {na, A}PK(B)</a:t>
            </a:r>
          </a:p>
          <a:p>
            <a:pPr>
              <a:buNone/>
            </a:pPr>
            <a:r>
              <a:rPr lang="en-US" dirty="0" smtClean="0"/>
              <a:t>4 . B → S : A</a:t>
            </a:r>
          </a:p>
          <a:p>
            <a:pPr>
              <a:buNone/>
            </a:pPr>
            <a:r>
              <a:rPr lang="en-US" dirty="0" smtClean="0"/>
              <a:t>5 . S → B : {A, PK(A)}SSK(S)</a:t>
            </a:r>
          </a:p>
          <a:p>
            <a:pPr>
              <a:buNone/>
            </a:pPr>
            <a:r>
              <a:rPr lang="pt-BR" dirty="0" smtClean="0"/>
              <a:t>6 . B → A : B, A, {na, nb, B}PK(A)</a:t>
            </a:r>
          </a:p>
          <a:p>
            <a:pPr>
              <a:buNone/>
            </a:pPr>
            <a:r>
              <a:rPr lang="en-US" dirty="0" smtClean="0"/>
              <a:t>7 . A → B : A, B, {</a:t>
            </a:r>
            <a:r>
              <a:rPr lang="en-US" dirty="0" err="1" smtClean="0"/>
              <a:t>nb</a:t>
            </a:r>
            <a:r>
              <a:rPr lang="en-US" dirty="0" smtClean="0"/>
              <a:t>}PK(B)</a:t>
            </a:r>
          </a:p>
          <a:p>
            <a:pPr>
              <a:buNone/>
            </a:pPr>
            <a:endParaRPr lang="en-US" dirty="0" smtClean="0"/>
          </a:p>
          <a:p>
            <a:pPr>
              <a:buNone/>
            </a:pPr>
            <a:r>
              <a:rPr lang="en-US" b="1" dirty="0" smtClean="0"/>
              <a:t>…\casper-2.0\</a:t>
            </a:r>
            <a:r>
              <a:rPr lang="en-US" b="1" dirty="0" err="1" smtClean="0"/>
              <a:t>ExamplesLibrary</a:t>
            </a:r>
            <a:r>
              <a:rPr lang="en-US" b="1" dirty="0" smtClean="0"/>
              <a:t>\</a:t>
            </a:r>
            <a:r>
              <a:rPr lang="en-US" b="1" dirty="0" err="1" smtClean="0"/>
              <a:t>TypeFlaws</a:t>
            </a:r>
            <a:r>
              <a:rPr lang="en-US" b="1" dirty="0" smtClean="0"/>
              <a:t>\NSSK.spl</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messages Needham Schroeder Public Key Protocol</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#Protocol description</a:t>
            </a:r>
          </a:p>
          <a:p>
            <a:pPr>
              <a:buNone/>
            </a:pPr>
            <a:r>
              <a:rPr lang="en-US" dirty="0" smtClean="0"/>
              <a:t>	0. -&gt; a : b</a:t>
            </a:r>
          </a:p>
          <a:p>
            <a:pPr>
              <a:buNone/>
            </a:pPr>
            <a:r>
              <a:rPr lang="en-US" dirty="0" smtClean="0"/>
              <a:t>	1. a -&gt; s : b</a:t>
            </a:r>
          </a:p>
          <a:p>
            <a:pPr>
              <a:buNone/>
            </a:pPr>
            <a:r>
              <a:rPr lang="en-US" dirty="0" smtClean="0"/>
              <a:t>	2. s -&gt; a : {b, </a:t>
            </a:r>
            <a:r>
              <a:rPr lang="en-US" b="1" dirty="0" smtClean="0"/>
              <a:t>PK(b) % </a:t>
            </a:r>
            <a:r>
              <a:rPr lang="en-US" b="1" dirty="0" err="1" smtClean="0"/>
              <a:t>pkb</a:t>
            </a:r>
            <a:r>
              <a:rPr lang="en-US" dirty="0" smtClean="0"/>
              <a:t>}{SSK(s)}</a:t>
            </a:r>
          </a:p>
          <a:p>
            <a:pPr>
              <a:buNone/>
            </a:pPr>
            <a:r>
              <a:rPr lang="en-US" dirty="0" smtClean="0"/>
              <a:t>	3. a -&gt; b : {</a:t>
            </a:r>
            <a:r>
              <a:rPr lang="en-US" dirty="0" err="1" smtClean="0"/>
              <a:t>na</a:t>
            </a:r>
            <a:r>
              <a:rPr lang="en-US" dirty="0" smtClean="0"/>
              <a:t>, a}{</a:t>
            </a:r>
            <a:r>
              <a:rPr lang="en-US" b="1" dirty="0" err="1" smtClean="0"/>
              <a:t>pkb</a:t>
            </a:r>
            <a:r>
              <a:rPr lang="en-US" b="1" dirty="0" smtClean="0"/>
              <a:t> % PK(b)</a:t>
            </a:r>
            <a:r>
              <a:rPr lang="en-US" dirty="0" smtClean="0"/>
              <a:t>}</a:t>
            </a:r>
          </a:p>
          <a:p>
            <a:pPr>
              <a:buNone/>
            </a:pPr>
            <a:r>
              <a:rPr lang="en-US" dirty="0" smtClean="0"/>
              <a:t>	4. b -&gt; s : a</a:t>
            </a:r>
          </a:p>
          <a:p>
            <a:pPr>
              <a:buNone/>
            </a:pPr>
            <a:r>
              <a:rPr lang="en-US" dirty="0" smtClean="0"/>
              <a:t>	5. s -&gt; b : {a, </a:t>
            </a:r>
            <a:r>
              <a:rPr lang="en-US" b="1" dirty="0" smtClean="0"/>
              <a:t>PK(a) % </a:t>
            </a:r>
            <a:r>
              <a:rPr lang="en-US" b="1" dirty="0" err="1" smtClean="0"/>
              <a:t>pka</a:t>
            </a:r>
            <a:r>
              <a:rPr lang="en-US" dirty="0" smtClean="0"/>
              <a:t>}{SSK(s)}</a:t>
            </a:r>
          </a:p>
          <a:p>
            <a:pPr>
              <a:buNone/>
            </a:pPr>
            <a:r>
              <a:rPr lang="en-US" dirty="0" smtClean="0"/>
              <a:t>	</a:t>
            </a:r>
            <a:r>
              <a:rPr lang="pl-PL" dirty="0" smtClean="0"/>
              <a:t>6. b -&gt; a : {na, nb, b}{</a:t>
            </a:r>
            <a:r>
              <a:rPr lang="pl-PL" b="1" dirty="0" smtClean="0"/>
              <a:t>pka % PK(a)</a:t>
            </a:r>
            <a:r>
              <a:rPr lang="pl-PL" dirty="0" smtClean="0"/>
              <a:t>}</a:t>
            </a:r>
          </a:p>
          <a:p>
            <a:pPr>
              <a:buNone/>
            </a:pPr>
            <a:r>
              <a:rPr lang="en-US" dirty="0" smtClean="0"/>
              <a:t>	7. a -&gt; b : {</a:t>
            </a:r>
            <a:r>
              <a:rPr lang="en-US" dirty="0" err="1" smtClean="0"/>
              <a:t>nb</a:t>
            </a:r>
            <a:r>
              <a:rPr lang="en-US" dirty="0" smtClean="0"/>
              <a:t>}{</a:t>
            </a:r>
            <a:r>
              <a:rPr lang="en-US" b="1" dirty="0" err="1" smtClean="0"/>
              <a:t>pkb</a:t>
            </a:r>
            <a:r>
              <a:rPr lang="en-US" b="1" dirty="0" smtClean="0"/>
              <a:t> % PK(b)</a:t>
            </a:r>
            <a:r>
              <a:rPr lang="en-US" dirty="0" smtClean="0"/>
              <a:t>}</a:t>
            </a:r>
          </a:p>
          <a:p>
            <a:pPr>
              <a:buNone/>
            </a:pPr>
            <a:endParaRPr lang="en-US" dirty="0" smtClean="0"/>
          </a:p>
          <a:p>
            <a:pPr>
              <a:buNone/>
            </a:pPr>
            <a:r>
              <a:rPr lang="en-US" dirty="0" smtClean="0"/>
              <a:t>-- The purpose of message 2 is for A to obtain B’s public key</a:t>
            </a:r>
          </a:p>
          <a:p>
            <a:pPr>
              <a:buNone/>
            </a:pPr>
            <a:r>
              <a:rPr lang="en-US" dirty="0" smtClean="0"/>
              <a:t>-- a should be willing to accept any key, call it </a:t>
            </a:r>
            <a:r>
              <a:rPr lang="en-US" dirty="0" err="1" smtClean="0"/>
              <a:t>pkb</a:t>
            </a:r>
            <a:r>
              <a:rPr lang="en-US" dirty="0" smtClean="0"/>
              <a:t>, in this message, and then use that key </a:t>
            </a:r>
            <a:r>
              <a:rPr lang="en-US" dirty="0" err="1" smtClean="0"/>
              <a:t>pkb</a:t>
            </a:r>
            <a:r>
              <a:rPr lang="en-US" dirty="0" smtClean="0"/>
              <a:t> for the rest of the protocol</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messages Needham Schroeder Public Key Protocol</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 attack found</a:t>
            </a:r>
          </a:p>
          <a:p>
            <a:endParaRPr lang="en-US" dirty="0" smtClean="0"/>
          </a:p>
          <a:p>
            <a:pPr>
              <a:buNone/>
            </a:pPr>
            <a:r>
              <a:rPr lang="en-US" dirty="0" smtClean="0"/>
              <a:t>Observations:</a:t>
            </a:r>
          </a:p>
          <a:p>
            <a:r>
              <a:rPr lang="en-US" dirty="0" smtClean="0"/>
              <a:t>1. The specification of this protocol from file (…\casper-2.0\</a:t>
            </a:r>
            <a:r>
              <a:rPr lang="en-US" dirty="0" err="1" smtClean="0"/>
              <a:t>ExamplesLibrary</a:t>
            </a:r>
            <a:r>
              <a:rPr lang="en-US" dirty="0" smtClean="0"/>
              <a:t>\</a:t>
            </a:r>
            <a:r>
              <a:rPr lang="en-US" dirty="0" err="1" smtClean="0"/>
              <a:t>TypeFlaws</a:t>
            </a:r>
            <a:r>
              <a:rPr lang="en-US" dirty="0" smtClean="0"/>
              <a:t>\NSSK.spl) is </a:t>
            </a:r>
            <a:r>
              <a:rPr lang="en-US" b="1" dirty="0" smtClean="0"/>
              <a:t>made to demonstrate type flaws attacks</a:t>
            </a:r>
            <a:r>
              <a:rPr lang="en-US" dirty="0" smtClean="0"/>
              <a:t>. Before checking the protocol be sure to </a:t>
            </a:r>
            <a:r>
              <a:rPr lang="en-US" b="1" dirty="0" smtClean="0"/>
              <a:t>remove </a:t>
            </a:r>
            <a:r>
              <a:rPr lang="en-US" b="1" dirty="0" err="1" smtClean="0"/>
              <a:t>Nb</a:t>
            </a:r>
            <a:r>
              <a:rPr lang="en-US" b="1" dirty="0" smtClean="0"/>
              <a:t> from the line</a:t>
            </a:r>
            <a:r>
              <a:rPr lang="en-US" dirty="0" smtClean="0"/>
              <a:t>:</a:t>
            </a:r>
          </a:p>
          <a:p>
            <a:pPr>
              <a:buNone/>
            </a:pPr>
            <a:r>
              <a:rPr lang="en-US" dirty="0" smtClean="0"/>
              <a:t>		#Actual variables</a:t>
            </a:r>
          </a:p>
          <a:p>
            <a:pPr>
              <a:buNone/>
            </a:pPr>
            <a:r>
              <a:rPr lang="en-US" dirty="0" smtClean="0"/>
              <a:t>		Alice, Bob, Mallory</a:t>
            </a:r>
            <a:r>
              <a:rPr lang="en-US" strike="sngStrike" dirty="0" smtClean="0">
                <a:solidFill>
                  <a:srgbClr val="FF0000"/>
                </a:solidFill>
              </a:rPr>
              <a:t>, </a:t>
            </a:r>
            <a:r>
              <a:rPr lang="en-US" strike="sngStrike" dirty="0" err="1" smtClean="0">
                <a:solidFill>
                  <a:srgbClr val="FF0000"/>
                </a:solidFill>
              </a:rPr>
              <a:t>Nb</a:t>
            </a:r>
            <a:r>
              <a:rPr lang="en-US" strike="sngStrike" dirty="0" smtClean="0">
                <a:solidFill>
                  <a:srgbClr val="FF0000"/>
                </a:solidFill>
              </a:rPr>
              <a:t> </a:t>
            </a:r>
            <a:r>
              <a:rPr lang="en-US" dirty="0" smtClean="0"/>
              <a:t>: Agent</a:t>
            </a:r>
          </a:p>
          <a:p>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 notation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Produce a Casper script to model the </a:t>
            </a:r>
            <a:r>
              <a:rPr lang="en-US" dirty="0" err="1" smtClean="0"/>
              <a:t>Yahalom</a:t>
            </a:r>
            <a:r>
              <a:rPr lang="en-US" dirty="0" smtClean="0"/>
              <a:t>-BAN protocol:</a:t>
            </a:r>
          </a:p>
          <a:p>
            <a:endParaRPr lang="en-US" dirty="0" smtClean="0"/>
          </a:p>
          <a:p>
            <a:pPr>
              <a:buNone/>
            </a:pPr>
            <a:r>
              <a:rPr lang="en-US" dirty="0" smtClean="0"/>
              <a:t>1 . A → B : </a:t>
            </a:r>
            <a:r>
              <a:rPr lang="en-US" dirty="0" err="1" smtClean="0"/>
              <a:t>na</a:t>
            </a:r>
            <a:endParaRPr lang="en-US" dirty="0" smtClean="0"/>
          </a:p>
          <a:p>
            <a:pPr>
              <a:buNone/>
            </a:pPr>
            <a:r>
              <a:rPr lang="en-US" dirty="0" smtClean="0"/>
              <a:t>2 . B → S : </a:t>
            </a:r>
            <a:r>
              <a:rPr lang="en-US" dirty="0" err="1" smtClean="0">
                <a:solidFill>
                  <a:srgbClr val="FF0000"/>
                </a:solidFill>
              </a:rPr>
              <a:t>nb</a:t>
            </a:r>
            <a:r>
              <a:rPr lang="en-US" dirty="0" smtClean="0"/>
              <a:t>, {A, </a:t>
            </a:r>
            <a:r>
              <a:rPr lang="en-US" dirty="0" err="1" smtClean="0"/>
              <a:t>na</a:t>
            </a:r>
            <a:r>
              <a:rPr lang="en-US" dirty="0" smtClean="0"/>
              <a:t>}</a:t>
            </a:r>
            <a:r>
              <a:rPr lang="en-US" dirty="0" err="1" smtClean="0"/>
              <a:t>ServerKey</a:t>
            </a:r>
            <a:r>
              <a:rPr lang="en-US" dirty="0" smtClean="0"/>
              <a:t>(B)</a:t>
            </a:r>
          </a:p>
          <a:p>
            <a:pPr>
              <a:buNone/>
            </a:pPr>
            <a:r>
              <a:rPr lang="en-US" dirty="0" smtClean="0"/>
              <a:t>3 . S → A : </a:t>
            </a:r>
            <a:r>
              <a:rPr lang="en-US" dirty="0" err="1" smtClean="0">
                <a:solidFill>
                  <a:srgbClr val="FF0000"/>
                </a:solidFill>
              </a:rPr>
              <a:t>nb</a:t>
            </a:r>
            <a:r>
              <a:rPr lang="en-US" dirty="0" smtClean="0"/>
              <a:t>, {B, </a:t>
            </a:r>
            <a:r>
              <a:rPr lang="en-US" dirty="0" err="1" smtClean="0"/>
              <a:t>kab</a:t>
            </a:r>
            <a:r>
              <a:rPr lang="en-US" dirty="0" smtClean="0"/>
              <a:t>, </a:t>
            </a:r>
            <a:r>
              <a:rPr lang="en-US" dirty="0" err="1" smtClean="0"/>
              <a:t>na</a:t>
            </a:r>
            <a:r>
              <a:rPr lang="en-US" dirty="0" smtClean="0"/>
              <a:t>}</a:t>
            </a:r>
            <a:r>
              <a:rPr lang="en-US" dirty="0" err="1" smtClean="0"/>
              <a:t>ServerKey</a:t>
            </a:r>
            <a:r>
              <a:rPr lang="en-US" dirty="0" smtClean="0"/>
              <a:t>(A), {A, </a:t>
            </a:r>
            <a:r>
              <a:rPr lang="en-US" dirty="0" err="1" smtClean="0"/>
              <a:t>kab</a:t>
            </a:r>
            <a:r>
              <a:rPr lang="en-US" dirty="0" smtClean="0"/>
              <a:t>, </a:t>
            </a:r>
            <a:r>
              <a:rPr lang="en-US" dirty="0" err="1" smtClean="0"/>
              <a:t>nb</a:t>
            </a:r>
            <a:r>
              <a:rPr lang="en-US" dirty="0" smtClean="0"/>
              <a:t>}</a:t>
            </a:r>
            <a:r>
              <a:rPr lang="en-US" dirty="0" err="1" smtClean="0"/>
              <a:t>ServerKey</a:t>
            </a:r>
            <a:r>
              <a:rPr lang="en-US" dirty="0" smtClean="0"/>
              <a:t>(B)</a:t>
            </a:r>
          </a:p>
          <a:p>
            <a:pPr>
              <a:buNone/>
            </a:pPr>
            <a:r>
              <a:rPr lang="en-US" dirty="0" smtClean="0"/>
              <a:t>4 . A → B : {A, </a:t>
            </a:r>
            <a:r>
              <a:rPr lang="en-US" dirty="0" err="1" smtClean="0"/>
              <a:t>kab</a:t>
            </a:r>
            <a:r>
              <a:rPr lang="en-US" dirty="0" smtClean="0"/>
              <a:t>, </a:t>
            </a:r>
            <a:r>
              <a:rPr lang="en-US" dirty="0" err="1" smtClean="0"/>
              <a:t>nb</a:t>
            </a:r>
            <a:r>
              <a:rPr lang="en-US" dirty="0" smtClean="0"/>
              <a:t>}</a:t>
            </a:r>
            <a:r>
              <a:rPr lang="en-US" dirty="0" err="1" smtClean="0"/>
              <a:t>ServerKey</a:t>
            </a:r>
            <a:r>
              <a:rPr lang="en-US" dirty="0" smtClean="0"/>
              <a:t>(B), {</a:t>
            </a:r>
            <a:r>
              <a:rPr lang="en-US" dirty="0" err="1" smtClean="0"/>
              <a:t>nb</a:t>
            </a:r>
            <a:r>
              <a:rPr lang="en-US" dirty="0" smtClean="0"/>
              <a:t>}</a:t>
            </a:r>
            <a:r>
              <a:rPr lang="en-US" dirty="0" err="1" smtClean="0"/>
              <a:t>kab</a:t>
            </a:r>
            <a:r>
              <a:rPr lang="en-US" dirty="0" smtClean="0"/>
              <a:t> </a:t>
            </a:r>
          </a:p>
          <a:p>
            <a:endParaRPr lang="en-US" dirty="0" smtClean="0"/>
          </a:p>
          <a:p>
            <a:r>
              <a:rPr lang="en-US" dirty="0" smtClean="0"/>
              <a:t>It is similar to the previous Standard </a:t>
            </a:r>
            <a:r>
              <a:rPr lang="en-US" dirty="0" err="1" smtClean="0"/>
              <a:t>Yahalom</a:t>
            </a:r>
            <a:r>
              <a:rPr lang="en-US" dirty="0" smtClean="0"/>
              <a:t> protocol, but in messages 2 and 3, the nonce </a:t>
            </a:r>
            <a:r>
              <a:rPr lang="en-US" b="1" dirty="0" err="1" smtClean="0"/>
              <a:t>nb</a:t>
            </a:r>
            <a:r>
              <a:rPr lang="en-US" dirty="0" smtClean="0"/>
              <a:t> is sent in clear.</a:t>
            </a:r>
          </a:p>
          <a:p>
            <a:endParaRPr lang="en-US" dirty="0" smtClean="0"/>
          </a:p>
          <a:p>
            <a:r>
              <a:rPr lang="en-US" b="1" dirty="0" smtClean="0"/>
              <a:t>…\casper-2.0\</a:t>
            </a:r>
            <a:r>
              <a:rPr lang="en-US" b="1" dirty="0" err="1" smtClean="0"/>
              <a:t>ExamplesLibrary</a:t>
            </a:r>
            <a:r>
              <a:rPr lang="en-US" b="1" dirty="0" smtClean="0"/>
              <a:t>\Unbounded\Yahalom-PercentNotation.spl</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SSL/TLS</a:t>
            </a:r>
            <a:endParaRPr lang="en-US" dirty="0"/>
          </a:p>
        </p:txBody>
      </p:sp>
      <p:sp>
        <p:nvSpPr>
          <p:cNvPr id="3" name="Content Placeholder 2"/>
          <p:cNvSpPr>
            <a:spLocks noGrp="1"/>
          </p:cNvSpPr>
          <p:nvPr>
            <p:ph idx="1"/>
          </p:nvPr>
        </p:nvSpPr>
        <p:spPr/>
        <p:txBody>
          <a:bodyPr/>
          <a:lstStyle/>
          <a:p>
            <a:r>
              <a:rPr lang="en-US" dirty="0" smtClean="0"/>
              <a:t>Goals:</a:t>
            </a:r>
          </a:p>
          <a:p>
            <a:pPr lvl="1"/>
            <a:r>
              <a:rPr lang="en-US" dirty="0" smtClean="0"/>
              <a:t>(Mutual) authentication</a:t>
            </a:r>
          </a:p>
          <a:p>
            <a:pPr lvl="1"/>
            <a:r>
              <a:rPr lang="en-US" dirty="0" smtClean="0"/>
              <a:t>Confidentiality</a:t>
            </a:r>
          </a:p>
          <a:p>
            <a:pPr lvl="1"/>
            <a:r>
              <a:rPr lang="en-US" dirty="0" smtClean="0"/>
              <a:t>Integrity</a:t>
            </a:r>
          </a:p>
          <a:p>
            <a:endParaRPr lang="en-US" dirty="0" smtClean="0"/>
          </a:p>
          <a:p>
            <a:r>
              <a:rPr lang="en-US" dirty="0" smtClean="0"/>
              <a:t>Does SSL/TLS accomplishes these goals?</a:t>
            </a:r>
          </a:p>
          <a:p>
            <a:endParaRPr lang="en-US" dirty="0" smtClean="0"/>
          </a:p>
          <a:p>
            <a:r>
              <a:rPr lang="en-US" dirty="0" smtClean="0"/>
              <a:t>Are you sure?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encryption</a:t>
            </a:r>
          </a:p>
        </p:txBody>
      </p:sp>
      <p:sp>
        <p:nvSpPr>
          <p:cNvPr id="3" name="Content Placeholder 2"/>
          <p:cNvSpPr>
            <a:spLocks noGrp="1"/>
          </p:cNvSpPr>
          <p:nvPr>
            <p:ph idx="1"/>
          </p:nvPr>
        </p:nvSpPr>
        <p:spPr/>
        <p:txBody>
          <a:bodyPr/>
          <a:lstStyle/>
          <a:p>
            <a:pPr algn="just"/>
            <a:r>
              <a:rPr lang="en-US" b="1" dirty="0" smtClean="0"/>
              <a:t>m (+) m’</a:t>
            </a:r>
            <a:r>
              <a:rPr lang="en-US" dirty="0" smtClean="0"/>
              <a:t> represents the bit-wise exclusive-or, also known as </a:t>
            </a:r>
            <a:r>
              <a:rPr lang="en-US" dirty="0" err="1" smtClean="0"/>
              <a:t>Vernam</a:t>
            </a:r>
            <a:r>
              <a:rPr lang="en-US" dirty="0" smtClean="0"/>
              <a:t> encryption, of m and m′</a:t>
            </a:r>
          </a:p>
          <a:p>
            <a:pPr algn="just"/>
            <a:r>
              <a:rPr lang="en-US" dirty="0" smtClean="0"/>
              <a:t>The receiver of a message containing a </a:t>
            </a:r>
            <a:r>
              <a:rPr lang="en-US" dirty="0" err="1" smtClean="0"/>
              <a:t>Vernam</a:t>
            </a:r>
            <a:r>
              <a:rPr lang="en-US" dirty="0" smtClean="0"/>
              <a:t> encryption should be able to create at least one of m and m′ so as to obtain the other</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encryption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TMN protocol </a:t>
            </a:r>
          </a:p>
          <a:p>
            <a:pPr>
              <a:buNone/>
            </a:pPr>
            <a:endParaRPr lang="en-US" dirty="0" smtClean="0"/>
          </a:p>
          <a:p>
            <a:pPr>
              <a:buNone/>
            </a:pPr>
            <a:r>
              <a:rPr lang="en-US" dirty="0" smtClean="0"/>
              <a:t>1 . A → S : B, {ka}</a:t>
            </a:r>
            <a:r>
              <a:rPr lang="en-US" dirty="0" err="1" smtClean="0"/>
              <a:t>pks</a:t>
            </a:r>
            <a:endParaRPr lang="en-US" dirty="0" smtClean="0"/>
          </a:p>
          <a:p>
            <a:pPr>
              <a:buNone/>
            </a:pPr>
            <a:r>
              <a:rPr lang="en-US" dirty="0" smtClean="0"/>
              <a:t>2 . S → B : A</a:t>
            </a:r>
          </a:p>
          <a:p>
            <a:pPr>
              <a:buNone/>
            </a:pPr>
            <a:r>
              <a:rPr lang="en-US" dirty="0" smtClean="0"/>
              <a:t>3 . B → S : A, {kb}</a:t>
            </a:r>
            <a:r>
              <a:rPr lang="en-US" dirty="0" err="1" smtClean="0"/>
              <a:t>pks</a:t>
            </a:r>
            <a:endParaRPr lang="en-US" dirty="0" smtClean="0"/>
          </a:p>
          <a:p>
            <a:pPr>
              <a:buNone/>
            </a:pPr>
            <a:r>
              <a:rPr lang="en-US" dirty="0" smtClean="0"/>
              <a:t>4 . S → A : ka ⊕ kb</a:t>
            </a:r>
          </a:p>
          <a:p>
            <a:r>
              <a:rPr lang="en-US" dirty="0" smtClean="0"/>
              <a:t>where </a:t>
            </a:r>
            <a:r>
              <a:rPr lang="en-US" dirty="0" err="1" smtClean="0"/>
              <a:t>pks</a:t>
            </a:r>
            <a:r>
              <a:rPr lang="en-US" dirty="0" smtClean="0"/>
              <a:t> is the public key of server S, ka and kb are session keys, and the intention is to establish a new session key kb shared between A and B. </a:t>
            </a:r>
          </a:p>
          <a:p>
            <a:r>
              <a:rPr lang="en-US" dirty="0" smtClean="0"/>
              <a:t>Use Casper and FDR to analyze this protocol; you should discover an attack. Suggest how to adapt the protocol to prevent this attack, and then investigate whether the adapted protocol is secure.</a:t>
            </a:r>
          </a:p>
          <a:p>
            <a:pPr>
              <a:buNone/>
            </a:pPr>
            <a:endParaRPr lang="en-US" dirty="0" smtClean="0"/>
          </a:p>
          <a:p>
            <a:pPr>
              <a:buNone/>
            </a:pPr>
            <a:r>
              <a:rPr lang="en-US" b="1" dirty="0" smtClean="0"/>
              <a:t>…\casper-2.0\</a:t>
            </a:r>
            <a:r>
              <a:rPr lang="en-US" b="1" dirty="0" err="1" smtClean="0"/>
              <a:t>ExamplesLibrary</a:t>
            </a:r>
            <a:r>
              <a:rPr lang="en-US" b="1" dirty="0" smtClean="0"/>
              <a:t>\Unbounded\TMN-Broken.spl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encryption</a:t>
            </a:r>
            <a:endParaRPr lang="en-US" dirty="0"/>
          </a:p>
        </p:txBody>
      </p:sp>
      <p:sp>
        <p:nvSpPr>
          <p:cNvPr id="3" name="Content Placeholder 2"/>
          <p:cNvSpPr>
            <a:spLocks noGrp="1"/>
          </p:cNvSpPr>
          <p:nvPr>
            <p:ph idx="1"/>
          </p:nvPr>
        </p:nvSpPr>
        <p:spPr/>
        <p:txBody>
          <a:bodyPr/>
          <a:lstStyle/>
          <a:p>
            <a:r>
              <a:rPr lang="en-US" dirty="0" smtClean="0"/>
              <a:t>Modify the file from the Examples Library:</a:t>
            </a:r>
          </a:p>
          <a:p>
            <a:endParaRPr lang="en-US" dirty="0" smtClean="0"/>
          </a:p>
          <a:p>
            <a:pPr>
              <a:buNone/>
            </a:pPr>
            <a:r>
              <a:rPr lang="pl-PL" dirty="0" smtClean="0"/>
              <a:t>#System</a:t>
            </a:r>
            <a:endParaRPr lang="en-US" dirty="0" smtClean="0"/>
          </a:p>
          <a:p>
            <a:pPr>
              <a:buNone/>
            </a:pPr>
            <a:r>
              <a:rPr lang="pl-PL" dirty="0" smtClean="0"/>
              <a:t>INITIATOR(Alice, Sam, Ka1)</a:t>
            </a:r>
            <a:endParaRPr lang="en-US" dirty="0" smtClean="0"/>
          </a:p>
          <a:p>
            <a:pPr>
              <a:buNone/>
            </a:pPr>
            <a:r>
              <a:rPr lang="pl-PL" dirty="0" smtClean="0"/>
              <a:t>RESPONDER(Bob, Sam, Kb1)</a:t>
            </a:r>
            <a:endParaRPr lang="en-US" dirty="0" smtClean="0"/>
          </a:p>
          <a:p>
            <a:pPr>
              <a:buNone/>
            </a:pPr>
            <a:r>
              <a:rPr lang="pl-PL" dirty="0" smtClean="0"/>
              <a:t>SERVER(Sam)</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encryption</a:t>
            </a:r>
            <a:endParaRPr lang="en-GB" dirty="0"/>
          </a:p>
        </p:txBody>
      </p:sp>
      <p:sp>
        <p:nvSpPr>
          <p:cNvPr id="3" name="Content Placeholder 2"/>
          <p:cNvSpPr>
            <a:spLocks noGrp="1"/>
          </p:cNvSpPr>
          <p:nvPr>
            <p:ph idx="1"/>
          </p:nvPr>
        </p:nvSpPr>
        <p:spPr/>
        <p:txBody>
          <a:bodyPr/>
          <a:lstStyle/>
          <a:p>
            <a:pPr>
              <a:buNone/>
            </a:pPr>
            <a:r>
              <a:rPr lang="en-GB" b="1" dirty="0" smtClean="0"/>
              <a:t>Authentication</a:t>
            </a:r>
            <a:r>
              <a:rPr lang="ro-RO" b="1" dirty="0" smtClean="0"/>
              <a:t> </a:t>
            </a:r>
            <a:r>
              <a:rPr lang="ro-RO" b="1" dirty="0" err="1" smtClean="0"/>
              <a:t>fails</a:t>
            </a:r>
            <a:endParaRPr lang="ro-RO" b="1" dirty="0" smtClean="0"/>
          </a:p>
          <a:p>
            <a:pPr>
              <a:buNone/>
            </a:pPr>
            <a:endParaRPr lang="ro-RO" dirty="0" smtClean="0"/>
          </a:p>
          <a:p>
            <a:pPr>
              <a:buNone/>
            </a:pPr>
            <a:r>
              <a:rPr lang="en-GB" dirty="0" smtClean="0"/>
              <a:t>2. </a:t>
            </a:r>
            <a:r>
              <a:rPr lang="en-GB" dirty="0" err="1" smtClean="0">
                <a:solidFill>
                  <a:srgbClr val="FF0000"/>
                </a:solidFill>
              </a:rPr>
              <a:t>I_Sam</a:t>
            </a:r>
            <a:r>
              <a:rPr lang="en-GB" dirty="0" smtClean="0"/>
              <a:t> -&gt;  Bob  </a:t>
            </a:r>
            <a:r>
              <a:rPr lang="ro-RO" dirty="0" smtClean="0"/>
              <a:t> </a:t>
            </a:r>
            <a:r>
              <a:rPr lang="en-GB" dirty="0" smtClean="0"/>
              <a:t>: Alice</a:t>
            </a:r>
            <a:endParaRPr lang="ro-RO" dirty="0" smtClean="0"/>
          </a:p>
          <a:p>
            <a:pPr>
              <a:buNone/>
            </a:pPr>
            <a:r>
              <a:rPr lang="en-GB" dirty="0" smtClean="0"/>
              <a:t>3.  </a:t>
            </a:r>
            <a:r>
              <a:rPr lang="ro-RO" dirty="0" smtClean="0"/>
              <a:t>  </a:t>
            </a:r>
            <a:r>
              <a:rPr lang="en-GB" dirty="0" smtClean="0"/>
              <a:t>Bob  -&gt; </a:t>
            </a:r>
            <a:r>
              <a:rPr lang="en-GB" dirty="0" err="1" smtClean="0">
                <a:solidFill>
                  <a:srgbClr val="FF0000"/>
                </a:solidFill>
              </a:rPr>
              <a:t>I_Sam</a:t>
            </a:r>
            <a:r>
              <a:rPr lang="en-GB" dirty="0" smtClean="0"/>
              <a:t> : Alice, {Kb1}{</a:t>
            </a:r>
            <a:r>
              <a:rPr lang="en-GB" dirty="0" err="1" smtClean="0"/>
              <a:t>SPKey</a:t>
            </a:r>
            <a:r>
              <a:rPr lang="en-GB" dirty="0" smtClean="0"/>
              <a:t>(Sam)}</a:t>
            </a: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Vernam</a:t>
            </a:r>
            <a:r>
              <a:rPr lang="en-US" dirty="0" smtClean="0"/>
              <a:t> encryption</a:t>
            </a:r>
            <a:endParaRPr lang="en-US" dirty="0"/>
          </a:p>
        </p:txBody>
      </p:sp>
      <p:sp>
        <p:nvSpPr>
          <p:cNvPr id="3" name="Content Placeholder 2"/>
          <p:cNvSpPr>
            <a:spLocks noGrp="1"/>
          </p:cNvSpPr>
          <p:nvPr>
            <p:ph idx="1"/>
          </p:nvPr>
        </p:nvSpPr>
        <p:spPr/>
        <p:txBody>
          <a:bodyPr>
            <a:normAutofit fontScale="40000" lnSpcReduction="20000"/>
          </a:bodyPr>
          <a:lstStyle/>
          <a:p>
            <a:pPr marL="514350" indent="-514350">
              <a:buNone/>
            </a:pPr>
            <a:r>
              <a:rPr lang="ro-RO" sz="5100" b="1" dirty="0" err="1" smtClean="0"/>
              <a:t>Secrecy</a:t>
            </a:r>
            <a:r>
              <a:rPr lang="ro-RO" sz="5100" b="1" dirty="0" smtClean="0"/>
              <a:t> </a:t>
            </a:r>
            <a:r>
              <a:rPr lang="ro-RO" sz="5100" b="1" dirty="0" err="1" smtClean="0"/>
              <a:t>fails</a:t>
            </a:r>
            <a:endParaRPr lang="ro-RO" sz="5100" b="1" dirty="0" smtClean="0"/>
          </a:p>
          <a:p>
            <a:pPr marL="514350" indent="-514350">
              <a:buNone/>
            </a:pPr>
            <a:endParaRPr lang="ro-RO" sz="5100" dirty="0" smtClean="0"/>
          </a:p>
          <a:p>
            <a:pPr marL="914400" indent="-914400">
              <a:buAutoNum type="arabicPeriod"/>
            </a:pPr>
            <a:r>
              <a:rPr lang="ro-RO" sz="5100" dirty="0" smtClean="0">
                <a:solidFill>
                  <a:srgbClr val="FF0000"/>
                </a:solidFill>
              </a:rPr>
              <a:t>I_Alice</a:t>
            </a:r>
            <a:r>
              <a:rPr lang="ro-RO" sz="5100" dirty="0" smtClean="0"/>
              <a:t>  -&gt;    Sam    : </a:t>
            </a:r>
            <a:r>
              <a:rPr lang="ro-RO" sz="5100" dirty="0" err="1" smtClean="0"/>
              <a:t>Mallory</a:t>
            </a:r>
            <a:r>
              <a:rPr lang="ro-RO" sz="5100" dirty="0" smtClean="0"/>
              <a:t>, {</a:t>
            </a:r>
            <a:r>
              <a:rPr lang="ro-RO" sz="5100" dirty="0" err="1" smtClean="0"/>
              <a:t>Kp</a:t>
            </a:r>
            <a:r>
              <a:rPr lang="ro-RO" sz="5100" dirty="0" smtClean="0"/>
              <a:t>}{</a:t>
            </a:r>
            <a:r>
              <a:rPr lang="ro-RO" sz="5100" dirty="0" err="1" smtClean="0"/>
              <a:t>SPKey</a:t>
            </a:r>
            <a:r>
              <a:rPr lang="ro-RO" sz="5100" dirty="0" smtClean="0"/>
              <a:t>(</a:t>
            </a:r>
            <a:r>
              <a:rPr lang="ro-RO" sz="5100" dirty="0" err="1" smtClean="0"/>
              <a:t>Sam</a:t>
            </a:r>
            <a:r>
              <a:rPr lang="ro-RO" sz="5100" dirty="0" smtClean="0"/>
              <a:t>)}</a:t>
            </a:r>
          </a:p>
          <a:p>
            <a:pPr marL="914400" indent="-914400">
              <a:buNone/>
            </a:pPr>
            <a:r>
              <a:rPr lang="en-US" sz="3000" dirty="0" smtClean="0">
                <a:solidFill>
                  <a:srgbClr val="00B0F0"/>
                </a:solidFill>
              </a:rPr>
              <a:t>// the intruder </a:t>
            </a:r>
            <a:r>
              <a:rPr lang="ro-RO" sz="3000" dirty="0" err="1" smtClean="0">
                <a:solidFill>
                  <a:srgbClr val="00B0F0"/>
                </a:solidFill>
              </a:rPr>
              <a:t>send</a:t>
            </a:r>
            <a:r>
              <a:rPr lang="ro-RO" sz="3000" dirty="0" smtClean="0">
                <a:solidFill>
                  <a:srgbClr val="00B0F0"/>
                </a:solidFill>
              </a:rPr>
              <a:t> </a:t>
            </a:r>
            <a:r>
              <a:rPr lang="ro-RO" sz="3000" dirty="0" err="1" smtClean="0">
                <a:solidFill>
                  <a:srgbClr val="00B0F0"/>
                </a:solidFill>
              </a:rPr>
              <a:t>message</a:t>
            </a:r>
            <a:r>
              <a:rPr lang="ro-RO" sz="3000" dirty="0" smtClean="0">
                <a:solidFill>
                  <a:srgbClr val="00B0F0"/>
                </a:solidFill>
              </a:rPr>
              <a:t> </a:t>
            </a:r>
            <a:r>
              <a:rPr lang="ro-RO" sz="3000" dirty="0" err="1" smtClean="0">
                <a:solidFill>
                  <a:srgbClr val="00B0F0"/>
                </a:solidFill>
              </a:rPr>
              <a:t>to</a:t>
            </a:r>
            <a:r>
              <a:rPr lang="ro-RO" sz="3000" dirty="0" smtClean="0">
                <a:solidFill>
                  <a:srgbClr val="00B0F0"/>
                </a:solidFill>
              </a:rPr>
              <a:t> Sam </a:t>
            </a:r>
            <a:r>
              <a:rPr lang="en-US" sz="3000" dirty="0" smtClean="0">
                <a:solidFill>
                  <a:srgbClr val="00B0F0"/>
                </a:solidFill>
              </a:rPr>
              <a:t>as</a:t>
            </a:r>
            <a:r>
              <a:rPr lang="ro-RO" sz="3000" dirty="0" smtClean="0">
                <a:solidFill>
                  <a:srgbClr val="00B0F0"/>
                </a:solidFill>
              </a:rPr>
              <a:t> </a:t>
            </a:r>
            <a:r>
              <a:rPr lang="ro-RO" sz="3000" dirty="0" err="1" smtClean="0">
                <a:solidFill>
                  <a:srgbClr val="00B0F0"/>
                </a:solidFill>
              </a:rPr>
              <a:t>if</a:t>
            </a:r>
            <a:r>
              <a:rPr lang="en-US" sz="3000" dirty="0" smtClean="0">
                <a:solidFill>
                  <a:srgbClr val="00B0F0"/>
                </a:solidFill>
              </a:rPr>
              <a:t> Alice starts a run for </a:t>
            </a:r>
            <a:r>
              <a:rPr lang="ro-RO" sz="3000" dirty="0" err="1" smtClean="0">
                <a:solidFill>
                  <a:srgbClr val="00B0F0"/>
                </a:solidFill>
              </a:rPr>
              <a:t>the</a:t>
            </a:r>
            <a:r>
              <a:rPr lang="ro-RO" sz="3000" dirty="0" smtClean="0">
                <a:solidFill>
                  <a:srgbClr val="00B0F0"/>
                </a:solidFill>
              </a:rPr>
              <a:t> </a:t>
            </a:r>
            <a:r>
              <a:rPr lang="ro-RO" sz="3000" dirty="0" err="1" smtClean="0">
                <a:solidFill>
                  <a:srgbClr val="00B0F0"/>
                </a:solidFill>
              </a:rPr>
              <a:t>intruder</a:t>
            </a:r>
            <a:endParaRPr lang="ro-RO" sz="3000" dirty="0" smtClean="0">
              <a:solidFill>
                <a:srgbClr val="00B0F0"/>
              </a:solidFill>
            </a:endParaRPr>
          </a:p>
          <a:p>
            <a:pPr marL="914400" indent="-914400">
              <a:buAutoNum type="arabicPeriod" startAt="2"/>
            </a:pPr>
            <a:r>
              <a:rPr lang="ro-RO" sz="5100" dirty="0" smtClean="0">
                <a:solidFill>
                  <a:srgbClr val="FF0000"/>
                </a:solidFill>
              </a:rPr>
              <a:t>I_Sam</a:t>
            </a:r>
            <a:r>
              <a:rPr lang="ro-RO" sz="5100" dirty="0" smtClean="0"/>
              <a:t>   -&gt;    Bob    : Alice</a:t>
            </a:r>
          </a:p>
          <a:p>
            <a:pPr marL="914400" indent="-914400">
              <a:buNone/>
            </a:pPr>
            <a:r>
              <a:rPr lang="en-US" sz="3700" dirty="0" smtClean="0">
                <a:solidFill>
                  <a:srgbClr val="00B0F0"/>
                </a:solidFill>
              </a:rPr>
              <a:t>// the intruder as Server says to Bob that Alice initiated a run for him</a:t>
            </a:r>
            <a:endParaRPr lang="ro-RO" sz="3700" dirty="0" smtClean="0">
              <a:solidFill>
                <a:srgbClr val="00B0F0"/>
              </a:solidFill>
            </a:endParaRPr>
          </a:p>
          <a:p>
            <a:pPr marL="914400" indent="-914400">
              <a:buAutoNum type="arabicPeriod" startAt="3"/>
            </a:pPr>
            <a:r>
              <a:rPr lang="ro-RO" sz="5100" dirty="0" smtClean="0"/>
              <a:t>  Bob     -&gt;   </a:t>
            </a:r>
            <a:r>
              <a:rPr lang="ro-RO" sz="5100" dirty="0" smtClean="0">
                <a:solidFill>
                  <a:srgbClr val="FF0000"/>
                </a:solidFill>
              </a:rPr>
              <a:t>I_Sam</a:t>
            </a:r>
            <a:r>
              <a:rPr lang="ro-RO" sz="5100" dirty="0" smtClean="0"/>
              <a:t>   : Alice, {Kb1}{</a:t>
            </a:r>
            <a:r>
              <a:rPr lang="ro-RO" sz="5100" dirty="0" err="1" smtClean="0"/>
              <a:t>SPKey</a:t>
            </a:r>
            <a:r>
              <a:rPr lang="ro-RO" sz="5100" dirty="0" smtClean="0"/>
              <a:t>(Sam)}</a:t>
            </a:r>
          </a:p>
          <a:p>
            <a:pPr marL="914400" indent="-914400">
              <a:buNone/>
            </a:pPr>
            <a:r>
              <a:rPr lang="en-US" sz="3700" dirty="0" smtClean="0">
                <a:solidFill>
                  <a:srgbClr val="00B0F0"/>
                </a:solidFill>
              </a:rPr>
              <a:t>// Bob responds to the run he thinks Alice initiated for him</a:t>
            </a:r>
            <a:endParaRPr lang="ro-RO" sz="3700" dirty="0" smtClean="0">
              <a:solidFill>
                <a:srgbClr val="00B0F0"/>
              </a:solidFill>
            </a:endParaRPr>
          </a:p>
          <a:p>
            <a:pPr marL="914400" indent="-914400">
              <a:buAutoNum type="arabicPeriod" startAt="2"/>
            </a:pPr>
            <a:r>
              <a:rPr lang="ro-RO" sz="5100" dirty="0" smtClean="0"/>
              <a:t>  Sam    -&gt; </a:t>
            </a:r>
            <a:r>
              <a:rPr lang="ro-RO" sz="5100" dirty="0" smtClean="0">
                <a:solidFill>
                  <a:srgbClr val="FF0000"/>
                </a:solidFill>
              </a:rPr>
              <a:t>I_</a:t>
            </a:r>
            <a:r>
              <a:rPr lang="ro-RO" sz="5100" dirty="0" err="1" smtClean="0">
                <a:solidFill>
                  <a:srgbClr val="FF0000"/>
                </a:solidFill>
              </a:rPr>
              <a:t>Mallory</a:t>
            </a:r>
            <a:r>
              <a:rPr lang="ro-RO" sz="5100" dirty="0" smtClean="0"/>
              <a:t> : Alice</a:t>
            </a:r>
          </a:p>
          <a:p>
            <a:pPr marL="914400" indent="-914400">
              <a:buNone/>
            </a:pPr>
            <a:r>
              <a:rPr lang="ro-RO" sz="5100" dirty="0" smtClean="0"/>
              <a:t>3.       </a:t>
            </a:r>
            <a:r>
              <a:rPr lang="ro-RO" sz="5100" dirty="0" smtClean="0">
                <a:solidFill>
                  <a:srgbClr val="FF0000"/>
                </a:solidFill>
              </a:rPr>
              <a:t>I_</a:t>
            </a:r>
            <a:r>
              <a:rPr lang="ro-RO" sz="5100" dirty="0" err="1" smtClean="0">
                <a:solidFill>
                  <a:srgbClr val="FF0000"/>
                </a:solidFill>
              </a:rPr>
              <a:t>Mallory</a:t>
            </a:r>
            <a:r>
              <a:rPr lang="ro-RO" sz="5100" dirty="0" smtClean="0">
                <a:solidFill>
                  <a:srgbClr val="FF0000"/>
                </a:solidFill>
              </a:rPr>
              <a:t> </a:t>
            </a:r>
            <a:r>
              <a:rPr lang="ro-RO" sz="5100" dirty="0" smtClean="0"/>
              <a:t> -&gt;    Sam    : Alice, {Kb1}{</a:t>
            </a:r>
            <a:r>
              <a:rPr lang="ro-RO" sz="5100" dirty="0" err="1" smtClean="0"/>
              <a:t>SPKey</a:t>
            </a:r>
            <a:r>
              <a:rPr lang="ro-RO" sz="5100" dirty="0" smtClean="0"/>
              <a:t>(Sam)}</a:t>
            </a:r>
          </a:p>
          <a:p>
            <a:pPr marL="914400" indent="-914400">
              <a:buNone/>
            </a:pPr>
            <a:r>
              <a:rPr lang="en-US" sz="3700" dirty="0" smtClean="0">
                <a:solidFill>
                  <a:srgbClr val="00B0F0"/>
                </a:solidFill>
              </a:rPr>
              <a:t>// the intruder forwards the message sent by Bob back to the Server as if it would be from him responding to a run initiated by  Alice</a:t>
            </a:r>
            <a:endParaRPr lang="ro-RO" sz="3700" dirty="0" smtClean="0">
              <a:solidFill>
                <a:srgbClr val="00B0F0"/>
              </a:solidFill>
            </a:endParaRPr>
          </a:p>
          <a:p>
            <a:pPr marL="914400" indent="-914400">
              <a:buAutoNum type="arabicPeriod" startAt="4"/>
            </a:pPr>
            <a:r>
              <a:rPr lang="ro-RO" sz="5100" dirty="0" smtClean="0"/>
              <a:t>Sam     -&gt;  I_Alice  : </a:t>
            </a:r>
            <a:r>
              <a:rPr lang="ro-RO" sz="5100" dirty="0" err="1" smtClean="0"/>
              <a:t>Kp</a:t>
            </a:r>
            <a:r>
              <a:rPr lang="ro-RO" sz="5100" dirty="0" smtClean="0"/>
              <a:t> (+) Kb1  </a:t>
            </a:r>
          </a:p>
          <a:p>
            <a:pPr marL="914400" indent="-914400">
              <a:buNone/>
            </a:pPr>
            <a:r>
              <a:rPr lang="en-US" sz="3700" dirty="0" smtClean="0">
                <a:solidFill>
                  <a:srgbClr val="00B0F0"/>
                </a:solidFill>
              </a:rPr>
              <a:t>// the Server responds to the intruder </a:t>
            </a:r>
          </a:p>
          <a:p>
            <a:pPr marL="914400" indent="-914400">
              <a:buNone/>
            </a:pPr>
            <a:endParaRPr lang="ro-RO" sz="5100" dirty="0" smtClean="0"/>
          </a:p>
          <a:p>
            <a:pPr marL="914400" indent="-914400">
              <a:buNone/>
            </a:pPr>
            <a:r>
              <a:rPr lang="ro-RO" sz="5100" b="1" dirty="0" smtClean="0"/>
              <a:t>The </a:t>
            </a:r>
            <a:r>
              <a:rPr lang="ro-RO" sz="5100" b="1" dirty="0" err="1" smtClean="0"/>
              <a:t>intruder</a:t>
            </a:r>
            <a:r>
              <a:rPr lang="ro-RO" sz="5100" b="1" dirty="0" smtClean="0"/>
              <a:t> </a:t>
            </a:r>
            <a:r>
              <a:rPr lang="ro-RO" sz="5100" b="1" dirty="0" err="1" smtClean="0"/>
              <a:t>knows</a:t>
            </a:r>
            <a:r>
              <a:rPr lang="ro-RO" sz="5100" b="1" dirty="0" smtClean="0"/>
              <a:t> Kb1</a:t>
            </a:r>
          </a:p>
        </p:txBody>
      </p:sp>
      <p:sp>
        <p:nvSpPr>
          <p:cNvPr id="4" name="Slide Number Placeholder 3"/>
          <p:cNvSpPr>
            <a:spLocks noGrp="1"/>
          </p:cNvSpPr>
          <p:nvPr>
            <p:ph type="sldNum" sz="quarter" idx="12"/>
          </p:nvPr>
        </p:nvSpPr>
        <p:spPr/>
        <p:txBody>
          <a:bodyPr/>
          <a:lstStyle/>
          <a:p>
            <a:fld id="{1E923D44-A265-4C35-B3D9-34A1C005FE0F}"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functions</a:t>
            </a:r>
          </a:p>
        </p:txBody>
      </p:sp>
      <p:sp>
        <p:nvSpPr>
          <p:cNvPr id="3" name="Content Placeholder 2"/>
          <p:cNvSpPr>
            <a:spLocks noGrp="1"/>
          </p:cNvSpPr>
          <p:nvPr>
            <p:ph idx="1"/>
          </p:nvPr>
        </p:nvSpPr>
        <p:spPr/>
        <p:txBody>
          <a:bodyPr>
            <a:normAutofit fontScale="85000" lnSpcReduction="20000"/>
          </a:bodyPr>
          <a:lstStyle/>
          <a:p>
            <a:r>
              <a:rPr lang="en-US" dirty="0" smtClean="0"/>
              <a:t>Declaration: </a:t>
            </a:r>
          </a:p>
          <a:p>
            <a:pPr lvl="1"/>
            <a:r>
              <a:rPr lang="en-US" dirty="0" smtClean="0"/>
              <a:t>as having the type </a:t>
            </a:r>
            <a:r>
              <a:rPr lang="en-US" dirty="0" err="1" smtClean="0"/>
              <a:t>HashFunction</a:t>
            </a:r>
            <a:r>
              <a:rPr lang="en-US" dirty="0" smtClean="0"/>
              <a:t> in the #Free variables section</a:t>
            </a:r>
          </a:p>
          <a:p>
            <a:r>
              <a:rPr lang="en-US" dirty="0" smtClean="0"/>
              <a:t>Use: </a:t>
            </a:r>
          </a:p>
          <a:p>
            <a:pPr lvl="1"/>
            <a:r>
              <a:rPr lang="en-US" dirty="0" smtClean="0"/>
              <a:t>f(m) represents the application of </a:t>
            </a:r>
            <a:r>
              <a:rPr lang="en-US" b="1" dirty="0" smtClean="0"/>
              <a:t>f</a:t>
            </a:r>
            <a:r>
              <a:rPr lang="en-US" dirty="0" smtClean="0"/>
              <a:t> to message </a:t>
            </a:r>
            <a:r>
              <a:rPr lang="en-US" b="1" dirty="0" smtClean="0"/>
              <a:t>m</a:t>
            </a:r>
            <a:r>
              <a:rPr lang="en-US" dirty="0" smtClean="0"/>
              <a:t>. </a:t>
            </a:r>
          </a:p>
          <a:p>
            <a:r>
              <a:rPr lang="en-US" dirty="0" smtClean="0"/>
              <a:t>Observations:</a:t>
            </a:r>
          </a:p>
          <a:p>
            <a:pPr lvl="1"/>
            <a:r>
              <a:rPr lang="en-US" dirty="0" smtClean="0"/>
              <a:t>both the sender and the recipient should be able to create f (m)</a:t>
            </a:r>
          </a:p>
          <a:p>
            <a:pPr lvl="1"/>
            <a:r>
              <a:rPr lang="en-US" dirty="0" smtClean="0"/>
              <a:t>the recipient will only accept a value for this message if the value received matches the value he calculates for himself</a:t>
            </a:r>
          </a:p>
          <a:p>
            <a:pPr lvl="1"/>
            <a:r>
              <a:rPr lang="en-US" dirty="0" smtClean="0"/>
              <a:t>it is assumed that all hash functions are known to all agents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6.2.3. ISO Two-Pass Mutual Authentication with CCF's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#Free variables</a:t>
            </a:r>
          </a:p>
          <a:p>
            <a:pPr>
              <a:buNone/>
            </a:pPr>
            <a:r>
              <a:rPr lang="en-US" dirty="0" smtClean="0"/>
              <a:t>…</a:t>
            </a:r>
          </a:p>
          <a:p>
            <a:pPr>
              <a:buNone/>
            </a:pPr>
            <a:r>
              <a:rPr lang="en-US" dirty="0" smtClean="0"/>
              <a:t>	f : </a:t>
            </a:r>
            <a:r>
              <a:rPr lang="en-US" dirty="0" err="1" smtClean="0"/>
              <a:t>HashFunction</a:t>
            </a:r>
            <a:endParaRPr lang="en-US" dirty="0" smtClean="0"/>
          </a:p>
          <a:p>
            <a:pPr>
              <a:buNone/>
            </a:pPr>
            <a:endParaRPr lang="en-US" dirty="0" smtClean="0"/>
          </a:p>
          <a:p>
            <a:pPr>
              <a:buNone/>
            </a:pPr>
            <a:r>
              <a:rPr lang="en-US" dirty="0" smtClean="0"/>
              <a:t>#Protocol description</a:t>
            </a:r>
          </a:p>
          <a:p>
            <a:endParaRPr lang="en-US" dirty="0" smtClean="0"/>
          </a:p>
          <a:p>
            <a:pPr>
              <a:buNone/>
            </a:pPr>
            <a:r>
              <a:rPr lang="en-US" dirty="0" smtClean="0"/>
              <a:t>	0.    -&gt; A : B</a:t>
            </a:r>
          </a:p>
          <a:p>
            <a:pPr>
              <a:buNone/>
            </a:pPr>
            <a:r>
              <a:rPr lang="en-US" dirty="0" smtClean="0"/>
              <a:t>	[A != B]</a:t>
            </a:r>
          </a:p>
          <a:p>
            <a:pPr>
              <a:buNone/>
            </a:pPr>
            <a:r>
              <a:rPr lang="en-US" dirty="0" smtClean="0"/>
              <a:t>	1.  A -&gt; B : </a:t>
            </a:r>
            <a:r>
              <a:rPr lang="en-US" dirty="0" err="1" smtClean="0"/>
              <a:t>ta,f</a:t>
            </a:r>
            <a:r>
              <a:rPr lang="en-US" dirty="0" smtClean="0"/>
              <a:t>(Shared(A,B),</a:t>
            </a:r>
            <a:r>
              <a:rPr lang="en-US" dirty="0" err="1" smtClean="0"/>
              <a:t>ta,B</a:t>
            </a:r>
            <a:r>
              <a:rPr lang="en-US" dirty="0" smtClean="0"/>
              <a:t>)</a:t>
            </a:r>
          </a:p>
          <a:p>
            <a:pPr>
              <a:buNone/>
            </a:pPr>
            <a:r>
              <a:rPr lang="en-US" dirty="0" smtClean="0"/>
              <a:t>	[</a:t>
            </a:r>
            <a:r>
              <a:rPr lang="en-US" dirty="0" err="1" smtClean="0"/>
              <a:t>ta</a:t>
            </a:r>
            <a:r>
              <a:rPr lang="en-US" dirty="0" smtClean="0"/>
              <a:t>==now or ta+1==now]</a:t>
            </a:r>
          </a:p>
          <a:p>
            <a:pPr>
              <a:buNone/>
            </a:pPr>
            <a:r>
              <a:rPr lang="en-US" dirty="0" smtClean="0"/>
              <a:t>	2.  B -&gt; A : </a:t>
            </a:r>
            <a:r>
              <a:rPr lang="en-US" dirty="0" err="1" smtClean="0"/>
              <a:t>tb,f</a:t>
            </a:r>
            <a:r>
              <a:rPr lang="en-US" dirty="0" smtClean="0"/>
              <a:t>(Shared(A,B),</a:t>
            </a:r>
            <a:r>
              <a:rPr lang="en-US" dirty="0" err="1" smtClean="0"/>
              <a:t>tb,A</a:t>
            </a:r>
            <a:r>
              <a:rPr lang="en-US" dirty="0" smtClean="0"/>
              <a:t>)</a:t>
            </a:r>
          </a:p>
          <a:p>
            <a:pPr>
              <a:buNone/>
            </a:pPr>
            <a:r>
              <a:rPr lang="en-US" dirty="0" smtClean="0"/>
              <a:t>	[</a:t>
            </a:r>
            <a:r>
              <a:rPr lang="en-US" dirty="0" err="1" smtClean="0"/>
              <a:t>tb</a:t>
            </a:r>
            <a:r>
              <a:rPr lang="en-US" dirty="0" smtClean="0"/>
              <a:t>==now or tb+1==now]</a:t>
            </a:r>
          </a:p>
          <a:p>
            <a:pPr>
              <a:buNone/>
            </a:pPr>
            <a:endParaRPr lang="en-US" dirty="0" smtClean="0"/>
          </a:p>
          <a:p>
            <a:pPr>
              <a:buNone/>
            </a:pPr>
            <a:r>
              <a:rPr lang="en-US" b="1" dirty="0" smtClean="0"/>
              <a:t>…\casper-2.0\</a:t>
            </a:r>
            <a:r>
              <a:rPr lang="en-US" b="1" dirty="0" err="1" smtClean="0"/>
              <a:t>ExamplesLibrary</a:t>
            </a:r>
            <a:r>
              <a:rPr lang="en-US" b="1" dirty="0" smtClean="0"/>
              <a:t>\</a:t>
            </a:r>
            <a:r>
              <a:rPr lang="en-US" b="1" dirty="0" err="1" smtClean="0"/>
              <a:t>HashFunctions</a:t>
            </a:r>
            <a:r>
              <a:rPr lang="en-US" b="1" dirty="0" smtClean="0"/>
              <a:t>\623time1.spl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Delaying decryption</a:t>
            </a:r>
          </a:p>
        </p:txBody>
      </p:sp>
      <p:sp>
        <p:nvSpPr>
          <p:cNvPr id="3" name="Content Placeholder 2"/>
          <p:cNvSpPr>
            <a:spLocks noGrp="1"/>
          </p:cNvSpPr>
          <p:nvPr>
            <p:ph idx="1"/>
          </p:nvPr>
        </p:nvSpPr>
        <p:spPr/>
        <p:txBody>
          <a:bodyPr>
            <a:normAutofit fontScale="70000" lnSpcReduction="20000"/>
          </a:bodyPr>
          <a:lstStyle/>
          <a:p>
            <a:pPr>
              <a:buNone/>
            </a:pPr>
            <a:r>
              <a:rPr lang="en-US" dirty="0" smtClean="0"/>
              <a:t>Simplified version of the SPLICE protocol</a:t>
            </a:r>
          </a:p>
          <a:p>
            <a:pPr>
              <a:buNone/>
            </a:pPr>
            <a:endParaRPr lang="en-US" dirty="0" smtClean="0"/>
          </a:p>
          <a:p>
            <a:pPr>
              <a:buNone/>
            </a:pPr>
            <a:r>
              <a:rPr lang="en-US" dirty="0" smtClean="0"/>
              <a:t>1 . A → S : B.n1</a:t>
            </a:r>
          </a:p>
          <a:p>
            <a:pPr>
              <a:buNone/>
            </a:pPr>
            <a:r>
              <a:rPr lang="en-US" dirty="0" smtClean="0"/>
              <a:t>2 . S → A : {S.A.n1 .PK(B)}SK(S)</a:t>
            </a:r>
          </a:p>
          <a:p>
            <a:pPr>
              <a:buNone/>
            </a:pPr>
            <a:r>
              <a:rPr lang="en-US" b="1" dirty="0" smtClean="0"/>
              <a:t>3 . A → B : {A.{n2}PK(B)}SK(A)</a:t>
            </a:r>
          </a:p>
          <a:p>
            <a:pPr>
              <a:buNone/>
            </a:pPr>
            <a:r>
              <a:rPr lang="en-US" dirty="0" smtClean="0"/>
              <a:t>4 . B → S : A.n3</a:t>
            </a:r>
          </a:p>
          <a:p>
            <a:pPr>
              <a:buNone/>
            </a:pPr>
            <a:r>
              <a:rPr lang="en-US" dirty="0" smtClean="0"/>
              <a:t>5 . S → B : {S.B.n3 .PK(A)}SK(S)</a:t>
            </a:r>
          </a:p>
          <a:p>
            <a:pPr>
              <a:buNone/>
            </a:pPr>
            <a:r>
              <a:rPr lang="en-US" dirty="0" smtClean="0"/>
              <a:t>6 . B → A : {B.n2}PK(A)</a:t>
            </a:r>
          </a:p>
          <a:p>
            <a:pPr>
              <a:buNone/>
            </a:pPr>
            <a:endParaRPr lang="en-US" dirty="0" smtClean="0"/>
          </a:p>
          <a:p>
            <a:pPr>
              <a:buNone/>
            </a:pPr>
            <a:r>
              <a:rPr lang="en-US" dirty="0" smtClean="0"/>
              <a:t>-- B cannot immediately decrypt message 3—he does not obtain A’s public key until message 5</a:t>
            </a:r>
          </a:p>
          <a:p>
            <a:pPr>
              <a:buNone/>
            </a:pPr>
            <a:endParaRPr lang="en-US" dirty="0" smtClean="0"/>
          </a:p>
          <a:p>
            <a:pPr>
              <a:buNone/>
            </a:pPr>
            <a:r>
              <a:rPr lang="en-US" b="1" dirty="0" smtClean="0"/>
              <a:t>…\casper-2.0\</a:t>
            </a:r>
            <a:r>
              <a:rPr lang="en-US" b="1" dirty="0" err="1" smtClean="0"/>
              <a:t>ExamplesLibrary</a:t>
            </a:r>
            <a:r>
              <a:rPr lang="en-US" b="1" dirty="0" smtClean="0"/>
              <a:t>\</a:t>
            </a:r>
            <a:r>
              <a:rPr lang="en-US" b="1" dirty="0" err="1" smtClean="0"/>
              <a:t>PercentNotation</a:t>
            </a:r>
            <a:r>
              <a:rPr lang="en-US" b="1" dirty="0" smtClean="0"/>
              <a:t>\SPLICE1.spl</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version of SPLICE protocol</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#Protocol description</a:t>
            </a:r>
          </a:p>
          <a:p>
            <a:pPr>
              <a:buNone/>
            </a:pPr>
            <a:r>
              <a:rPr lang="en-US" dirty="0" smtClean="0"/>
              <a:t>0. -&gt; A : B</a:t>
            </a:r>
          </a:p>
          <a:p>
            <a:pPr>
              <a:buNone/>
            </a:pPr>
            <a:r>
              <a:rPr lang="pt-BR" dirty="0" smtClean="0"/>
              <a:t>1. A -&gt; S : B, n1</a:t>
            </a:r>
          </a:p>
          <a:p>
            <a:pPr>
              <a:buNone/>
            </a:pPr>
            <a:r>
              <a:rPr lang="pt-BR" dirty="0" smtClean="0"/>
              <a:t>2. S -&gt; A : {S, A, n1, PK(B) % pkb}{SSK(S)}</a:t>
            </a:r>
          </a:p>
          <a:p>
            <a:pPr>
              <a:buNone/>
            </a:pPr>
            <a:r>
              <a:rPr lang="en-US" dirty="0" smtClean="0"/>
              <a:t>3. A -&gt; B : {A, </a:t>
            </a:r>
            <a:r>
              <a:rPr lang="en-US" dirty="0" err="1" smtClean="0"/>
              <a:t>ts</a:t>
            </a:r>
            <a:r>
              <a:rPr lang="en-US" dirty="0" smtClean="0"/>
              <a:t>, {n2}{</a:t>
            </a:r>
            <a:r>
              <a:rPr lang="en-US" dirty="0" err="1" smtClean="0"/>
              <a:t>pkb</a:t>
            </a:r>
            <a:r>
              <a:rPr lang="en-US" dirty="0" smtClean="0"/>
              <a:t> % PK(B)}}{SK(A)} % v</a:t>
            </a:r>
          </a:p>
          <a:p>
            <a:pPr>
              <a:buNone/>
            </a:pPr>
            <a:r>
              <a:rPr lang="pt-BR" dirty="0" smtClean="0"/>
              <a:t>4. B -&gt; S : A, n3</a:t>
            </a:r>
          </a:p>
          <a:p>
            <a:pPr>
              <a:buNone/>
            </a:pPr>
            <a:r>
              <a:rPr lang="pt-BR" dirty="0" smtClean="0"/>
              <a:t>5. S -&gt; B : {S, B, n3, PK(A) % pka}{SSK(S)}</a:t>
            </a:r>
          </a:p>
          <a:p>
            <a:pPr>
              <a:buNone/>
            </a:pPr>
            <a:r>
              <a:rPr lang="en-US" b="1" dirty="0" smtClean="0">
                <a:solidFill>
                  <a:srgbClr val="92D050"/>
                </a:solidFill>
              </a:rPr>
              <a:t>[</a:t>
            </a:r>
            <a:r>
              <a:rPr lang="en-US" b="1" dirty="0" err="1" smtClean="0">
                <a:solidFill>
                  <a:srgbClr val="92D050"/>
                </a:solidFill>
              </a:rPr>
              <a:t>decryptable</a:t>
            </a:r>
            <a:r>
              <a:rPr lang="en-US" b="1" dirty="0" smtClean="0">
                <a:solidFill>
                  <a:srgbClr val="92D050"/>
                </a:solidFill>
              </a:rPr>
              <a:t>(v, </a:t>
            </a:r>
            <a:r>
              <a:rPr lang="en-US" b="1" dirty="0" err="1" smtClean="0">
                <a:solidFill>
                  <a:srgbClr val="92D050"/>
                </a:solidFill>
              </a:rPr>
              <a:t>pka</a:t>
            </a:r>
            <a:r>
              <a:rPr lang="en-US" b="1" dirty="0" smtClean="0">
                <a:solidFill>
                  <a:srgbClr val="92D050"/>
                </a:solidFill>
              </a:rPr>
              <a:t>) and nth(decrypt(</a:t>
            </a:r>
            <a:r>
              <a:rPr lang="en-US" b="1" dirty="0" err="1" smtClean="0">
                <a:solidFill>
                  <a:srgbClr val="92D050"/>
                </a:solidFill>
              </a:rPr>
              <a:t>v,pka</a:t>
            </a:r>
            <a:r>
              <a:rPr lang="en-US" b="1" dirty="0" smtClean="0">
                <a:solidFill>
                  <a:srgbClr val="92D050"/>
                </a:solidFill>
              </a:rPr>
              <a:t>), 1) == A and \</a:t>
            </a:r>
          </a:p>
          <a:p>
            <a:pPr>
              <a:buNone/>
            </a:pPr>
            <a:r>
              <a:rPr lang="en-US" b="1" dirty="0" smtClean="0">
                <a:solidFill>
                  <a:srgbClr val="92D050"/>
                </a:solidFill>
              </a:rPr>
              <a:t>nth(decrypt(</a:t>
            </a:r>
            <a:r>
              <a:rPr lang="en-US" b="1" dirty="0" err="1" smtClean="0">
                <a:solidFill>
                  <a:srgbClr val="92D050"/>
                </a:solidFill>
              </a:rPr>
              <a:t>v,pka</a:t>
            </a:r>
            <a:r>
              <a:rPr lang="en-US" b="1" dirty="0" smtClean="0">
                <a:solidFill>
                  <a:srgbClr val="92D050"/>
                </a:solidFill>
              </a:rPr>
              <a:t>), 2) == now and \</a:t>
            </a:r>
          </a:p>
          <a:p>
            <a:pPr>
              <a:buNone/>
            </a:pPr>
            <a:r>
              <a:rPr lang="en-US" b="1" dirty="0" err="1" smtClean="0">
                <a:solidFill>
                  <a:srgbClr val="92D050"/>
                </a:solidFill>
              </a:rPr>
              <a:t>decryptable</a:t>
            </a:r>
            <a:r>
              <a:rPr lang="en-US" b="1" dirty="0" smtClean="0">
                <a:solidFill>
                  <a:srgbClr val="92D050"/>
                </a:solidFill>
              </a:rPr>
              <a:t>(nth(decrypt(</a:t>
            </a:r>
            <a:r>
              <a:rPr lang="en-US" b="1" dirty="0" err="1" smtClean="0">
                <a:solidFill>
                  <a:srgbClr val="92D050"/>
                </a:solidFill>
              </a:rPr>
              <a:t>v,pka</a:t>
            </a:r>
            <a:r>
              <a:rPr lang="en-US" b="1" dirty="0" smtClean="0">
                <a:solidFill>
                  <a:srgbClr val="92D050"/>
                </a:solidFill>
              </a:rPr>
              <a:t>), 3), SK(B))]</a:t>
            </a:r>
          </a:p>
          <a:p>
            <a:pPr>
              <a:buNone/>
            </a:pPr>
            <a:r>
              <a:rPr lang="en-US" b="1" dirty="0" smtClean="0">
                <a:solidFill>
                  <a:srgbClr val="00B0F0"/>
                </a:solidFill>
              </a:rPr>
              <a:t>&lt;n2 := nth (decrypt (nth(decrypt(</a:t>
            </a:r>
            <a:r>
              <a:rPr lang="en-US" b="1" dirty="0" err="1" smtClean="0">
                <a:solidFill>
                  <a:srgbClr val="00B0F0"/>
                </a:solidFill>
              </a:rPr>
              <a:t>v,pka</a:t>
            </a:r>
            <a:r>
              <a:rPr lang="en-US" b="1" dirty="0" smtClean="0">
                <a:solidFill>
                  <a:srgbClr val="00B0F0"/>
                </a:solidFill>
              </a:rPr>
              <a:t>), 3), SK(B)), 1)&gt;</a:t>
            </a:r>
          </a:p>
          <a:p>
            <a:pPr>
              <a:buNone/>
            </a:pPr>
            <a:r>
              <a:rPr lang="pt-BR" dirty="0" smtClean="0"/>
              <a:t>6. B -&gt; A : {B, n2}{pka % PK(A)}</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Delaying decryption</a:t>
            </a:r>
            <a:endParaRPr lang="en-US" dirty="0"/>
          </a:p>
        </p:txBody>
      </p:sp>
      <p:sp>
        <p:nvSpPr>
          <p:cNvPr id="3" name="Content Placeholder 2"/>
          <p:cNvSpPr>
            <a:spLocks noGrp="1"/>
          </p:cNvSpPr>
          <p:nvPr>
            <p:ph idx="1"/>
          </p:nvPr>
        </p:nvSpPr>
        <p:spPr/>
        <p:txBody>
          <a:bodyPr/>
          <a:lstStyle/>
          <a:p>
            <a:pPr algn="just"/>
            <a:r>
              <a:rPr lang="en-US" dirty="0" smtClean="0"/>
              <a:t>Between the square brackets a test is performed. If the test fails, the receiving agent aborts the run.</a:t>
            </a:r>
          </a:p>
          <a:p>
            <a:pPr algn="just"/>
            <a:r>
              <a:rPr lang="en-US" dirty="0" smtClean="0"/>
              <a:t>Between &lt; and &gt; an assignment is performed.</a:t>
            </a:r>
            <a:endParaRPr lang="en-US" dirty="0"/>
          </a:p>
        </p:txBody>
      </p:sp>
      <p:sp>
        <p:nvSpPr>
          <p:cNvPr id="4" name="Slide Number Placeholder 3"/>
          <p:cNvSpPr>
            <a:spLocks noGrp="1"/>
          </p:cNvSpPr>
          <p:nvPr>
            <p:ph type="sldNum" sz="quarter" idx="12"/>
          </p:nvPr>
        </p:nvSpPr>
        <p:spPr/>
        <p:txBody>
          <a:bodyPr/>
          <a:lstStyle/>
          <a:p>
            <a:pPr algn="just"/>
            <a:fld id="{1E923D44-A265-4C35-B3D9-34A1C005FE0F}" type="slidenum">
              <a:rPr lang="en-US" smtClean="0"/>
              <a:pPr algn="just"/>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verification</a:t>
            </a:r>
            <a:endParaRPr lang="en-US" dirty="0"/>
          </a:p>
        </p:txBody>
      </p:sp>
      <p:sp>
        <p:nvSpPr>
          <p:cNvPr id="3" name="Content Placeholder 2"/>
          <p:cNvSpPr>
            <a:spLocks noGrp="1"/>
          </p:cNvSpPr>
          <p:nvPr>
            <p:ph idx="1"/>
          </p:nvPr>
        </p:nvSpPr>
        <p:spPr/>
        <p:txBody>
          <a:bodyPr>
            <a:normAutofit/>
          </a:bodyPr>
          <a:lstStyle/>
          <a:p>
            <a:r>
              <a:rPr lang="en-US" dirty="0" smtClean="0"/>
              <a:t>Why verify security protocols?</a:t>
            </a:r>
          </a:p>
          <a:p>
            <a:endParaRPr lang="en-US" dirty="0" smtClean="0"/>
          </a:p>
          <a:p>
            <a:r>
              <a:rPr lang="en-US" dirty="0" smtClean="0"/>
              <a:t>Models:</a:t>
            </a:r>
          </a:p>
          <a:p>
            <a:pPr lvl="1"/>
            <a:r>
              <a:rPr lang="en-US" dirty="0" smtClean="0"/>
              <a:t>Entities that participate in the protocol</a:t>
            </a:r>
          </a:p>
          <a:p>
            <a:pPr lvl="1"/>
            <a:r>
              <a:rPr lang="en-US" dirty="0" smtClean="0"/>
              <a:t>Network/communication channels</a:t>
            </a:r>
          </a:p>
          <a:p>
            <a:pPr lvl="1"/>
            <a:r>
              <a:rPr lang="en-US" dirty="0" smtClean="0"/>
              <a:t>Security protocol</a:t>
            </a:r>
          </a:p>
          <a:p>
            <a:pPr lvl="1"/>
            <a:r>
              <a:rPr lang="en-US" dirty="0" smtClean="0"/>
              <a:t>Security properties</a:t>
            </a:r>
          </a:p>
          <a:p>
            <a:pPr lvl="1"/>
            <a:r>
              <a:rPr lang="en-US" dirty="0" smtClean="0"/>
              <a:t>Adversary/intruder/malicious entity</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Delaying decryption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function </a:t>
            </a:r>
            <a:r>
              <a:rPr lang="en-US" b="1" dirty="0" err="1" smtClean="0"/>
              <a:t>decryptable</a:t>
            </a:r>
            <a:r>
              <a:rPr lang="en-US" dirty="0" smtClean="0"/>
              <a:t> takes a message and a key and tests whether the message may be decrypted with the key; that is, it tests whether the message is encrypted with the inverse of the key.</a:t>
            </a:r>
          </a:p>
          <a:p>
            <a:pPr algn="just"/>
            <a:r>
              <a:rPr lang="en-US" dirty="0" smtClean="0"/>
              <a:t>The function </a:t>
            </a:r>
            <a:r>
              <a:rPr lang="en-US" b="1" dirty="0" smtClean="0"/>
              <a:t>decrypt</a:t>
            </a:r>
            <a:r>
              <a:rPr lang="en-US" dirty="0" smtClean="0"/>
              <a:t> takes a message and a key, and decrypts the message with the key; it should be applied only when the key is the correct decrypting key.</a:t>
            </a:r>
          </a:p>
          <a:p>
            <a:pPr algn="just"/>
            <a:r>
              <a:rPr lang="en-US" dirty="0" smtClean="0"/>
              <a:t>The function </a:t>
            </a:r>
            <a:r>
              <a:rPr lang="en-US" b="1" dirty="0" smtClean="0"/>
              <a:t>head</a:t>
            </a:r>
            <a:r>
              <a:rPr lang="en-US" dirty="0" smtClean="0"/>
              <a:t> returns the first field from a message.</a:t>
            </a:r>
          </a:p>
          <a:p>
            <a:pPr algn="just"/>
            <a:r>
              <a:rPr lang="en-US" dirty="0" smtClean="0"/>
              <a:t>The function </a:t>
            </a:r>
            <a:r>
              <a:rPr lang="en-US" b="1" dirty="0" smtClean="0"/>
              <a:t>nth( ,n)</a:t>
            </a:r>
            <a:r>
              <a:rPr lang="en-US" dirty="0" smtClean="0"/>
              <a:t> returns the nth field from a message.</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p>
        </p:txBody>
      </p:sp>
      <p:sp>
        <p:nvSpPr>
          <p:cNvPr id="3" name="Content Placeholder 2"/>
          <p:cNvSpPr>
            <a:spLocks noGrp="1"/>
          </p:cNvSpPr>
          <p:nvPr>
            <p:ph idx="1"/>
          </p:nvPr>
        </p:nvSpPr>
        <p:spPr/>
        <p:txBody>
          <a:bodyPr>
            <a:normAutofit/>
          </a:bodyPr>
          <a:lstStyle/>
          <a:p>
            <a:pPr algn="just"/>
            <a:r>
              <a:rPr lang="en-US" dirty="0" smtClean="0"/>
              <a:t>data types within a system are disjoint </a:t>
            </a:r>
          </a:p>
          <a:p>
            <a:pPr lvl="1" algn="just"/>
            <a:r>
              <a:rPr lang="en-US" dirty="0" smtClean="0"/>
              <a:t>atomic data items carry typing information, so that an agent receiving a data item could tell whether it was, for example, a nonce, an agent’s identity, or a key</a:t>
            </a:r>
          </a:p>
          <a:p>
            <a:pPr algn="just"/>
            <a:r>
              <a:rPr lang="en-US" dirty="0" smtClean="0"/>
              <a:t>some protocol implementations do not achieve this</a:t>
            </a:r>
          </a:p>
          <a:p>
            <a:pPr lvl="1" algn="just"/>
            <a:r>
              <a:rPr lang="en-US" dirty="0" smtClean="0"/>
              <a:t>this protocols are open to type flaws attacks</a:t>
            </a:r>
            <a:endParaRPr lang="en-US" b="1"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Detecting type flaws</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t>7 message version of the Needham-Schroeder Public Key Protocol:</a:t>
            </a:r>
          </a:p>
          <a:p>
            <a:pPr algn="just">
              <a:buNone/>
            </a:pPr>
            <a:r>
              <a:rPr lang="en-US" dirty="0" smtClean="0"/>
              <a:t>1 . A → S : B</a:t>
            </a:r>
          </a:p>
          <a:p>
            <a:pPr algn="just">
              <a:buNone/>
            </a:pPr>
            <a:r>
              <a:rPr lang="en-US" dirty="0" smtClean="0"/>
              <a:t>2 . S → A : {B, PK(B)}SSK(S)</a:t>
            </a:r>
          </a:p>
          <a:p>
            <a:pPr algn="just">
              <a:buNone/>
            </a:pPr>
            <a:r>
              <a:rPr lang="pt-BR" dirty="0" smtClean="0"/>
              <a:t>3 . A → B : A, B, {na , A}PK(B)</a:t>
            </a:r>
          </a:p>
          <a:p>
            <a:pPr algn="just">
              <a:buNone/>
            </a:pPr>
            <a:r>
              <a:rPr lang="en-US" dirty="0" smtClean="0"/>
              <a:t>4 . B → S : A</a:t>
            </a:r>
          </a:p>
          <a:p>
            <a:pPr algn="just">
              <a:buNone/>
            </a:pPr>
            <a:r>
              <a:rPr lang="en-US" dirty="0" smtClean="0"/>
              <a:t>5 . S → B : {A, PK(A)}SSK(A)</a:t>
            </a:r>
          </a:p>
          <a:p>
            <a:pPr algn="just">
              <a:buNone/>
            </a:pPr>
            <a:r>
              <a:rPr lang="pt-BR" dirty="0" smtClean="0"/>
              <a:t>6 . B → A : B, A, {na , nb}PK(A)</a:t>
            </a:r>
          </a:p>
          <a:p>
            <a:pPr algn="just">
              <a:buNone/>
            </a:pPr>
            <a:r>
              <a:rPr lang="en-US" dirty="0" smtClean="0"/>
              <a:t>7 . A → B : A, B, {</a:t>
            </a:r>
            <a:r>
              <a:rPr lang="en-US" dirty="0" err="1" smtClean="0"/>
              <a:t>nb</a:t>
            </a:r>
            <a:r>
              <a:rPr lang="en-US" dirty="0" smtClean="0"/>
              <a:t>}PK(B)</a:t>
            </a:r>
          </a:p>
          <a:p>
            <a:pPr algn="just">
              <a:buNone/>
            </a:pPr>
            <a:endParaRPr lang="en-US" dirty="0" smtClean="0"/>
          </a:p>
          <a:p>
            <a:pPr algn="just">
              <a:buNone/>
            </a:pPr>
            <a:r>
              <a:rPr lang="en-US" b="1" dirty="0" smtClean="0"/>
              <a:t>…\casper-2.0\</a:t>
            </a:r>
            <a:r>
              <a:rPr lang="en-US" b="1" dirty="0" err="1" smtClean="0"/>
              <a:t>ExamplesLibrary</a:t>
            </a:r>
            <a:r>
              <a:rPr lang="en-US" b="1" dirty="0" smtClean="0"/>
              <a:t>\</a:t>
            </a:r>
            <a:r>
              <a:rPr lang="en-US" b="1" dirty="0" err="1" smtClean="0"/>
              <a:t>TypeFlaws</a:t>
            </a:r>
            <a:r>
              <a:rPr lang="en-US" b="1" dirty="0" smtClean="0"/>
              <a:t>\NSSK.spl</a:t>
            </a:r>
          </a:p>
          <a:p>
            <a:pPr algn="just">
              <a:buNone/>
            </a:pPr>
            <a:endParaRPr lang="en-US" dirty="0" smtClean="0"/>
          </a:p>
          <a:p>
            <a:pPr algn="just">
              <a:buNone/>
            </a:pP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smtClean="0"/>
              <a:t>to define that a particular data item can be interpreted as being of more than one type, the name of that data item should be included within more than one type definition line in the </a:t>
            </a:r>
            <a:r>
              <a:rPr lang="en-US" b="1" dirty="0" smtClean="0"/>
              <a:t>#Actual variables </a:t>
            </a:r>
            <a:r>
              <a:rPr lang="en-US" dirty="0" smtClean="0"/>
              <a:t>section</a:t>
            </a:r>
          </a:p>
          <a:p>
            <a:pPr algn="just"/>
            <a:endParaRPr lang="ro-RO" dirty="0" smtClean="0"/>
          </a:p>
          <a:p>
            <a:pPr algn="just">
              <a:buNone/>
            </a:pPr>
            <a:r>
              <a:rPr lang="ro-RO" b="1" dirty="0" err="1" smtClean="0"/>
              <a:t>First</a:t>
            </a:r>
            <a:r>
              <a:rPr lang="ro-RO" b="1" dirty="0" smtClean="0"/>
              <a:t> </a:t>
            </a:r>
            <a:r>
              <a:rPr lang="ro-RO" b="1" dirty="0" err="1" smtClean="0"/>
              <a:t>scenario</a:t>
            </a:r>
            <a:endParaRPr lang="ro-RO" b="1" dirty="0" smtClean="0"/>
          </a:p>
          <a:p>
            <a:pPr algn="just"/>
            <a:endParaRPr lang="en-US" dirty="0" smtClean="0"/>
          </a:p>
          <a:p>
            <a:pPr>
              <a:buNone/>
            </a:pPr>
            <a:r>
              <a:rPr lang="en-US" dirty="0" smtClean="0"/>
              <a:t>#Actual variables</a:t>
            </a:r>
          </a:p>
          <a:p>
            <a:pPr>
              <a:buNone/>
            </a:pPr>
            <a:r>
              <a:rPr lang="en-US" dirty="0" smtClean="0"/>
              <a:t>	Alice, </a:t>
            </a:r>
            <a:r>
              <a:rPr lang="en-US" b="1" dirty="0" smtClean="0"/>
              <a:t>Bob</a:t>
            </a:r>
            <a:r>
              <a:rPr lang="en-US" dirty="0" smtClean="0"/>
              <a:t>, Mallory : Agent</a:t>
            </a:r>
          </a:p>
          <a:p>
            <a:pPr>
              <a:buNone/>
            </a:pPr>
            <a:r>
              <a:rPr lang="en-US" dirty="0" smtClean="0"/>
              <a:t>	</a:t>
            </a:r>
            <a:r>
              <a:rPr lang="en-US" dirty="0" err="1" smtClean="0"/>
              <a:t>Nb</a:t>
            </a:r>
            <a:r>
              <a:rPr lang="en-US" dirty="0" smtClean="0"/>
              <a:t>, </a:t>
            </a:r>
            <a:r>
              <a:rPr lang="en-US" dirty="0" err="1" smtClean="0"/>
              <a:t>Nb</a:t>
            </a:r>
            <a:r>
              <a:rPr lang="en-US" dirty="0" smtClean="0"/>
              <a:t>’, </a:t>
            </a:r>
            <a:r>
              <a:rPr lang="en-US" b="1" dirty="0" smtClean="0"/>
              <a:t>Bob</a:t>
            </a:r>
            <a:r>
              <a:rPr lang="en-US" dirty="0" smtClean="0"/>
              <a:t> : Nonce</a:t>
            </a:r>
          </a:p>
          <a:p>
            <a:pPr>
              <a:buNone/>
            </a:pPr>
            <a:endParaRPr lang="en-US" dirty="0" smtClean="0"/>
          </a:p>
          <a:p>
            <a:pPr>
              <a:buNone/>
            </a:pPr>
            <a:r>
              <a:rPr lang="en-US" dirty="0" smtClean="0"/>
              <a:t>-- Bob’s identity could be interpreted as being either an agent’s identity or a nonce</a:t>
            </a:r>
            <a:endParaRPr lang="ro-RO" dirty="0" smtClean="0"/>
          </a:p>
          <a:p>
            <a:pPr>
              <a:buNone/>
            </a:pPr>
            <a:endParaRPr lang="ro-RO" dirty="0" smtClean="0"/>
          </a:p>
          <a:p>
            <a:pPr>
              <a:buNone/>
            </a:pPr>
            <a:r>
              <a:rPr lang="ro-RO" b="1" dirty="0" smtClean="0"/>
              <a:t>No </a:t>
            </a:r>
            <a:r>
              <a:rPr lang="ro-RO" b="1" dirty="0" err="1" smtClean="0"/>
              <a:t>attack</a:t>
            </a:r>
            <a:r>
              <a:rPr lang="ro-RO" b="1" dirty="0" smtClean="0"/>
              <a:t> </a:t>
            </a:r>
            <a:r>
              <a:rPr lang="ro-RO" b="1" dirty="0" err="1" smtClean="0"/>
              <a:t>found</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messages Needham Schroeder Public Key Protocol</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ro-RO" b="1" dirty="0" smtClean="0"/>
              <a:t>Second </a:t>
            </a:r>
            <a:r>
              <a:rPr lang="ro-RO" b="1" dirty="0" err="1" smtClean="0"/>
              <a:t>scenario</a:t>
            </a:r>
            <a:r>
              <a:rPr lang="ro-RO" b="1" dirty="0" smtClean="0"/>
              <a:t>:</a:t>
            </a:r>
            <a:r>
              <a:rPr lang="en-US" b="1" dirty="0" smtClean="0"/>
              <a:t> </a:t>
            </a:r>
            <a:endParaRPr lang="ro-RO" b="1" dirty="0" smtClean="0"/>
          </a:p>
          <a:p>
            <a:pPr lvl="1" algn="just"/>
            <a:r>
              <a:rPr lang="en-US" dirty="0" smtClean="0"/>
              <a:t>two agents Alice and Bob can both run the protocol once as responder (but not as initiator),</a:t>
            </a:r>
            <a:endParaRPr lang="ro-RO" dirty="0" smtClean="0"/>
          </a:p>
          <a:p>
            <a:pPr lvl="1" algn="just"/>
            <a:r>
              <a:rPr lang="en-US" dirty="0" smtClean="0"/>
              <a:t>the key server can run the protocol once</a:t>
            </a:r>
            <a:endParaRPr lang="ro-RO" dirty="0" smtClean="0"/>
          </a:p>
          <a:p>
            <a:pPr algn="just"/>
            <a:endParaRPr lang="en-US" dirty="0" smtClean="0"/>
          </a:p>
          <a:p>
            <a:pPr algn="just"/>
            <a:r>
              <a:rPr lang="en-US" dirty="0" smtClean="0"/>
              <a:t>Also, allow Bob’s nonce to be interpreted as an agent’s identity.</a:t>
            </a:r>
            <a:endParaRPr lang="ro-RO" dirty="0" smtClean="0"/>
          </a:p>
          <a:p>
            <a:pPr algn="just"/>
            <a:endParaRPr lang="ro-RO" dirty="0" smtClean="0"/>
          </a:p>
          <a:p>
            <a:pPr>
              <a:buNone/>
            </a:pPr>
            <a:r>
              <a:rPr lang="en-US" dirty="0" smtClean="0"/>
              <a:t>#Actual variables</a:t>
            </a:r>
          </a:p>
          <a:p>
            <a:pPr>
              <a:buNone/>
            </a:pPr>
            <a:r>
              <a:rPr lang="en-US" dirty="0" smtClean="0"/>
              <a:t>	Alice, Bob, Mallory</a:t>
            </a:r>
            <a:r>
              <a:rPr lang="ro-RO" dirty="0" smtClean="0"/>
              <a:t>, </a:t>
            </a:r>
            <a:r>
              <a:rPr lang="ro-RO" b="1" dirty="0" smtClean="0"/>
              <a:t>Nb</a:t>
            </a:r>
            <a:r>
              <a:rPr lang="en-US" dirty="0" smtClean="0"/>
              <a:t> : Agent</a:t>
            </a:r>
          </a:p>
          <a:p>
            <a:pPr>
              <a:buNone/>
            </a:pPr>
            <a:r>
              <a:rPr lang="en-US" dirty="0" smtClean="0"/>
              <a:t>	</a:t>
            </a:r>
            <a:r>
              <a:rPr lang="en-US" b="1" dirty="0" err="1" smtClean="0"/>
              <a:t>Nb</a:t>
            </a:r>
            <a:r>
              <a:rPr lang="en-US" dirty="0" smtClean="0"/>
              <a:t>, </a:t>
            </a:r>
            <a:r>
              <a:rPr lang="en-US" dirty="0" err="1" smtClean="0"/>
              <a:t>Nb</a:t>
            </a:r>
            <a:r>
              <a:rPr lang="en-US" dirty="0" smtClean="0"/>
              <a:t>’</a:t>
            </a:r>
            <a:r>
              <a:rPr lang="ro-RO" dirty="0" smtClean="0"/>
              <a:t> </a:t>
            </a:r>
            <a:r>
              <a:rPr lang="en-US" dirty="0" smtClean="0"/>
              <a:t>: Nonce</a:t>
            </a:r>
            <a:endParaRPr lang="ro-RO" dirty="0" smtClean="0"/>
          </a:p>
          <a:p>
            <a:pPr algn="just"/>
            <a:endParaRPr lang="en-US" dirty="0" smtClean="0"/>
          </a:p>
          <a:p>
            <a:pPr algn="just"/>
            <a:r>
              <a:rPr lang="en-US" dirty="0" smtClean="0"/>
              <a:t>It is reasonable to assume that the key server knows the identities of all genuine agents, so would not accept Bob’s nonce as being an agent’s identity; how can we model this? </a:t>
            </a:r>
            <a:endParaRPr lang="ro-RO" dirty="0" smtClean="0"/>
          </a:p>
          <a:p>
            <a:pPr lvl="1" algn="just"/>
            <a:r>
              <a:rPr lang="ro-RO" dirty="0" smtClean="0"/>
              <a:t>[</a:t>
            </a:r>
            <a:r>
              <a:rPr lang="ro-RO" dirty="0" err="1" smtClean="0"/>
              <a:t>realAgent</a:t>
            </a:r>
            <a:r>
              <a:rPr lang="ro-RO" dirty="0" smtClean="0"/>
              <a:t>(ID)]</a:t>
            </a:r>
            <a:endParaRPr lang="en-US" dirty="0" smtClean="0"/>
          </a:p>
        </p:txBody>
      </p:sp>
      <p:sp>
        <p:nvSpPr>
          <p:cNvPr id="4" name="Slide Number Placeholder 3"/>
          <p:cNvSpPr>
            <a:spLocks noGrp="1"/>
          </p:cNvSpPr>
          <p:nvPr>
            <p:ph type="sldNum" sz="quarter" idx="12"/>
          </p:nvPr>
        </p:nvSpPr>
        <p:spPr/>
        <p:txBody>
          <a:bodyPr/>
          <a:lstStyle/>
          <a:p>
            <a:fld id="{1E923D44-A265-4C35-B3D9-34A1C005FE0F}"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GB" dirty="0"/>
          </a:p>
        </p:txBody>
      </p:sp>
      <p:sp>
        <p:nvSpPr>
          <p:cNvPr id="3" name="Content Placeholder 2"/>
          <p:cNvSpPr>
            <a:spLocks noGrp="1"/>
          </p:cNvSpPr>
          <p:nvPr>
            <p:ph idx="1"/>
          </p:nvPr>
        </p:nvSpPr>
        <p:spPr/>
        <p:txBody>
          <a:bodyPr>
            <a:normAutofit fontScale="62500" lnSpcReduction="20000"/>
          </a:bodyPr>
          <a:lstStyle/>
          <a:p>
            <a:pPr>
              <a:buNone/>
            </a:pPr>
            <a:r>
              <a:rPr lang="ro-RO" b="1" dirty="0" smtClean="0"/>
              <a:t>A</a:t>
            </a:r>
            <a:r>
              <a:rPr lang="en-GB" b="1" dirty="0" err="1" smtClean="0"/>
              <a:t>uth</a:t>
            </a:r>
            <a:r>
              <a:rPr lang="ro-RO" b="1" dirty="0" err="1" smtClean="0"/>
              <a:t>entication</a:t>
            </a:r>
            <a:r>
              <a:rPr lang="ro-RO" b="1" dirty="0" smtClean="0"/>
              <a:t> of </a:t>
            </a:r>
            <a:r>
              <a:rPr lang="en-GB" b="1" dirty="0" smtClean="0"/>
              <a:t>initiator to responder</a:t>
            </a:r>
            <a:r>
              <a:rPr lang="ro-RO" b="1" dirty="0" smtClean="0"/>
              <a:t> </a:t>
            </a:r>
            <a:r>
              <a:rPr lang="ro-RO" b="1" dirty="0" err="1" smtClean="0"/>
              <a:t>fails</a:t>
            </a:r>
            <a:endParaRPr lang="ro-RO" b="1" dirty="0" smtClean="0"/>
          </a:p>
          <a:p>
            <a:pPr>
              <a:buNone/>
            </a:pPr>
            <a:endParaRPr lang="ro-RO" dirty="0" smtClean="0"/>
          </a:p>
          <a:p>
            <a:r>
              <a:rPr lang="en-GB" dirty="0" smtClean="0"/>
              <a:t>1.  </a:t>
            </a:r>
            <a:r>
              <a:rPr lang="en-GB" dirty="0" err="1" smtClean="0"/>
              <a:t>I_Bob</a:t>
            </a:r>
            <a:r>
              <a:rPr lang="en-GB" dirty="0" smtClean="0"/>
              <a:t>  -&gt;   Sam   </a:t>
            </a:r>
            <a:r>
              <a:rPr lang="ro-RO" dirty="0" smtClean="0"/>
              <a:t>  </a:t>
            </a:r>
            <a:r>
              <a:rPr lang="en-GB" dirty="0" smtClean="0"/>
              <a:t>: Alice</a:t>
            </a:r>
            <a:endParaRPr lang="ro-RO" dirty="0" smtClean="0"/>
          </a:p>
          <a:p>
            <a:r>
              <a:rPr lang="en-GB" dirty="0" smtClean="0"/>
              <a:t>3. </a:t>
            </a:r>
            <a:r>
              <a:rPr lang="ro-RO" dirty="0" smtClean="0"/>
              <a:t> </a:t>
            </a:r>
            <a:r>
              <a:rPr lang="en-GB" dirty="0" err="1" smtClean="0"/>
              <a:t>I_Alice</a:t>
            </a:r>
            <a:r>
              <a:rPr lang="en-GB" dirty="0" smtClean="0"/>
              <a:t> -&gt;  Bob   </a:t>
            </a:r>
            <a:r>
              <a:rPr lang="ro-RO" dirty="0" smtClean="0"/>
              <a:t>   </a:t>
            </a:r>
            <a:r>
              <a:rPr lang="en-GB" dirty="0" smtClean="0"/>
              <a:t>: {Nm, Alice}{PK(Bob)}</a:t>
            </a:r>
            <a:endParaRPr lang="ro-RO" dirty="0" smtClean="0"/>
          </a:p>
          <a:p>
            <a:r>
              <a:rPr lang="en-GB" dirty="0" smtClean="0"/>
              <a:t>4.   </a:t>
            </a:r>
            <a:r>
              <a:rPr lang="ro-RO" dirty="0" smtClean="0"/>
              <a:t>  </a:t>
            </a:r>
            <a:r>
              <a:rPr lang="en-GB" dirty="0" smtClean="0"/>
              <a:t>Bob   -&gt;  </a:t>
            </a:r>
            <a:r>
              <a:rPr lang="en-GB" dirty="0" err="1" smtClean="0"/>
              <a:t>I_Sam</a:t>
            </a:r>
            <a:r>
              <a:rPr lang="en-GB" dirty="0" smtClean="0"/>
              <a:t> </a:t>
            </a:r>
            <a:r>
              <a:rPr lang="ro-RO" dirty="0" smtClean="0"/>
              <a:t> </a:t>
            </a:r>
            <a:r>
              <a:rPr lang="en-GB" dirty="0" smtClean="0"/>
              <a:t>: Alice</a:t>
            </a:r>
            <a:endParaRPr lang="ro-RO" dirty="0" smtClean="0"/>
          </a:p>
          <a:p>
            <a:r>
              <a:rPr lang="en-GB" dirty="0" smtClean="0"/>
              <a:t>2.   </a:t>
            </a:r>
            <a:r>
              <a:rPr lang="ro-RO" dirty="0" smtClean="0"/>
              <a:t> </a:t>
            </a:r>
            <a:r>
              <a:rPr lang="en-GB" dirty="0" smtClean="0"/>
              <a:t>Sam   -&gt;  </a:t>
            </a:r>
            <a:r>
              <a:rPr lang="en-GB" dirty="0" err="1" smtClean="0"/>
              <a:t>I_Bob</a:t>
            </a:r>
            <a:r>
              <a:rPr lang="en-GB" dirty="0" smtClean="0"/>
              <a:t>  </a:t>
            </a:r>
            <a:r>
              <a:rPr lang="ro-RO" dirty="0" smtClean="0"/>
              <a:t> </a:t>
            </a:r>
            <a:r>
              <a:rPr lang="en-GB" dirty="0" smtClean="0"/>
              <a:t>: {Alice, PK(Alice)}{SKS(Sam)}</a:t>
            </a:r>
            <a:endParaRPr lang="ro-RO" dirty="0" smtClean="0"/>
          </a:p>
          <a:p>
            <a:r>
              <a:rPr lang="en-GB" dirty="0" smtClean="0"/>
              <a:t>5.  </a:t>
            </a:r>
            <a:r>
              <a:rPr lang="en-GB" dirty="0" err="1" smtClean="0"/>
              <a:t>I_Sam</a:t>
            </a:r>
            <a:r>
              <a:rPr lang="en-GB" dirty="0" smtClean="0"/>
              <a:t>  -&gt;  Bob   </a:t>
            </a:r>
            <a:r>
              <a:rPr lang="ro-RO" dirty="0" smtClean="0"/>
              <a:t>   </a:t>
            </a:r>
            <a:r>
              <a:rPr lang="en-GB" dirty="0" smtClean="0"/>
              <a:t>: {Alice, PK(Alice)}{SKS(Sam)}</a:t>
            </a:r>
            <a:endParaRPr lang="ro-RO" dirty="0" smtClean="0"/>
          </a:p>
          <a:p>
            <a:r>
              <a:rPr lang="en-GB" dirty="0" smtClean="0"/>
              <a:t>6.   </a:t>
            </a:r>
            <a:r>
              <a:rPr lang="ro-RO" dirty="0" smtClean="0"/>
              <a:t>  </a:t>
            </a:r>
            <a:r>
              <a:rPr lang="en-GB" dirty="0" smtClean="0"/>
              <a:t>Bob   -&gt; </a:t>
            </a:r>
            <a:r>
              <a:rPr lang="ro-RO" dirty="0" smtClean="0"/>
              <a:t> </a:t>
            </a:r>
            <a:r>
              <a:rPr lang="en-GB" dirty="0" err="1" smtClean="0"/>
              <a:t>I_Alice</a:t>
            </a:r>
            <a:r>
              <a:rPr lang="en-GB" dirty="0" smtClean="0"/>
              <a:t> : {Nm, </a:t>
            </a:r>
            <a:r>
              <a:rPr lang="en-GB" dirty="0" err="1" smtClean="0"/>
              <a:t>Nb</a:t>
            </a:r>
            <a:r>
              <a:rPr lang="en-GB" dirty="0" smtClean="0"/>
              <a:t>}{PK(Alice)}</a:t>
            </a:r>
            <a:endParaRPr lang="ro-RO" dirty="0" smtClean="0"/>
          </a:p>
          <a:p>
            <a:r>
              <a:rPr lang="en-GB" dirty="0" smtClean="0"/>
              <a:t>3.  </a:t>
            </a:r>
            <a:r>
              <a:rPr lang="ro-RO" dirty="0" smtClean="0"/>
              <a:t> </a:t>
            </a:r>
            <a:r>
              <a:rPr lang="en-GB" dirty="0" err="1" smtClean="0"/>
              <a:t>I_Nb</a:t>
            </a:r>
            <a:r>
              <a:rPr lang="en-GB" dirty="0" smtClean="0"/>
              <a:t>   -&gt;  </a:t>
            </a:r>
            <a:r>
              <a:rPr lang="ro-RO" dirty="0" smtClean="0"/>
              <a:t> </a:t>
            </a:r>
            <a:r>
              <a:rPr lang="en-GB" dirty="0" smtClean="0"/>
              <a:t>Alice  </a:t>
            </a:r>
            <a:r>
              <a:rPr lang="ro-RO" dirty="0" smtClean="0"/>
              <a:t>  </a:t>
            </a:r>
            <a:r>
              <a:rPr lang="en-GB" dirty="0" smtClean="0"/>
              <a:t>: {Nm, </a:t>
            </a:r>
            <a:r>
              <a:rPr lang="en-GB" dirty="0" err="1" smtClean="0"/>
              <a:t>Nb</a:t>
            </a:r>
            <a:r>
              <a:rPr lang="en-GB" dirty="0" smtClean="0"/>
              <a:t>}{PK(Alice)}</a:t>
            </a:r>
            <a:endParaRPr lang="ro-RO" dirty="0" smtClean="0"/>
          </a:p>
          <a:p>
            <a:pPr>
              <a:buNone/>
            </a:pPr>
            <a:r>
              <a:rPr lang="ro-RO" sz="2900" dirty="0" smtClean="0">
                <a:solidFill>
                  <a:srgbClr val="FF0000"/>
                </a:solidFill>
              </a:rPr>
              <a:t>	// Alice </a:t>
            </a:r>
            <a:r>
              <a:rPr lang="ro-RO" sz="2900" dirty="0" err="1" smtClean="0">
                <a:solidFill>
                  <a:srgbClr val="FF0000"/>
                </a:solidFill>
              </a:rPr>
              <a:t>treats</a:t>
            </a:r>
            <a:r>
              <a:rPr lang="ro-RO" sz="2900" dirty="0" smtClean="0">
                <a:solidFill>
                  <a:srgbClr val="FF0000"/>
                </a:solidFill>
              </a:rPr>
              <a:t> </a:t>
            </a:r>
            <a:r>
              <a:rPr lang="ro-RO" sz="2900" dirty="0" err="1" smtClean="0">
                <a:solidFill>
                  <a:srgbClr val="FF0000"/>
                </a:solidFill>
              </a:rPr>
              <a:t>message</a:t>
            </a:r>
            <a:r>
              <a:rPr lang="ro-RO" sz="2900" dirty="0" smtClean="0">
                <a:solidFill>
                  <a:srgbClr val="FF0000"/>
                </a:solidFill>
              </a:rPr>
              <a:t> as </a:t>
            </a:r>
            <a:r>
              <a:rPr lang="ro-RO" sz="2900" dirty="0" err="1" smtClean="0">
                <a:solidFill>
                  <a:srgbClr val="FF0000"/>
                </a:solidFill>
              </a:rPr>
              <a:t>the</a:t>
            </a:r>
            <a:r>
              <a:rPr lang="ro-RO" sz="2900" dirty="0" smtClean="0">
                <a:solidFill>
                  <a:srgbClr val="FF0000"/>
                </a:solidFill>
              </a:rPr>
              <a:t> </a:t>
            </a:r>
            <a:r>
              <a:rPr lang="ro-RO" sz="2900" dirty="0" err="1" smtClean="0">
                <a:solidFill>
                  <a:srgbClr val="FF0000"/>
                </a:solidFill>
              </a:rPr>
              <a:t>one</a:t>
            </a:r>
            <a:r>
              <a:rPr lang="ro-RO" sz="2900" dirty="0" smtClean="0">
                <a:solidFill>
                  <a:srgbClr val="FF0000"/>
                </a:solidFill>
              </a:rPr>
              <a:t> in </a:t>
            </a:r>
            <a:r>
              <a:rPr lang="ro-RO" sz="2900" dirty="0" err="1" smtClean="0">
                <a:solidFill>
                  <a:srgbClr val="FF0000"/>
                </a:solidFill>
              </a:rPr>
              <a:t>the</a:t>
            </a:r>
            <a:r>
              <a:rPr lang="ro-RO" sz="2900" dirty="0" smtClean="0">
                <a:solidFill>
                  <a:srgbClr val="FF0000"/>
                </a:solidFill>
              </a:rPr>
              <a:t> 3rd step, </a:t>
            </a:r>
            <a:r>
              <a:rPr lang="ro-RO" sz="2900" dirty="0" err="1" smtClean="0">
                <a:solidFill>
                  <a:srgbClr val="FF0000"/>
                </a:solidFill>
              </a:rPr>
              <a:t>which</a:t>
            </a:r>
            <a:r>
              <a:rPr lang="ro-RO" sz="2900" dirty="0" smtClean="0">
                <a:solidFill>
                  <a:srgbClr val="FF0000"/>
                </a:solidFill>
              </a:rPr>
              <a:t> </a:t>
            </a:r>
            <a:r>
              <a:rPr lang="ro-RO" sz="2900" dirty="0" err="1" smtClean="0">
                <a:solidFill>
                  <a:srgbClr val="FF0000"/>
                </a:solidFill>
              </a:rPr>
              <a:t>makes</a:t>
            </a:r>
            <a:r>
              <a:rPr lang="ro-RO" sz="2900" dirty="0" smtClean="0">
                <a:solidFill>
                  <a:srgbClr val="FF0000"/>
                </a:solidFill>
              </a:rPr>
              <a:t> Nb </a:t>
            </a:r>
            <a:r>
              <a:rPr lang="ro-RO" sz="2900" dirty="0" err="1" smtClean="0">
                <a:solidFill>
                  <a:srgbClr val="FF0000"/>
                </a:solidFill>
              </a:rPr>
              <a:t>and</a:t>
            </a:r>
            <a:r>
              <a:rPr lang="ro-RO" sz="2900" dirty="0" smtClean="0">
                <a:solidFill>
                  <a:srgbClr val="FF0000"/>
                </a:solidFill>
              </a:rPr>
              <a:t> </a:t>
            </a:r>
            <a:r>
              <a:rPr lang="ro-RO" sz="2900" dirty="0" err="1" smtClean="0">
                <a:solidFill>
                  <a:srgbClr val="FF0000"/>
                </a:solidFill>
              </a:rPr>
              <a:t>identity</a:t>
            </a:r>
            <a:endParaRPr lang="ro-RO" sz="2900" dirty="0" smtClean="0">
              <a:solidFill>
                <a:srgbClr val="FF0000"/>
              </a:solidFill>
            </a:endParaRPr>
          </a:p>
          <a:p>
            <a:pPr>
              <a:buNone/>
            </a:pPr>
            <a:r>
              <a:rPr lang="ro-RO" sz="2900" dirty="0" smtClean="0">
                <a:solidFill>
                  <a:srgbClr val="FF0000"/>
                </a:solidFill>
              </a:rPr>
              <a:t>	// </a:t>
            </a:r>
            <a:r>
              <a:rPr lang="ro-RO" sz="2900" dirty="0" err="1" smtClean="0">
                <a:solidFill>
                  <a:srgbClr val="FF0000"/>
                </a:solidFill>
              </a:rPr>
              <a:t>so</a:t>
            </a:r>
            <a:r>
              <a:rPr lang="ro-RO" sz="2900" dirty="0" smtClean="0">
                <a:solidFill>
                  <a:srgbClr val="FF0000"/>
                </a:solidFill>
              </a:rPr>
              <a:t> </a:t>
            </a:r>
            <a:r>
              <a:rPr lang="ro-RO" sz="2900" dirty="0" err="1" smtClean="0">
                <a:solidFill>
                  <a:srgbClr val="FF0000"/>
                </a:solidFill>
              </a:rPr>
              <a:t>she</a:t>
            </a:r>
            <a:r>
              <a:rPr lang="ro-RO" sz="2900" dirty="0" smtClean="0">
                <a:solidFill>
                  <a:srgbClr val="FF0000"/>
                </a:solidFill>
              </a:rPr>
              <a:t> </a:t>
            </a:r>
            <a:r>
              <a:rPr lang="ro-RO" sz="2900" dirty="0" err="1" smtClean="0">
                <a:solidFill>
                  <a:srgbClr val="FF0000"/>
                </a:solidFill>
              </a:rPr>
              <a:t>sends</a:t>
            </a:r>
            <a:r>
              <a:rPr lang="ro-RO" sz="2900" dirty="0" smtClean="0">
                <a:solidFill>
                  <a:srgbClr val="FF0000"/>
                </a:solidFill>
              </a:rPr>
              <a:t> Nb </a:t>
            </a:r>
            <a:r>
              <a:rPr lang="ro-RO" sz="2900" dirty="0" err="1" smtClean="0">
                <a:solidFill>
                  <a:srgbClr val="FF0000"/>
                </a:solidFill>
              </a:rPr>
              <a:t>to</a:t>
            </a:r>
            <a:r>
              <a:rPr lang="ro-RO" sz="2900" dirty="0" smtClean="0">
                <a:solidFill>
                  <a:srgbClr val="FF0000"/>
                </a:solidFill>
              </a:rPr>
              <a:t> Sam</a:t>
            </a:r>
            <a:endParaRPr lang="ro-RO" sz="2900" dirty="0" smtClean="0"/>
          </a:p>
          <a:p>
            <a:r>
              <a:rPr lang="en-GB" dirty="0" smtClean="0"/>
              <a:t>4.  </a:t>
            </a:r>
            <a:r>
              <a:rPr lang="ro-RO" dirty="0" smtClean="0"/>
              <a:t>  </a:t>
            </a:r>
            <a:r>
              <a:rPr lang="en-GB" dirty="0" smtClean="0"/>
              <a:t>Alice  -&gt;  </a:t>
            </a:r>
            <a:r>
              <a:rPr lang="en-GB" dirty="0" err="1" smtClean="0"/>
              <a:t>I_Sam</a:t>
            </a:r>
            <a:r>
              <a:rPr lang="en-GB" dirty="0" smtClean="0"/>
              <a:t>  : </a:t>
            </a:r>
            <a:r>
              <a:rPr lang="en-GB" dirty="0" err="1" smtClean="0">
                <a:solidFill>
                  <a:srgbClr val="FF0000"/>
                </a:solidFill>
              </a:rPr>
              <a:t>Nb</a:t>
            </a:r>
            <a:endParaRPr lang="ro-RO" dirty="0" smtClean="0">
              <a:solidFill>
                <a:srgbClr val="FF0000"/>
              </a:solidFill>
            </a:endParaRPr>
          </a:p>
          <a:p>
            <a:r>
              <a:rPr lang="en-GB" dirty="0" smtClean="0"/>
              <a:t>7. </a:t>
            </a:r>
            <a:r>
              <a:rPr lang="ro-RO" dirty="0" smtClean="0"/>
              <a:t> </a:t>
            </a:r>
            <a:r>
              <a:rPr lang="en-GB" dirty="0" err="1" smtClean="0"/>
              <a:t>I_Alice</a:t>
            </a:r>
            <a:r>
              <a:rPr lang="en-GB" dirty="0" smtClean="0"/>
              <a:t> -&gt;  Bob   </a:t>
            </a:r>
            <a:r>
              <a:rPr lang="ro-RO" dirty="0" smtClean="0"/>
              <a:t>   </a:t>
            </a:r>
            <a:r>
              <a:rPr lang="en-GB" dirty="0" smtClean="0"/>
              <a:t>: {</a:t>
            </a:r>
            <a:r>
              <a:rPr lang="en-GB" dirty="0" err="1" smtClean="0"/>
              <a:t>Nb</a:t>
            </a:r>
            <a:r>
              <a:rPr lang="en-GB" dirty="0" smtClean="0"/>
              <a:t>}{PK(Bob)}</a:t>
            </a: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GB" dirty="0"/>
          </a:p>
        </p:txBody>
      </p:sp>
      <p:sp>
        <p:nvSpPr>
          <p:cNvPr id="3" name="Content Placeholder 2"/>
          <p:cNvSpPr>
            <a:spLocks noGrp="1"/>
          </p:cNvSpPr>
          <p:nvPr>
            <p:ph idx="1"/>
          </p:nvPr>
        </p:nvSpPr>
        <p:spPr/>
        <p:txBody>
          <a:bodyPr>
            <a:normAutofit fontScale="55000" lnSpcReduction="20000"/>
          </a:bodyPr>
          <a:lstStyle/>
          <a:p>
            <a:pPr>
              <a:buNone/>
            </a:pPr>
            <a:r>
              <a:rPr lang="en-GB" b="1" dirty="0" err="1" smtClean="0"/>
              <a:t>Secre</a:t>
            </a:r>
            <a:r>
              <a:rPr lang="ro-RO" b="1" dirty="0" err="1" smtClean="0"/>
              <a:t>cy</a:t>
            </a:r>
            <a:r>
              <a:rPr lang="ro-RO" b="1" dirty="0" smtClean="0"/>
              <a:t> </a:t>
            </a:r>
            <a:r>
              <a:rPr lang="ro-RO" b="1" dirty="0" err="1" smtClean="0"/>
              <a:t>fails</a:t>
            </a:r>
            <a:endParaRPr lang="ro-RO" b="1" dirty="0" smtClean="0"/>
          </a:p>
          <a:p>
            <a:endParaRPr lang="ro-RO" dirty="0" smtClean="0"/>
          </a:p>
          <a:p>
            <a:r>
              <a:rPr lang="en-GB" dirty="0" smtClean="0"/>
              <a:t>1.  </a:t>
            </a:r>
            <a:r>
              <a:rPr lang="en-GB" dirty="0" err="1" smtClean="0"/>
              <a:t>I_Bob</a:t>
            </a:r>
            <a:r>
              <a:rPr lang="en-GB" dirty="0" smtClean="0"/>
              <a:t>  -&gt;   Sam   </a:t>
            </a:r>
            <a:r>
              <a:rPr lang="ro-RO" dirty="0" smtClean="0"/>
              <a:t>  </a:t>
            </a:r>
            <a:r>
              <a:rPr lang="en-GB" dirty="0" smtClean="0"/>
              <a:t>: Alice</a:t>
            </a:r>
            <a:endParaRPr lang="ro-RO" dirty="0" smtClean="0"/>
          </a:p>
          <a:p>
            <a:r>
              <a:rPr lang="en-GB" dirty="0" smtClean="0"/>
              <a:t>2.   Sam   -&gt;  </a:t>
            </a:r>
            <a:r>
              <a:rPr lang="ro-RO" dirty="0" smtClean="0"/>
              <a:t> </a:t>
            </a:r>
            <a:r>
              <a:rPr lang="en-GB" dirty="0" err="1" smtClean="0"/>
              <a:t>I_Bob</a:t>
            </a:r>
            <a:r>
              <a:rPr lang="en-GB" dirty="0" smtClean="0"/>
              <a:t>  </a:t>
            </a:r>
            <a:r>
              <a:rPr lang="ro-RO" dirty="0" smtClean="0"/>
              <a:t> </a:t>
            </a:r>
            <a:r>
              <a:rPr lang="en-GB" dirty="0" smtClean="0"/>
              <a:t>: {Alice, PK(Alice)}{SKS(Sam)}</a:t>
            </a:r>
            <a:endParaRPr lang="ro-RO" dirty="0" smtClean="0"/>
          </a:p>
          <a:p>
            <a:r>
              <a:rPr lang="en-GB" dirty="0" smtClean="0"/>
              <a:t>3. </a:t>
            </a:r>
            <a:r>
              <a:rPr lang="en-GB" dirty="0" err="1" smtClean="0"/>
              <a:t>I_Alice</a:t>
            </a:r>
            <a:r>
              <a:rPr lang="en-GB" dirty="0" smtClean="0"/>
              <a:t> -&gt;   Bob   </a:t>
            </a:r>
            <a:r>
              <a:rPr lang="ro-RO" dirty="0" smtClean="0"/>
              <a:t>   </a:t>
            </a:r>
            <a:r>
              <a:rPr lang="en-GB" dirty="0" smtClean="0"/>
              <a:t>: {Nm, Alice}{PK(Bob)}</a:t>
            </a:r>
            <a:endParaRPr lang="ro-RO" dirty="0" smtClean="0"/>
          </a:p>
          <a:p>
            <a:r>
              <a:rPr lang="en-GB" dirty="0" smtClean="0"/>
              <a:t>4. </a:t>
            </a:r>
            <a:r>
              <a:rPr lang="ro-RO" dirty="0" smtClean="0"/>
              <a:t> </a:t>
            </a:r>
            <a:r>
              <a:rPr lang="en-GB" dirty="0" smtClean="0"/>
              <a:t>  Bob   -&gt;  </a:t>
            </a:r>
            <a:r>
              <a:rPr lang="ro-RO" dirty="0" smtClean="0"/>
              <a:t> </a:t>
            </a:r>
            <a:r>
              <a:rPr lang="en-GB" dirty="0" err="1" smtClean="0"/>
              <a:t>I_Sam</a:t>
            </a:r>
            <a:r>
              <a:rPr lang="en-GB" dirty="0" smtClean="0"/>
              <a:t> </a:t>
            </a:r>
            <a:r>
              <a:rPr lang="ro-RO" dirty="0" smtClean="0"/>
              <a:t> </a:t>
            </a:r>
            <a:r>
              <a:rPr lang="en-GB" dirty="0" smtClean="0"/>
              <a:t>: Alice</a:t>
            </a:r>
            <a:endParaRPr lang="ro-RO" dirty="0" smtClean="0"/>
          </a:p>
          <a:p>
            <a:r>
              <a:rPr lang="en-GB" dirty="0" smtClean="0"/>
              <a:t>5.  </a:t>
            </a:r>
            <a:r>
              <a:rPr lang="en-GB" dirty="0" err="1" smtClean="0"/>
              <a:t>I_Sam</a:t>
            </a:r>
            <a:r>
              <a:rPr lang="en-GB" dirty="0" smtClean="0"/>
              <a:t>  -&gt;  </a:t>
            </a:r>
            <a:r>
              <a:rPr lang="ro-RO" dirty="0" smtClean="0"/>
              <a:t> </a:t>
            </a:r>
            <a:r>
              <a:rPr lang="en-GB" dirty="0" smtClean="0"/>
              <a:t>Bob   </a:t>
            </a:r>
            <a:r>
              <a:rPr lang="ro-RO" dirty="0" smtClean="0"/>
              <a:t>  </a:t>
            </a:r>
            <a:r>
              <a:rPr lang="en-GB" dirty="0" smtClean="0"/>
              <a:t>: {Alice, PK(Alice)}{SKS(Sam)}</a:t>
            </a:r>
            <a:endParaRPr lang="ro-RO" dirty="0" smtClean="0"/>
          </a:p>
          <a:p>
            <a:r>
              <a:rPr lang="en-GB" dirty="0" smtClean="0"/>
              <a:t>6.  </a:t>
            </a:r>
            <a:r>
              <a:rPr lang="ro-RO" dirty="0" smtClean="0"/>
              <a:t> </a:t>
            </a:r>
            <a:r>
              <a:rPr lang="en-GB" dirty="0" smtClean="0"/>
              <a:t> Bob   -&gt; </a:t>
            </a:r>
            <a:r>
              <a:rPr lang="ro-RO" dirty="0" smtClean="0"/>
              <a:t>  </a:t>
            </a:r>
            <a:r>
              <a:rPr lang="en-GB" dirty="0" err="1" smtClean="0"/>
              <a:t>I_Alice</a:t>
            </a:r>
            <a:r>
              <a:rPr lang="en-GB" dirty="0" smtClean="0"/>
              <a:t> : {Nm, </a:t>
            </a:r>
            <a:r>
              <a:rPr lang="en-GB" dirty="0" err="1" smtClean="0"/>
              <a:t>Nb</a:t>
            </a:r>
            <a:r>
              <a:rPr lang="en-GB" dirty="0" smtClean="0"/>
              <a:t>}{PK(Alice)}</a:t>
            </a:r>
            <a:endParaRPr lang="ro-RO" dirty="0" smtClean="0"/>
          </a:p>
          <a:p>
            <a:r>
              <a:rPr lang="en-GB" dirty="0" smtClean="0"/>
              <a:t>3.  </a:t>
            </a:r>
            <a:r>
              <a:rPr lang="ro-RO" dirty="0" smtClean="0"/>
              <a:t> </a:t>
            </a:r>
            <a:r>
              <a:rPr lang="en-GB" dirty="0" err="1" smtClean="0"/>
              <a:t>I_Nb</a:t>
            </a:r>
            <a:r>
              <a:rPr lang="en-GB" dirty="0" smtClean="0"/>
              <a:t>   -&gt;  </a:t>
            </a:r>
            <a:r>
              <a:rPr lang="ro-RO" dirty="0" smtClean="0"/>
              <a:t> </a:t>
            </a:r>
            <a:r>
              <a:rPr lang="en-GB" dirty="0" smtClean="0"/>
              <a:t>Alice  </a:t>
            </a:r>
            <a:r>
              <a:rPr lang="ro-RO" dirty="0" smtClean="0"/>
              <a:t>  </a:t>
            </a:r>
            <a:r>
              <a:rPr lang="en-GB" dirty="0" smtClean="0"/>
              <a:t>: {Nm, </a:t>
            </a:r>
            <a:r>
              <a:rPr lang="en-GB" dirty="0" err="1" smtClean="0"/>
              <a:t>Nb</a:t>
            </a:r>
            <a:r>
              <a:rPr lang="en-GB" dirty="0" smtClean="0"/>
              <a:t>}{PK(Alice)}</a:t>
            </a:r>
            <a:r>
              <a:rPr lang="ro-RO" dirty="0" smtClean="0"/>
              <a:t>	</a:t>
            </a:r>
          </a:p>
          <a:p>
            <a:pPr>
              <a:buNone/>
            </a:pPr>
            <a:r>
              <a:rPr lang="ro-RO" dirty="0" smtClean="0">
                <a:solidFill>
                  <a:srgbClr val="FF0000"/>
                </a:solidFill>
              </a:rPr>
              <a:t>	</a:t>
            </a:r>
            <a:r>
              <a:rPr lang="ro-RO" sz="2900" dirty="0" smtClean="0">
                <a:solidFill>
                  <a:srgbClr val="FF0000"/>
                </a:solidFill>
              </a:rPr>
              <a:t>// Alice </a:t>
            </a:r>
            <a:r>
              <a:rPr lang="ro-RO" sz="2900" dirty="0" err="1" smtClean="0">
                <a:solidFill>
                  <a:srgbClr val="FF0000"/>
                </a:solidFill>
              </a:rPr>
              <a:t>treats</a:t>
            </a:r>
            <a:r>
              <a:rPr lang="ro-RO" sz="2900" dirty="0" smtClean="0">
                <a:solidFill>
                  <a:srgbClr val="FF0000"/>
                </a:solidFill>
              </a:rPr>
              <a:t> </a:t>
            </a:r>
            <a:r>
              <a:rPr lang="ro-RO" sz="2900" dirty="0" err="1" smtClean="0">
                <a:solidFill>
                  <a:srgbClr val="FF0000"/>
                </a:solidFill>
              </a:rPr>
              <a:t>message</a:t>
            </a:r>
            <a:r>
              <a:rPr lang="ro-RO" sz="2900" dirty="0" smtClean="0">
                <a:solidFill>
                  <a:srgbClr val="FF0000"/>
                </a:solidFill>
              </a:rPr>
              <a:t> as </a:t>
            </a:r>
            <a:r>
              <a:rPr lang="ro-RO" sz="2900" dirty="0" err="1" smtClean="0">
                <a:solidFill>
                  <a:srgbClr val="FF0000"/>
                </a:solidFill>
              </a:rPr>
              <a:t>the</a:t>
            </a:r>
            <a:r>
              <a:rPr lang="ro-RO" sz="2900" dirty="0" smtClean="0">
                <a:solidFill>
                  <a:srgbClr val="FF0000"/>
                </a:solidFill>
              </a:rPr>
              <a:t> </a:t>
            </a:r>
            <a:r>
              <a:rPr lang="ro-RO" sz="2900" dirty="0" err="1" smtClean="0">
                <a:solidFill>
                  <a:srgbClr val="FF0000"/>
                </a:solidFill>
              </a:rPr>
              <a:t>one</a:t>
            </a:r>
            <a:r>
              <a:rPr lang="ro-RO" sz="2900" dirty="0" smtClean="0">
                <a:solidFill>
                  <a:srgbClr val="FF0000"/>
                </a:solidFill>
              </a:rPr>
              <a:t> in </a:t>
            </a:r>
            <a:r>
              <a:rPr lang="ro-RO" sz="2900" dirty="0" err="1" smtClean="0">
                <a:solidFill>
                  <a:srgbClr val="FF0000"/>
                </a:solidFill>
              </a:rPr>
              <a:t>the</a:t>
            </a:r>
            <a:r>
              <a:rPr lang="ro-RO" sz="2900" dirty="0" smtClean="0">
                <a:solidFill>
                  <a:srgbClr val="FF0000"/>
                </a:solidFill>
              </a:rPr>
              <a:t> 3rd step, </a:t>
            </a:r>
            <a:r>
              <a:rPr lang="ro-RO" sz="2900" dirty="0" err="1" smtClean="0">
                <a:solidFill>
                  <a:srgbClr val="FF0000"/>
                </a:solidFill>
              </a:rPr>
              <a:t>which</a:t>
            </a:r>
            <a:r>
              <a:rPr lang="ro-RO" sz="2900" dirty="0" smtClean="0">
                <a:solidFill>
                  <a:srgbClr val="FF0000"/>
                </a:solidFill>
              </a:rPr>
              <a:t> </a:t>
            </a:r>
            <a:r>
              <a:rPr lang="ro-RO" sz="2900" dirty="0" err="1" smtClean="0">
                <a:solidFill>
                  <a:srgbClr val="FF0000"/>
                </a:solidFill>
              </a:rPr>
              <a:t>makes</a:t>
            </a:r>
            <a:r>
              <a:rPr lang="ro-RO" sz="2900" dirty="0" smtClean="0">
                <a:solidFill>
                  <a:srgbClr val="FF0000"/>
                </a:solidFill>
              </a:rPr>
              <a:t> Nb </a:t>
            </a:r>
            <a:r>
              <a:rPr lang="ro-RO" sz="2900" dirty="0" err="1" smtClean="0">
                <a:solidFill>
                  <a:srgbClr val="FF0000"/>
                </a:solidFill>
              </a:rPr>
              <a:t>and</a:t>
            </a:r>
            <a:r>
              <a:rPr lang="ro-RO" sz="2900" dirty="0" smtClean="0">
                <a:solidFill>
                  <a:srgbClr val="FF0000"/>
                </a:solidFill>
              </a:rPr>
              <a:t> </a:t>
            </a:r>
            <a:r>
              <a:rPr lang="ro-RO" sz="2900" dirty="0" err="1" smtClean="0">
                <a:solidFill>
                  <a:srgbClr val="FF0000"/>
                </a:solidFill>
              </a:rPr>
              <a:t>identity</a:t>
            </a:r>
            <a:endParaRPr lang="ro-RO" sz="2900" dirty="0" smtClean="0">
              <a:solidFill>
                <a:srgbClr val="FF0000"/>
              </a:solidFill>
            </a:endParaRPr>
          </a:p>
          <a:p>
            <a:pPr>
              <a:buNone/>
            </a:pPr>
            <a:r>
              <a:rPr lang="ro-RO" sz="2900" dirty="0" smtClean="0">
                <a:solidFill>
                  <a:srgbClr val="FF0000"/>
                </a:solidFill>
              </a:rPr>
              <a:t>	// </a:t>
            </a:r>
            <a:r>
              <a:rPr lang="ro-RO" sz="2900" dirty="0" err="1" smtClean="0">
                <a:solidFill>
                  <a:srgbClr val="FF0000"/>
                </a:solidFill>
              </a:rPr>
              <a:t>so</a:t>
            </a:r>
            <a:r>
              <a:rPr lang="ro-RO" sz="2900" dirty="0" smtClean="0">
                <a:solidFill>
                  <a:srgbClr val="FF0000"/>
                </a:solidFill>
              </a:rPr>
              <a:t> </a:t>
            </a:r>
            <a:r>
              <a:rPr lang="ro-RO" sz="2900" dirty="0" err="1" smtClean="0">
                <a:solidFill>
                  <a:srgbClr val="FF0000"/>
                </a:solidFill>
              </a:rPr>
              <a:t>she</a:t>
            </a:r>
            <a:r>
              <a:rPr lang="ro-RO" sz="2900" dirty="0" smtClean="0">
                <a:solidFill>
                  <a:srgbClr val="FF0000"/>
                </a:solidFill>
              </a:rPr>
              <a:t> </a:t>
            </a:r>
            <a:r>
              <a:rPr lang="ro-RO" sz="2900" dirty="0" err="1" smtClean="0">
                <a:solidFill>
                  <a:srgbClr val="FF0000"/>
                </a:solidFill>
              </a:rPr>
              <a:t>sends</a:t>
            </a:r>
            <a:r>
              <a:rPr lang="ro-RO" sz="2900" dirty="0" smtClean="0">
                <a:solidFill>
                  <a:srgbClr val="FF0000"/>
                </a:solidFill>
              </a:rPr>
              <a:t> Nb </a:t>
            </a:r>
            <a:r>
              <a:rPr lang="ro-RO" sz="2900" dirty="0" err="1" smtClean="0">
                <a:solidFill>
                  <a:srgbClr val="FF0000"/>
                </a:solidFill>
              </a:rPr>
              <a:t>to</a:t>
            </a:r>
            <a:r>
              <a:rPr lang="ro-RO" sz="2900" dirty="0" smtClean="0">
                <a:solidFill>
                  <a:srgbClr val="FF0000"/>
                </a:solidFill>
              </a:rPr>
              <a:t> Sam</a:t>
            </a:r>
          </a:p>
          <a:p>
            <a:r>
              <a:rPr lang="en-GB" dirty="0" smtClean="0"/>
              <a:t>4.  </a:t>
            </a:r>
            <a:r>
              <a:rPr lang="ro-RO" dirty="0" smtClean="0"/>
              <a:t>  </a:t>
            </a:r>
            <a:r>
              <a:rPr lang="en-GB" dirty="0" smtClean="0"/>
              <a:t>Alice  -&gt;  </a:t>
            </a:r>
            <a:r>
              <a:rPr lang="ro-RO" dirty="0" smtClean="0"/>
              <a:t> </a:t>
            </a:r>
            <a:r>
              <a:rPr lang="en-GB" dirty="0" err="1" smtClean="0"/>
              <a:t>I_Sam</a:t>
            </a:r>
            <a:r>
              <a:rPr lang="en-GB" dirty="0" smtClean="0"/>
              <a:t>  : </a:t>
            </a:r>
            <a:r>
              <a:rPr lang="en-GB" dirty="0" err="1" smtClean="0">
                <a:solidFill>
                  <a:srgbClr val="FF0000"/>
                </a:solidFill>
              </a:rPr>
              <a:t>Nb</a:t>
            </a:r>
            <a:endParaRPr lang="ro-RO" dirty="0" smtClean="0">
              <a:solidFill>
                <a:srgbClr val="FF0000"/>
              </a:solidFill>
            </a:endParaRPr>
          </a:p>
          <a:p>
            <a:r>
              <a:rPr lang="en-GB" dirty="0" smtClean="0"/>
              <a:t>7. </a:t>
            </a:r>
            <a:r>
              <a:rPr lang="ro-RO" dirty="0" smtClean="0"/>
              <a:t> </a:t>
            </a:r>
            <a:r>
              <a:rPr lang="en-GB" dirty="0" err="1" smtClean="0"/>
              <a:t>I_Alice</a:t>
            </a:r>
            <a:r>
              <a:rPr lang="en-GB" dirty="0" smtClean="0"/>
              <a:t> -&gt;   Bob   </a:t>
            </a:r>
            <a:r>
              <a:rPr lang="ro-RO" dirty="0" smtClean="0"/>
              <a:t>  </a:t>
            </a:r>
            <a:r>
              <a:rPr lang="en-GB" dirty="0" smtClean="0"/>
              <a:t>: {</a:t>
            </a:r>
            <a:r>
              <a:rPr lang="en-GB" dirty="0" err="1" smtClean="0"/>
              <a:t>Nb</a:t>
            </a:r>
            <a:r>
              <a:rPr lang="en-GB" dirty="0" smtClean="0"/>
              <a:t>}{PK(Bob)}  </a:t>
            </a:r>
            <a:endParaRPr lang="ro-RO" dirty="0" smtClean="0"/>
          </a:p>
          <a:p>
            <a:pPr>
              <a:buNone/>
            </a:pPr>
            <a:endParaRPr lang="ro-RO" dirty="0" smtClean="0"/>
          </a:p>
          <a:p>
            <a:pPr>
              <a:buNone/>
            </a:pPr>
            <a:r>
              <a:rPr lang="en-GB" dirty="0" smtClean="0"/>
              <a:t>The intruder knows </a:t>
            </a:r>
            <a:r>
              <a:rPr lang="en-GB" dirty="0" err="1" smtClean="0"/>
              <a:t>Nb</a:t>
            </a: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US" b="1" dirty="0"/>
          </a:p>
        </p:txBody>
      </p:sp>
      <p:sp>
        <p:nvSpPr>
          <p:cNvPr id="3" name="Content Placeholder 2"/>
          <p:cNvSpPr>
            <a:spLocks noGrp="1"/>
          </p:cNvSpPr>
          <p:nvPr>
            <p:ph idx="1"/>
          </p:nvPr>
        </p:nvSpPr>
        <p:spPr/>
        <p:txBody>
          <a:bodyPr>
            <a:noAutofit/>
          </a:bodyPr>
          <a:lstStyle/>
          <a:p>
            <a:r>
              <a:rPr lang="en-US" sz="1600" dirty="0" smtClean="0"/>
              <a:t>Adapt the script for the seven message adapted Needham Schroeder Public Key Protocol to remove the identities from within the encrypted components of the key delivery messages, messages 3 and 6. </a:t>
            </a:r>
            <a:r>
              <a:rPr lang="en-US" sz="1600" dirty="0" err="1" smtClean="0"/>
              <a:t>Analyse</a:t>
            </a:r>
            <a:r>
              <a:rPr lang="en-US" sz="1600" dirty="0" smtClean="0"/>
              <a:t> this protocol using Casper and FDR.</a:t>
            </a:r>
          </a:p>
          <a:p>
            <a:pPr>
              <a:buNone/>
            </a:pPr>
            <a:endParaRPr lang="en-US" sz="1600" dirty="0" smtClean="0"/>
          </a:p>
          <a:p>
            <a:pPr>
              <a:buNone/>
            </a:pPr>
            <a:r>
              <a:rPr lang="en-US" sz="1600" dirty="0" smtClean="0"/>
              <a:t>1 . A → S : B</a:t>
            </a:r>
          </a:p>
          <a:p>
            <a:pPr>
              <a:buNone/>
            </a:pPr>
            <a:r>
              <a:rPr lang="en-US" sz="1600" dirty="0" smtClean="0"/>
              <a:t>2 . S → A : {PK(B)}SSK(S)</a:t>
            </a:r>
          </a:p>
          <a:p>
            <a:pPr>
              <a:buNone/>
            </a:pPr>
            <a:r>
              <a:rPr lang="pt-BR" sz="1600" dirty="0" smtClean="0"/>
              <a:t>3 . A → B : A, B, {na, </a:t>
            </a:r>
            <a:r>
              <a:rPr lang="pt-BR" sz="1600" strike="sngStrike" dirty="0" smtClean="0">
                <a:solidFill>
                  <a:srgbClr val="FF0000"/>
                </a:solidFill>
              </a:rPr>
              <a:t>A</a:t>
            </a:r>
            <a:r>
              <a:rPr lang="pt-BR" sz="1600" dirty="0" smtClean="0"/>
              <a:t>}PK(B)</a:t>
            </a:r>
          </a:p>
          <a:p>
            <a:pPr>
              <a:buNone/>
            </a:pPr>
            <a:r>
              <a:rPr lang="en-US" sz="1600" dirty="0" smtClean="0"/>
              <a:t>4 . B → S : A</a:t>
            </a:r>
          </a:p>
          <a:p>
            <a:pPr>
              <a:buNone/>
            </a:pPr>
            <a:r>
              <a:rPr lang="en-US" sz="1600" dirty="0" smtClean="0"/>
              <a:t>5 . S → B : {PK(A)}SSK(A)</a:t>
            </a:r>
          </a:p>
          <a:p>
            <a:pPr>
              <a:buNone/>
            </a:pPr>
            <a:r>
              <a:rPr lang="pt-BR" sz="1600" dirty="0" smtClean="0"/>
              <a:t>6 . B → A : B, A, {na, nb, </a:t>
            </a:r>
            <a:r>
              <a:rPr lang="pt-BR" sz="1600" strike="sngStrike" dirty="0" smtClean="0">
                <a:solidFill>
                  <a:srgbClr val="FF0000"/>
                </a:solidFill>
              </a:rPr>
              <a:t>B</a:t>
            </a:r>
            <a:r>
              <a:rPr lang="pt-BR" sz="1600" dirty="0" smtClean="0"/>
              <a:t>}PK(A)</a:t>
            </a:r>
          </a:p>
          <a:p>
            <a:pPr>
              <a:buNone/>
            </a:pPr>
            <a:r>
              <a:rPr lang="en-US" sz="1600" dirty="0" smtClean="0"/>
              <a:t>7 . A → B : A, B, {</a:t>
            </a:r>
            <a:r>
              <a:rPr lang="en-US" sz="1600" dirty="0" err="1" smtClean="0"/>
              <a:t>nb</a:t>
            </a:r>
            <a:r>
              <a:rPr lang="en-US" sz="1600" dirty="0" smtClean="0"/>
              <a:t>}PK(B)</a:t>
            </a:r>
          </a:p>
          <a:p>
            <a:pPr>
              <a:buNone/>
            </a:pPr>
            <a:endParaRPr lang="en-US" sz="1600" dirty="0" smtClean="0"/>
          </a:p>
          <a:p>
            <a:pPr>
              <a:buNone/>
            </a:pPr>
            <a:r>
              <a:rPr lang="en-US" sz="1600" b="1" dirty="0" smtClean="0"/>
              <a:t>…\casper-2.0\</a:t>
            </a:r>
            <a:r>
              <a:rPr lang="en-US" sz="1600" b="1" dirty="0" err="1" smtClean="0"/>
              <a:t>ExamplesLibrary</a:t>
            </a:r>
            <a:r>
              <a:rPr lang="en-US" sz="1600" b="1" dirty="0" smtClean="0"/>
              <a:t>\</a:t>
            </a:r>
            <a:r>
              <a:rPr lang="en-US" sz="1600" b="1" dirty="0" err="1" smtClean="0"/>
              <a:t>TypeFlaws</a:t>
            </a:r>
            <a:r>
              <a:rPr lang="en-US" sz="1600" b="1" dirty="0" smtClean="0"/>
              <a:t>\NSSK.spl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GB" dirty="0"/>
          </a:p>
        </p:txBody>
      </p:sp>
      <p:sp>
        <p:nvSpPr>
          <p:cNvPr id="3" name="Content Placeholder 2"/>
          <p:cNvSpPr>
            <a:spLocks noGrp="1"/>
          </p:cNvSpPr>
          <p:nvPr>
            <p:ph idx="1"/>
          </p:nvPr>
        </p:nvSpPr>
        <p:spPr/>
        <p:txBody>
          <a:bodyPr>
            <a:normAutofit fontScale="77500" lnSpcReduction="20000"/>
          </a:bodyPr>
          <a:lstStyle/>
          <a:p>
            <a:pPr>
              <a:buNone/>
            </a:pPr>
            <a:r>
              <a:rPr lang="ro-RO" b="1" dirty="0" err="1" smtClean="0"/>
              <a:t>Authentication</a:t>
            </a:r>
            <a:r>
              <a:rPr lang="ro-RO" b="1" dirty="0" smtClean="0"/>
              <a:t> </a:t>
            </a:r>
            <a:r>
              <a:rPr lang="ro-RO" b="1" dirty="0" err="1" smtClean="0"/>
              <a:t>fails</a:t>
            </a:r>
            <a:endParaRPr lang="ro-RO" b="1" dirty="0" smtClean="0"/>
          </a:p>
          <a:p>
            <a:pPr>
              <a:buNone/>
            </a:pPr>
            <a:endParaRPr lang="ro-RO" dirty="0" smtClean="0"/>
          </a:p>
          <a:p>
            <a:pPr marL="514350" indent="-514350">
              <a:buAutoNum type="arabicPeriod" startAt="3"/>
            </a:pPr>
            <a:r>
              <a:rPr lang="ro-RO" dirty="0" smtClean="0"/>
              <a:t> </a:t>
            </a:r>
            <a:r>
              <a:rPr lang="en-GB" dirty="0" err="1" smtClean="0">
                <a:solidFill>
                  <a:srgbClr val="FF0000"/>
                </a:solidFill>
              </a:rPr>
              <a:t>I_Nb</a:t>
            </a:r>
            <a:r>
              <a:rPr lang="en-GB" dirty="0" smtClean="0"/>
              <a:t>   -&gt;  Alice </a:t>
            </a:r>
            <a:r>
              <a:rPr lang="ro-RO" dirty="0" smtClean="0"/>
              <a:t>  </a:t>
            </a:r>
            <a:r>
              <a:rPr lang="en-GB" dirty="0" smtClean="0"/>
              <a:t> : {Nm}{PK(Alice)}</a:t>
            </a:r>
            <a:endParaRPr lang="ro-RO" dirty="0" smtClean="0"/>
          </a:p>
          <a:p>
            <a:pPr marL="514350" indent="-514350">
              <a:buNone/>
            </a:pPr>
            <a:r>
              <a:rPr lang="en-GB" dirty="0" smtClean="0"/>
              <a:t>3. </a:t>
            </a:r>
            <a:r>
              <a:rPr lang="ro-RO" dirty="0" smtClean="0"/>
              <a:t> </a:t>
            </a:r>
            <a:r>
              <a:rPr lang="en-GB" dirty="0" err="1" smtClean="0">
                <a:solidFill>
                  <a:srgbClr val="FF0000"/>
                </a:solidFill>
              </a:rPr>
              <a:t>I_Alice</a:t>
            </a:r>
            <a:r>
              <a:rPr lang="ro-RO" dirty="0" smtClean="0"/>
              <a:t> </a:t>
            </a:r>
            <a:r>
              <a:rPr lang="en-GB" dirty="0" smtClean="0"/>
              <a:t> -&gt;   Bob   </a:t>
            </a:r>
            <a:r>
              <a:rPr lang="ro-RO" dirty="0" smtClean="0"/>
              <a:t>  </a:t>
            </a:r>
            <a:r>
              <a:rPr lang="en-GB" dirty="0" smtClean="0"/>
              <a:t>: {Nm}{PK(Bob)}</a:t>
            </a:r>
            <a:endParaRPr lang="ro-RO" dirty="0" smtClean="0"/>
          </a:p>
          <a:p>
            <a:pPr marL="514350" indent="-514350">
              <a:buAutoNum type="arabicPeriod"/>
            </a:pPr>
            <a:r>
              <a:rPr lang="en-GB" dirty="0" err="1" smtClean="0"/>
              <a:t>I_Bob</a:t>
            </a:r>
            <a:r>
              <a:rPr lang="ro-RO" dirty="0" smtClean="0"/>
              <a:t> </a:t>
            </a:r>
            <a:r>
              <a:rPr lang="en-GB" dirty="0" smtClean="0"/>
              <a:t>  -&gt;   Sam   : Alice</a:t>
            </a:r>
            <a:endParaRPr lang="ro-RO" dirty="0" smtClean="0"/>
          </a:p>
          <a:p>
            <a:pPr marL="514350" indent="-514350">
              <a:buAutoNum type="arabicPeriod" startAt="4"/>
            </a:pPr>
            <a:r>
              <a:rPr lang="ro-RO" dirty="0" smtClean="0"/>
              <a:t> </a:t>
            </a:r>
            <a:r>
              <a:rPr lang="en-GB" dirty="0" smtClean="0"/>
              <a:t>Alice</a:t>
            </a:r>
            <a:r>
              <a:rPr lang="ro-RO" dirty="0" smtClean="0"/>
              <a:t> </a:t>
            </a:r>
            <a:r>
              <a:rPr lang="en-GB" dirty="0" smtClean="0"/>
              <a:t>  -&gt;  </a:t>
            </a:r>
            <a:r>
              <a:rPr lang="en-GB" dirty="0" err="1" smtClean="0">
                <a:solidFill>
                  <a:srgbClr val="FF0000"/>
                </a:solidFill>
              </a:rPr>
              <a:t>I_Sam</a:t>
            </a:r>
            <a:r>
              <a:rPr lang="en-GB" dirty="0" smtClean="0"/>
              <a:t>  : </a:t>
            </a:r>
            <a:r>
              <a:rPr lang="en-GB" dirty="0" err="1" smtClean="0"/>
              <a:t>Nb</a:t>
            </a:r>
            <a:endParaRPr lang="ro-RO" dirty="0" smtClean="0"/>
          </a:p>
          <a:p>
            <a:pPr marL="514350" indent="-514350">
              <a:buNone/>
            </a:pPr>
            <a:r>
              <a:rPr lang="ro-RO" dirty="0" smtClean="0"/>
              <a:t>4.       </a:t>
            </a:r>
            <a:r>
              <a:rPr lang="en-GB" dirty="0" smtClean="0"/>
              <a:t>Bob   -&gt;  </a:t>
            </a:r>
            <a:r>
              <a:rPr lang="en-GB" dirty="0" err="1" smtClean="0">
                <a:solidFill>
                  <a:srgbClr val="FF0000"/>
                </a:solidFill>
              </a:rPr>
              <a:t>I_Sam</a:t>
            </a:r>
            <a:r>
              <a:rPr lang="en-GB" dirty="0" smtClean="0"/>
              <a:t>  : Alice</a:t>
            </a:r>
            <a:r>
              <a:rPr lang="ro-RO" dirty="0" smtClean="0"/>
              <a:t> </a:t>
            </a:r>
          </a:p>
          <a:p>
            <a:pPr marL="514350" indent="-514350">
              <a:buAutoNum type="arabicPeriod" startAt="2"/>
            </a:pPr>
            <a:r>
              <a:rPr lang="ro-RO" dirty="0" smtClean="0"/>
              <a:t>  </a:t>
            </a:r>
            <a:r>
              <a:rPr lang="en-GB" dirty="0" smtClean="0"/>
              <a:t>Sam   -&gt;  </a:t>
            </a:r>
            <a:r>
              <a:rPr lang="en-GB" dirty="0" err="1" smtClean="0">
                <a:solidFill>
                  <a:srgbClr val="FF0000"/>
                </a:solidFill>
              </a:rPr>
              <a:t>I_Bob</a:t>
            </a:r>
            <a:r>
              <a:rPr lang="en-GB" dirty="0" smtClean="0"/>
              <a:t>  </a:t>
            </a:r>
            <a:r>
              <a:rPr lang="ro-RO" dirty="0" smtClean="0"/>
              <a:t> </a:t>
            </a:r>
            <a:r>
              <a:rPr lang="en-GB" dirty="0" smtClean="0"/>
              <a:t>: {Alice, PK(Alice)}{SKS(Sam)}</a:t>
            </a:r>
            <a:endParaRPr lang="ro-RO" dirty="0" smtClean="0"/>
          </a:p>
          <a:p>
            <a:pPr marL="514350" indent="-514350">
              <a:buAutoNum type="arabicPeriod" startAt="5"/>
            </a:pPr>
            <a:r>
              <a:rPr lang="en-GB" dirty="0" err="1" smtClean="0">
                <a:solidFill>
                  <a:srgbClr val="FF0000"/>
                </a:solidFill>
              </a:rPr>
              <a:t>I_Sam</a:t>
            </a:r>
            <a:r>
              <a:rPr lang="en-GB" dirty="0" smtClean="0"/>
              <a:t>  -&gt;   Bob   </a:t>
            </a:r>
            <a:r>
              <a:rPr lang="ro-RO" dirty="0" smtClean="0"/>
              <a:t>  </a:t>
            </a:r>
            <a:r>
              <a:rPr lang="en-GB" dirty="0" smtClean="0"/>
              <a:t>: {Alice, PK(Alice)}{SKS(Sam)}</a:t>
            </a:r>
            <a:endParaRPr lang="ro-RO" dirty="0" smtClean="0"/>
          </a:p>
          <a:p>
            <a:pPr marL="514350" indent="-514350">
              <a:buAutoNum type="arabicPeriod" startAt="6"/>
            </a:pPr>
            <a:r>
              <a:rPr lang="ro-RO" dirty="0" smtClean="0"/>
              <a:t>  </a:t>
            </a:r>
            <a:r>
              <a:rPr lang="en-GB" dirty="0" smtClean="0"/>
              <a:t>Bob   -&gt; </a:t>
            </a:r>
            <a:r>
              <a:rPr lang="en-GB" dirty="0" err="1" smtClean="0">
                <a:solidFill>
                  <a:srgbClr val="FF0000"/>
                </a:solidFill>
              </a:rPr>
              <a:t>I_Alice</a:t>
            </a:r>
            <a:r>
              <a:rPr lang="en-GB" dirty="0" smtClean="0"/>
              <a:t> </a:t>
            </a:r>
            <a:r>
              <a:rPr lang="ro-RO" dirty="0" smtClean="0"/>
              <a:t>  </a:t>
            </a:r>
            <a:r>
              <a:rPr lang="en-GB" dirty="0" smtClean="0">
                <a:solidFill>
                  <a:srgbClr val="0070C0"/>
                </a:solidFill>
              </a:rPr>
              <a:t>: {Nm, </a:t>
            </a:r>
            <a:r>
              <a:rPr lang="en-GB" dirty="0" err="1" smtClean="0">
                <a:solidFill>
                  <a:srgbClr val="0070C0"/>
                </a:solidFill>
              </a:rPr>
              <a:t>Nb</a:t>
            </a:r>
            <a:r>
              <a:rPr lang="en-GB" dirty="0" smtClean="0">
                <a:solidFill>
                  <a:srgbClr val="0070C0"/>
                </a:solidFill>
              </a:rPr>
              <a:t>}{PK(Alice)}</a:t>
            </a:r>
            <a:endParaRPr lang="ro-RO" dirty="0" smtClean="0">
              <a:solidFill>
                <a:srgbClr val="0070C0"/>
              </a:solidFill>
            </a:endParaRPr>
          </a:p>
          <a:p>
            <a:pPr marL="514350" indent="-514350">
              <a:buNone/>
            </a:pPr>
            <a:r>
              <a:rPr lang="en-GB" dirty="0" smtClean="0"/>
              <a:t>7. </a:t>
            </a:r>
            <a:r>
              <a:rPr lang="ro-RO" dirty="0" smtClean="0"/>
              <a:t>  </a:t>
            </a:r>
            <a:r>
              <a:rPr lang="en-GB" dirty="0" err="1" smtClean="0">
                <a:solidFill>
                  <a:srgbClr val="FF0000"/>
                </a:solidFill>
              </a:rPr>
              <a:t>I_Alice</a:t>
            </a:r>
            <a:r>
              <a:rPr lang="en-GB" dirty="0" smtClean="0"/>
              <a:t> -&gt;   Bob   </a:t>
            </a:r>
            <a:r>
              <a:rPr lang="ro-RO" dirty="0" smtClean="0"/>
              <a:t>  </a:t>
            </a:r>
            <a:r>
              <a:rPr lang="en-GB" dirty="0" smtClean="0"/>
              <a:t>: {</a:t>
            </a:r>
            <a:r>
              <a:rPr lang="en-GB" dirty="0" err="1" smtClean="0"/>
              <a:t>Nb</a:t>
            </a:r>
            <a:r>
              <a:rPr lang="en-GB" dirty="0" smtClean="0"/>
              <a:t>}{PK(Bob)}</a:t>
            </a:r>
            <a:endParaRPr lang="en-GB"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ro-RO" b="1" dirty="0" err="1" smtClean="0"/>
              <a:t>Secrecy</a:t>
            </a:r>
            <a:r>
              <a:rPr lang="ro-RO" b="1" dirty="0" smtClean="0"/>
              <a:t> </a:t>
            </a:r>
            <a:r>
              <a:rPr lang="ro-RO" b="1" dirty="0" err="1" smtClean="0"/>
              <a:t>fails</a:t>
            </a:r>
            <a:endParaRPr lang="ro-RO" b="1" dirty="0" smtClean="0"/>
          </a:p>
          <a:p>
            <a:pPr>
              <a:buNone/>
            </a:pPr>
            <a:endParaRPr lang="ro-RO" dirty="0" smtClean="0"/>
          </a:p>
          <a:p>
            <a:pPr marL="514350" indent="-514350">
              <a:buAutoNum type="arabicPeriod" startAt="3"/>
            </a:pPr>
            <a:r>
              <a:rPr lang="en-GB" dirty="0" err="1" smtClean="0">
                <a:solidFill>
                  <a:srgbClr val="FF0000"/>
                </a:solidFill>
              </a:rPr>
              <a:t>I_Nb</a:t>
            </a:r>
            <a:r>
              <a:rPr lang="en-GB" dirty="0" smtClean="0"/>
              <a:t>   -&gt;  Alice  </a:t>
            </a:r>
            <a:r>
              <a:rPr lang="ro-RO" dirty="0" smtClean="0"/>
              <a:t>  </a:t>
            </a:r>
            <a:r>
              <a:rPr lang="en-GB" dirty="0" smtClean="0"/>
              <a:t>: {Nm}{PK(Alice)}</a:t>
            </a:r>
            <a:endParaRPr lang="ro-RO" dirty="0" smtClean="0"/>
          </a:p>
          <a:p>
            <a:pPr marL="514350" indent="-514350">
              <a:buAutoNum type="arabicPeriod" startAt="4"/>
            </a:pPr>
            <a:r>
              <a:rPr lang="ro-RO" dirty="0" smtClean="0"/>
              <a:t> </a:t>
            </a:r>
            <a:r>
              <a:rPr lang="en-GB" dirty="0" smtClean="0"/>
              <a:t>Alice  -&gt;  </a:t>
            </a:r>
            <a:r>
              <a:rPr lang="en-GB" dirty="0" err="1" smtClean="0">
                <a:solidFill>
                  <a:srgbClr val="FF0000"/>
                </a:solidFill>
              </a:rPr>
              <a:t>I_Sam</a:t>
            </a:r>
            <a:r>
              <a:rPr lang="en-GB" dirty="0" smtClean="0"/>
              <a:t>  : </a:t>
            </a:r>
            <a:r>
              <a:rPr lang="en-GB" dirty="0" err="1" smtClean="0"/>
              <a:t>Nb</a:t>
            </a:r>
            <a:endParaRPr lang="ro-RO" dirty="0" smtClean="0"/>
          </a:p>
          <a:p>
            <a:pPr marL="514350" indent="-514350">
              <a:buNone/>
            </a:pPr>
            <a:r>
              <a:rPr lang="en-GB" dirty="0" smtClean="0"/>
              <a:t>3. </a:t>
            </a:r>
            <a:r>
              <a:rPr lang="ro-RO" dirty="0" smtClean="0"/>
              <a:t>  </a:t>
            </a:r>
            <a:r>
              <a:rPr lang="en-GB" dirty="0" err="1" smtClean="0">
                <a:solidFill>
                  <a:srgbClr val="FF0000"/>
                </a:solidFill>
              </a:rPr>
              <a:t>I_Alice</a:t>
            </a:r>
            <a:r>
              <a:rPr lang="en-GB" dirty="0" smtClean="0"/>
              <a:t> -&gt;   Bob  </a:t>
            </a:r>
            <a:r>
              <a:rPr lang="ro-RO" dirty="0" smtClean="0"/>
              <a:t>  </a:t>
            </a:r>
            <a:r>
              <a:rPr lang="en-GB" dirty="0" smtClean="0"/>
              <a:t> : {</a:t>
            </a:r>
            <a:r>
              <a:rPr lang="en-GB" dirty="0" err="1" smtClean="0"/>
              <a:t>Nb</a:t>
            </a:r>
            <a:r>
              <a:rPr lang="en-GB" dirty="0" smtClean="0"/>
              <a:t>}{PK(Bob)}</a:t>
            </a:r>
            <a:endParaRPr lang="ro-RO" dirty="0" smtClean="0"/>
          </a:p>
          <a:p>
            <a:pPr marL="514350" indent="-514350">
              <a:buAutoNum type="arabicPeriod"/>
            </a:pPr>
            <a:r>
              <a:rPr lang="en-GB" dirty="0" err="1" smtClean="0">
                <a:solidFill>
                  <a:srgbClr val="FF0000"/>
                </a:solidFill>
              </a:rPr>
              <a:t>I_Bob</a:t>
            </a:r>
            <a:r>
              <a:rPr lang="en-GB" dirty="0" smtClean="0"/>
              <a:t>  -&gt;   Sam   : Alice</a:t>
            </a:r>
            <a:endParaRPr lang="ro-RO" dirty="0" smtClean="0"/>
          </a:p>
          <a:p>
            <a:pPr marL="514350" indent="-514350">
              <a:buAutoNum type="arabicPeriod" startAt="4"/>
            </a:pPr>
            <a:r>
              <a:rPr lang="ro-RO" dirty="0" smtClean="0"/>
              <a:t> </a:t>
            </a:r>
            <a:r>
              <a:rPr lang="en-GB" dirty="0" smtClean="0"/>
              <a:t>Bob</a:t>
            </a:r>
            <a:r>
              <a:rPr lang="ro-RO" dirty="0" smtClean="0"/>
              <a:t> </a:t>
            </a:r>
            <a:r>
              <a:rPr lang="en-GB" dirty="0" smtClean="0"/>
              <a:t>   -&gt;  </a:t>
            </a:r>
            <a:r>
              <a:rPr lang="en-GB" dirty="0" err="1" smtClean="0">
                <a:solidFill>
                  <a:srgbClr val="FF0000"/>
                </a:solidFill>
              </a:rPr>
              <a:t>I_Sam</a:t>
            </a:r>
            <a:r>
              <a:rPr lang="en-GB" dirty="0" smtClean="0"/>
              <a:t>  : Alice</a:t>
            </a:r>
            <a:endParaRPr lang="ro-RO" dirty="0" smtClean="0"/>
          </a:p>
          <a:p>
            <a:pPr marL="514350" indent="-514350">
              <a:buAutoNum type="arabicPeriod" startAt="2"/>
            </a:pPr>
            <a:r>
              <a:rPr lang="ro-RO" dirty="0" smtClean="0"/>
              <a:t> </a:t>
            </a:r>
            <a:r>
              <a:rPr lang="en-GB" dirty="0" smtClean="0"/>
              <a:t>Sam   -&gt;  </a:t>
            </a:r>
            <a:r>
              <a:rPr lang="en-GB" dirty="0" err="1" smtClean="0">
                <a:solidFill>
                  <a:srgbClr val="FF0000"/>
                </a:solidFill>
              </a:rPr>
              <a:t>I_Bob</a:t>
            </a:r>
            <a:r>
              <a:rPr lang="en-GB" dirty="0" smtClean="0"/>
              <a:t> </a:t>
            </a:r>
            <a:r>
              <a:rPr lang="ro-RO" dirty="0" smtClean="0"/>
              <a:t> </a:t>
            </a:r>
            <a:r>
              <a:rPr lang="en-GB" dirty="0" smtClean="0"/>
              <a:t> : {Alice, PK(Alice)}{SKS(Sam)}</a:t>
            </a:r>
            <a:endParaRPr lang="ro-RO" dirty="0" smtClean="0"/>
          </a:p>
          <a:p>
            <a:pPr marL="514350" indent="-514350">
              <a:buAutoNum type="arabicPeriod" startAt="5"/>
            </a:pPr>
            <a:r>
              <a:rPr lang="en-GB" dirty="0" err="1" smtClean="0">
                <a:solidFill>
                  <a:srgbClr val="FF0000"/>
                </a:solidFill>
              </a:rPr>
              <a:t>I_Sam</a:t>
            </a:r>
            <a:r>
              <a:rPr lang="en-GB" dirty="0" smtClean="0"/>
              <a:t>  -&gt;   Bob  </a:t>
            </a:r>
            <a:r>
              <a:rPr lang="ro-RO" dirty="0" smtClean="0"/>
              <a:t> </a:t>
            </a:r>
            <a:r>
              <a:rPr lang="en-GB" dirty="0" smtClean="0"/>
              <a:t> : {Alice, PK(Alice)}{SKS(Sam)}</a:t>
            </a:r>
            <a:endParaRPr lang="ro-RO" dirty="0" smtClean="0"/>
          </a:p>
          <a:p>
            <a:pPr marL="514350" indent="-514350">
              <a:buAutoNum type="arabicPeriod" startAt="6"/>
            </a:pPr>
            <a:r>
              <a:rPr lang="ro-RO" dirty="0" smtClean="0"/>
              <a:t> </a:t>
            </a:r>
            <a:r>
              <a:rPr lang="en-GB" dirty="0" smtClean="0"/>
              <a:t>Bob </a:t>
            </a:r>
            <a:r>
              <a:rPr lang="ro-RO" dirty="0" smtClean="0"/>
              <a:t> </a:t>
            </a:r>
            <a:r>
              <a:rPr lang="en-GB" dirty="0" smtClean="0"/>
              <a:t>  -&gt; </a:t>
            </a:r>
            <a:r>
              <a:rPr lang="en-GB" dirty="0" err="1" smtClean="0">
                <a:solidFill>
                  <a:srgbClr val="FF0000"/>
                </a:solidFill>
              </a:rPr>
              <a:t>I_Alice</a:t>
            </a:r>
            <a:r>
              <a:rPr lang="ro-RO" dirty="0" smtClean="0"/>
              <a:t> </a:t>
            </a:r>
            <a:r>
              <a:rPr lang="en-GB" dirty="0" smtClean="0"/>
              <a:t> : {</a:t>
            </a:r>
            <a:r>
              <a:rPr lang="en-GB" dirty="0" err="1" smtClean="0"/>
              <a:t>Nb</a:t>
            </a:r>
            <a:r>
              <a:rPr lang="en-GB" dirty="0" smtClean="0"/>
              <a:t>, </a:t>
            </a:r>
            <a:r>
              <a:rPr lang="en-GB" dirty="0" err="1" smtClean="0"/>
              <a:t>Nb</a:t>
            </a:r>
            <a:r>
              <a:rPr lang="en-GB" dirty="0" smtClean="0"/>
              <a:t>}{PK(Alice)}</a:t>
            </a:r>
            <a:endParaRPr lang="ro-RO" dirty="0" smtClean="0"/>
          </a:p>
          <a:p>
            <a:pPr marL="514350" indent="-514350">
              <a:buNone/>
            </a:pPr>
            <a:r>
              <a:rPr lang="en-GB" dirty="0" smtClean="0"/>
              <a:t>7. </a:t>
            </a:r>
            <a:r>
              <a:rPr lang="ro-RO" dirty="0" smtClean="0"/>
              <a:t>  </a:t>
            </a:r>
            <a:r>
              <a:rPr lang="en-GB" dirty="0" err="1" smtClean="0">
                <a:solidFill>
                  <a:srgbClr val="FF0000"/>
                </a:solidFill>
              </a:rPr>
              <a:t>I_Alice</a:t>
            </a:r>
            <a:r>
              <a:rPr lang="ro-RO" dirty="0" smtClean="0"/>
              <a:t> </a:t>
            </a:r>
            <a:r>
              <a:rPr lang="en-GB" dirty="0" smtClean="0"/>
              <a:t> -&gt;   </a:t>
            </a:r>
            <a:r>
              <a:rPr lang="ro-RO" dirty="0" smtClean="0"/>
              <a:t> </a:t>
            </a:r>
            <a:r>
              <a:rPr lang="en-GB" dirty="0" smtClean="0"/>
              <a:t>Bob  </a:t>
            </a:r>
            <a:r>
              <a:rPr lang="ro-RO" dirty="0" smtClean="0"/>
              <a:t> </a:t>
            </a:r>
            <a:r>
              <a:rPr lang="en-GB" dirty="0" smtClean="0"/>
              <a:t> : {</a:t>
            </a:r>
            <a:r>
              <a:rPr lang="en-GB" dirty="0" err="1" smtClean="0"/>
              <a:t>Nb</a:t>
            </a:r>
            <a:r>
              <a:rPr lang="en-GB" dirty="0" smtClean="0"/>
              <a:t>}{PK(Bob)}</a:t>
            </a:r>
            <a:endParaRPr lang="ro-RO" dirty="0" smtClean="0"/>
          </a:p>
          <a:p>
            <a:pPr marL="514350" indent="-514350">
              <a:buNone/>
            </a:pPr>
            <a:endParaRPr lang="ro-RO" dirty="0" smtClean="0"/>
          </a:p>
          <a:p>
            <a:pPr marL="514350" indent="-514350">
              <a:buNone/>
            </a:pPr>
            <a:r>
              <a:rPr lang="en-GB" b="1" dirty="0" smtClean="0"/>
              <a:t>the intruder knows </a:t>
            </a:r>
            <a:r>
              <a:rPr lang="en-GB" b="1" dirty="0" err="1" smtClean="0"/>
              <a:t>nb</a:t>
            </a:r>
            <a:endParaRPr lang="en-GB"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Attacker model</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smtClean="0"/>
              <a:t>Dolev</a:t>
            </a:r>
            <a:r>
              <a:rPr lang="en-US" dirty="0" smtClean="0"/>
              <a:t>-Yao attacker model</a:t>
            </a:r>
          </a:p>
          <a:p>
            <a:pPr lvl="1"/>
            <a:r>
              <a:rPr lang="en-US" dirty="0" smtClean="0"/>
              <a:t>assumptions</a:t>
            </a:r>
          </a:p>
          <a:p>
            <a:pPr lvl="1"/>
            <a:r>
              <a:rPr lang="en-US" dirty="0" smtClean="0"/>
              <a:t>can intercept all the messages transmitted</a:t>
            </a:r>
          </a:p>
          <a:p>
            <a:pPr lvl="1"/>
            <a:r>
              <a:rPr lang="en-US" dirty="0" smtClean="0"/>
              <a:t>can generate new messages based on the knowledge he obtained from the intercepted messages</a:t>
            </a:r>
          </a:p>
          <a:p>
            <a:pPr lvl="1"/>
            <a:r>
              <a:rPr lang="en-US" dirty="0" smtClean="0"/>
              <a:t>can transmit messages in the name of any node in the network</a:t>
            </a:r>
          </a:p>
          <a:p>
            <a:pPr lvl="1"/>
            <a:r>
              <a:rPr lang="en-US" dirty="0" smtClean="0"/>
              <a:t>can prevent a node to receive a message that was meant for it</a:t>
            </a:r>
          </a:p>
          <a:p>
            <a:pPr lvl="1"/>
            <a:r>
              <a:rPr lang="en-US" dirty="0" smtClean="0"/>
              <a:t>perfect cryptography</a:t>
            </a:r>
          </a:p>
          <a:p>
            <a:pPr lvl="1"/>
            <a:endParaRPr lang="en-US" dirty="0" smtClean="0"/>
          </a:p>
          <a:p>
            <a:r>
              <a:rPr lang="en-US" dirty="0" smtClean="0"/>
              <a:t>General attacker</a:t>
            </a:r>
          </a:p>
          <a:p>
            <a:pPr lvl="1"/>
            <a:r>
              <a:rPr lang="en-US" dirty="0" smtClean="0"/>
              <a:t>assumptions</a:t>
            </a:r>
          </a:p>
        </p:txBody>
      </p:sp>
      <p:sp>
        <p:nvSpPr>
          <p:cNvPr id="4" name="Slide Number Placeholder 3"/>
          <p:cNvSpPr>
            <a:spLocks noGrp="1"/>
          </p:cNvSpPr>
          <p:nvPr>
            <p:ph type="sldNum" sz="quarter" idx="12"/>
          </p:nvPr>
        </p:nvSpPr>
        <p:spPr/>
        <p:txBody>
          <a:bodyPr/>
          <a:lstStyle/>
          <a:p>
            <a:fld id="{1E923D44-A265-4C35-B3D9-34A1C005FE0F}"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When not considering type flaws it is normal to omit plaintext sender and receiver fields</a:t>
            </a:r>
          </a:p>
          <a:p>
            <a:pPr lvl="1"/>
            <a:r>
              <a:rPr lang="en-US" dirty="0" smtClean="0"/>
              <a:t>it is normal to assume that the intruder knows all the agents’ identities</a:t>
            </a:r>
          </a:p>
          <a:p>
            <a:pPr marL="342900" lvl="1" indent="-342900">
              <a:buFont typeface="Arial" pitchFamily="34" charset="0"/>
              <a:buChar char="•"/>
            </a:pPr>
            <a:r>
              <a:rPr lang="en-US" dirty="0" smtClean="0"/>
              <a:t>when considering type flaws, it can be important to include these identities</a:t>
            </a:r>
          </a:p>
          <a:p>
            <a:pPr marL="342900" lvl="1" indent="-342900">
              <a:buNone/>
            </a:pPr>
            <a:r>
              <a:rPr lang="pt-BR" dirty="0" smtClean="0"/>
              <a:t>3 . A → B : A, B, {na , A}PK(B)</a:t>
            </a:r>
          </a:p>
          <a:p>
            <a:pPr marL="342900" lvl="1" indent="-342900">
              <a:buNone/>
            </a:pPr>
            <a:r>
              <a:rPr lang="pt-BR" dirty="0" smtClean="0"/>
              <a:t>...</a:t>
            </a:r>
          </a:p>
          <a:p>
            <a:pPr marL="342900" lvl="1" indent="-342900">
              <a:buNone/>
            </a:pPr>
            <a:r>
              <a:rPr lang="pt-BR" dirty="0" smtClean="0"/>
              <a:t>6 . B → A : B, A, {na , nb}PK(A)</a:t>
            </a:r>
          </a:p>
          <a:p>
            <a:pPr marL="342900" lvl="1" indent="-342900">
              <a:buNone/>
            </a:pPr>
            <a:endParaRPr lang="pt-BR" dirty="0" smtClean="0"/>
          </a:p>
          <a:p>
            <a:pPr marL="342900" lvl="1" indent="-342900">
              <a:buNone/>
            </a:pPr>
            <a:r>
              <a:rPr lang="pt-BR" dirty="0" smtClean="0"/>
              <a:t>-- if B’s identity can be used as a nonce, then the intruder can create message 3 only if he knwos this identity</a:t>
            </a:r>
          </a:p>
          <a:p>
            <a:pPr marL="342900" lvl="1" indent="-342900">
              <a:buFont typeface="Arial" pitchFamily="34" charset="0"/>
              <a:buChar char="•"/>
            </a:pP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Detecting type flaws</a:t>
            </a:r>
            <a:endParaRPr lang="en-US" dirty="0"/>
          </a:p>
        </p:txBody>
      </p:sp>
      <p:sp>
        <p:nvSpPr>
          <p:cNvPr id="3" name="Content Placeholder 2"/>
          <p:cNvSpPr>
            <a:spLocks noGrp="1"/>
          </p:cNvSpPr>
          <p:nvPr>
            <p:ph idx="1"/>
          </p:nvPr>
        </p:nvSpPr>
        <p:spPr/>
        <p:txBody>
          <a:bodyPr/>
          <a:lstStyle/>
          <a:p>
            <a:pPr algn="just"/>
            <a:r>
              <a:rPr lang="en-US" dirty="0" smtClean="0"/>
              <a:t>giving data items multiple types can greatly increase the state space to be checked</a:t>
            </a:r>
          </a:p>
          <a:p>
            <a:pPr algn="just"/>
            <a:r>
              <a:rPr lang="en-US" dirty="0" smtClean="0"/>
              <a:t>How to decide which data items should be given multiple types?</a:t>
            </a:r>
          </a:p>
          <a:p>
            <a:pPr lvl="1" algn="just"/>
            <a:r>
              <a:rPr lang="en-US" dirty="0" smtClean="0"/>
              <a:t>spot whether part of a message may be interpreted as coming from a different message when a data item is interpreted as being of a different type</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equivalences</a:t>
            </a:r>
          </a:p>
        </p:txBody>
      </p:sp>
      <p:sp>
        <p:nvSpPr>
          <p:cNvPr id="3" name="Content Placeholder 2"/>
          <p:cNvSpPr>
            <a:spLocks noGrp="1"/>
          </p:cNvSpPr>
          <p:nvPr>
            <p:ph idx="1"/>
          </p:nvPr>
        </p:nvSpPr>
        <p:spPr/>
        <p:txBody>
          <a:bodyPr>
            <a:normAutofit fontScale="62500" lnSpcReduction="20000"/>
          </a:bodyPr>
          <a:lstStyle/>
          <a:p>
            <a:r>
              <a:rPr lang="en-US" dirty="0" smtClean="0"/>
              <a:t>How to define the algebraic properties of the cryptographic functions used in protocols?</a:t>
            </a:r>
          </a:p>
          <a:p>
            <a:r>
              <a:rPr lang="en-US" dirty="0" smtClean="0"/>
              <a:t>in a separate section, under the </a:t>
            </a:r>
            <a:r>
              <a:rPr lang="en-US" b="1" dirty="0" smtClean="0"/>
              <a:t>#Equivalences </a:t>
            </a:r>
            <a:r>
              <a:rPr lang="en-US" dirty="0" smtClean="0"/>
              <a:t>heading</a:t>
            </a:r>
          </a:p>
          <a:p>
            <a:endParaRPr lang="en-US" dirty="0" smtClean="0"/>
          </a:p>
          <a:p>
            <a:r>
              <a:rPr lang="en-US" dirty="0" smtClean="0"/>
              <a:t>Example</a:t>
            </a:r>
          </a:p>
          <a:p>
            <a:pPr>
              <a:buNone/>
            </a:pPr>
            <a:r>
              <a:rPr lang="en-US" dirty="0" smtClean="0"/>
              <a:t>#Equivalences</a:t>
            </a:r>
          </a:p>
          <a:p>
            <a:pPr>
              <a:buNone/>
            </a:pPr>
            <a:r>
              <a:rPr lang="en-US" dirty="0" err="1" smtClean="0"/>
              <a:t>forall</a:t>
            </a:r>
            <a:r>
              <a:rPr lang="en-US" dirty="0" smtClean="0"/>
              <a:t> k1, k2, m . {{m}{k1}}{k2} = {{m}{k2}}{k1}</a:t>
            </a:r>
          </a:p>
          <a:p>
            <a:pPr>
              <a:buNone/>
            </a:pPr>
            <a:endParaRPr lang="en-US" b="1" dirty="0" smtClean="0"/>
          </a:p>
          <a:p>
            <a:pPr>
              <a:buNone/>
            </a:pPr>
            <a:r>
              <a:rPr lang="en-US" dirty="0" smtClean="0"/>
              <a:t>-- the encryption property used is commutative and it applies for all data types</a:t>
            </a:r>
          </a:p>
          <a:p>
            <a:pPr>
              <a:buNone/>
            </a:pPr>
            <a:r>
              <a:rPr lang="en-US" dirty="0" smtClean="0"/>
              <a:t>#Equivalences</a:t>
            </a:r>
          </a:p>
          <a:p>
            <a:pPr>
              <a:buNone/>
            </a:pPr>
            <a:r>
              <a:rPr lang="en-US" dirty="0" err="1" smtClean="0"/>
              <a:t>forall</a:t>
            </a:r>
            <a:r>
              <a:rPr lang="en-US" dirty="0" smtClean="0"/>
              <a:t> k1, k2 : </a:t>
            </a:r>
            <a:r>
              <a:rPr lang="en-US" dirty="0" err="1" smtClean="0"/>
              <a:t>SomeKeyType</a:t>
            </a:r>
            <a:r>
              <a:rPr lang="en-US" dirty="0" smtClean="0"/>
              <a:t>; m . {{m}{k1}}{k2} = {{m}{k2}}{k1}</a:t>
            </a:r>
          </a:p>
          <a:p>
            <a:pPr>
              <a:buNone/>
            </a:pPr>
            <a:endParaRPr lang="en-US" dirty="0" smtClean="0"/>
          </a:p>
          <a:p>
            <a:pPr>
              <a:buNone/>
            </a:pPr>
            <a:r>
              <a:rPr lang="en-US" dirty="0" smtClean="0"/>
              <a:t>-- it applies only for a particular data type</a:t>
            </a:r>
          </a:p>
        </p:txBody>
      </p:sp>
      <p:sp>
        <p:nvSpPr>
          <p:cNvPr id="4" name="Slide Number Placeholder 3"/>
          <p:cNvSpPr>
            <a:spLocks noGrp="1"/>
          </p:cNvSpPr>
          <p:nvPr>
            <p:ph type="sldNum" sz="quarter" idx="12"/>
          </p:nvPr>
        </p:nvSpPr>
        <p:spPr/>
        <p:txBody>
          <a:bodyPr/>
          <a:lstStyle/>
          <a:p>
            <a:fld id="{1E923D44-A265-4C35-B3D9-34A1C005FE0F}"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Algebraic equivalences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Investigate the following protocol:</a:t>
            </a:r>
          </a:p>
          <a:p>
            <a:pPr>
              <a:buNone/>
            </a:pPr>
            <a:r>
              <a:rPr lang="en-US" dirty="0" smtClean="0"/>
              <a:t>1 . A → B : {{A, </a:t>
            </a:r>
            <a:r>
              <a:rPr lang="en-US" dirty="0" err="1" smtClean="0"/>
              <a:t>kab</a:t>
            </a:r>
            <a:r>
              <a:rPr lang="en-US" dirty="0" smtClean="0"/>
              <a:t>}PK(B)}SK(A)</a:t>
            </a:r>
          </a:p>
          <a:p>
            <a:pPr>
              <a:buNone/>
            </a:pPr>
            <a:r>
              <a:rPr lang="en-US" dirty="0" smtClean="0"/>
              <a:t>2 . B → A : {{B, </a:t>
            </a:r>
            <a:r>
              <a:rPr lang="en-US" dirty="0" err="1" smtClean="0"/>
              <a:t>kab</a:t>
            </a:r>
            <a:r>
              <a:rPr lang="en-US" dirty="0" smtClean="0"/>
              <a:t>}PK(A)}SK(B)</a:t>
            </a:r>
          </a:p>
          <a:p>
            <a:r>
              <a:rPr lang="en-US" dirty="0" smtClean="0"/>
              <a:t>where PK and SK return an agent’s public and secret key, respectively, and where the intention is to establish a shared session key </a:t>
            </a:r>
            <a:r>
              <a:rPr lang="en-US" dirty="0" err="1" smtClean="0"/>
              <a:t>kab</a:t>
            </a:r>
            <a:r>
              <a:rPr lang="en-US" dirty="0" smtClean="0"/>
              <a:t>, in a setting where the encryption used is commutative</a:t>
            </a:r>
          </a:p>
          <a:p>
            <a:pPr>
              <a:buNone/>
            </a:pPr>
            <a:endParaRPr lang="en-US" dirty="0" smtClean="0"/>
          </a:p>
          <a:p>
            <a:pPr>
              <a:buNone/>
            </a:pPr>
            <a:r>
              <a:rPr lang="en-US" b="1" dirty="0" smtClean="0"/>
              <a:t>…\casper-2.0\</a:t>
            </a:r>
            <a:r>
              <a:rPr lang="en-US" b="1" dirty="0" err="1" smtClean="0"/>
              <a:t>ExamplesLibrary</a:t>
            </a:r>
            <a:r>
              <a:rPr lang="en-US" b="1" dirty="0" smtClean="0"/>
              <a:t>\Algebra\algebra.spl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compromise</a:t>
            </a:r>
          </a:p>
        </p:txBody>
      </p:sp>
      <p:sp>
        <p:nvSpPr>
          <p:cNvPr id="3" name="Content Placeholder 2"/>
          <p:cNvSpPr>
            <a:spLocks noGrp="1"/>
          </p:cNvSpPr>
          <p:nvPr>
            <p:ph idx="1"/>
          </p:nvPr>
        </p:nvSpPr>
        <p:spPr/>
        <p:txBody>
          <a:bodyPr>
            <a:normAutofit lnSpcReduction="10000"/>
          </a:bodyPr>
          <a:lstStyle/>
          <a:p>
            <a:pPr algn="just"/>
            <a:r>
              <a:rPr lang="en-US" dirty="0" smtClean="0"/>
              <a:t>Some protocols are subject to key compromise attacks</a:t>
            </a:r>
          </a:p>
          <a:p>
            <a:pPr lvl="1" algn="just"/>
            <a:r>
              <a:rPr lang="en-US" dirty="0" smtClean="0"/>
              <a:t>key is compromised</a:t>
            </a:r>
          </a:p>
          <a:p>
            <a:pPr lvl="2" algn="just"/>
            <a:r>
              <a:rPr lang="en-US" dirty="0" smtClean="0"/>
              <a:t>through cryptographic techniques</a:t>
            </a:r>
          </a:p>
          <a:p>
            <a:pPr lvl="2" algn="just"/>
            <a:r>
              <a:rPr lang="en-US" dirty="0" smtClean="0"/>
              <a:t>the key is stolen</a:t>
            </a:r>
          </a:p>
          <a:p>
            <a:pPr algn="just"/>
            <a:r>
              <a:rPr lang="en-US" dirty="0" smtClean="0"/>
              <a:t>Key compromise leads to a failure of authentication in a subsequent session</a:t>
            </a:r>
          </a:p>
          <a:p>
            <a:pPr algn="just">
              <a:buNone/>
            </a:pPr>
            <a:endParaRPr lang="en-US" dirty="0" smtClean="0"/>
          </a:p>
          <a:p>
            <a:pPr algn="just">
              <a:buNone/>
            </a:pPr>
            <a:r>
              <a:rPr lang="en-US" b="1" dirty="0" smtClean="0"/>
              <a:t>…\casper-2.0\</a:t>
            </a:r>
            <a:r>
              <a:rPr lang="en-US" b="1" dirty="0" err="1" smtClean="0"/>
              <a:t>ExamplesLibrary</a:t>
            </a:r>
            <a:r>
              <a:rPr lang="en-US" b="1" dirty="0" smtClean="0"/>
              <a:t>\Cracking\*.spl</a:t>
            </a:r>
            <a:endParaRPr lang="en-US" b="1"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compromise</a:t>
            </a:r>
            <a:endParaRPr lang="en-US" dirty="0"/>
          </a:p>
        </p:txBody>
      </p:sp>
      <p:sp>
        <p:nvSpPr>
          <p:cNvPr id="3" name="Content Placeholder 2"/>
          <p:cNvSpPr>
            <a:spLocks noGrp="1"/>
          </p:cNvSpPr>
          <p:nvPr>
            <p:ph idx="1"/>
          </p:nvPr>
        </p:nvSpPr>
        <p:spPr/>
        <p:txBody>
          <a:bodyPr>
            <a:normAutofit/>
          </a:bodyPr>
          <a:lstStyle/>
          <a:p>
            <a:r>
              <a:rPr lang="en-US" dirty="0" smtClean="0"/>
              <a:t>All keys of a particular type can be declared to be </a:t>
            </a:r>
            <a:r>
              <a:rPr lang="en-US" dirty="0" err="1" smtClean="0"/>
              <a:t>compromisable</a:t>
            </a:r>
            <a:r>
              <a:rPr lang="en-US" dirty="0" smtClean="0"/>
              <a:t> by including a line like the following in the #Intruder Information section:</a:t>
            </a:r>
          </a:p>
          <a:p>
            <a:pPr>
              <a:buNone/>
            </a:pPr>
            <a:r>
              <a:rPr lang="en-US" b="1" dirty="0" err="1" smtClean="0"/>
              <a:t>Crackable</a:t>
            </a:r>
            <a:r>
              <a:rPr lang="en-US" b="1" dirty="0" smtClean="0"/>
              <a:t> = </a:t>
            </a:r>
            <a:r>
              <a:rPr lang="en-US" b="1" dirty="0" err="1" smtClean="0"/>
              <a:t>SessionKey</a:t>
            </a:r>
            <a:endParaRPr lang="en-US" b="1" dirty="0" smtClean="0"/>
          </a:p>
          <a:p>
            <a:r>
              <a:rPr lang="en-US" dirty="0" smtClean="0"/>
              <a:t>The key will be compromised and passed to the intruder when all agents whose runs overlap in time with any agent using that key have finished their runs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compromise</a:t>
            </a:r>
            <a:endParaRPr lang="en-US" dirty="0"/>
          </a:p>
        </p:txBody>
      </p:sp>
      <p:sp>
        <p:nvSpPr>
          <p:cNvPr id="3" name="Content Placeholder 2"/>
          <p:cNvSpPr>
            <a:spLocks noGrp="1"/>
          </p:cNvSpPr>
          <p:nvPr>
            <p:ph idx="1"/>
          </p:nvPr>
        </p:nvSpPr>
        <p:spPr/>
        <p:txBody>
          <a:bodyPr/>
          <a:lstStyle/>
          <a:p>
            <a:pPr algn="just"/>
            <a:r>
              <a:rPr lang="en-US" dirty="0" smtClean="0"/>
              <a:t>In protocols using timestamps</a:t>
            </a:r>
          </a:p>
          <a:p>
            <a:pPr lvl="1" algn="just"/>
            <a:r>
              <a:rPr lang="en-US" dirty="0" smtClean="0"/>
              <a:t>keys may be compromised after a particular period of time</a:t>
            </a:r>
          </a:p>
          <a:p>
            <a:pPr algn="just"/>
            <a:r>
              <a:rPr lang="en-US" dirty="0" smtClean="0"/>
              <a:t>This can be specified</a:t>
            </a:r>
          </a:p>
          <a:p>
            <a:pPr algn="just">
              <a:buNone/>
            </a:pPr>
            <a:r>
              <a:rPr lang="en-US" b="1" dirty="0" err="1" smtClean="0"/>
              <a:t>Crackable</a:t>
            </a:r>
            <a:r>
              <a:rPr lang="en-US" b="1" dirty="0" smtClean="0"/>
              <a:t> = </a:t>
            </a:r>
            <a:r>
              <a:rPr lang="en-US" b="1" dirty="0" err="1" smtClean="0"/>
              <a:t>SessionKey</a:t>
            </a:r>
            <a:r>
              <a:rPr lang="en-US" b="1" dirty="0" smtClean="0"/>
              <a:t> (3)</a:t>
            </a:r>
          </a:p>
          <a:p>
            <a:pPr algn="just"/>
            <a:r>
              <a:rPr lang="en-US" dirty="0" smtClean="0"/>
              <a:t>the key is compromised after 3 time units</a:t>
            </a:r>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compromise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Use Casper to model the following slightly simplified version of the Needham-Schroeder Shared Key Protocol:</a:t>
            </a:r>
          </a:p>
          <a:p>
            <a:pPr>
              <a:buNone/>
            </a:pPr>
            <a:r>
              <a:rPr lang="en-US" dirty="0" smtClean="0"/>
              <a:t>1 . A → S : A,B, </a:t>
            </a:r>
            <a:r>
              <a:rPr lang="en-US" dirty="0" err="1" smtClean="0"/>
              <a:t>na</a:t>
            </a:r>
            <a:endParaRPr lang="en-US" dirty="0" smtClean="0"/>
          </a:p>
          <a:p>
            <a:pPr>
              <a:buNone/>
            </a:pPr>
            <a:r>
              <a:rPr lang="en-US" dirty="0" smtClean="0"/>
              <a:t>2 . S → A : {</a:t>
            </a:r>
            <a:r>
              <a:rPr lang="en-US" dirty="0" err="1" smtClean="0"/>
              <a:t>na,B</a:t>
            </a:r>
            <a:r>
              <a:rPr lang="en-US" dirty="0" smtClean="0"/>
              <a:t>, </a:t>
            </a:r>
            <a:r>
              <a:rPr lang="en-US" dirty="0" err="1" smtClean="0"/>
              <a:t>kab</a:t>
            </a:r>
            <a:r>
              <a:rPr lang="en-US" dirty="0" smtClean="0"/>
              <a:t>}</a:t>
            </a:r>
            <a:r>
              <a:rPr lang="en-US" dirty="0" err="1" smtClean="0"/>
              <a:t>SKey</a:t>
            </a:r>
            <a:r>
              <a:rPr lang="en-US" dirty="0" smtClean="0"/>
              <a:t>(A)</a:t>
            </a:r>
          </a:p>
          <a:p>
            <a:pPr>
              <a:buNone/>
            </a:pPr>
            <a:r>
              <a:rPr lang="en-US" dirty="0" smtClean="0"/>
              <a:t>3 . S → B : {</a:t>
            </a:r>
            <a:r>
              <a:rPr lang="en-US" dirty="0" err="1" smtClean="0"/>
              <a:t>kab,A</a:t>
            </a:r>
            <a:r>
              <a:rPr lang="en-US" dirty="0" smtClean="0"/>
              <a:t>}</a:t>
            </a:r>
            <a:r>
              <a:rPr lang="en-US" dirty="0" err="1" smtClean="0"/>
              <a:t>SKey</a:t>
            </a:r>
            <a:r>
              <a:rPr lang="en-US" dirty="0" smtClean="0"/>
              <a:t>(B)</a:t>
            </a:r>
          </a:p>
          <a:p>
            <a:pPr>
              <a:buNone/>
            </a:pPr>
            <a:r>
              <a:rPr lang="en-US" dirty="0" smtClean="0"/>
              <a:t>4 . B → A : {</a:t>
            </a:r>
            <a:r>
              <a:rPr lang="en-US" dirty="0" err="1" smtClean="0"/>
              <a:t>nb</a:t>
            </a:r>
            <a:r>
              <a:rPr lang="en-US" dirty="0" smtClean="0"/>
              <a:t>}</a:t>
            </a:r>
            <a:r>
              <a:rPr lang="en-US" dirty="0" err="1" smtClean="0"/>
              <a:t>kab</a:t>
            </a:r>
            <a:endParaRPr lang="en-US" dirty="0" smtClean="0"/>
          </a:p>
          <a:p>
            <a:pPr>
              <a:buNone/>
            </a:pPr>
            <a:r>
              <a:rPr lang="en-US" dirty="0" smtClean="0"/>
              <a:t>5 . A → B : {</a:t>
            </a:r>
            <a:r>
              <a:rPr lang="en-US" dirty="0" err="1" smtClean="0"/>
              <a:t>nb</a:t>
            </a:r>
            <a:r>
              <a:rPr lang="en-US" dirty="0" smtClean="0"/>
              <a:t>, </a:t>
            </a:r>
            <a:r>
              <a:rPr lang="en-US" dirty="0" err="1" smtClean="0"/>
              <a:t>nb</a:t>
            </a:r>
            <a:r>
              <a:rPr lang="en-US" dirty="0" smtClean="0"/>
              <a:t>}</a:t>
            </a:r>
            <a:r>
              <a:rPr lang="en-US" dirty="0" err="1" smtClean="0"/>
              <a:t>kab</a:t>
            </a:r>
            <a:endParaRPr lang="en-US" dirty="0" smtClean="0"/>
          </a:p>
          <a:p>
            <a:r>
              <a:rPr lang="en-US" dirty="0" smtClean="0"/>
              <a:t>Specify that session key, such as </a:t>
            </a:r>
            <a:r>
              <a:rPr lang="en-US" dirty="0" err="1" smtClean="0"/>
              <a:t>kab</a:t>
            </a:r>
            <a:r>
              <a:rPr lang="en-US" dirty="0" smtClean="0"/>
              <a:t>, are </a:t>
            </a:r>
            <a:r>
              <a:rPr lang="en-US" dirty="0" err="1" smtClean="0"/>
              <a:t>crackable</a:t>
            </a:r>
            <a:r>
              <a:rPr lang="en-US" dirty="0" smtClean="0"/>
              <a:t>. You should find an attack upon this protocol.</a:t>
            </a:r>
          </a:p>
          <a:p>
            <a:pPr>
              <a:buNone/>
            </a:pPr>
            <a:endParaRPr lang="en-US" dirty="0" smtClean="0"/>
          </a:p>
          <a:p>
            <a:pPr>
              <a:buNone/>
            </a:pPr>
            <a:r>
              <a:rPr lang="en-US" b="1" dirty="0" smtClean="0"/>
              <a:t>…\casper-2.0\</a:t>
            </a:r>
            <a:r>
              <a:rPr lang="en-US" b="1" dirty="0" err="1" smtClean="0"/>
              <a:t>ExamplesLibrary</a:t>
            </a:r>
            <a:r>
              <a:rPr lang="en-US" b="1" dirty="0" smtClean="0"/>
              <a:t>\Cracking\NSSK.spl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compromise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Adapt the TMN Protocol script to specify that session keys can be compromised after three time units. You should find an attack upon the protocol.</a:t>
            </a:r>
          </a:p>
          <a:p>
            <a:pPr>
              <a:buNone/>
            </a:pPr>
            <a:r>
              <a:rPr lang="en-US" dirty="0" smtClean="0"/>
              <a:t>1 . A → S : B, {ka}</a:t>
            </a:r>
            <a:r>
              <a:rPr lang="en-US" dirty="0" err="1" smtClean="0"/>
              <a:t>pks</a:t>
            </a:r>
            <a:endParaRPr lang="en-US" dirty="0" smtClean="0"/>
          </a:p>
          <a:p>
            <a:pPr>
              <a:buNone/>
            </a:pPr>
            <a:r>
              <a:rPr lang="en-US" dirty="0" smtClean="0"/>
              <a:t>2 . S → B : A</a:t>
            </a:r>
          </a:p>
          <a:p>
            <a:pPr>
              <a:buNone/>
            </a:pPr>
            <a:r>
              <a:rPr lang="en-US" dirty="0" smtClean="0"/>
              <a:t>3 . B → S : A, {kb}</a:t>
            </a:r>
            <a:r>
              <a:rPr lang="en-US" dirty="0" err="1" smtClean="0"/>
              <a:t>pks</a:t>
            </a:r>
            <a:endParaRPr lang="en-US" dirty="0" smtClean="0"/>
          </a:p>
          <a:p>
            <a:pPr>
              <a:buNone/>
            </a:pPr>
            <a:r>
              <a:rPr lang="en-US" dirty="0" smtClean="0"/>
              <a:t>4 . S → A : ka ⊕ kb</a:t>
            </a:r>
          </a:p>
          <a:p>
            <a:endParaRPr lang="en-US" dirty="0" smtClean="0"/>
          </a:p>
          <a:p>
            <a:pPr>
              <a:buNone/>
            </a:pPr>
            <a:r>
              <a:rPr lang="en-US" dirty="0" smtClean="0"/>
              <a:t>Gavin Lowe et al., Casper, A Compiler for the Analysis of Security Protocols - User Manual and Tutorial, p. 32</a:t>
            </a:r>
          </a:p>
          <a:p>
            <a:pPr>
              <a:buNone/>
            </a:pPr>
            <a:endParaRPr lang="en-US" dirty="0" smtClean="0"/>
          </a:p>
          <a:p>
            <a:pPr>
              <a:buNone/>
            </a:pPr>
            <a:r>
              <a:rPr lang="en-US" b="1" dirty="0" smtClean="0"/>
              <a:t>…\casper-2.0\</a:t>
            </a:r>
            <a:r>
              <a:rPr lang="en-US" b="1" dirty="0" err="1" smtClean="0"/>
              <a:t>ExamplesLibrary</a:t>
            </a:r>
            <a:r>
              <a:rPr lang="en-US" b="1" dirty="0" smtClean="0"/>
              <a:t>\Unbounded\TMN-Broken.spl</a:t>
            </a:r>
          </a:p>
        </p:txBody>
      </p:sp>
      <p:sp>
        <p:nvSpPr>
          <p:cNvPr id="4" name="Slide Number Placeholder 3"/>
          <p:cNvSpPr>
            <a:spLocks noGrp="1"/>
          </p:cNvSpPr>
          <p:nvPr>
            <p:ph type="sldNum" sz="quarter" idx="12"/>
          </p:nvPr>
        </p:nvSpPr>
        <p:spPr/>
        <p:txBody>
          <a:bodyPr/>
          <a:lstStyle/>
          <a:p>
            <a:fld id="{1E923D44-A265-4C35-B3D9-34A1C005FE0F}"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guessing attacks</a:t>
            </a:r>
          </a:p>
        </p:txBody>
      </p:sp>
      <p:sp>
        <p:nvSpPr>
          <p:cNvPr id="3" name="Content Placeholder 2"/>
          <p:cNvSpPr>
            <a:spLocks noGrp="1"/>
          </p:cNvSpPr>
          <p:nvPr>
            <p:ph idx="1"/>
          </p:nvPr>
        </p:nvSpPr>
        <p:spPr/>
        <p:txBody>
          <a:bodyPr>
            <a:normAutofit fontScale="77500" lnSpcReduction="20000"/>
          </a:bodyPr>
          <a:lstStyle/>
          <a:p>
            <a:r>
              <a:rPr lang="en-US" dirty="0" smtClean="0"/>
              <a:t>Some protocols make use of poorly-chosen secrets, such as passwords</a:t>
            </a:r>
          </a:p>
          <a:p>
            <a:pPr lvl="1"/>
            <a:r>
              <a:rPr lang="en-US" dirty="0" smtClean="0"/>
              <a:t>might be guessed by an intruder, who is then able to verify that guess</a:t>
            </a:r>
          </a:p>
          <a:p>
            <a:pPr lvl="1"/>
            <a:r>
              <a:rPr lang="en-US" dirty="0" smtClean="0"/>
              <a:t>Verification example: the intruder uses the guessed value to decrypt a message to find a value that he has already seen</a:t>
            </a:r>
          </a:p>
          <a:p>
            <a:r>
              <a:rPr lang="en-US" dirty="0" smtClean="0"/>
              <a:t>Values of certain types can be specified to be guessable by including a line like the following in the #Intruder Information section:</a:t>
            </a:r>
          </a:p>
          <a:p>
            <a:pPr>
              <a:buNone/>
            </a:pPr>
            <a:r>
              <a:rPr lang="en-US" b="1" dirty="0" smtClean="0"/>
              <a:t>Guessable = Password</a:t>
            </a:r>
          </a:p>
          <a:p>
            <a:pPr>
              <a:buNone/>
            </a:pPr>
            <a:endParaRPr lang="en-US" b="1" dirty="0" smtClean="0"/>
          </a:p>
          <a:p>
            <a:pPr>
              <a:buNone/>
            </a:pPr>
            <a:r>
              <a:rPr lang="en-US" b="1" dirty="0" smtClean="0"/>
              <a:t>…\casper-2.0\ExamplesLibrary\Guessing\*.spl</a:t>
            </a:r>
          </a:p>
          <a:p>
            <a:endParaRPr lang="en-US" dirty="0"/>
          </a:p>
        </p:txBody>
      </p:sp>
      <p:sp>
        <p:nvSpPr>
          <p:cNvPr id="4" name="Slide Number Placeholder 3"/>
          <p:cNvSpPr>
            <a:spLocks noGrp="1"/>
          </p:cNvSpPr>
          <p:nvPr>
            <p:ph type="sldNum" sz="quarter" idx="12"/>
          </p:nvPr>
        </p:nvSpPr>
        <p:spPr/>
        <p:txBody>
          <a:bodyPr/>
          <a:lstStyle/>
          <a:p>
            <a:fld id="{1E923D44-A265-4C35-B3D9-34A1C005FE0F}" type="slidenum">
              <a:rPr lang="en-US" smtClean="0"/>
              <a:pPr/>
              <a:t>99</a:t>
            </a:fld>
            <a:endParaRPr lang="en-US"/>
          </a:p>
        </p:txBody>
      </p:sp>
    </p:spTree>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1008</TotalTime>
  <Words>6543</Words>
  <Application>Microsoft Office PowerPoint</Application>
  <PresentationFormat>On-screen Show (4:3)</PresentationFormat>
  <Paragraphs>1318</Paragraphs>
  <Slides>128</Slides>
  <Notes>0</Notes>
  <HiddenSlides>0</HiddenSlides>
  <MMClips>0</MMClips>
  <ScaleCrop>false</ScaleCrop>
  <HeadingPairs>
    <vt:vector size="4" baseType="variant">
      <vt:variant>
        <vt:lpstr>Theme</vt:lpstr>
      </vt:variant>
      <vt:variant>
        <vt:i4>1</vt:i4>
      </vt:variant>
      <vt:variant>
        <vt:lpstr>Slide Titles</vt:lpstr>
      </vt:variant>
      <vt:variant>
        <vt:i4>128</vt:i4>
      </vt:variant>
    </vt:vector>
  </HeadingPairs>
  <TitlesOfParts>
    <vt:vector size="129" baseType="lpstr">
      <vt:lpstr>Temă Office</vt:lpstr>
      <vt:lpstr>Formal Verification of Security Protocols</vt:lpstr>
      <vt:lpstr>Agenda</vt:lpstr>
      <vt:lpstr>Security protocols</vt:lpstr>
      <vt:lpstr>SSL/TLS</vt:lpstr>
      <vt:lpstr>SSL/TLS</vt:lpstr>
      <vt:lpstr>SSL/TLS</vt:lpstr>
      <vt:lpstr>SSL/TLS</vt:lpstr>
      <vt:lpstr>Formal verification</vt:lpstr>
      <vt:lpstr>Attacker model</vt:lpstr>
      <vt:lpstr>Tools for the formal verification of security protocols</vt:lpstr>
      <vt:lpstr>Casper &amp; FDR2</vt:lpstr>
      <vt:lpstr>Casper &amp; FDR2</vt:lpstr>
      <vt:lpstr>Casper protocol modeling</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How to use Casper with FDR2</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 Public Key Protocol</vt:lpstr>
      <vt:lpstr>Needham-Schroeder-Lowe Public Key Protocol</vt:lpstr>
      <vt:lpstr>Predictable nonces</vt:lpstr>
      <vt:lpstr>Predictable nonces</vt:lpstr>
      <vt:lpstr>Predictable nonces</vt:lpstr>
      <vt:lpstr>Predictable nonces</vt:lpstr>
      <vt:lpstr>Predictable nonces</vt:lpstr>
      <vt:lpstr>Modeling time related aspects</vt:lpstr>
      <vt:lpstr>Modeling time related aspects</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Wide-mouthed-frog Protocol</vt:lpstr>
      <vt:lpstr>The % notation</vt:lpstr>
      <vt:lpstr>The % notation</vt:lpstr>
      <vt:lpstr>Standard Yahalom protocol</vt:lpstr>
      <vt:lpstr>Standard Yahalom protocol</vt:lpstr>
      <vt:lpstr>The % notation</vt:lpstr>
      <vt:lpstr>Again, the Standard Yahalom protocol</vt:lpstr>
      <vt:lpstr>Again, the Standard Yahalom protocol</vt:lpstr>
      <vt:lpstr>Again, the Standard Yahalom protocol</vt:lpstr>
      <vt:lpstr>The % notation</vt:lpstr>
      <vt:lpstr>7 messages Needham Schroeder Public Key Protocol</vt:lpstr>
      <vt:lpstr>7 messages Needham Schroeder Public Key Protocol</vt:lpstr>
      <vt:lpstr>7 messages Needham Schroeder Public Key Protocol</vt:lpstr>
      <vt:lpstr>The % notation</vt:lpstr>
      <vt:lpstr>Vernam encryption</vt:lpstr>
      <vt:lpstr>Vernam encryption</vt:lpstr>
      <vt:lpstr>Vernam encryption</vt:lpstr>
      <vt:lpstr>Vernam encryption</vt:lpstr>
      <vt:lpstr>Vernam encryption</vt:lpstr>
      <vt:lpstr>Hash functions</vt:lpstr>
      <vt:lpstr>6.2.3. ISO Two-Pass Mutual Authentication with CCF's</vt:lpstr>
      <vt:lpstr>Delaying decryption</vt:lpstr>
      <vt:lpstr>Simplified version of SPLICE protocol</vt:lpstr>
      <vt:lpstr>Delaying decryption</vt:lpstr>
      <vt:lpstr>Delaying decryption</vt:lpstr>
      <vt:lpstr>Detecting type flaws</vt:lpstr>
      <vt:lpstr>Detecting type flaws</vt:lpstr>
      <vt:lpstr>Detecting type flaws</vt:lpstr>
      <vt:lpstr>7 messages Needham Schroeder Public Key Protocol</vt:lpstr>
      <vt:lpstr>Detecting type flaws</vt:lpstr>
      <vt:lpstr>Detecting type flaws</vt:lpstr>
      <vt:lpstr>Detecting type flaws</vt:lpstr>
      <vt:lpstr>Detecting type flaws</vt:lpstr>
      <vt:lpstr>Detecting type flaws</vt:lpstr>
      <vt:lpstr>Detecting type flaws</vt:lpstr>
      <vt:lpstr>Detecting type flaws</vt:lpstr>
      <vt:lpstr>Algebraic equivalences</vt:lpstr>
      <vt:lpstr>Algebraic equivalences</vt:lpstr>
      <vt:lpstr>Key compromise</vt:lpstr>
      <vt:lpstr>Key compromise</vt:lpstr>
      <vt:lpstr>Key compromise</vt:lpstr>
      <vt:lpstr>Key compromise</vt:lpstr>
      <vt:lpstr>Key compromise</vt:lpstr>
      <vt:lpstr>Password guessing attacks</vt:lpstr>
      <vt:lpstr>Password guessing attacks</vt:lpstr>
      <vt:lpstr>Intruder deductions</vt:lpstr>
      <vt:lpstr>Intruder deductions</vt:lpstr>
      <vt:lpstr>AVISPA</vt:lpstr>
      <vt:lpstr>AVISPA</vt:lpstr>
      <vt:lpstr>AVISPA</vt:lpstr>
      <vt:lpstr>AVISPA protocol modeling</vt:lpstr>
      <vt:lpstr>AVISPA protocol modeling</vt:lpstr>
      <vt:lpstr>AVISPA protocol modeling</vt:lpstr>
      <vt:lpstr>Needham-Schroeder Public Key Protocol</vt:lpstr>
      <vt:lpstr>Needham-Schroeder Public Key Protocol</vt:lpstr>
      <vt:lpstr>Needham-Schroeder Public Key Protocol</vt:lpstr>
      <vt:lpstr>Needham-Schroeder Public Key Protocol</vt:lpstr>
      <vt:lpstr>Needham-Schroeder Public Key Protocol</vt:lpstr>
      <vt:lpstr>How to use AVISPA OFMC</vt:lpstr>
      <vt:lpstr>Needham-Schroeder Public Key Protocol</vt:lpstr>
      <vt:lpstr>Algebraic operators</vt:lpstr>
      <vt:lpstr>Algebraic operators</vt:lpstr>
      <vt:lpstr>Algebraic operators</vt:lpstr>
      <vt:lpstr>Algebraic operators</vt:lpstr>
      <vt:lpstr>Modeling time related aspects</vt:lpstr>
      <vt:lpstr>Modeling time related aspects</vt:lpstr>
      <vt:lpstr>Modeling time related aspects</vt:lpstr>
      <vt:lpstr>Hash functions</vt:lpstr>
      <vt:lpstr>Hash functions</vt:lpstr>
      <vt:lpstr>Delaying decryption</vt:lpstr>
      <vt:lpstr>Delaying decryption</vt:lpstr>
      <vt:lpstr>AVISPA protocol modeling</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mihai.pura</dc:creator>
  <cp:lastModifiedBy>Windows User</cp:lastModifiedBy>
  <cp:revision>703</cp:revision>
  <dcterms:created xsi:type="dcterms:W3CDTF">2014-04-07T12:32:32Z</dcterms:created>
  <dcterms:modified xsi:type="dcterms:W3CDTF">2020-03-18T07:53:58Z</dcterms:modified>
</cp:coreProperties>
</file>