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9" r:id="rId6"/>
    <p:sldId id="258" r:id="rId7"/>
    <p:sldId id="259" r:id="rId8"/>
    <p:sldId id="260" r:id="rId9"/>
    <p:sldId id="261" r:id="rId10"/>
    <p:sldId id="267" r:id="rId11"/>
    <p:sldId id="277" r:id="rId12"/>
    <p:sldId id="274" r:id="rId13"/>
    <p:sldId id="275" r:id="rId14"/>
    <p:sldId id="276" r:id="rId15"/>
    <p:sldId id="278" r:id="rId16"/>
    <p:sldId id="280" r:id="rId17"/>
    <p:sldId id="28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6366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96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5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686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2150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9987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5858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8042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214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4458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504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74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954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44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717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5075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316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FAE24F-A20E-4B9F-A511-808BFD19C121}" type="datetimeFigureOut">
              <a:rPr lang="en-150" smtClean="0"/>
              <a:t>04/07/2017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323A7-D195-4003-B9AC-C332170FA80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157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D3E51A-72F4-4CC7-9A26-18478D13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 for Romanian Language</a:t>
            </a:r>
            <a:endParaRPr lang="en-15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606FB44-7FAB-4A64-AA2D-FA54FEDAB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Colban</a:t>
            </a:r>
            <a:r>
              <a:rPr lang="en-US" dirty="0"/>
              <a:t> Mihai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6893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E82417-8EA7-4768-A520-5ABC0B0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Antrenare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20ABE97-F2D8-4983-9CCA-34A3095A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Gensim</a:t>
            </a:r>
            <a:r>
              <a:rPr lang="en-US" dirty="0"/>
              <a:t> – python library</a:t>
            </a:r>
          </a:p>
          <a:p>
            <a:endParaRPr lang="en-US" dirty="0"/>
          </a:p>
          <a:p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vectorilor</a:t>
            </a:r>
            <a:r>
              <a:rPr lang="en-US" dirty="0"/>
              <a:t> : 100</a:t>
            </a:r>
          </a:p>
          <a:p>
            <a:endParaRPr lang="en-US" dirty="0"/>
          </a:p>
          <a:p>
            <a:r>
              <a:rPr lang="en-US" dirty="0"/>
              <a:t>Window : 5 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7754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B4D045-74C0-4805-8AA9-EB76E766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0C013F9-E11F-42D4-AE4C-45CAFFCC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.NET</a:t>
            </a:r>
          </a:p>
          <a:p>
            <a:r>
              <a:rPr lang="en-US" dirty="0" err="1"/>
              <a:t>Implementare</a:t>
            </a:r>
            <a:r>
              <a:rPr lang="en-US" dirty="0"/>
              <a:t> Python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i="1" dirty="0" err="1"/>
              <a:t>scikit</a:t>
            </a:r>
            <a:r>
              <a:rPr lang="en-US" dirty="0"/>
              <a:t>-</a:t>
            </a:r>
            <a:r>
              <a:rPr lang="en-US" i="1" dirty="0"/>
              <a:t>learn</a:t>
            </a:r>
            <a:endParaRPr lang="en-US" dirty="0"/>
          </a:p>
          <a:p>
            <a:pPr lvl="1"/>
            <a:r>
              <a:rPr lang="en-US" i="1" dirty="0" err="1"/>
              <a:t>matplotlib</a:t>
            </a:r>
            <a:r>
              <a:rPr lang="en-US" i="1" dirty="0"/>
              <a:t>=2.0.2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EB6469-1A23-4E1B-AAC2-B45B4AD8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FCACF2A-9619-436C-8EE9-FFA3CE0B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82" y="2083156"/>
            <a:ext cx="10018713" cy="3701143"/>
          </a:xfrm>
        </p:spPr>
        <p:txBody>
          <a:bodyPr/>
          <a:lstStyle/>
          <a:p>
            <a:pPr marL="2743200" lvl="6" indent="0">
              <a:buNone/>
            </a:pPr>
            <a:r>
              <a:rPr lang="en-US" dirty="0"/>
              <a:t>								              </a:t>
            </a:r>
            <a:r>
              <a:rPr lang="en-US" sz="2400" dirty="0"/>
              <a:t>VS</a:t>
            </a:r>
            <a:endParaRPr lang="en-150" sz="2400" dirty="0"/>
          </a:p>
        </p:txBody>
      </p:sp>
      <p:pic>
        <p:nvPicPr>
          <p:cNvPr id="2056" name="Picture 8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id="{A4FF4CAA-4BDB-4DD3-B43D-9A563053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37" y="2232834"/>
            <a:ext cx="3254316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925418E-6F4A-464B-B162-DF518042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74" y="2083155"/>
            <a:ext cx="1918870" cy="3701143"/>
          </a:xfrm>
          <a:prstGeom prst="rect">
            <a:avLst/>
          </a:prstGeom>
        </p:spPr>
      </p:pic>
      <p:pic>
        <p:nvPicPr>
          <p:cNvPr id="2058" name="Picture 10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id="{BF2F96C0-A0B2-417A-8943-89F2DF820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53" y="2232833"/>
            <a:ext cx="3214374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DB4132-26D7-40AA-B80A-B9E42AD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F3C3C9-C2EC-4A7E-B80A-2AD675E9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512" y="2055163"/>
            <a:ext cx="5289351" cy="4017162"/>
          </a:xfrm>
        </p:spPr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patternurilor</a:t>
            </a:r>
            <a:r>
              <a:rPr lang="en-US" dirty="0"/>
              <a:t> </a:t>
            </a:r>
            <a:r>
              <a:rPr lang="en-US" dirty="0" err="1"/>
              <a:t>puternice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set de date</a:t>
            </a:r>
            <a:endParaRPr lang="en-150" dirty="0"/>
          </a:p>
        </p:txBody>
      </p:sp>
      <p:pic>
        <p:nvPicPr>
          <p:cNvPr id="4" name="Picture 2" descr="https://lh5.googleusercontent.com/r9ybzo4igWP3gR6QMeKpT385gpWTif5qdPD81dtM5wTZ9YRb8tKzNe3L21ktNaA0nHOeuHkPLUWjPeGEcTtncrZN-ZvvcFHKNOMcB-_KLjSyQW48q2kMUOfy9MszOImqDgTE-SUx">
            <a:extLst>
              <a:ext uri="{FF2B5EF4-FFF2-40B4-BE49-F238E27FC236}">
                <a16:creationId xmlns:a16="http://schemas.microsoft.com/office/drawing/2014/main" id="{690021C4-2BD4-4B56-9B3D-E60EE31B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2030450"/>
            <a:ext cx="4072165" cy="20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3.googleusercontent.com/9ICDwDkFEVO-qPPZnsszxQkAwUMkMCPMt-gUny52mEgUfIaAGMFRa5kvOgLuz56SuF5WzYeL3U7omsAhu9EyUP3AP2_O2TVYHrr-Mlt0EbSP3xw47Am4SqhUwZN38QFCZsfyDT_0">
            <a:extLst>
              <a:ext uri="{FF2B5EF4-FFF2-40B4-BE49-F238E27FC236}">
                <a16:creationId xmlns:a16="http://schemas.microsoft.com/office/drawing/2014/main" id="{4FAA54AC-CDEC-44CA-AD26-33566550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4049678"/>
            <a:ext cx="4093289" cy="20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6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EF748C-47A3-4FEB-898A-D2A42CE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t-distributed stochastic neighbor embedding (t-SNE)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4E254B4-7257-434D-9BE9-837D366C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391" y="2316190"/>
            <a:ext cx="10018712" cy="928457"/>
          </a:xfrm>
        </p:spPr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automata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https://lh6.googleusercontent.com/kNUYOfgE2F3cU3aYoPNW2UxMtYc_Ab0bajDeOvTOKH1vFUPVB1bdXJqvLciaqvOmS2y37AevtFdb1X5lbhSh9OQDP0WZx-mvKVy_W2rJBTDlxJx1MIiFCPiN0NLEaA2MvAUqHIjp">
            <a:extLst>
              <a:ext uri="{FF2B5EF4-FFF2-40B4-BE49-F238E27FC236}">
                <a16:creationId xmlns:a16="http://schemas.microsoft.com/office/drawing/2014/main" id="{FDC27B8F-8DD8-4F5D-A6D5-1C2E89BA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92" y="2986549"/>
            <a:ext cx="4987156" cy="24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8D598F0C-B2AF-4816-9600-E2E1B7486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8069"/>
              </p:ext>
            </p:extLst>
          </p:nvPr>
        </p:nvGraphicFramePr>
        <p:xfrm>
          <a:off x="6569476" y="2780418"/>
          <a:ext cx="50578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836">
                  <a:extLst>
                    <a:ext uri="{9D8B030D-6E8A-4147-A177-3AD203B41FA5}">
                      <a16:colId xmlns:a16="http://schemas.microsoft.com/office/drawing/2014/main" val="3871485433"/>
                    </a:ext>
                  </a:extLst>
                </a:gridCol>
              </a:tblGrid>
              <a:tr h="3442830"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n_components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#Dimension of the embedded space.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perplexity=30.0,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early_exaggeration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=4.0,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learning_rate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n_iter_without_progress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=30,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min_grad_norm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=1e-07,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metric='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='random',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verbose=0,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random_state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=None,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method='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barnes_hut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angle=0.5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1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0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794AE97-BA09-4CED-9ABC-FA3D248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B3CD71B-0E6C-4B63-B589-E3A892CA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4" y="2438399"/>
            <a:ext cx="10144740" cy="1671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1.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șapte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nord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150" dirty="0"/>
          </a:p>
          <a:p>
            <a:pPr marL="457200" lvl="1" indent="0">
              <a:buNone/>
            </a:pPr>
            <a:endParaRPr lang="en-15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757D0ABA-CA02-4996-83F1-35E515BF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85274"/>
              </p:ext>
            </p:extLst>
          </p:nvPr>
        </p:nvGraphicFramePr>
        <p:xfrm>
          <a:off x="1549528" y="3244333"/>
          <a:ext cx="9156942" cy="269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942">
                  <a:extLst>
                    <a:ext uri="{9D8B030D-6E8A-4147-A177-3AD203B41FA5}">
                      <a16:colId xmlns:a16="http://schemas.microsoft.com/office/drawing/2014/main" val="460088562"/>
                    </a:ext>
                  </a:extLst>
                </a:gridCol>
              </a:tblGrid>
              <a:tr h="2694827">
                <a:tc>
                  <a:txBody>
                    <a:bodyPr/>
                    <a:lstStyle/>
                    <a:p>
                      <a:pPr rtl="0"/>
                      <a:endParaRPr lang="ro-RO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0,8996736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0,897999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0,8366427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nord-est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0,7947339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0,7787046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0,7704518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sud-est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0,7697451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11446"/>
                  </a:ext>
                </a:extLst>
              </a:tr>
            </a:tbl>
          </a:graphicData>
        </a:graphic>
      </p:graphicFrame>
      <p:pic>
        <p:nvPicPr>
          <p:cNvPr id="6146" name="Picture 2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id="{42131ADC-5D04-4124-BAD9-9FFC2A40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67" y="3375652"/>
            <a:ext cx="24860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id="{9A7EFB70-C3CB-4E97-9FE2-AD7A6B7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81" y="3356602"/>
            <a:ext cx="2476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2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4C9EBF-9711-4C01-A352-21746B97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0885"/>
          </a:xfrm>
        </p:spPr>
        <p:txBody>
          <a:bodyPr/>
          <a:lstStyle/>
          <a:p>
            <a:r>
              <a:rPr lang="ro-RO" dirty="0"/>
              <a:t>Studiu de caz (continuare)</a:t>
            </a:r>
            <a:endParaRPr lang="en-15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06180238-946B-427E-B0E7-1A5F7566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36685"/>
            <a:ext cx="10018713" cy="13989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calculator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150" dirty="0"/>
          </a:p>
          <a:p>
            <a:pPr marL="457200" lvl="1" indent="0">
              <a:buNone/>
            </a:pPr>
            <a:endParaRPr lang="en-15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0A73FED0-0E7C-4423-8628-905DF22D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6041"/>
              </p:ext>
            </p:extLst>
          </p:nvPr>
        </p:nvGraphicFramePr>
        <p:xfrm>
          <a:off x="2067511" y="2736172"/>
          <a:ext cx="8128000" cy="34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37794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5448003"/>
                    </a:ext>
                  </a:extLst>
                </a:gridCol>
              </a:tblGrid>
              <a:tr h="3492162"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aplicație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0,8392286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computer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0,8365033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aparat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0,8364583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0,8331482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0,8313626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logic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0,8278407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digital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0,8197194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server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0,8192139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interfață_grafică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0,8173387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utilizatorii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0,8145707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sistem_unix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0,813207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0,8128749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0,8069478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lcd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0,8041156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fișiere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0,8036943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cablurilor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0,8033258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design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0,8029817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gnu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0,7993091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ecran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0,7953753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Ssl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0,7942548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8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7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E4805D-9B49-457A-9230-16FF1404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(continuare)</a:t>
            </a:r>
            <a:endParaRPr lang="en-15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EF83F213-0687-4DCD-B54E-F1A45B87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2779"/>
            <a:ext cx="10018713" cy="839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imigrant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150" dirty="0"/>
          </a:p>
          <a:p>
            <a:pPr marL="457200" lvl="1" indent="0">
              <a:buNone/>
            </a:pPr>
            <a:endParaRPr lang="en-15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10DFBE2-7181-4CAC-9FA0-A15F713C4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47714"/>
              </p:ext>
            </p:extLst>
          </p:nvPr>
        </p:nvGraphicFramePr>
        <p:xfrm>
          <a:off x="2041863" y="2742313"/>
          <a:ext cx="82868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6">
                  <a:extLst>
                    <a:ext uri="{9D8B030D-6E8A-4147-A177-3AD203B41FA5}">
                      <a16:colId xmlns:a16="http://schemas.microsoft.com/office/drawing/2014/main" val="350096156"/>
                    </a:ext>
                  </a:extLst>
                </a:gridCol>
                <a:gridCol w="4143406">
                  <a:extLst>
                    <a:ext uri="{9D8B030D-6E8A-4147-A177-3AD203B41FA5}">
                      <a16:colId xmlns:a16="http://schemas.microsoft.com/office/drawing/2014/main" val="1585907564"/>
                    </a:ext>
                  </a:extLst>
                </a:gridCol>
              </a:tblGrid>
              <a:tr h="333800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izolat_bruttium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0,6256754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ziduri_270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0,6231904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david_solomon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0,6211057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scurtu_căruia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0,6210095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piatră_bulgăre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0,6176957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zeului_venerat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0,6102987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apărut_ceace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0,6095843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ierusalim_templul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0,6061838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nici_predis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0,603968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gherla_tezaurul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0,6037773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1984-2003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0,6020508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vechile_lăcașe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0,6009338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pavel_vaticanul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0,600865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importat_obsidian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0,5997764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nașterii_presei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0,5981552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tratat_torun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0,597579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onora_comanda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0,5974082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quirinius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0,5954055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lidieni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0,5951988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trasa_granița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0,5908743</a:t>
                      </a:r>
                    </a:p>
                    <a:p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8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4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066865-0DF6-4462-9E85-F5738737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8789"/>
            <a:ext cx="10018713" cy="4832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DEMONSTRA</a:t>
            </a:r>
            <a:r>
              <a:rPr lang="ro-RO" sz="4800" dirty="0"/>
              <a:t>Ț</a:t>
            </a:r>
            <a:r>
              <a:rPr lang="en-US" sz="4800" dirty="0"/>
              <a:t>IE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282045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9CFD2F-D36D-4D09-86F1-DEC645B8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A54D17A-9B93-4770-9735-685B2DEF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9648"/>
            <a:ext cx="10018713" cy="3124201"/>
          </a:xfrm>
        </p:spPr>
        <p:txBody>
          <a:bodyPr/>
          <a:lstStyle/>
          <a:p>
            <a:r>
              <a:rPr lang="en-US" dirty="0"/>
              <a:t>Tomas </a:t>
            </a:r>
            <a:r>
              <a:rPr lang="en-US" dirty="0" err="1"/>
              <a:t>Mikolov</a:t>
            </a:r>
            <a:endParaRPr lang="en-US" dirty="0"/>
          </a:p>
          <a:p>
            <a:r>
              <a:rPr lang="en-US" dirty="0"/>
              <a:t>Re</a:t>
            </a:r>
            <a:r>
              <a:rPr lang="ro-RO" dirty="0" err="1"/>
              <a:t>țea</a:t>
            </a:r>
            <a:r>
              <a:rPr lang="ro-RO" dirty="0"/>
              <a:t> neurala cu un singur </a:t>
            </a:r>
            <a:r>
              <a:rPr lang="ro-RO" dirty="0" err="1"/>
              <a:t>layer</a:t>
            </a:r>
            <a:r>
              <a:rPr lang="ro-RO" dirty="0"/>
              <a:t> ascuns (</a:t>
            </a:r>
            <a:r>
              <a:rPr lang="ro-RO" dirty="0" err="1"/>
              <a:t>shallow</a:t>
            </a:r>
            <a:r>
              <a:rPr lang="ro-RO" dirty="0"/>
              <a:t>)</a:t>
            </a:r>
          </a:p>
          <a:p>
            <a:r>
              <a:rPr lang="ro-RO" dirty="0"/>
              <a:t>Două modele de a reprezenta cuvintele</a:t>
            </a:r>
          </a:p>
          <a:p>
            <a:pPr lvl="1"/>
            <a:r>
              <a:rPr lang="ro-RO" dirty="0"/>
              <a:t>CBOW</a:t>
            </a:r>
          </a:p>
          <a:p>
            <a:pPr lvl="1"/>
            <a:r>
              <a:rPr lang="ro-RO" dirty="0" err="1"/>
              <a:t>Skip</a:t>
            </a:r>
            <a:r>
              <a:rPr lang="ro-RO" dirty="0"/>
              <a:t>-gram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6465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679C65-A49F-4212-9A51-5B1A58AA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 (CBOW)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EFEE354-9CBD-47D4-AE20-5CAA85C5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ca un multiset de </a:t>
            </a:r>
            <a:r>
              <a:rPr lang="en-US" dirty="0" err="1"/>
              <a:t>cuvinte</a:t>
            </a:r>
            <a:endParaRPr lang="en-US" dirty="0"/>
          </a:p>
          <a:p>
            <a:r>
              <a:rPr lang="en-US" dirty="0"/>
              <a:t>Nu </a:t>
            </a:r>
            <a:r>
              <a:rPr lang="ro-RO" dirty="0"/>
              <a:t>ț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gramatic</a:t>
            </a:r>
            <a:r>
              <a:rPr lang="ro-RO" dirty="0"/>
              <a:t>ă</a:t>
            </a:r>
            <a:r>
              <a:rPr lang="en-US" dirty="0"/>
              <a:t> s</a:t>
            </a:r>
            <a:r>
              <a:rPr lang="ro-RO" dirty="0"/>
              <a:t>au cuvânt în sine</a:t>
            </a:r>
          </a:p>
          <a:p>
            <a:r>
              <a:rPr lang="ro-RO" dirty="0" err="1"/>
              <a:t>Păstreaza</a:t>
            </a:r>
            <a:r>
              <a:rPr lang="ro-RO" dirty="0"/>
              <a:t> numărul de apariții</a:t>
            </a:r>
          </a:p>
          <a:p>
            <a:r>
              <a:rPr lang="ro-RO" dirty="0"/>
              <a:t>În general folosit pentru clasificarea documentelor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488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B0CF24-D282-4290-BBDF-7C1E15F0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78E0233-389D-468F-8ADF-11529EED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Opusul CBOW</a:t>
            </a:r>
          </a:p>
          <a:p>
            <a:endParaRPr lang="ro-RO" dirty="0"/>
          </a:p>
          <a:p>
            <a:r>
              <a:rPr lang="ro-RO" dirty="0"/>
              <a:t>Prezicerea contextului unui cuvânt dat</a:t>
            </a:r>
            <a:endParaRPr lang="en-15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3F2EDD6-FDCD-40D6-B435-E94A6602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70729"/>
              </p:ext>
            </p:extLst>
          </p:nvPr>
        </p:nvGraphicFramePr>
        <p:xfrm>
          <a:off x="7368466" y="2195736"/>
          <a:ext cx="3927875" cy="40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875">
                  <a:extLst>
                    <a:ext uri="{9D8B030D-6E8A-4147-A177-3AD203B41FA5}">
                      <a16:colId xmlns:a16="http://schemas.microsoft.com/office/drawing/2014/main" val="786331781"/>
                    </a:ext>
                  </a:extLst>
                </a:gridCol>
              </a:tblGrid>
              <a:tr h="688551"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: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36623"/>
                  </a:ext>
                </a:extLst>
              </a:tr>
              <a:tr h="30992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−n,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ro-RO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15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2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8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2B83BC-BB7E-4C78-924C-57D3F2B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 (continuare)</a:t>
            </a:r>
            <a:endParaRPr lang="en-150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51F54B8C-A769-418E-97C9-E891D16FB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055442"/>
              </p:ext>
            </p:extLst>
          </p:nvPr>
        </p:nvGraphicFramePr>
        <p:xfrm>
          <a:off x="3116062" y="2308192"/>
          <a:ext cx="6311953" cy="2820068"/>
        </p:xfrm>
        <a:graphic>
          <a:graphicData uri="http://schemas.openxmlformats.org/drawingml/2006/table">
            <a:tbl>
              <a:tblPr/>
              <a:tblGrid>
                <a:gridCol w="1378825">
                  <a:extLst>
                    <a:ext uri="{9D8B030D-6E8A-4147-A177-3AD203B41FA5}">
                      <a16:colId xmlns:a16="http://schemas.microsoft.com/office/drawing/2014/main" val="1585285460"/>
                    </a:ext>
                  </a:extLst>
                </a:gridCol>
                <a:gridCol w="909003">
                  <a:extLst>
                    <a:ext uri="{9D8B030D-6E8A-4147-A177-3AD203B41FA5}">
                      <a16:colId xmlns:a16="http://schemas.microsoft.com/office/drawing/2014/main" val="3019368521"/>
                    </a:ext>
                  </a:extLst>
                </a:gridCol>
                <a:gridCol w="868149">
                  <a:extLst>
                    <a:ext uri="{9D8B030D-6E8A-4147-A177-3AD203B41FA5}">
                      <a16:colId xmlns:a16="http://schemas.microsoft.com/office/drawing/2014/main" val="1961022206"/>
                    </a:ext>
                  </a:extLst>
                </a:gridCol>
                <a:gridCol w="1051992">
                  <a:extLst>
                    <a:ext uri="{9D8B030D-6E8A-4147-A177-3AD203B41FA5}">
                      <a16:colId xmlns:a16="http://schemas.microsoft.com/office/drawing/2014/main" val="1653857558"/>
                    </a:ext>
                  </a:extLst>
                </a:gridCol>
                <a:gridCol w="1051992">
                  <a:extLst>
                    <a:ext uri="{9D8B030D-6E8A-4147-A177-3AD203B41FA5}">
                      <a16:colId xmlns:a16="http://schemas.microsoft.com/office/drawing/2014/main" val="2067708966"/>
                    </a:ext>
                  </a:extLst>
                </a:gridCol>
                <a:gridCol w="1051992">
                  <a:extLst>
                    <a:ext uri="{9D8B030D-6E8A-4147-A177-3AD203B41FA5}">
                      <a16:colId xmlns:a16="http://schemas.microsoft.com/office/drawing/2014/main" val="3423935299"/>
                    </a:ext>
                  </a:extLst>
                </a:gridCol>
              </a:tblGrid>
              <a:tr h="438146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Trigrams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1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27469"/>
                  </a:ext>
                </a:extLst>
              </a:tr>
              <a:tr h="43814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Sentence Length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Bi-grams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4-skip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44378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421619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22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60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683774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13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37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155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743650"/>
                  </a:ext>
                </a:extLst>
              </a:tr>
              <a:tr h="4859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18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53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160</a:t>
                      </a:r>
                      <a:endParaRPr lang="en-15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150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230</a:t>
                      </a:r>
                      <a:endParaRPr lang="en-15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8621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4D12028-246D-43E2-A816-3F860596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364" y="5128260"/>
            <a:ext cx="39998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 de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n-gram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kumimoji="0" lang="en-150" altLang="en-150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o-RO" altLang="en-150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k-skip n-gram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150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en-150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CCFD8F-9175-40BA-827B-71A47E7E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(</a:t>
            </a:r>
            <a:r>
              <a:rPr lang="en-US" dirty="0" err="1"/>
              <a:t>continuare</a:t>
            </a:r>
            <a:r>
              <a:rPr lang="en-US" dirty="0"/>
              <a:t>)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443EC3A-C34D-4D5B-9392-54EC04C2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534" y="2844281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r>
              <a:rPr lang="da-DK" sz="1200" dirty="0"/>
              <a:t> [Mikolov et al., NAACL HLT, 2013]</a:t>
            </a:r>
            <a:endParaRPr lang="en-150" sz="1200" dirty="0"/>
          </a:p>
        </p:txBody>
      </p:sp>
      <p:pic>
        <p:nvPicPr>
          <p:cNvPr id="1028" name="Picture 4" descr="https://lh6.googleusercontent.com/KPAz2B2l-DeDuWoSVadOCFTaR5cKw-FtkzwZjktHpRZcAm6dMNCUJ_D4IEDZEP-l2BdakzQoJ-urgHEP9fr01hsIzqW6F0pydpyMK5HRKxqIH5NJQAVRLrg_MRgn-sR59RvVaqA2">
            <a:extLst>
              <a:ext uri="{FF2B5EF4-FFF2-40B4-BE49-F238E27FC236}">
                <a16:creationId xmlns:a16="http://schemas.microsoft.com/office/drawing/2014/main" id="{3625DA20-056E-4926-B7C5-AF31E054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79" y="2093051"/>
            <a:ext cx="6117645" cy="337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054E6B-314D-4597-9B67-702B5B1B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 </a:t>
            </a:r>
            <a:r>
              <a:rPr lang="en-US" dirty="0" err="1"/>
              <a:t>antrenament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88C8CA-459D-4B8C-A5CE-61C8734D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err="1"/>
              <a:t>Rowiki-dump</a:t>
            </a:r>
            <a:r>
              <a:rPr lang="ro-RO" dirty="0"/>
              <a:t>-</a:t>
            </a:r>
            <a:r>
              <a:rPr lang="en-150" dirty="0"/>
              <a:t>2016-03-05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Dimensiune</a:t>
            </a:r>
            <a:r>
              <a:rPr lang="en-US" dirty="0"/>
              <a:t> fi</a:t>
            </a:r>
            <a:r>
              <a:rPr lang="ro-RO" dirty="0" err="1"/>
              <a:t>șier</a:t>
            </a:r>
            <a:r>
              <a:rPr lang="ro-RO" dirty="0"/>
              <a:t> : 65 GB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Format: XML (</a:t>
            </a:r>
            <a:r>
              <a:rPr lang="en-US" dirty="0" err="1"/>
              <a:t>MediaWiki</a:t>
            </a:r>
            <a:r>
              <a:rPr lang="en-US" dirty="0"/>
              <a:t> Markup Language)</a:t>
            </a:r>
          </a:p>
          <a:p>
            <a:endParaRPr lang="ro-RO" dirty="0"/>
          </a:p>
          <a:p>
            <a:r>
              <a:rPr lang="ro-RO" dirty="0"/>
              <a:t>Număr de articole: </a:t>
            </a:r>
            <a:r>
              <a:rPr lang="en-US" dirty="0"/>
              <a:t>~</a:t>
            </a:r>
            <a:r>
              <a:rPr lang="ro-RO" dirty="0"/>
              <a:t> 1.940.000</a:t>
            </a:r>
          </a:p>
        </p:txBody>
      </p:sp>
    </p:spTree>
    <p:extLst>
      <p:ext uri="{BB962C8B-B14F-4D97-AF65-F5344CB8AC3E}">
        <p14:creationId xmlns:p14="http://schemas.microsoft.com/office/powerpoint/2010/main" val="244417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ED1C3F-A225-43AD-B6C3-CE6C98DE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2056C02-EFD8-4AB5-8F33-3B88475F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Antrenare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509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E1011E-2D47-4111-AC82-1B94CF6A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en-15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C362264-C1BE-49DF-AC3D-A730225F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Extragere</a:t>
            </a:r>
            <a:r>
              <a:rPr lang="en-US" dirty="0"/>
              <a:t> plaintext</a:t>
            </a:r>
            <a:r>
              <a:rPr lang="ro-RO" dirty="0"/>
              <a:t> (</a:t>
            </a:r>
            <a:r>
              <a:rPr lang="ro-RO" dirty="0" err="1"/>
              <a:t>WikiExtractor</a:t>
            </a:r>
            <a:r>
              <a:rPr lang="ro-RO" dirty="0"/>
              <a:t> + </a:t>
            </a:r>
            <a:r>
              <a:rPr lang="ro-RO" dirty="0" err="1"/>
              <a:t>RegEx</a:t>
            </a:r>
            <a:r>
              <a:rPr lang="ro-RO" dirty="0"/>
              <a:t>)</a:t>
            </a:r>
            <a:endParaRPr lang="en-US" dirty="0"/>
          </a:p>
          <a:p>
            <a:r>
              <a:rPr lang="en-US" dirty="0" err="1"/>
              <a:t>Normalizarea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ro-RO" dirty="0"/>
              <a:t> (diacritice)</a:t>
            </a:r>
            <a:endParaRPr lang="en-US" dirty="0"/>
          </a:p>
          <a:p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r>
              <a:rPr lang="en-US" dirty="0"/>
              <a:t>Stemming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342104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ă">
  <a:themeElements>
    <a:clrScheme name="Paralaxă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ă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ă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Paralaxă</Template>
  <TotalTime>178</TotalTime>
  <Words>519</Words>
  <Application>Microsoft Office PowerPoint</Application>
  <PresentationFormat>Ecran lat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3" baseType="lpstr">
      <vt:lpstr>Arial</vt:lpstr>
      <vt:lpstr>Corbel</vt:lpstr>
      <vt:lpstr>Courier New</vt:lpstr>
      <vt:lpstr>Times New Roman</vt:lpstr>
      <vt:lpstr>Paralaxă</vt:lpstr>
      <vt:lpstr>Word2Vec for Romanian Language</vt:lpstr>
      <vt:lpstr>Word2Vec</vt:lpstr>
      <vt:lpstr>Continuous Bag of Word (CBOW)</vt:lpstr>
      <vt:lpstr>Skip-Gram</vt:lpstr>
      <vt:lpstr>Skip-Gram (continuare)</vt:lpstr>
      <vt:lpstr>Word2Vec (continuare)</vt:lpstr>
      <vt:lpstr>Date de antrenament</vt:lpstr>
      <vt:lpstr>Antrenarea datelor</vt:lpstr>
      <vt:lpstr>Preprocesare</vt:lpstr>
      <vt:lpstr>Antrenare</vt:lpstr>
      <vt:lpstr>Afișarea datelor</vt:lpstr>
      <vt:lpstr>Afișarea datelor</vt:lpstr>
      <vt:lpstr>Principal component analysis (PCA)</vt:lpstr>
      <vt:lpstr>t-distributed stochastic neighbor embedding (t-SNE)</vt:lpstr>
      <vt:lpstr>Studiu de caz</vt:lpstr>
      <vt:lpstr>Studiu de caz (continuare)</vt:lpstr>
      <vt:lpstr>Studiu de caz (continuare)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BSSoper</dc:creator>
  <cp:lastModifiedBy>BSSoper</cp:lastModifiedBy>
  <cp:revision>51</cp:revision>
  <dcterms:created xsi:type="dcterms:W3CDTF">2017-07-04T07:07:28Z</dcterms:created>
  <dcterms:modified xsi:type="dcterms:W3CDTF">2017-07-04T10:05:31Z</dcterms:modified>
</cp:coreProperties>
</file>