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85" r:id="rId5"/>
    <p:sldId id="273" r:id="rId6"/>
    <p:sldId id="279" r:id="rId7"/>
    <p:sldId id="258" r:id="rId8"/>
    <p:sldId id="259" r:id="rId9"/>
    <p:sldId id="282" r:id="rId10"/>
    <p:sldId id="260" r:id="rId11"/>
    <p:sldId id="261" r:id="rId12"/>
    <p:sldId id="283" r:id="rId13"/>
    <p:sldId id="267" r:id="rId14"/>
    <p:sldId id="284" r:id="rId15"/>
    <p:sldId id="277" r:id="rId16"/>
    <p:sldId id="274" r:id="rId17"/>
    <p:sldId id="275" r:id="rId18"/>
    <p:sldId id="276" r:id="rId19"/>
    <p:sldId id="278" r:id="rId20"/>
    <p:sldId id="280" r:id="rId21"/>
    <p:sldId id="281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366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6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5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0686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150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987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5858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8042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148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4458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5043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4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54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444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17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075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62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FAE24F-A20E-4B9F-A511-808BFD19C121}" type="datetimeFigureOut">
              <a:rPr lang="x-none" smtClean="0"/>
              <a:t>04-Jul-17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323A7-D195-4003-B9AC-C332170FA80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157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76D3E51A-72F4-4CC7-9A26-18478D13A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 for Romanian Language</a:t>
            </a:r>
            <a:endParaRPr lang="x-none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xmlns="" id="{9606FB44-7FAB-4A64-AA2D-FA54FEDAB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Colban</a:t>
            </a:r>
            <a:r>
              <a:rPr lang="en-US" dirty="0"/>
              <a:t> Mihai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8938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D6ED1C3F-A225-43AD-B6C3-CE6C98DE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22056C02-EFD8-4AB5-8F33-3B88475F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Antrenare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Analizarea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50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B3E1011E-2D47-4111-AC82-1B94CF6A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Preprocesare</a:t>
            </a:r>
            <a:endParaRPr lang="x-none" dirty="0"/>
          </a:p>
        </p:txBody>
      </p:sp>
      <p:graphicFrame>
        <p:nvGraphicFramePr>
          <p:cNvPr id="8" name="Substituent conținut 7">
            <a:extLst>
              <a:ext uri="{FF2B5EF4-FFF2-40B4-BE49-F238E27FC236}">
                <a16:creationId xmlns:a16="http://schemas.microsoft.com/office/drawing/2014/main" xmlns="" id="{4EFE4D5F-7CF1-47B8-99C6-E53E1B86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442732"/>
              </p:ext>
            </p:extLst>
          </p:nvPr>
        </p:nvGraphicFramePr>
        <p:xfrm>
          <a:off x="1484313" y="2667000"/>
          <a:ext cx="1001871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xmlns="" val="3648535028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xmlns="" val="2958090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</a:t>
                      </a:r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ție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</a:rPr>
                        <a:t>Timp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2324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Extragere</a:t>
                      </a:r>
                      <a:r>
                        <a:rPr lang="en-US" dirty="0"/>
                        <a:t> plaintext</a:t>
                      </a:r>
                      <a:r>
                        <a:rPr lang="ro-RO" dirty="0"/>
                        <a:t> (</a:t>
                      </a:r>
                      <a:r>
                        <a:rPr lang="ro-RO" dirty="0" err="1"/>
                        <a:t>WikiExtractor</a:t>
                      </a:r>
                      <a:r>
                        <a:rPr lang="ro-RO" dirty="0"/>
                        <a:t> + </a:t>
                      </a:r>
                      <a:r>
                        <a:rPr lang="ro-RO" dirty="0" err="1"/>
                        <a:t>RegEx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4 ore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637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Normalizarea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textului</a:t>
                      </a:r>
                      <a:r>
                        <a:rPr lang="ro-RO" dirty="0"/>
                        <a:t> (diacritice)</a:t>
                      </a:r>
                      <a:endParaRPr lang="en-US" dirty="0"/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2 ore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574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Stopword</a:t>
                      </a:r>
                      <a:r>
                        <a:rPr lang="en-US" dirty="0"/>
                        <a:t> removal</a:t>
                      </a: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3 ore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317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Stemming</a:t>
                      </a:r>
                    </a:p>
                    <a:p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4 ore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04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10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5B7B8CF1-C39F-423C-B2EE-093417574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13175"/>
              </p:ext>
            </p:extLst>
          </p:nvPr>
        </p:nvGraphicFramePr>
        <p:xfrm>
          <a:off x="2120776" y="1465390"/>
          <a:ext cx="924264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321">
                  <a:extLst>
                    <a:ext uri="{9D8B030D-6E8A-4147-A177-3AD203B41FA5}">
                      <a16:colId xmlns:a16="http://schemas.microsoft.com/office/drawing/2014/main" xmlns="" val="472272501"/>
                    </a:ext>
                  </a:extLst>
                </a:gridCol>
                <a:gridCol w="4621321">
                  <a:extLst>
                    <a:ext uri="{9D8B030D-6E8A-4147-A177-3AD203B41FA5}">
                      <a16:colId xmlns:a16="http://schemas.microsoft.com/office/drawing/2014/main" xmlns="" val="360090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x-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9239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 (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cunoscute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sub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''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Valea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Morii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'')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alcătuiesc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interes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național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corespunde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IV [[IUCN]] (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tip mixt),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situată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[[Banat]],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teritoriul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Caraș-Severin|Caraș-Severin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]]&lt;ref&gt;[http://www.protectedplanet.net/sites/183539 ProtectedPlanet.net -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delimitarea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accesat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 10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martie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2012&lt;/ref&gt;.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sușarei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cunoscut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valea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mori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alcătui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interes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național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corespunde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tip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mixt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situat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banat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teritori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caraș_severin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418053"/>
                  </a:ext>
                </a:extLst>
              </a:tr>
            </a:tbl>
          </a:graphicData>
        </a:graphic>
      </p:graphicFrame>
      <p:sp>
        <p:nvSpPr>
          <p:cNvPr id="9" name="Titlu 1">
            <a:extLst>
              <a:ext uri="{FF2B5EF4-FFF2-40B4-BE49-F238E27FC236}">
                <a16:creationId xmlns:a16="http://schemas.microsoft.com/office/drawing/2014/main" xmlns="" id="{6CE20735-2FF5-4007-91C6-19A2B4FF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78" y="108751"/>
            <a:ext cx="10018713" cy="1752599"/>
          </a:xfrm>
        </p:spPr>
        <p:txBody>
          <a:bodyPr/>
          <a:lstStyle/>
          <a:p>
            <a:r>
              <a:rPr lang="en-US" dirty="0" err="1"/>
              <a:t>Preprocesare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514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A6E82417-8EA7-4768-A520-5ABC0B0C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Antrenare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020ABE97-F2D8-4983-9CCA-34A3095A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Gensim</a:t>
            </a:r>
            <a:r>
              <a:rPr lang="en-US" dirty="0"/>
              <a:t> – python library</a:t>
            </a:r>
          </a:p>
          <a:p>
            <a:endParaRPr lang="en-US" dirty="0"/>
          </a:p>
          <a:p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vectorilor</a:t>
            </a:r>
            <a:r>
              <a:rPr lang="en-US" dirty="0"/>
              <a:t> : 100</a:t>
            </a:r>
          </a:p>
          <a:p>
            <a:endParaRPr lang="en-US" dirty="0"/>
          </a:p>
          <a:p>
            <a:r>
              <a:rPr lang="en-US" dirty="0"/>
              <a:t>Window : 5 </a:t>
            </a:r>
          </a:p>
          <a:p>
            <a:endParaRPr lang="en-US" dirty="0"/>
          </a:p>
          <a:p>
            <a:endParaRPr lang="en-US" dirty="0"/>
          </a:p>
          <a:p>
            <a:endParaRPr lang="x-none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xmlns="" id="{040231CA-0C66-4C97-A8CF-701F1AE9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43807"/>
              </p:ext>
            </p:extLst>
          </p:nvPr>
        </p:nvGraphicFramePr>
        <p:xfrm>
          <a:off x="6125592" y="2067559"/>
          <a:ext cx="5770486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86">
                  <a:extLst>
                    <a:ext uri="{9D8B030D-6E8A-4147-A177-3AD203B41FA5}">
                      <a16:colId xmlns:a16="http://schemas.microsoft.com/office/drawing/2014/main" xmlns="" val="2339682798"/>
                    </a:ext>
                  </a:extLst>
                </a:gridCol>
              </a:tblGrid>
              <a:tr h="205168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dovadă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0.42703 0.06606 -0.40035 -0.16192 0.27705 -0.07543 -0.24489 0.53968 -0.34726 0.20842 0.32277 -0.094549 -0.24616 -0.41932 0.36886 0.21489 0.22004 -0.44186 0.62178 -0.15624 -0.32562 -0.15268 -0.13049 -0.17354 -0.39455 0.098882 0.41119 0.10867 -0.24064 -0.2654 0.089296 0.32089 -0.17414 -0.12386 -0.42632 -0.2461 -0.14184 -0.43119 0.051363 0.058722 0.045265 -0.15838 -0.28324 -0.26053 0.066179 0.12606 0.31434 0.46244 0.2257 0.11725 0.12929 0.28709 -0.082424 0.43198 0.13441 -0.014066 0.21597 0.193 -0.047463 -0.29441 0.11722 -0.043928 0.018142 0.223 0.27722 -0.1451 -0.22659 -0.29164 -0.17317 0.10177 0.060939 0.22418 -0.69014 0.043469 -0.074212 0.30466 0.13645 0.012088 -0.12512 0.01897 -0.42698 0.083387 0.12556 0.044887 0.31299 0.16637 0.06927 0.13855 0.025647 0.079195 0.35512 -0.17324 -0.45796 -0.093884 -0.1915 0.12886 -0.31871 -0.16023 -0.11917 0.0014487 0.27734 0.16172 -0.2459 -0.45848 0.089332 0.063531 -0.45005 0.17509 0.051554 -0.23391 0.22814 0.16593 -0.45314 0.001117 0.0715 -0.23178 -0.15218 0.16928 -0.63015 -0.14439 0.039223 0.019045 -0.17112 0.29415 -0.32373 -0.31431 0.081426 -0.25546 0.28429 -0.029592 -0.1739 -0.21378 -0.15504</a:t>
                      </a:r>
                      <a:endParaRPr lang="x-none" sz="11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37379429"/>
                  </a:ext>
                </a:extLst>
              </a:tr>
              <a:tr h="97462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3130 3530 3435 3820 3530 0a3c 2f73 3e20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146e 23bc be28 08bc 3af8 173c 49ff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ebbb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3f3e 8ffd be99 2e3b 3f6a f3c8 bed3 fec8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3f78 824b 3f52 d02f 3fb7 8af7 3e4a a8c7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bf7d db96 be0c d784 bfc9 0df6 bd2f 7d66</a:t>
                      </a:r>
                    </a:p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3f23 1ed1 bef9 8819 3e17 929b bf1f 2548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84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4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B45EEF39-9555-46DF-9039-AAEBAE83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Antrenarea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  <a:endParaRPr lang="x-none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xmlns="" id="{03967C46-4149-47A6-95FB-C568E6E5B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770169"/>
              </p:ext>
            </p:extLst>
          </p:nvPr>
        </p:nvGraphicFramePr>
        <p:xfrm>
          <a:off x="2450237" y="2069952"/>
          <a:ext cx="8345011" cy="4064518"/>
        </p:xfrm>
        <a:graphic>
          <a:graphicData uri="http://schemas.openxmlformats.org/drawingml/2006/table">
            <a:tbl>
              <a:tblPr/>
              <a:tblGrid>
                <a:gridCol w="1115082">
                  <a:extLst>
                    <a:ext uri="{9D8B030D-6E8A-4147-A177-3AD203B41FA5}">
                      <a16:colId xmlns:a16="http://schemas.microsoft.com/office/drawing/2014/main" xmlns="" val="457958871"/>
                    </a:ext>
                  </a:extLst>
                </a:gridCol>
                <a:gridCol w="1281606">
                  <a:extLst>
                    <a:ext uri="{9D8B030D-6E8A-4147-A177-3AD203B41FA5}">
                      <a16:colId xmlns:a16="http://schemas.microsoft.com/office/drawing/2014/main" xmlns="" val="3093714692"/>
                    </a:ext>
                  </a:extLst>
                </a:gridCol>
                <a:gridCol w="1476633">
                  <a:extLst>
                    <a:ext uri="{9D8B030D-6E8A-4147-A177-3AD203B41FA5}">
                      <a16:colId xmlns:a16="http://schemas.microsoft.com/office/drawing/2014/main" xmlns="" val="3657521457"/>
                    </a:ext>
                  </a:extLst>
                </a:gridCol>
                <a:gridCol w="1922409">
                  <a:extLst>
                    <a:ext uri="{9D8B030D-6E8A-4147-A177-3AD203B41FA5}">
                      <a16:colId xmlns:a16="http://schemas.microsoft.com/office/drawing/2014/main" xmlns="" val="3162152110"/>
                    </a:ext>
                  </a:extLst>
                </a:gridCol>
                <a:gridCol w="1323397">
                  <a:extLst>
                    <a:ext uri="{9D8B030D-6E8A-4147-A177-3AD203B41FA5}">
                      <a16:colId xmlns:a16="http://schemas.microsoft.com/office/drawing/2014/main" xmlns="" val="2277644899"/>
                    </a:ext>
                  </a:extLst>
                </a:gridCol>
                <a:gridCol w="1225884">
                  <a:extLst>
                    <a:ext uri="{9D8B030D-6E8A-4147-A177-3AD203B41FA5}">
                      <a16:colId xmlns:a16="http://schemas.microsoft.com/office/drawing/2014/main" xmlns="" val="817161408"/>
                    </a:ext>
                  </a:extLst>
                </a:gridCol>
              </a:tblGrid>
              <a:tr h="888952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 Word2Vec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73527723"/>
                  </a:ext>
                </a:extLst>
              </a:tr>
              <a:tr h="9580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Test number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File Size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Vocab. size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Dimensionality of the feature vectors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Words in train file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Time</a:t>
                      </a:r>
                      <a:endParaRPr 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using 10 threads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392495"/>
                  </a:ext>
                </a:extLst>
              </a:tr>
              <a:tr h="7031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418 MB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1050458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50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59060537</a:t>
                      </a:r>
                      <a:endParaRPr lang="x-non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1372 sec.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2517422"/>
                  </a:ext>
                </a:extLst>
              </a:tr>
              <a:tr h="8112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2.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418 MB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1050458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59060537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2247 sec.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4002213"/>
                  </a:ext>
                </a:extLst>
              </a:tr>
              <a:tr h="7031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3.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ro-R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40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MB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1000000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(fixed size)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ro-R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r>
                        <a:rPr lang="x-none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1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177181611</a:t>
                      </a:r>
                      <a:endParaRPr lang="x-non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~7-8 hours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175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16D6945-BCC9-4A55-90BD-47BE77AD0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8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8BB4D045-74C0-4805-8AA9-EB76E766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A0C013F9-E11F-42D4-AE4C-45CAFFCC3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.NET</a:t>
            </a:r>
          </a:p>
          <a:p>
            <a:r>
              <a:rPr lang="en-US" dirty="0" err="1"/>
              <a:t>Implementare</a:t>
            </a:r>
            <a:r>
              <a:rPr lang="en-US" dirty="0"/>
              <a:t> Python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i="1" dirty="0" err="1"/>
              <a:t>scikit</a:t>
            </a:r>
            <a:r>
              <a:rPr lang="en-US" dirty="0"/>
              <a:t>-</a:t>
            </a:r>
            <a:r>
              <a:rPr lang="en-US" i="1" dirty="0"/>
              <a:t>learn</a:t>
            </a:r>
            <a:endParaRPr lang="en-US" dirty="0"/>
          </a:p>
          <a:p>
            <a:pPr lvl="1"/>
            <a:r>
              <a:rPr lang="en-US" i="1" dirty="0" err="1"/>
              <a:t>matplotlib</a:t>
            </a:r>
            <a:r>
              <a:rPr lang="en-US" i="1" dirty="0"/>
              <a:t>=2.0.2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2AEB6469-1A23-4E1B-AAC2-B45B4AD8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datelor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EFCACF2A-9619-436C-8EE9-FFA3CE0B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82" y="2083156"/>
            <a:ext cx="10018713" cy="3701143"/>
          </a:xfrm>
        </p:spPr>
        <p:txBody>
          <a:bodyPr/>
          <a:lstStyle/>
          <a:p>
            <a:pPr marL="2743200" lvl="6" indent="0">
              <a:buNone/>
            </a:pPr>
            <a:r>
              <a:rPr lang="en-US" dirty="0"/>
              <a:t>								              </a:t>
            </a:r>
            <a:r>
              <a:rPr lang="en-US" sz="2400" dirty="0"/>
              <a:t>VS</a:t>
            </a:r>
            <a:endParaRPr lang="x-none" sz="2400" dirty="0"/>
          </a:p>
        </p:txBody>
      </p:sp>
      <p:pic>
        <p:nvPicPr>
          <p:cNvPr id="2056" name="Picture 8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xmlns="" id="{A4FF4CAA-4BDB-4DD3-B43D-9A563053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37" y="2232834"/>
            <a:ext cx="3254316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xmlns="" id="{9925418E-6F4A-464B-B162-DF5180427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74" y="2083155"/>
            <a:ext cx="1918870" cy="3701143"/>
          </a:xfrm>
          <a:prstGeom prst="rect">
            <a:avLst/>
          </a:prstGeom>
        </p:spPr>
      </p:pic>
      <p:pic>
        <p:nvPicPr>
          <p:cNvPr id="2058" name="Picture 10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xmlns="" id="{BF2F96C0-A0B2-417A-8943-89F2DF820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153" y="2232833"/>
            <a:ext cx="3214374" cy="29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2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DADB4132-26D7-40AA-B80A-B9E42AD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71F3C3C9-C2EC-4A7E-B80A-2AD675E9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512" y="2055163"/>
            <a:ext cx="5289351" cy="4017162"/>
          </a:xfrm>
        </p:spPr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</a:t>
            </a:r>
            <a:r>
              <a:rPr lang="en-US" dirty="0" err="1"/>
              <a:t>statistica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patternurilor</a:t>
            </a:r>
            <a:r>
              <a:rPr lang="en-US" dirty="0"/>
              <a:t> </a:t>
            </a:r>
            <a:r>
              <a:rPr lang="en-US" dirty="0" err="1"/>
              <a:t>puternice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set de date</a:t>
            </a:r>
            <a:endParaRPr lang="x-none" dirty="0"/>
          </a:p>
        </p:txBody>
      </p:sp>
      <p:pic>
        <p:nvPicPr>
          <p:cNvPr id="4" name="Picture 2" descr="https://lh5.googleusercontent.com/r9ybzo4igWP3gR6QMeKpT385gpWTif5qdPD81dtM5wTZ9YRb8tKzNe3L21ktNaA0nHOeuHkPLUWjPeGEcTtncrZN-ZvvcFHKNOMcB-_KLjSyQW48q2kMUOfy9MszOImqDgTE-SUx">
            <a:extLst>
              <a:ext uri="{FF2B5EF4-FFF2-40B4-BE49-F238E27FC236}">
                <a16:creationId xmlns:a16="http://schemas.microsoft.com/office/drawing/2014/main" xmlns="" id="{690021C4-2BD4-4B56-9B3D-E60EE31B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2030450"/>
            <a:ext cx="4072165" cy="201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lh3.googleusercontent.com/9ICDwDkFEVO-qPPZnsszxQkAwUMkMCPMt-gUny52mEgUfIaAGMFRa5kvOgLuz56SuF5WzYeL3U7omsAhu9EyUP3AP2_O2TVYHrr-Mlt0EbSP3xw47Am4SqhUwZN38QFCZsfyDT_0">
            <a:extLst>
              <a:ext uri="{FF2B5EF4-FFF2-40B4-BE49-F238E27FC236}">
                <a16:creationId xmlns:a16="http://schemas.microsoft.com/office/drawing/2014/main" xmlns="" id="{4FAA54AC-CDEC-44CA-AD26-335665501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18" y="4049678"/>
            <a:ext cx="4093289" cy="202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6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D5EF748C-47A3-4FEB-898A-D2A42CEF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t-distributed stochastic neighbor embedding (t-SNE)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44E254B4-7257-434D-9BE9-837D366C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391" y="2316190"/>
            <a:ext cx="10018712" cy="928457"/>
          </a:xfrm>
        </p:spPr>
        <p:txBody>
          <a:bodyPr/>
          <a:lstStyle/>
          <a:p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invatare</a:t>
            </a:r>
            <a:r>
              <a:rPr lang="en-US" dirty="0"/>
              <a:t> automata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https://lh6.googleusercontent.com/kNUYOfgE2F3cU3aYoPNW2UxMtYc_Ab0bajDeOvTOKH1vFUPVB1bdXJqvLciaqvOmS2y37AevtFdb1X5lbhSh9OQDP0WZx-mvKVy_W2rJBTDlxJx1MIiFCPiN0NLEaA2MvAUqHIjp">
            <a:extLst>
              <a:ext uri="{FF2B5EF4-FFF2-40B4-BE49-F238E27FC236}">
                <a16:creationId xmlns:a16="http://schemas.microsoft.com/office/drawing/2014/main" xmlns="" id="{FDC27B8F-8DD8-4F5D-A6D5-1C2E89BA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92" y="2986549"/>
            <a:ext cx="4987156" cy="246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xmlns="" id="{8D598F0C-B2AF-4816-9600-E2E1B7486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68069"/>
              </p:ext>
            </p:extLst>
          </p:nvPr>
        </p:nvGraphicFramePr>
        <p:xfrm>
          <a:off x="6569476" y="2780418"/>
          <a:ext cx="50578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836">
                  <a:extLst>
                    <a:ext uri="{9D8B030D-6E8A-4147-A177-3AD203B41FA5}">
                      <a16:colId xmlns:a16="http://schemas.microsoft.com/office/drawing/2014/main" xmlns="" val="3871485433"/>
                    </a:ext>
                  </a:extLst>
                </a:gridCol>
              </a:tblGrid>
              <a:tr h="3442830">
                <a:tc>
                  <a:txBody>
                    <a:bodyPr/>
                    <a:lstStyle/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n_components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#Dimension of the embedded space.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perplexity=30.0,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early_exaggeration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=4.0,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learning_rate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=1000.0,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=1000,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n_iter_without_progress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=30,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min_grad_norm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=1e-07,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metric='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='random',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verbose=0,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random_state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=None,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method='</a:t>
                      </a:r>
                      <a:r>
                        <a:rPr lang="en-US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barnes_hut</a:t>
                      </a: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angle=0.5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391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30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8794AE97-BA09-4CED-9ABC-FA3D248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4B3CD71B-0E6C-4B63-B589-E3A892CA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4" y="2438399"/>
            <a:ext cx="10144740" cy="167196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1.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șapte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nord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x-none" dirty="0"/>
          </a:p>
          <a:p>
            <a:pPr marL="457200" lvl="1" indent="0">
              <a:buNone/>
            </a:pPr>
            <a:endParaRPr lang="x-none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757D0ABA-CA02-4996-83F1-35E515BFD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85274"/>
              </p:ext>
            </p:extLst>
          </p:nvPr>
        </p:nvGraphicFramePr>
        <p:xfrm>
          <a:off x="1549528" y="3244333"/>
          <a:ext cx="9156942" cy="269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942">
                  <a:extLst>
                    <a:ext uri="{9D8B030D-6E8A-4147-A177-3AD203B41FA5}">
                      <a16:colId xmlns:a16="http://schemas.microsoft.com/office/drawing/2014/main" xmlns="" val="460088562"/>
                    </a:ext>
                  </a:extLst>
                </a:gridCol>
              </a:tblGrid>
              <a:tr h="2694827">
                <a:tc>
                  <a:txBody>
                    <a:bodyPr/>
                    <a:lstStyle/>
                    <a:p>
                      <a:pPr rtl="0"/>
                      <a:endParaRPr lang="ro-RO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0,8996736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0,897999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    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0,8366427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nord-est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0,7947339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nord-vest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0,7787046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fr-F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sud-vest</a:t>
                      </a:r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0,7704518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fr-F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sud-est    </a:t>
                      </a:r>
                      <a:r>
                        <a:rPr lang="fr-FR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0,7697451</a:t>
                      </a: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70111446"/>
                  </a:ext>
                </a:extLst>
              </a:tr>
            </a:tbl>
          </a:graphicData>
        </a:graphic>
      </p:graphicFrame>
      <p:pic>
        <p:nvPicPr>
          <p:cNvPr id="6146" name="Picture 2" descr="https://lh6.googleusercontent.com/zBg4p3pmkElhsKvQj76QN1phL_uLIpxgHGVep2C3d5-6N8BCSGGYVFQs3NAmWCM3ijGBqCfxdqm6i_w9AbPtGzr9HtB3IZYaOrQV08p2D47REcqzyjZOyAPy8yNMXLZrRX_Ds04G">
            <a:extLst>
              <a:ext uri="{FF2B5EF4-FFF2-40B4-BE49-F238E27FC236}">
                <a16:creationId xmlns:a16="http://schemas.microsoft.com/office/drawing/2014/main" xmlns="" id="{42131ADC-5D04-4124-BAD9-9FFC2A40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367" y="3375652"/>
            <a:ext cx="24860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uBB1aXGHxlWmcV1n_0e5hNQtjYFoj5tQz1bfhRqDa0x4SPbJUFGnTZaxitmRy0SEoMJjDUmzFaEYjPG5lE4e287I1_aj3i4-SD2DSklQQ8JKsjs8K5_BVHh0oLdfuNW9GhU5dvPU">
            <a:extLst>
              <a:ext uri="{FF2B5EF4-FFF2-40B4-BE49-F238E27FC236}">
                <a16:creationId xmlns:a16="http://schemas.microsoft.com/office/drawing/2014/main" xmlns="" id="{9A7EFB70-C3CB-4E97-9FE2-AD7A6B78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81" y="3356602"/>
            <a:ext cx="2476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2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9D9CFD2F-D36D-4D09-86F1-DEC645B8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4A54D17A-9B93-4770-9735-685B2DEF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3180"/>
            <a:ext cx="10018713" cy="3801978"/>
          </a:xfrm>
        </p:spPr>
        <p:txBody>
          <a:bodyPr>
            <a:normAutofit/>
          </a:bodyPr>
          <a:lstStyle/>
          <a:p>
            <a:r>
              <a:rPr lang="en-US" dirty="0"/>
              <a:t>Tomas </a:t>
            </a:r>
            <a:r>
              <a:rPr lang="en-US" dirty="0" err="1" smtClean="0"/>
              <a:t>Mikolov</a:t>
            </a:r>
            <a:r>
              <a:rPr lang="en-US" dirty="0" smtClean="0"/>
              <a:t> – Google – 2013 </a:t>
            </a:r>
            <a:endParaRPr lang="en-US" dirty="0"/>
          </a:p>
          <a:p>
            <a:r>
              <a:rPr lang="en-US" dirty="0"/>
              <a:t>Re</a:t>
            </a:r>
            <a:r>
              <a:rPr lang="ro-RO" dirty="0"/>
              <a:t>țea neurala cu un singur layer ascuns (shallow</a:t>
            </a:r>
            <a:r>
              <a:rPr lang="ro-RO" dirty="0" smtClean="0"/>
              <a:t>)</a:t>
            </a:r>
            <a:endParaRPr lang="en-US" dirty="0" smtClean="0"/>
          </a:p>
          <a:p>
            <a:r>
              <a:rPr lang="ro-RO" dirty="0" smtClean="0"/>
              <a:t>Încearcă să demonstreze că se pot obține reprezentări mai bune ale cuvintelor prin a renunța la complexitatea unui model în favoarea eficienței, rezultând în capcitatea de a învăța din seturi de date mult mai mari</a:t>
            </a:r>
            <a:endParaRPr lang="ro-RO" dirty="0"/>
          </a:p>
          <a:p>
            <a:r>
              <a:rPr lang="ro-RO" dirty="0"/>
              <a:t>Două modele de a reprezenta cuvintele</a:t>
            </a:r>
          </a:p>
          <a:p>
            <a:pPr lvl="1"/>
            <a:r>
              <a:rPr lang="ro-RO" dirty="0"/>
              <a:t>CBOW</a:t>
            </a:r>
          </a:p>
          <a:p>
            <a:pPr lvl="1"/>
            <a:r>
              <a:rPr lang="ro-RO" dirty="0" err="1"/>
              <a:t>Skip</a:t>
            </a:r>
            <a:r>
              <a:rPr lang="ro-RO" dirty="0"/>
              <a:t>-gram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646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7A4C9EBF-9711-4C01-A352-21746B97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50885"/>
          </a:xfrm>
        </p:spPr>
        <p:txBody>
          <a:bodyPr/>
          <a:lstStyle/>
          <a:p>
            <a:r>
              <a:rPr lang="ro-RO" dirty="0"/>
              <a:t>Studiu de caz (continuare)</a:t>
            </a:r>
            <a:endParaRPr lang="x-none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xmlns="" id="{06180238-946B-427E-B0E7-1A5F7566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36685"/>
            <a:ext cx="10018713" cy="13989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calculator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x-none" dirty="0"/>
          </a:p>
          <a:p>
            <a:pPr marL="457200" lvl="1" indent="0">
              <a:buNone/>
            </a:pPr>
            <a:endParaRPr lang="x-none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0A73FED0-0E7C-4423-8628-905DF22D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446041"/>
              </p:ext>
            </p:extLst>
          </p:nvPr>
        </p:nvGraphicFramePr>
        <p:xfrm>
          <a:off x="2067511" y="2736172"/>
          <a:ext cx="8128000" cy="34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4137794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905448003"/>
                    </a:ext>
                  </a:extLst>
                </a:gridCol>
              </a:tblGrid>
              <a:tr h="3492162"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aplicație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0,8392286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computer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0,8365033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aparat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0,8364583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0,8331482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0,8313626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logic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0,8278407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digital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0,8197194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server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0,8192139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interfață_grafică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0,8173387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utilizatorii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0,8145707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sistem_unix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0,813207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utilizatorul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0,8128749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sql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0,8069478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lcd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0,8041156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fișiere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0,8036943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cablurilor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0,8033258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design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0,8029817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gnu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0,7993091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ecran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0,7953753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Ssl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0,7942548</a:t>
                      </a: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endParaRPr lang="en-US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558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7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41E4805D-9B49-457A-9230-16FF1404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Studiu de caz (continuare)</a:t>
            </a:r>
            <a:endParaRPr lang="x-none" dirty="0"/>
          </a:p>
        </p:txBody>
      </p:sp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xmlns="" id="{EF83F213-0687-4DCD-B54E-F1A45B87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2779"/>
            <a:ext cx="10018713" cy="8396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ro-RO" b="1" dirty="0">
                <a:solidFill>
                  <a:srgbClr val="000000"/>
                </a:solidFill>
                <a:latin typeface="Courier New" panose="02070309020205020404" pitchFamily="49" charset="0"/>
              </a:rPr>
              <a:t> – Primele douăzeci de rezultate pentru cuvântul </a:t>
            </a:r>
            <a:r>
              <a:rPr lang="ro-RO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imigrant</a:t>
            </a:r>
            <a:endParaRPr lang="ro-RO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x-none" dirty="0"/>
          </a:p>
          <a:p>
            <a:pPr marL="457200" lvl="1" indent="0">
              <a:buNone/>
            </a:pPr>
            <a:endParaRPr lang="x-none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xmlns="" id="{E10DFBE2-7181-4CAC-9FA0-A15F713C4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34398"/>
              </p:ext>
            </p:extLst>
          </p:nvPr>
        </p:nvGraphicFramePr>
        <p:xfrm>
          <a:off x="2015983" y="2742313"/>
          <a:ext cx="828681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406">
                  <a:extLst>
                    <a:ext uri="{9D8B030D-6E8A-4147-A177-3AD203B41FA5}">
                      <a16:colId xmlns:a16="http://schemas.microsoft.com/office/drawing/2014/main" xmlns="" val="350096156"/>
                    </a:ext>
                  </a:extLst>
                </a:gridCol>
                <a:gridCol w="4143406">
                  <a:extLst>
                    <a:ext uri="{9D8B030D-6E8A-4147-A177-3AD203B41FA5}">
                      <a16:colId xmlns:a16="http://schemas.microsoft.com/office/drawing/2014/main" xmlns="" val="1585907564"/>
                    </a:ext>
                  </a:extLst>
                </a:gridCol>
              </a:tblGrid>
              <a:tr h="3338004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izolat_bruttium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0,6256754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ziduri_270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0,6231904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david_solomon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0,6211057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scurtu_căruia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0,6210095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piatră_bulgăre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0,6176957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zeului_venerat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0,6102987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apărut_ceace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0,6095843</a:t>
                      </a: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ierusalim_templu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0,6061838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nici_predis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0,603968</a:t>
                      </a: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gherla_tezaur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0,6037773</a:t>
                      </a: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1984-2003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0,6020508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vechile_lăcașe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0,6009338</a:t>
                      </a:r>
                    </a:p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pavel_vatican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0,600865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importat_obsidian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0,5997764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nașterii_presei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0,5981552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tratat_torun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0,597579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onora_comanda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0,5974082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quirinius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0,5954055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lidieni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0,5951988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trasa_granița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0,5908743</a:t>
                      </a:r>
                    </a:p>
                    <a:p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4718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84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B5066865-0DF6-4462-9E85-F5738737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58789"/>
            <a:ext cx="10018713" cy="4832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DEMONSTRA</a:t>
            </a:r>
            <a:r>
              <a:rPr lang="ro-RO" sz="4800" dirty="0"/>
              <a:t>Ț</a:t>
            </a:r>
            <a:r>
              <a:rPr lang="en-US" sz="4800" dirty="0"/>
              <a:t>IE</a:t>
            </a:r>
            <a:endParaRPr lang="x-none" sz="4800" dirty="0"/>
          </a:p>
        </p:txBody>
      </p:sp>
    </p:spTree>
    <p:extLst>
      <p:ext uri="{BB962C8B-B14F-4D97-AF65-F5344CB8AC3E}">
        <p14:creationId xmlns:p14="http://schemas.microsoft.com/office/powerpoint/2010/main" val="282045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F2679C65-A49F-4212-9A51-5B1A58AA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</a:t>
            </a:r>
            <a:r>
              <a:rPr lang="en-US" dirty="0" smtClean="0"/>
              <a:t>Word</a:t>
            </a:r>
            <a:r>
              <a:rPr lang="ro-RO" dirty="0" smtClean="0"/>
              <a:t>s</a:t>
            </a:r>
            <a:r>
              <a:rPr lang="en-US" dirty="0" smtClean="0"/>
              <a:t> </a:t>
            </a:r>
            <a:r>
              <a:rPr lang="en-US" dirty="0"/>
              <a:t>(CBOW)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DEFEE354-9CBD-47D4-AE20-5CAA85C5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ca un multiset de </a:t>
            </a:r>
            <a:r>
              <a:rPr lang="en-US" dirty="0" err="1"/>
              <a:t>cuvinte</a:t>
            </a:r>
            <a:endParaRPr lang="en-US" dirty="0"/>
          </a:p>
          <a:p>
            <a:r>
              <a:rPr lang="en-US" dirty="0"/>
              <a:t>Nu </a:t>
            </a:r>
            <a:r>
              <a:rPr lang="ro-RO" dirty="0"/>
              <a:t>ț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de </a:t>
            </a:r>
            <a:r>
              <a:rPr lang="en-US" dirty="0" err="1"/>
              <a:t>gramatic</a:t>
            </a:r>
            <a:r>
              <a:rPr lang="ro-RO" dirty="0"/>
              <a:t>ă</a:t>
            </a:r>
            <a:r>
              <a:rPr lang="en-US" dirty="0"/>
              <a:t> s</a:t>
            </a:r>
            <a:r>
              <a:rPr lang="ro-RO" dirty="0"/>
              <a:t>au cuvânt în sine</a:t>
            </a:r>
          </a:p>
          <a:p>
            <a:r>
              <a:rPr lang="ro-RO" dirty="0"/>
              <a:t>Păstreaza numărul de </a:t>
            </a:r>
            <a:r>
              <a:rPr lang="ro-RO" dirty="0" smtClean="0"/>
              <a:t>apariții</a:t>
            </a:r>
          </a:p>
          <a:p>
            <a:r>
              <a:rPr lang="ro-RO" dirty="0"/>
              <a:t>Mai eficient pe seturi mari de </a:t>
            </a:r>
            <a:r>
              <a:rPr lang="ro-RO" dirty="0" smtClean="0"/>
              <a:t>date</a:t>
            </a:r>
            <a:endParaRPr lang="ro-RO" dirty="0"/>
          </a:p>
          <a:p>
            <a:r>
              <a:rPr lang="en-US" dirty="0"/>
              <a:t>Mai rapid </a:t>
            </a:r>
            <a:r>
              <a:rPr lang="en-US" dirty="0" err="1"/>
              <a:t>dec</a:t>
            </a:r>
            <a:r>
              <a:rPr lang="ro-RO" dirty="0"/>
              <a:t>ât </a:t>
            </a:r>
            <a:r>
              <a:rPr lang="ro-RO" dirty="0" smtClean="0"/>
              <a:t>skip-gram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4887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Bag of Word</a:t>
            </a:r>
            <a:r>
              <a:rPr lang="ro-RO" dirty="0"/>
              <a:t>s</a:t>
            </a:r>
            <a:r>
              <a:rPr lang="en-US" dirty="0"/>
              <a:t> (CBOW)</a:t>
            </a:r>
            <a:endParaRPr lang="ro-R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001250"/>
              </p:ext>
            </p:extLst>
          </p:nvPr>
        </p:nvGraphicFramePr>
        <p:xfrm>
          <a:off x="1484313" y="2667000"/>
          <a:ext cx="10194340" cy="3156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170"/>
                <a:gridCol w="5097170"/>
              </a:tblGrid>
              <a:tr h="1052095">
                <a:tc>
                  <a:txBody>
                    <a:bodyPr/>
                    <a:lstStyle/>
                    <a:p>
                      <a:r>
                        <a:rPr lang="ro-RO" sz="2000" dirty="0" smtClean="0"/>
                        <a:t>Propoziție</a:t>
                      </a:r>
                      <a:endParaRPr lang="ro-R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dirty="0" smtClean="0"/>
                        <a:t>Reprezentare sub</a:t>
                      </a:r>
                      <a:r>
                        <a:rPr lang="ro-RO" sz="2000" baseline="0" dirty="0" smtClean="0"/>
                        <a:t> formă de vector</a:t>
                      </a:r>
                      <a:endParaRPr lang="ro-RO" sz="2000" dirty="0"/>
                    </a:p>
                  </a:txBody>
                  <a:tcPr/>
                </a:tc>
              </a:tr>
              <a:tr h="105209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likes to watch birds. Mary likes birds too.</a:t>
                      </a:r>
                      <a:endParaRPr lang="ro-R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1, 1, 2, 0, 0, 0, 1, 1]</a:t>
                      </a:r>
                      <a:endParaRPr lang="ro-RO" sz="2000" dirty="0"/>
                    </a:p>
                  </a:txBody>
                  <a:tcPr/>
                </a:tc>
              </a:tr>
              <a:tr h="1052095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also likes to watch football games.</a:t>
                      </a:r>
                      <a:endParaRPr lang="ro-RO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1, 1, 1, 0, 1, 1, 1, 0, 0]</a:t>
                      </a:r>
                      <a:endParaRPr lang="ro-RO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5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A1B0CF24-D282-4290-BBDF-7C1E15F0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378E0233-389D-468F-8ADF-11529EED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77624" cy="3124201"/>
          </a:xfrm>
        </p:spPr>
        <p:txBody>
          <a:bodyPr/>
          <a:lstStyle/>
          <a:p>
            <a:r>
              <a:rPr lang="ro-RO" dirty="0"/>
              <a:t>Mai lent, dar mai eficient pentru cuvinte cu frecvență redusă</a:t>
            </a:r>
          </a:p>
          <a:p>
            <a:endParaRPr lang="ro-RO" dirty="0"/>
          </a:p>
          <a:p>
            <a:r>
              <a:rPr lang="ro-RO" dirty="0"/>
              <a:t>Prezicerea contextului unui cuvânt dat</a:t>
            </a:r>
            <a:endParaRPr lang="x-none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xmlns="" id="{F3F2EDD6-FDCD-40D6-B435-E94A6602F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70729"/>
              </p:ext>
            </p:extLst>
          </p:nvPr>
        </p:nvGraphicFramePr>
        <p:xfrm>
          <a:off x="7368466" y="2195736"/>
          <a:ext cx="3927875" cy="40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7875">
                  <a:extLst>
                    <a:ext uri="{9D8B030D-6E8A-4147-A177-3AD203B41FA5}">
                      <a16:colId xmlns:a16="http://schemas.microsoft.com/office/drawing/2014/main" xmlns="" val="786331781"/>
                    </a:ext>
                  </a:extLst>
                </a:gridCol>
              </a:tblGrid>
              <a:tr h="688551"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: </a:t>
                      </a:r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3236623"/>
                  </a:ext>
                </a:extLst>
              </a:tr>
              <a:tr h="30992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Output: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−n,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−1,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+1,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+2,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i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</a:t>
                      </a:r>
                      <a:r>
                        <a:rPr lang="pl-PL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ro-RO" sz="1800" b="1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x-none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o-RO" sz="1800" b="1" i="1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572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432B83BC-BB7E-4C78-924C-57D3F2B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Skip</a:t>
            </a:r>
            <a:r>
              <a:rPr lang="ro-RO" dirty="0"/>
              <a:t>-Gram (continuare)</a:t>
            </a:r>
            <a:endParaRPr lang="x-non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4D12028-246D-43E2-A816-3F8605962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364" y="5128260"/>
            <a:ext cx="399981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Numărul de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n-gram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kumimoji="0" lang="x-none" altLang="x-non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o-RO" altLang="x-non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k-skip n-gram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x-none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o-RO" altLang="x-non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produse</a:t>
            </a: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6303"/>
              </p:ext>
            </p:extLst>
          </p:nvPr>
        </p:nvGraphicFramePr>
        <p:xfrm>
          <a:off x="3031022" y="1978268"/>
          <a:ext cx="6473464" cy="3297116"/>
        </p:xfrm>
        <a:graphic>
          <a:graphicData uri="http://schemas.openxmlformats.org/drawingml/2006/table">
            <a:tbl>
              <a:tblPr/>
              <a:tblGrid>
                <a:gridCol w="1414106"/>
                <a:gridCol w="942737"/>
                <a:gridCol w="879888"/>
                <a:gridCol w="1078911"/>
                <a:gridCol w="1078911"/>
                <a:gridCol w="1078911"/>
              </a:tblGrid>
              <a:tr h="512264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Bigrams</a:t>
                      </a:r>
                      <a:endParaRPr lang="ro-R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</a:tr>
              <a:tr h="51226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Sentence Length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Bi-grams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1-skip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2-skip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3-skip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4-skip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</a:tr>
              <a:tr h="568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5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4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9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9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17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24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35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15</a:t>
                      </a:r>
                      <a:endParaRPr lang="ro-R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14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29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50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60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81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20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19</a:t>
                      </a:r>
                      <a:endParaRPr lang="ro-R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37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54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70</a:t>
                      </a:r>
                      <a:endParaRPr lang="ro-RO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</a:rPr>
                        <a:t>85</a:t>
                      </a:r>
                      <a:endParaRPr lang="ro-RO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551238" y="3330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36CCFD8F-9175-40BA-827B-71A47E7E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(</a:t>
            </a:r>
            <a:r>
              <a:rPr lang="en-US" dirty="0" err="1"/>
              <a:t>continuare</a:t>
            </a:r>
            <a:r>
              <a:rPr lang="en-US" dirty="0"/>
              <a:t>)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B443EC3A-C34D-4D5B-9392-54EC04C2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534" y="2844281"/>
            <a:ext cx="10018713" cy="312420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endParaRPr lang="da-DK" sz="1200" dirty="0"/>
          </a:p>
          <a:p>
            <a:pPr marL="0" indent="0" algn="ctr">
              <a:buNone/>
            </a:pPr>
            <a:r>
              <a:rPr lang="da-DK" sz="1200" dirty="0"/>
              <a:t> [Mikolov et al., NAACL HLT, 2013]</a:t>
            </a:r>
            <a:endParaRPr lang="x-none" sz="1200" dirty="0"/>
          </a:p>
        </p:txBody>
      </p:sp>
      <p:pic>
        <p:nvPicPr>
          <p:cNvPr id="1028" name="Picture 4" descr="https://lh6.googleusercontent.com/KPAz2B2l-DeDuWoSVadOCFTaR5cKw-FtkzwZjktHpRZcAm6dMNCUJ_D4IEDZEP-l2BdakzQoJ-urgHEP9fr01hsIzqW6F0pydpyMK5HRKxqIH5NJQAVRLrg_MRgn-sR59RvVaqA2">
            <a:extLst>
              <a:ext uri="{FF2B5EF4-FFF2-40B4-BE49-F238E27FC236}">
                <a16:creationId xmlns:a16="http://schemas.microsoft.com/office/drawing/2014/main" xmlns="" id="{3625DA20-056E-4926-B7C5-AF31E054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79" y="2093051"/>
            <a:ext cx="6117645" cy="337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3F054E6B-314D-4597-9B67-702B5B1B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 </a:t>
            </a:r>
            <a:r>
              <a:rPr lang="en-US" dirty="0" err="1"/>
              <a:t>antrenament</a:t>
            </a:r>
            <a:endParaRPr lang="x-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2D88C8CA-459D-4B8C-A5CE-61C8734D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err="1"/>
              <a:t>Rowiki-dump</a:t>
            </a:r>
            <a:r>
              <a:rPr lang="ro-RO" dirty="0"/>
              <a:t>-</a:t>
            </a:r>
            <a:r>
              <a:rPr lang="x-none" dirty="0"/>
              <a:t>2016-03-05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Dimensiune</a:t>
            </a:r>
            <a:r>
              <a:rPr lang="en-US" dirty="0"/>
              <a:t> fi</a:t>
            </a:r>
            <a:r>
              <a:rPr lang="ro-RO" dirty="0" err="1"/>
              <a:t>șier</a:t>
            </a:r>
            <a:r>
              <a:rPr lang="ro-RO" dirty="0"/>
              <a:t> : 65 GB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Format: XML (</a:t>
            </a:r>
            <a:r>
              <a:rPr lang="en-US" dirty="0" err="1"/>
              <a:t>MediaWiki</a:t>
            </a:r>
            <a:r>
              <a:rPr lang="en-US" dirty="0"/>
              <a:t> Markup Language)</a:t>
            </a:r>
          </a:p>
          <a:p>
            <a:endParaRPr lang="ro-RO" dirty="0"/>
          </a:p>
          <a:p>
            <a:r>
              <a:rPr lang="ro-RO" dirty="0"/>
              <a:t>Număr de articole: </a:t>
            </a:r>
            <a:r>
              <a:rPr lang="en-US" dirty="0"/>
              <a:t>~</a:t>
            </a:r>
            <a:r>
              <a:rPr lang="ro-RO" dirty="0"/>
              <a:t> 1.940.000</a:t>
            </a:r>
          </a:p>
        </p:txBody>
      </p:sp>
    </p:spTree>
    <p:extLst>
      <p:ext uri="{BB962C8B-B14F-4D97-AF65-F5344CB8AC3E}">
        <p14:creationId xmlns:p14="http://schemas.microsoft.com/office/powerpoint/2010/main" val="244417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3824975C-C3C9-4310-A917-702EAF05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de </a:t>
            </a:r>
            <a:r>
              <a:rPr lang="en-US" dirty="0" err="1"/>
              <a:t>antrenament</a:t>
            </a:r>
            <a:r>
              <a:rPr lang="en-US" dirty="0"/>
              <a:t> (</a:t>
            </a:r>
            <a:r>
              <a:rPr lang="en-US" dirty="0" err="1"/>
              <a:t>exemplu</a:t>
            </a:r>
            <a:r>
              <a:rPr lang="en-US" dirty="0"/>
              <a:t>)</a:t>
            </a:r>
            <a:endParaRPr lang="x-none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xmlns="" id="{4B987C44-7D47-4436-900D-8425F803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623450"/>
              </p:ext>
            </p:extLst>
          </p:nvPr>
        </p:nvGraphicFramePr>
        <p:xfrm>
          <a:off x="1484311" y="1868009"/>
          <a:ext cx="10018712" cy="400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712">
                  <a:extLst>
                    <a:ext uri="{9D8B030D-6E8A-4147-A177-3AD203B41FA5}">
                      <a16:colId xmlns:a16="http://schemas.microsoft.com/office/drawing/2014/main" xmlns="" val="1313263064"/>
                    </a:ext>
                  </a:extLst>
                </a:gridCol>
              </a:tblGrid>
              <a:tr h="4009007">
                <a:tc>
                  <a:txBody>
                    <a:bodyPr/>
                    <a:lstStyle/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{{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Infocaseta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categorie_iucn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IV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foto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Sasca.jpg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descriere_foto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amplasare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Fișier:Actual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-Severin county CoA.png|20px]][[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-Severin]] &lt;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&gt;{{ROM}}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oraș_apropiat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Oravița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hartă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România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descriere_hartă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Localizarea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harta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țării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lat_d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44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lat_m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51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22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lat_NS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N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long_d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21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long_m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44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23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long_EV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E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ref_coordonate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înființat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[[1982]],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declarat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[[2000]]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suprafață_ha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246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lungime_km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 3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|}}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rtl="0"/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''' (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cunoscute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sub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numele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''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Valea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Morii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'')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alcătuiesc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interes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național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corespunde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categoriei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a IV [[IUCN]] (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rezervație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naturală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de tip mixt),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situată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în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[[Banat]],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teritoriul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[[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Județul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Caraș-Severin|Caraș-Severin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]]&lt;ref&gt;[http://www.protectedplanet.net/sites/183539 ProtectedPlanet.net -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Cheile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Șușarei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delimitarea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ariei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protejate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accesat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la 10 </a:t>
                      </a: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martie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2012&lt;/ref&gt;.</a:t>
                      </a:r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x-none" sz="9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5287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70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ă">
  <a:themeElements>
    <a:clrScheme name="Paralaxă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ă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ă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Paralaxă</Template>
  <TotalTime>649</TotalTime>
  <Words>1171</Words>
  <Application>Microsoft Office PowerPoint</Application>
  <PresentationFormat>Custom</PresentationFormat>
  <Paragraphs>262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Paralaxă</vt:lpstr>
      <vt:lpstr>Word2Vec for Romanian Language</vt:lpstr>
      <vt:lpstr>Word2Vec</vt:lpstr>
      <vt:lpstr>Continuous Bag of Words (CBOW)</vt:lpstr>
      <vt:lpstr>Continuous Bag of Words (CBOW)</vt:lpstr>
      <vt:lpstr>Skip-Gram</vt:lpstr>
      <vt:lpstr>Skip-Gram (continuare)</vt:lpstr>
      <vt:lpstr>Word2Vec (continuare)</vt:lpstr>
      <vt:lpstr>Date de antrenament</vt:lpstr>
      <vt:lpstr>Date de antrenament (exemplu)</vt:lpstr>
      <vt:lpstr>Antrenarea datelor</vt:lpstr>
      <vt:lpstr>Preprocesare</vt:lpstr>
      <vt:lpstr>Preprocesare</vt:lpstr>
      <vt:lpstr>Antrenare</vt:lpstr>
      <vt:lpstr>Antrenarea datelor (continuare)</vt:lpstr>
      <vt:lpstr>Afișarea datelor</vt:lpstr>
      <vt:lpstr>Afișarea datelor</vt:lpstr>
      <vt:lpstr>Principal component analysis (PCA)</vt:lpstr>
      <vt:lpstr>t-distributed stochastic neighbor embedding (t-SNE)</vt:lpstr>
      <vt:lpstr>Studiu de caz</vt:lpstr>
      <vt:lpstr>Studiu de caz (continuare)</vt:lpstr>
      <vt:lpstr>Studiu de caz (continuare)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BSSoper</dc:creator>
  <cp:lastModifiedBy>Colban Mihai</cp:lastModifiedBy>
  <cp:revision>83</cp:revision>
  <dcterms:created xsi:type="dcterms:W3CDTF">2017-07-04T07:07:28Z</dcterms:created>
  <dcterms:modified xsi:type="dcterms:W3CDTF">2017-07-04T19:01:53Z</dcterms:modified>
</cp:coreProperties>
</file>