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66" r:id="rId6"/>
    <p:sldId id="260" r:id="rId7"/>
    <p:sldId id="261" r:id="rId8"/>
    <p:sldId id="262" r:id="rId9"/>
    <p:sldId id="267" r:id="rId10"/>
    <p:sldId id="272" r:id="rId11"/>
    <p:sldId id="263" r:id="rId12"/>
    <p:sldId id="273" r:id="rId13"/>
    <p:sldId id="269" r:id="rId14"/>
    <p:sldId id="270" r:id="rId15"/>
    <p:sldId id="271" r:id="rId16"/>
    <p:sldId id="268"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2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Stil tematic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96" y="600"/>
      </p:cViewPr>
      <p:guideLst>
        <p:guide orient="horz" pos="2160"/>
        <p:guide orient="horz" pos="22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u diapozitiv">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o-RO"/>
              <a:t>Clic pentru editare stil titlu</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F0437E27-7C53-47FE-B069-033DBBE98C2B}" type="datetimeFigureOut">
              <a:rPr lang="en-150" smtClean="0"/>
              <a:t>20/03/2017</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71FDA613-8823-4F10-A53C-5E5D87684EA4}" type="slidenum">
              <a:rPr lang="en-150" smtClean="0"/>
              <a:t>‹#›</a:t>
            </a:fld>
            <a:endParaRPr lang="en-150"/>
          </a:p>
        </p:txBody>
      </p:sp>
    </p:spTree>
    <p:extLst>
      <p:ext uri="{BB962C8B-B14F-4D97-AF65-F5344CB8AC3E}">
        <p14:creationId xmlns:p14="http://schemas.microsoft.com/office/powerpoint/2010/main" val="4142419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o-RO"/>
              <a:t>Clic pentru editare stil titlu</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5" name="Date Placeholder 4"/>
          <p:cNvSpPr>
            <a:spLocks noGrp="1"/>
          </p:cNvSpPr>
          <p:nvPr>
            <p:ph type="dt" sz="half" idx="10"/>
          </p:nvPr>
        </p:nvSpPr>
        <p:spPr/>
        <p:txBody>
          <a:bodyPr/>
          <a:lstStyle/>
          <a:p>
            <a:fld id="{F0437E27-7C53-47FE-B069-033DBBE98C2B}" type="datetimeFigureOut">
              <a:rPr lang="en-150" smtClean="0"/>
              <a:t>20/03/2017</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71FDA613-8823-4F10-A53C-5E5D87684EA4}" type="slidenum">
              <a:rPr lang="en-150" smtClean="0"/>
              <a:t>‹#›</a:t>
            </a:fld>
            <a:endParaRPr lang="en-150"/>
          </a:p>
        </p:txBody>
      </p:sp>
    </p:spTree>
    <p:extLst>
      <p:ext uri="{BB962C8B-B14F-4D97-AF65-F5344CB8AC3E}">
        <p14:creationId xmlns:p14="http://schemas.microsoft.com/office/powerpoint/2010/main" val="48581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o-RO"/>
              <a:t>Clic pentru editare stil titlu</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4" name="Date Placeholder 3"/>
          <p:cNvSpPr>
            <a:spLocks noGrp="1"/>
          </p:cNvSpPr>
          <p:nvPr>
            <p:ph type="dt" sz="half" idx="10"/>
          </p:nvPr>
        </p:nvSpPr>
        <p:spPr/>
        <p:txBody>
          <a:bodyPr/>
          <a:lstStyle/>
          <a:p>
            <a:fld id="{F0437E27-7C53-47FE-B069-033DBBE98C2B}" type="datetimeFigureOut">
              <a:rPr lang="en-150" smtClean="0"/>
              <a:t>20/03/2017</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71FDA613-8823-4F10-A53C-5E5D87684EA4}" type="slidenum">
              <a:rPr lang="en-150" smtClean="0"/>
              <a:t>‹#›</a:t>
            </a:fld>
            <a:endParaRPr lang="en-150"/>
          </a:p>
        </p:txBody>
      </p:sp>
    </p:spTree>
    <p:extLst>
      <p:ext uri="{BB962C8B-B14F-4D97-AF65-F5344CB8AC3E}">
        <p14:creationId xmlns:p14="http://schemas.microsoft.com/office/powerpoint/2010/main" val="1515722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o-RO"/>
              <a:t>Clic pentru editare stil titlu</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o-RO"/>
              <a:t>Editați stilurile de text coordonator</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4" name="Date Placeholder 3"/>
          <p:cNvSpPr>
            <a:spLocks noGrp="1"/>
          </p:cNvSpPr>
          <p:nvPr>
            <p:ph type="dt" sz="half" idx="10"/>
          </p:nvPr>
        </p:nvSpPr>
        <p:spPr/>
        <p:txBody>
          <a:bodyPr/>
          <a:lstStyle/>
          <a:p>
            <a:fld id="{F0437E27-7C53-47FE-B069-033DBBE98C2B}" type="datetimeFigureOut">
              <a:rPr lang="en-150" smtClean="0"/>
              <a:t>20/03/2017</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71FDA613-8823-4F10-A53C-5E5D87684EA4}" type="slidenum">
              <a:rPr lang="en-150" smtClean="0"/>
              <a:t>‹#›</a:t>
            </a:fld>
            <a:endParaRPr lang="en-15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69821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o-RO"/>
              <a:t>Clic pentru editare stil titlu</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Editați stilurile de text coordonator</a:t>
            </a:r>
          </a:p>
        </p:txBody>
      </p:sp>
      <p:sp>
        <p:nvSpPr>
          <p:cNvPr id="4" name="Date Placeholder 3"/>
          <p:cNvSpPr>
            <a:spLocks noGrp="1"/>
          </p:cNvSpPr>
          <p:nvPr>
            <p:ph type="dt" sz="half" idx="10"/>
          </p:nvPr>
        </p:nvSpPr>
        <p:spPr/>
        <p:txBody>
          <a:bodyPr/>
          <a:lstStyle/>
          <a:p>
            <a:fld id="{F0437E27-7C53-47FE-B069-033DBBE98C2B}" type="datetimeFigureOut">
              <a:rPr lang="en-150" smtClean="0"/>
              <a:t>20/03/2017</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71FDA613-8823-4F10-A53C-5E5D87684EA4}" type="slidenum">
              <a:rPr lang="en-150" smtClean="0"/>
              <a:t>‹#›</a:t>
            </a:fld>
            <a:endParaRPr lang="en-150"/>
          </a:p>
        </p:txBody>
      </p:sp>
    </p:spTree>
    <p:extLst>
      <p:ext uri="{BB962C8B-B14F-4D97-AF65-F5344CB8AC3E}">
        <p14:creationId xmlns:p14="http://schemas.microsoft.com/office/powerpoint/2010/main" val="3595639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o-RO"/>
              <a:t>Clic pentru editare stil titlu</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437E27-7C53-47FE-B069-033DBBE98C2B}" type="datetimeFigureOut">
              <a:rPr lang="en-150" smtClean="0"/>
              <a:t>20/03/2017</a:t>
            </a:fld>
            <a:endParaRPr lang="en-150"/>
          </a:p>
        </p:txBody>
      </p:sp>
      <p:sp>
        <p:nvSpPr>
          <p:cNvPr id="4"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71FDA613-8823-4F10-A53C-5E5D87684EA4}" type="slidenum">
              <a:rPr lang="en-150" smtClean="0"/>
              <a:t>‹#›</a:t>
            </a:fld>
            <a:endParaRPr lang="en-150"/>
          </a:p>
        </p:txBody>
      </p:sp>
    </p:spTree>
    <p:extLst>
      <p:ext uri="{BB962C8B-B14F-4D97-AF65-F5344CB8AC3E}">
        <p14:creationId xmlns:p14="http://schemas.microsoft.com/office/powerpoint/2010/main" val="1978312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o-RO"/>
              <a:t>Clic pentru editare stil titlu</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437E27-7C53-47FE-B069-033DBBE98C2B}" type="datetimeFigureOut">
              <a:rPr lang="en-150" smtClean="0"/>
              <a:t>20/03/2017</a:t>
            </a:fld>
            <a:endParaRPr lang="en-150"/>
          </a:p>
        </p:txBody>
      </p:sp>
      <p:sp>
        <p:nvSpPr>
          <p:cNvPr id="4"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71FDA613-8823-4F10-A53C-5E5D87684EA4}" type="slidenum">
              <a:rPr lang="en-150" smtClean="0"/>
              <a:t>‹#›</a:t>
            </a:fld>
            <a:endParaRPr lang="en-150"/>
          </a:p>
        </p:txBody>
      </p:sp>
    </p:spTree>
    <p:extLst>
      <p:ext uri="{BB962C8B-B14F-4D97-AF65-F5344CB8AC3E}">
        <p14:creationId xmlns:p14="http://schemas.microsoft.com/office/powerpoint/2010/main" val="1149032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Vertical Text Placeholder 2"/>
          <p:cNvSpPr>
            <a:spLocks noGrp="1"/>
          </p:cNvSpPr>
          <p:nvPr>
            <p:ph type="body" orient="vert" idx="1"/>
          </p:nvPr>
        </p:nvSpPr>
        <p:spPr/>
        <p:txBody>
          <a:bodyPr vert="eaVert" anchor="t" anchorCtr="0"/>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F0437E27-7C53-47FE-B069-033DBBE98C2B}" type="datetimeFigureOut">
              <a:rPr lang="en-150" smtClean="0"/>
              <a:t>20/03/2017</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71FDA613-8823-4F10-A53C-5E5D87684EA4}" type="slidenum">
              <a:rPr lang="en-150" smtClean="0"/>
              <a:t>‹#›</a:t>
            </a:fld>
            <a:endParaRPr lang="en-150"/>
          </a:p>
        </p:txBody>
      </p:sp>
    </p:spTree>
    <p:extLst>
      <p:ext uri="{BB962C8B-B14F-4D97-AF65-F5344CB8AC3E}">
        <p14:creationId xmlns:p14="http://schemas.microsoft.com/office/powerpoint/2010/main" val="3909347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o-RO"/>
              <a:t>Clic pentru editare stil titlu</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F0437E27-7C53-47FE-B069-033DBBE98C2B}" type="datetimeFigureOut">
              <a:rPr lang="en-150" smtClean="0"/>
              <a:t>20/03/2017</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71FDA613-8823-4F10-A53C-5E5D87684EA4}" type="slidenum">
              <a:rPr lang="en-150" smtClean="0"/>
              <a:t>‹#›</a:t>
            </a:fld>
            <a:endParaRPr lang="en-150"/>
          </a:p>
        </p:txBody>
      </p:sp>
    </p:spTree>
    <p:extLst>
      <p:ext uri="{BB962C8B-B14F-4D97-AF65-F5344CB8AC3E}">
        <p14:creationId xmlns:p14="http://schemas.microsoft.com/office/powerpoint/2010/main" val="1363075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Content Placeholder 2"/>
          <p:cNvSpPr>
            <a:spLocks noGrp="1"/>
          </p:cNvSpPr>
          <p:nvPr>
            <p:ph idx="1"/>
          </p:nvPr>
        </p:nvSpPr>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3"/>
          <p:cNvSpPr>
            <a:spLocks noGrp="1"/>
          </p:cNvSpPr>
          <p:nvPr>
            <p:ph type="dt" sz="half" idx="10"/>
          </p:nvPr>
        </p:nvSpPr>
        <p:spPr/>
        <p:txBody>
          <a:bodyPr/>
          <a:lstStyle/>
          <a:p>
            <a:fld id="{F0437E27-7C53-47FE-B069-033DBBE98C2B}" type="datetimeFigureOut">
              <a:rPr lang="en-150" smtClean="0"/>
              <a:t>20/03/2017</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71FDA613-8823-4F10-A53C-5E5D87684EA4}" type="slidenum">
              <a:rPr lang="en-150" smtClean="0"/>
              <a:t>‹#›</a:t>
            </a:fld>
            <a:endParaRPr lang="en-150"/>
          </a:p>
        </p:txBody>
      </p:sp>
    </p:spTree>
    <p:extLst>
      <p:ext uri="{BB962C8B-B14F-4D97-AF65-F5344CB8AC3E}">
        <p14:creationId xmlns:p14="http://schemas.microsoft.com/office/powerpoint/2010/main" val="149771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o-RO"/>
              <a:t>Clic pentru editare stil titlu</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Editați stilurile de text coordonator</a:t>
            </a:r>
          </a:p>
        </p:txBody>
      </p:sp>
      <p:sp>
        <p:nvSpPr>
          <p:cNvPr id="4" name="Date Placeholder 3"/>
          <p:cNvSpPr>
            <a:spLocks noGrp="1"/>
          </p:cNvSpPr>
          <p:nvPr>
            <p:ph type="dt" sz="half" idx="10"/>
          </p:nvPr>
        </p:nvSpPr>
        <p:spPr/>
        <p:txBody>
          <a:bodyPr/>
          <a:lstStyle/>
          <a:p>
            <a:fld id="{F0437E27-7C53-47FE-B069-033DBBE98C2B}" type="datetimeFigureOut">
              <a:rPr lang="en-150" smtClean="0"/>
              <a:t>20/03/2017</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71FDA613-8823-4F10-A53C-5E5D87684EA4}" type="slidenum">
              <a:rPr lang="en-150" smtClean="0"/>
              <a:t>‹#›</a:t>
            </a:fld>
            <a:endParaRPr lang="en-150"/>
          </a:p>
        </p:txBody>
      </p:sp>
    </p:spTree>
    <p:extLst>
      <p:ext uri="{BB962C8B-B14F-4D97-AF65-F5344CB8AC3E}">
        <p14:creationId xmlns:p14="http://schemas.microsoft.com/office/powerpoint/2010/main" val="365708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F0437E27-7C53-47FE-B069-033DBBE98C2B}" type="datetimeFigureOut">
              <a:rPr lang="en-150" smtClean="0"/>
              <a:t>20/03/2017</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71FDA613-8823-4F10-A53C-5E5D87684EA4}" type="slidenum">
              <a:rPr lang="en-150" smtClean="0"/>
              <a:t>‹#›</a:t>
            </a:fld>
            <a:endParaRPr lang="en-150"/>
          </a:p>
        </p:txBody>
      </p:sp>
    </p:spTree>
    <p:extLst>
      <p:ext uri="{BB962C8B-B14F-4D97-AF65-F5344CB8AC3E}">
        <p14:creationId xmlns:p14="http://schemas.microsoft.com/office/powerpoint/2010/main" val="416871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Clic pentru editare stil titlu</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F0437E27-7C53-47FE-B069-033DBBE98C2B}" type="datetimeFigureOut">
              <a:rPr lang="en-150" smtClean="0"/>
              <a:t>20/03/2017</a:t>
            </a:fld>
            <a:endParaRPr lang="en-150"/>
          </a:p>
        </p:txBody>
      </p:sp>
      <p:sp>
        <p:nvSpPr>
          <p:cNvPr id="8" name="Footer Placeholder 7"/>
          <p:cNvSpPr>
            <a:spLocks noGrp="1"/>
          </p:cNvSpPr>
          <p:nvPr>
            <p:ph type="ftr" sz="quarter" idx="11"/>
          </p:nvPr>
        </p:nvSpPr>
        <p:spPr/>
        <p:txBody>
          <a:bodyPr/>
          <a:lstStyle/>
          <a:p>
            <a:endParaRPr lang="en-150"/>
          </a:p>
        </p:txBody>
      </p:sp>
      <p:sp>
        <p:nvSpPr>
          <p:cNvPr id="9" name="Slide Number Placeholder 8"/>
          <p:cNvSpPr>
            <a:spLocks noGrp="1"/>
          </p:cNvSpPr>
          <p:nvPr>
            <p:ph type="sldNum" sz="quarter" idx="12"/>
          </p:nvPr>
        </p:nvSpPr>
        <p:spPr/>
        <p:txBody>
          <a:bodyPr/>
          <a:lstStyle/>
          <a:p>
            <a:fld id="{71FDA613-8823-4F10-A53C-5E5D87684EA4}" type="slidenum">
              <a:rPr lang="en-150" smtClean="0"/>
              <a:t>‹#›</a:t>
            </a:fld>
            <a:endParaRPr lang="en-150"/>
          </a:p>
        </p:txBody>
      </p:sp>
    </p:spTree>
    <p:extLst>
      <p:ext uri="{BB962C8B-B14F-4D97-AF65-F5344CB8AC3E}">
        <p14:creationId xmlns:p14="http://schemas.microsoft.com/office/powerpoint/2010/main" val="1884743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7" name="Date Placeholder 2"/>
          <p:cNvSpPr>
            <a:spLocks noGrp="1"/>
          </p:cNvSpPr>
          <p:nvPr>
            <p:ph type="dt" sz="half" idx="10"/>
          </p:nvPr>
        </p:nvSpPr>
        <p:spPr/>
        <p:txBody>
          <a:bodyPr/>
          <a:lstStyle/>
          <a:p>
            <a:fld id="{F0437E27-7C53-47FE-B069-033DBBE98C2B}" type="datetimeFigureOut">
              <a:rPr lang="en-150" smtClean="0"/>
              <a:t>20/03/2017</a:t>
            </a:fld>
            <a:endParaRPr lang="en-150"/>
          </a:p>
        </p:txBody>
      </p:sp>
      <p:sp>
        <p:nvSpPr>
          <p:cNvPr id="5" name="Footer Placeholder 3"/>
          <p:cNvSpPr>
            <a:spLocks noGrp="1"/>
          </p:cNvSpPr>
          <p:nvPr>
            <p:ph type="ftr" sz="quarter" idx="11"/>
          </p:nvPr>
        </p:nvSpPr>
        <p:spPr/>
        <p:txBody>
          <a:bodyPr/>
          <a:lstStyle/>
          <a:p>
            <a:endParaRPr lang="en-150"/>
          </a:p>
        </p:txBody>
      </p:sp>
      <p:sp>
        <p:nvSpPr>
          <p:cNvPr id="6" name="Slide Number Placeholder 4"/>
          <p:cNvSpPr>
            <a:spLocks noGrp="1"/>
          </p:cNvSpPr>
          <p:nvPr>
            <p:ph type="sldNum" sz="quarter" idx="12"/>
          </p:nvPr>
        </p:nvSpPr>
        <p:spPr/>
        <p:txBody>
          <a:bodyPr/>
          <a:lstStyle/>
          <a:p>
            <a:fld id="{71FDA613-8823-4F10-A53C-5E5D87684EA4}" type="slidenum">
              <a:rPr lang="en-150" smtClean="0"/>
              <a:t>‹#›</a:t>
            </a:fld>
            <a:endParaRPr lang="en-150"/>
          </a:p>
        </p:txBody>
      </p:sp>
    </p:spTree>
    <p:extLst>
      <p:ext uri="{BB962C8B-B14F-4D97-AF65-F5344CB8AC3E}">
        <p14:creationId xmlns:p14="http://schemas.microsoft.com/office/powerpoint/2010/main" val="2137217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0437E27-7C53-47FE-B069-033DBBE98C2B}" type="datetimeFigureOut">
              <a:rPr lang="en-150" smtClean="0"/>
              <a:t>20/03/2017</a:t>
            </a:fld>
            <a:endParaRPr lang="en-150"/>
          </a:p>
        </p:txBody>
      </p:sp>
      <p:sp>
        <p:nvSpPr>
          <p:cNvPr id="5" name="Footer Placeholder 2"/>
          <p:cNvSpPr>
            <a:spLocks noGrp="1"/>
          </p:cNvSpPr>
          <p:nvPr>
            <p:ph type="ftr" sz="quarter" idx="11"/>
          </p:nvPr>
        </p:nvSpPr>
        <p:spPr/>
        <p:txBody>
          <a:bodyPr/>
          <a:lstStyle/>
          <a:p>
            <a:endParaRPr lang="en-150"/>
          </a:p>
        </p:txBody>
      </p:sp>
      <p:sp>
        <p:nvSpPr>
          <p:cNvPr id="6" name="Slide Number Placeholder 3"/>
          <p:cNvSpPr>
            <a:spLocks noGrp="1"/>
          </p:cNvSpPr>
          <p:nvPr>
            <p:ph type="sldNum" sz="quarter" idx="12"/>
          </p:nvPr>
        </p:nvSpPr>
        <p:spPr/>
        <p:txBody>
          <a:bodyPr/>
          <a:lstStyle/>
          <a:p>
            <a:fld id="{71FDA613-8823-4F10-A53C-5E5D87684EA4}" type="slidenum">
              <a:rPr lang="en-150" smtClean="0"/>
              <a:t>‹#›</a:t>
            </a:fld>
            <a:endParaRPr lang="en-150"/>
          </a:p>
        </p:txBody>
      </p:sp>
    </p:spTree>
    <p:extLst>
      <p:ext uri="{BB962C8B-B14F-4D97-AF65-F5344CB8AC3E}">
        <p14:creationId xmlns:p14="http://schemas.microsoft.com/office/powerpoint/2010/main" val="2099314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o-RO"/>
              <a:t>Clic pentru editare stil titlu</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7" name="Date Placeholder 4"/>
          <p:cNvSpPr>
            <a:spLocks noGrp="1"/>
          </p:cNvSpPr>
          <p:nvPr>
            <p:ph type="dt" sz="half" idx="10"/>
          </p:nvPr>
        </p:nvSpPr>
        <p:spPr/>
        <p:txBody>
          <a:bodyPr/>
          <a:lstStyle/>
          <a:p>
            <a:fld id="{F0437E27-7C53-47FE-B069-033DBBE98C2B}" type="datetimeFigureOut">
              <a:rPr lang="en-150" smtClean="0"/>
              <a:t>20/03/2017</a:t>
            </a:fld>
            <a:endParaRPr lang="en-150"/>
          </a:p>
        </p:txBody>
      </p:sp>
      <p:sp>
        <p:nvSpPr>
          <p:cNvPr id="5" name="Footer Placeholder 5"/>
          <p:cNvSpPr>
            <a:spLocks noGrp="1"/>
          </p:cNvSpPr>
          <p:nvPr>
            <p:ph type="ftr" sz="quarter" idx="11"/>
          </p:nvPr>
        </p:nvSpPr>
        <p:spPr/>
        <p:txBody>
          <a:bodyPr/>
          <a:lstStyle/>
          <a:p>
            <a:endParaRPr lang="en-150"/>
          </a:p>
        </p:txBody>
      </p:sp>
      <p:sp>
        <p:nvSpPr>
          <p:cNvPr id="6" name="Slide Number Placeholder 6"/>
          <p:cNvSpPr>
            <a:spLocks noGrp="1"/>
          </p:cNvSpPr>
          <p:nvPr>
            <p:ph type="sldNum" sz="quarter" idx="12"/>
          </p:nvPr>
        </p:nvSpPr>
        <p:spPr/>
        <p:txBody>
          <a:bodyPr/>
          <a:lstStyle/>
          <a:p>
            <a:fld id="{71FDA613-8823-4F10-A53C-5E5D87684EA4}" type="slidenum">
              <a:rPr lang="en-150" smtClean="0"/>
              <a:t>‹#›</a:t>
            </a:fld>
            <a:endParaRPr lang="en-150"/>
          </a:p>
        </p:txBody>
      </p:sp>
    </p:spTree>
    <p:extLst>
      <p:ext uri="{BB962C8B-B14F-4D97-AF65-F5344CB8AC3E}">
        <p14:creationId xmlns:p14="http://schemas.microsoft.com/office/powerpoint/2010/main" val="3007155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o-RO"/>
              <a:t>Clic pentru editare stil titlu</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5" name="Date Placeholder 4"/>
          <p:cNvSpPr>
            <a:spLocks noGrp="1"/>
          </p:cNvSpPr>
          <p:nvPr>
            <p:ph type="dt" sz="half" idx="10"/>
          </p:nvPr>
        </p:nvSpPr>
        <p:spPr/>
        <p:txBody>
          <a:bodyPr/>
          <a:lstStyle/>
          <a:p>
            <a:fld id="{F0437E27-7C53-47FE-B069-033DBBE98C2B}" type="datetimeFigureOut">
              <a:rPr lang="en-150" smtClean="0"/>
              <a:t>20/03/2017</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71FDA613-8823-4F10-A53C-5E5D87684EA4}" type="slidenum">
              <a:rPr lang="en-150" smtClean="0"/>
              <a:t>‹#›</a:t>
            </a:fld>
            <a:endParaRPr lang="en-150"/>
          </a:p>
        </p:txBody>
      </p:sp>
    </p:spTree>
    <p:extLst>
      <p:ext uri="{BB962C8B-B14F-4D97-AF65-F5344CB8AC3E}">
        <p14:creationId xmlns:p14="http://schemas.microsoft.com/office/powerpoint/2010/main" val="198424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o-RO"/>
              <a:t>Clic pentru editare stil titlu</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0437E27-7C53-47FE-B069-033DBBE98C2B}" type="datetimeFigureOut">
              <a:rPr lang="en-150" smtClean="0"/>
              <a:t>20/03/2017</a:t>
            </a:fld>
            <a:endParaRPr lang="en-15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15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1FDA613-8823-4F10-A53C-5E5D87684EA4}" type="slidenum">
              <a:rPr lang="en-150" smtClean="0"/>
              <a:t>‹#›</a:t>
            </a:fld>
            <a:endParaRPr lang="en-150"/>
          </a:p>
        </p:txBody>
      </p:sp>
    </p:spTree>
    <p:extLst>
      <p:ext uri="{BB962C8B-B14F-4D97-AF65-F5344CB8AC3E}">
        <p14:creationId xmlns:p14="http://schemas.microsoft.com/office/powerpoint/2010/main" val="10138804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p:txBody>
          <a:bodyPr/>
          <a:lstStyle/>
          <a:p>
            <a:r>
              <a:rPr lang="en-US" dirty="0"/>
              <a:t>Network Virtualization</a:t>
            </a:r>
            <a:endParaRPr lang="en-150" dirty="0"/>
          </a:p>
        </p:txBody>
      </p:sp>
      <p:sp>
        <p:nvSpPr>
          <p:cNvPr id="3" name="Subtitlu 2"/>
          <p:cNvSpPr>
            <a:spLocks noGrp="1"/>
          </p:cNvSpPr>
          <p:nvPr>
            <p:ph type="subTitle" idx="1"/>
          </p:nvPr>
        </p:nvSpPr>
        <p:spPr/>
        <p:txBody>
          <a:bodyPr/>
          <a:lstStyle/>
          <a:p>
            <a:pPr algn="r"/>
            <a:r>
              <a:rPr lang="en-US" dirty="0"/>
              <a:t>Student: </a:t>
            </a:r>
            <a:r>
              <a:rPr lang="en-US" dirty="0" err="1"/>
              <a:t>Colban</a:t>
            </a:r>
            <a:r>
              <a:rPr lang="en-US" dirty="0"/>
              <a:t> Mihai – ISS 2</a:t>
            </a:r>
            <a:endParaRPr lang="en-150" dirty="0"/>
          </a:p>
        </p:txBody>
      </p:sp>
    </p:spTree>
    <p:extLst>
      <p:ext uri="{BB962C8B-B14F-4D97-AF65-F5344CB8AC3E}">
        <p14:creationId xmlns:p14="http://schemas.microsoft.com/office/powerpoint/2010/main" val="4133360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a:t>IEEE 802.1q</a:t>
            </a:r>
            <a:endParaRPr lang="en-150" dirty="0"/>
          </a:p>
        </p:txBody>
      </p:sp>
      <p:pic>
        <p:nvPicPr>
          <p:cNvPr id="5" name="Substituent conținut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2154622"/>
            <a:ext cx="10999351" cy="1829251"/>
          </a:xfrm>
        </p:spPr>
      </p:pic>
      <p:sp>
        <p:nvSpPr>
          <p:cNvPr id="6" name="Dreptunghi 5"/>
          <p:cNvSpPr/>
          <p:nvPr/>
        </p:nvSpPr>
        <p:spPr>
          <a:xfrm>
            <a:off x="646111" y="3983873"/>
            <a:ext cx="10999351" cy="1477328"/>
          </a:xfrm>
          <a:prstGeom prst="rect">
            <a:avLst/>
          </a:prstGeom>
        </p:spPr>
        <p:txBody>
          <a:bodyPr wrap="square">
            <a:spAutoFit/>
          </a:bodyPr>
          <a:lstStyle/>
          <a:p>
            <a:endParaRPr lang="en-US" dirty="0"/>
          </a:p>
          <a:p>
            <a:r>
              <a:rPr lang="en-US" dirty="0"/>
              <a:t>802.1Q does not encapsulate the original frame. Instead, for Ethernet frames, it adds a 32-bit field between the source MAC address and the EtherType/length fields of the original frame, leaving the minimum frame size unchanged at 64 bytes (octets) and extending the maximum frame size from 1,518 bytes to 1,522 bytes</a:t>
            </a:r>
            <a:endParaRPr lang="en-150" dirty="0"/>
          </a:p>
        </p:txBody>
      </p:sp>
    </p:spTree>
    <p:extLst>
      <p:ext uri="{BB962C8B-B14F-4D97-AF65-F5344CB8AC3E}">
        <p14:creationId xmlns:p14="http://schemas.microsoft.com/office/powerpoint/2010/main" val="119269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normAutofit fontScale="90000"/>
          </a:bodyPr>
          <a:lstStyle/>
          <a:p>
            <a:r>
              <a:rPr lang="en-US" dirty="0"/>
              <a:t>NVGRE - Network Virtualization using Generic Routing Encapsulation</a:t>
            </a:r>
            <a:br>
              <a:rPr lang="en-US" dirty="0"/>
            </a:br>
            <a:endParaRPr lang="en-150" dirty="0"/>
          </a:p>
        </p:txBody>
      </p:sp>
      <p:sp>
        <p:nvSpPr>
          <p:cNvPr id="3" name="Substituent conținut 2"/>
          <p:cNvSpPr>
            <a:spLocks noGrp="1"/>
          </p:cNvSpPr>
          <p:nvPr>
            <p:ph idx="1"/>
          </p:nvPr>
        </p:nvSpPr>
        <p:spPr>
          <a:xfrm>
            <a:off x="646111" y="2042408"/>
            <a:ext cx="8946541" cy="4195481"/>
          </a:xfrm>
        </p:spPr>
        <p:txBody>
          <a:bodyPr/>
          <a:lstStyle/>
          <a:p>
            <a:r>
              <a:rPr lang="en-US" dirty="0"/>
              <a:t>NVGRE (Network Virtualization using Generic Routing Encapsulation) is a network virtualization method that uses encapsulation and tunneling to create large numbers of virtual LANs (VLANs) for subnets that can extend across dispersed data centers and layer 2 (the data link layer) and  layer 3 (the network layer). The purpose is to enable multi-tenant and load-balanced networks that can be shared across on-premises and cloud environments.</a:t>
            </a:r>
            <a:endParaRPr lang="en-150" dirty="0"/>
          </a:p>
        </p:txBody>
      </p:sp>
    </p:spTree>
    <p:extLst>
      <p:ext uri="{BB962C8B-B14F-4D97-AF65-F5344CB8AC3E}">
        <p14:creationId xmlns:p14="http://schemas.microsoft.com/office/powerpoint/2010/main" val="9124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p:cNvSpPr>
            <a:spLocks noGrp="1"/>
          </p:cNvSpPr>
          <p:nvPr>
            <p:ph idx="1"/>
          </p:nvPr>
        </p:nvSpPr>
        <p:spPr>
          <a:xfrm>
            <a:off x="1103312" y="2052918"/>
            <a:ext cx="9375502" cy="4195481"/>
          </a:xfrm>
        </p:spPr>
        <p:txBody>
          <a:bodyPr/>
          <a:lstStyle/>
          <a:p>
            <a:r>
              <a:rPr lang="en-US" dirty="0"/>
              <a:t>NVGRE was designed to solve problems caused by the limited number of VLANs that the IEEE 802.1Q specification enables (4094-4096 VLANs), which are inadequate for complex virtualized environments, and make it difficult to stretch network segments over the long distances required for dispersed data centers.</a:t>
            </a:r>
          </a:p>
          <a:p>
            <a:endParaRPr lang="en-US" dirty="0"/>
          </a:p>
          <a:p>
            <a:endParaRPr lang="en-150" dirty="0"/>
          </a:p>
        </p:txBody>
      </p:sp>
      <p:sp>
        <p:nvSpPr>
          <p:cNvPr id="6" name="Titlu 1"/>
          <p:cNvSpPr txBox="1">
            <a:spLocks/>
          </p:cNvSpPr>
          <p:nvPr/>
        </p:nvSpPr>
        <p:spPr>
          <a:xfrm>
            <a:off x="724939" y="652388"/>
            <a:ext cx="9404723" cy="1400530"/>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NVGRE - Network Virtualization using Generic Routing Encapsulation</a:t>
            </a:r>
            <a:br>
              <a:rPr lang="en-US" dirty="0"/>
            </a:br>
            <a:endParaRPr lang="en-150" dirty="0"/>
          </a:p>
        </p:txBody>
      </p:sp>
    </p:spTree>
    <p:extLst>
      <p:ext uri="{BB962C8B-B14F-4D97-AF65-F5344CB8AC3E}">
        <p14:creationId xmlns:p14="http://schemas.microsoft.com/office/powerpoint/2010/main" val="2948826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normAutofit fontScale="90000"/>
          </a:bodyPr>
          <a:lstStyle/>
          <a:p>
            <a:r>
              <a:rPr lang="en-US" dirty="0"/>
              <a:t>NVGRE - Network Virtualization using Generic Routing Encapsulation</a:t>
            </a:r>
            <a:br>
              <a:rPr lang="en-US" dirty="0"/>
            </a:br>
            <a:endParaRPr lang="en-150" dirty="0"/>
          </a:p>
        </p:txBody>
      </p:sp>
      <p:sp>
        <p:nvSpPr>
          <p:cNvPr id="3" name="Substituent conținut 2"/>
          <p:cNvSpPr>
            <a:spLocks noGrp="1"/>
          </p:cNvSpPr>
          <p:nvPr>
            <p:ph idx="1"/>
          </p:nvPr>
        </p:nvSpPr>
        <p:spPr/>
        <p:txBody>
          <a:bodyPr/>
          <a:lstStyle/>
          <a:p>
            <a:endParaRPr lang="en-US" dirty="0"/>
          </a:p>
          <a:p>
            <a:r>
              <a:rPr lang="en-US" dirty="0"/>
              <a:t>The NVGRE specification was proposed by Microsoft, Intel, HP and Dell. </a:t>
            </a:r>
          </a:p>
          <a:p>
            <a:endParaRPr lang="en-US" dirty="0"/>
          </a:p>
          <a:p>
            <a:r>
              <a:rPr lang="en-US" dirty="0"/>
              <a:t>NVGRE competes with another encapsulation method, VXLAN (Virtual Extensible LAN).</a:t>
            </a:r>
            <a:endParaRPr lang="en-150" dirty="0"/>
          </a:p>
        </p:txBody>
      </p:sp>
    </p:spTree>
    <p:extLst>
      <p:ext uri="{BB962C8B-B14F-4D97-AF65-F5344CB8AC3E}">
        <p14:creationId xmlns:p14="http://schemas.microsoft.com/office/powerpoint/2010/main" val="4192335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a:t>VXLAN (Virtual Extensible LAN) </a:t>
            </a:r>
            <a:br>
              <a:rPr lang="en-US" dirty="0"/>
            </a:br>
            <a:endParaRPr lang="en-150" dirty="0"/>
          </a:p>
        </p:txBody>
      </p:sp>
      <p:sp>
        <p:nvSpPr>
          <p:cNvPr id="3" name="Substituent conținut 2"/>
          <p:cNvSpPr>
            <a:spLocks noGrp="1"/>
          </p:cNvSpPr>
          <p:nvPr>
            <p:ph idx="1"/>
          </p:nvPr>
        </p:nvSpPr>
        <p:spPr/>
        <p:txBody>
          <a:bodyPr/>
          <a:lstStyle/>
          <a:p>
            <a:r>
              <a:rPr lang="en-US" dirty="0"/>
              <a:t>Virtual Extensible LAN (VXLAN) is a proposed encapsulation protocol for running an overlay network on existing Layer 3 infrastructure. An overlay network is a virtual network that is built on top of existing network Layer 2 and Layer 3 technologies to support elastic compute architectures. VXLAN will make it easier for network engineers to scale out a cloud computing environment while logically isolating cloud apps and tenants.</a:t>
            </a:r>
            <a:endParaRPr lang="en-150" dirty="0"/>
          </a:p>
        </p:txBody>
      </p:sp>
    </p:spTree>
    <p:extLst>
      <p:ext uri="{BB962C8B-B14F-4D97-AF65-F5344CB8AC3E}">
        <p14:creationId xmlns:p14="http://schemas.microsoft.com/office/powerpoint/2010/main" val="3889798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a:t>VXLAN (Virtual Extensible LAN) </a:t>
            </a:r>
            <a:br>
              <a:rPr lang="en-US" dirty="0"/>
            </a:br>
            <a:endParaRPr lang="en-150" dirty="0"/>
          </a:p>
        </p:txBody>
      </p:sp>
      <p:sp>
        <p:nvSpPr>
          <p:cNvPr id="3" name="Substituent conținut 2"/>
          <p:cNvSpPr>
            <a:spLocks noGrp="1"/>
          </p:cNvSpPr>
          <p:nvPr>
            <p:ph idx="1"/>
          </p:nvPr>
        </p:nvSpPr>
        <p:spPr/>
        <p:txBody>
          <a:bodyPr>
            <a:normAutofit fontScale="92500" lnSpcReduction="10000"/>
          </a:bodyPr>
          <a:lstStyle/>
          <a:p>
            <a:r>
              <a:rPr lang="en-US" dirty="0"/>
              <a:t>A cloud computing architecture is by definition, multi-tenant; each tenant requires its own logical network, which in turn, requires its own network identification (network ID). Traditionally, network engineers have used virtual LANs (VLANs) to isolate apps and tenants in a cloud computing environment but VLAN specifications only allow for up to 4,096 network IDs to be assigned at any given time -- which may not be enough addresses for a large cloud computing environment.</a:t>
            </a:r>
          </a:p>
          <a:p>
            <a:r>
              <a:rPr lang="en-US" dirty="0"/>
              <a:t>The primary goal of VXLAN is to extend the virtual LAN (VLAN) address space by adding a 24-bit segment ID and increasing the number of available IDs to 16 million. The VXLAN segment ID in each frame differentiates individual logical networks so millions of isolated Layer 2 VXLAN networks can co-exist on a common Layer 3 infrastructure. As with VLANs, only virtual machines (VMs) within the same logical network can communicate with each other.</a:t>
            </a:r>
            <a:endParaRPr lang="en-150" dirty="0"/>
          </a:p>
        </p:txBody>
      </p:sp>
    </p:spTree>
    <p:extLst>
      <p:ext uri="{BB962C8B-B14F-4D97-AF65-F5344CB8AC3E}">
        <p14:creationId xmlns:p14="http://schemas.microsoft.com/office/powerpoint/2010/main" val="3814500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a:t>MPLS - Multiple Protocol Label Switching</a:t>
            </a:r>
            <a:endParaRPr lang="en-150" dirty="0"/>
          </a:p>
        </p:txBody>
      </p:sp>
      <p:sp>
        <p:nvSpPr>
          <p:cNvPr id="3" name="Substituent conținut 2"/>
          <p:cNvSpPr>
            <a:spLocks noGrp="1"/>
          </p:cNvSpPr>
          <p:nvPr>
            <p:ph idx="1"/>
          </p:nvPr>
        </p:nvSpPr>
        <p:spPr/>
        <p:txBody>
          <a:bodyPr>
            <a:normAutofit lnSpcReduction="10000"/>
          </a:bodyPr>
          <a:lstStyle/>
          <a:p>
            <a:r>
              <a:rPr lang="en-US" dirty="0"/>
              <a:t>is a type of data-carrying technique for high-performance telecommunications networks that directs data from one network node to the next based on short path labels rather than long network addresses, avoiding complex lookups in a routing table.</a:t>
            </a:r>
          </a:p>
          <a:p>
            <a:r>
              <a:rPr lang="en-US" dirty="0"/>
              <a:t>MPLS is a scalable, protocol-independent transport. In an MPLS network, data packets are assigned labels. Packet-forwarding decisions are made solely on the contents of this label, without the need to examine the packet itself. This allows one to create end-to-end circuits across any type of transport medium, using any protocol. The primary benefit is to eliminate dependence on a particular OSI model data link layer (layer 2) technology, such as Asynchronous Transfer Mode (ATM), Frame Relay, Synchronous Optical Networking (SONET) or Ethernet, and eliminate the need for multiple layer-2 networks to satisfy different types of traffic</a:t>
            </a:r>
            <a:endParaRPr lang="en-150" dirty="0"/>
          </a:p>
        </p:txBody>
      </p:sp>
    </p:spTree>
    <p:extLst>
      <p:ext uri="{BB962C8B-B14F-4D97-AF65-F5344CB8AC3E}">
        <p14:creationId xmlns:p14="http://schemas.microsoft.com/office/powerpoint/2010/main" val="2289022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altLang="en-150" dirty="0">
                <a:solidFill>
                  <a:schemeClr val="tx1"/>
                </a:solidFill>
                <a:latin typeface="Verdana" panose="020B0604030504040204" pitchFamily="34" charset="0"/>
              </a:rPr>
              <a:t>Label</a:t>
            </a:r>
            <a:endParaRPr lang="en-150" dirty="0">
              <a:solidFill>
                <a:schemeClr val="tx1"/>
              </a:solidFill>
            </a:endParaRPr>
          </a:p>
        </p:txBody>
      </p:sp>
      <p:sp>
        <p:nvSpPr>
          <p:cNvPr id="3" name="Substituent conținut 2"/>
          <p:cNvSpPr>
            <a:spLocks noGrp="1"/>
          </p:cNvSpPr>
          <p:nvPr>
            <p:ph idx="1"/>
          </p:nvPr>
        </p:nvSpPr>
        <p:spPr>
          <a:xfrm>
            <a:off x="1103312" y="1460938"/>
            <a:ext cx="8946541" cy="4787461"/>
          </a:xfrm>
        </p:spPr>
        <p:txBody>
          <a:bodyPr/>
          <a:lstStyle/>
          <a:p>
            <a:r>
              <a:rPr lang="en-US" altLang="en-150" dirty="0">
                <a:latin typeface="Verdana" panose="020B0604030504040204" pitchFamily="34" charset="0"/>
              </a:rPr>
              <a:t>Generic label format</a:t>
            </a:r>
            <a:endParaRPr lang="en-US" altLang="en-150" dirty="0"/>
          </a:p>
          <a:p>
            <a:endParaRPr lang="en-15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690" y="1970405"/>
            <a:ext cx="7197725"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3077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altLang="en-150" dirty="0">
                <a:solidFill>
                  <a:schemeClr val="tx1"/>
                </a:solidFill>
                <a:latin typeface="Verdana" panose="020B0604030504040204" pitchFamily="34" charset="0"/>
              </a:rPr>
              <a:t>MPLS Advantages </a:t>
            </a:r>
            <a:endParaRPr lang="en-150" dirty="0">
              <a:solidFill>
                <a:schemeClr val="tx1"/>
              </a:solidFill>
            </a:endParaRPr>
          </a:p>
        </p:txBody>
      </p:sp>
      <p:sp>
        <p:nvSpPr>
          <p:cNvPr id="3" name="Substituent conținut 2"/>
          <p:cNvSpPr>
            <a:spLocks noGrp="1"/>
          </p:cNvSpPr>
          <p:nvPr>
            <p:ph idx="1"/>
          </p:nvPr>
        </p:nvSpPr>
        <p:spPr>
          <a:xfrm>
            <a:off x="1103312" y="2052918"/>
            <a:ext cx="8946541" cy="4195481"/>
          </a:xfrm>
        </p:spPr>
        <p:txBody>
          <a:bodyPr>
            <a:normAutofit/>
          </a:bodyPr>
          <a:lstStyle/>
          <a:p>
            <a:pPr lvl="1" indent="-342900">
              <a:lnSpc>
                <a:spcPct val="95000"/>
              </a:lnSpc>
              <a:spcBef>
                <a:spcPct val="0"/>
              </a:spcBef>
              <a:buClr>
                <a:srgbClr val="000000"/>
              </a:buClr>
              <a:buFontTx/>
              <a:buChar char="•"/>
            </a:pPr>
            <a:r>
              <a:rPr lang="en-US" sz="2400" dirty="0">
                <a:latin typeface="+mn-lt"/>
              </a:rPr>
              <a:t>Improves </a:t>
            </a:r>
            <a:r>
              <a:rPr lang="en-US" altLang="en-150" sz="2400" dirty="0">
                <a:latin typeface="+mn-lt"/>
              </a:rPr>
              <a:t>packet-forwarding performance in the network</a:t>
            </a:r>
          </a:p>
          <a:p>
            <a:pPr marL="400050" lvl="1" indent="0">
              <a:lnSpc>
                <a:spcPct val="95000"/>
              </a:lnSpc>
              <a:spcBef>
                <a:spcPct val="0"/>
              </a:spcBef>
              <a:buClr>
                <a:srgbClr val="000000"/>
              </a:buClr>
              <a:buNone/>
            </a:pPr>
            <a:r>
              <a:rPr lang="en-US" altLang="en-150" sz="2400" dirty="0">
                <a:latin typeface="+mn-lt"/>
              </a:rPr>
              <a:t> </a:t>
            </a:r>
          </a:p>
          <a:p>
            <a:pPr lvl="1" indent="-342900">
              <a:lnSpc>
                <a:spcPct val="95000"/>
              </a:lnSpc>
              <a:spcBef>
                <a:spcPct val="0"/>
              </a:spcBef>
              <a:buClr>
                <a:srgbClr val="000000"/>
              </a:buClr>
              <a:buFontTx/>
              <a:buChar char="•"/>
            </a:pPr>
            <a:r>
              <a:rPr lang="en-US" altLang="en-150" sz="2400" dirty="0">
                <a:latin typeface="+mn-lt"/>
              </a:rPr>
              <a:t>Supports </a:t>
            </a:r>
            <a:r>
              <a:rPr lang="en-US" altLang="en-150" sz="2400" dirty="0" err="1">
                <a:latin typeface="+mn-lt"/>
              </a:rPr>
              <a:t>QoS</a:t>
            </a:r>
            <a:r>
              <a:rPr lang="en-US" altLang="en-150" sz="2400" dirty="0">
                <a:latin typeface="+mn-lt"/>
              </a:rPr>
              <a:t> and </a:t>
            </a:r>
            <a:r>
              <a:rPr lang="en-US" altLang="en-150" sz="2400" dirty="0" err="1">
                <a:latin typeface="+mn-lt"/>
              </a:rPr>
              <a:t>CoS</a:t>
            </a:r>
            <a:r>
              <a:rPr lang="en-US" altLang="en-150" sz="2400" dirty="0">
                <a:latin typeface="+mn-lt"/>
              </a:rPr>
              <a:t> for service differentiation </a:t>
            </a:r>
          </a:p>
          <a:p>
            <a:pPr marL="400050" lvl="1" indent="0">
              <a:lnSpc>
                <a:spcPct val="95000"/>
              </a:lnSpc>
              <a:spcBef>
                <a:spcPct val="0"/>
              </a:spcBef>
              <a:buClr>
                <a:srgbClr val="000000"/>
              </a:buClr>
              <a:buNone/>
            </a:pPr>
            <a:endParaRPr lang="en-US" altLang="en-150" sz="2400" dirty="0">
              <a:latin typeface="+mn-lt"/>
            </a:endParaRPr>
          </a:p>
          <a:p>
            <a:pPr lvl="1" indent="-342900">
              <a:lnSpc>
                <a:spcPct val="95000"/>
              </a:lnSpc>
              <a:spcBef>
                <a:spcPct val="0"/>
              </a:spcBef>
              <a:buClr>
                <a:srgbClr val="000000"/>
              </a:buClr>
              <a:buFontTx/>
              <a:buChar char="•"/>
            </a:pPr>
            <a:r>
              <a:rPr lang="en-US" altLang="en-150" sz="2400" dirty="0">
                <a:latin typeface="+mn-lt"/>
              </a:rPr>
              <a:t>Supports network scalability </a:t>
            </a:r>
          </a:p>
          <a:p>
            <a:pPr lvl="1" indent="-342900">
              <a:lnSpc>
                <a:spcPct val="95000"/>
              </a:lnSpc>
              <a:spcBef>
                <a:spcPct val="0"/>
              </a:spcBef>
              <a:buClr>
                <a:srgbClr val="000000"/>
              </a:buClr>
              <a:buFontTx/>
              <a:buChar char="•"/>
            </a:pPr>
            <a:endParaRPr lang="en-US" altLang="en-150" sz="2400" dirty="0">
              <a:latin typeface="+mn-lt"/>
            </a:endParaRPr>
          </a:p>
          <a:p>
            <a:pPr lvl="1" indent="-342900">
              <a:lnSpc>
                <a:spcPct val="95000"/>
              </a:lnSpc>
              <a:spcBef>
                <a:spcPct val="0"/>
              </a:spcBef>
              <a:buClr>
                <a:srgbClr val="000000"/>
              </a:buClr>
              <a:buFontTx/>
              <a:buChar char="•"/>
            </a:pPr>
            <a:r>
              <a:rPr lang="en-US" altLang="en-150" sz="2400" dirty="0">
                <a:latin typeface="+mn-lt"/>
              </a:rPr>
              <a:t>Integrates IP and ATM in the network </a:t>
            </a:r>
          </a:p>
          <a:p>
            <a:pPr lvl="1" indent="-342900">
              <a:lnSpc>
                <a:spcPct val="95000"/>
              </a:lnSpc>
              <a:spcBef>
                <a:spcPct val="0"/>
              </a:spcBef>
              <a:buClr>
                <a:srgbClr val="000000"/>
              </a:buClr>
              <a:buFontTx/>
              <a:buChar char="•"/>
            </a:pPr>
            <a:endParaRPr lang="en-US" altLang="en-150" sz="2400" dirty="0">
              <a:latin typeface="+mn-lt"/>
            </a:endParaRPr>
          </a:p>
          <a:p>
            <a:pPr lvl="1" indent="-342900">
              <a:lnSpc>
                <a:spcPct val="95000"/>
              </a:lnSpc>
              <a:spcBef>
                <a:spcPct val="0"/>
              </a:spcBef>
              <a:buClr>
                <a:srgbClr val="000000"/>
              </a:buClr>
              <a:buFontTx/>
              <a:buChar char="•"/>
            </a:pPr>
            <a:r>
              <a:rPr lang="en-US" altLang="en-150" sz="2400" dirty="0">
                <a:latin typeface="+mn-lt"/>
              </a:rPr>
              <a:t>Builds interoperable networks </a:t>
            </a:r>
          </a:p>
          <a:p>
            <a:endParaRPr lang="en-150" sz="1800" dirty="0">
              <a:latin typeface="+mn-lt"/>
            </a:endParaRPr>
          </a:p>
        </p:txBody>
      </p:sp>
    </p:spTree>
    <p:extLst>
      <p:ext uri="{BB962C8B-B14F-4D97-AF65-F5344CB8AC3E}">
        <p14:creationId xmlns:p14="http://schemas.microsoft.com/office/powerpoint/2010/main" val="1330228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altLang="en-150" dirty="0">
                <a:solidFill>
                  <a:schemeClr val="tx1"/>
                </a:solidFill>
              </a:rPr>
              <a:t>MPLS Disadvantages</a:t>
            </a:r>
            <a:endParaRPr lang="en-150" dirty="0">
              <a:solidFill>
                <a:schemeClr val="tx1"/>
              </a:solidFill>
            </a:endParaRPr>
          </a:p>
        </p:txBody>
      </p:sp>
      <p:sp>
        <p:nvSpPr>
          <p:cNvPr id="3" name="Substituent conținut 2"/>
          <p:cNvSpPr>
            <a:spLocks noGrp="1"/>
          </p:cNvSpPr>
          <p:nvPr>
            <p:ph idx="1"/>
          </p:nvPr>
        </p:nvSpPr>
        <p:spPr/>
        <p:txBody>
          <a:bodyPr/>
          <a:lstStyle/>
          <a:p>
            <a:pPr lvl="1" indent="-342900">
              <a:lnSpc>
                <a:spcPct val="95000"/>
              </a:lnSpc>
              <a:spcBef>
                <a:spcPct val="0"/>
              </a:spcBef>
              <a:buClr>
                <a:srgbClr val="000000"/>
              </a:buClr>
              <a:buFontTx/>
              <a:buChar char="•"/>
            </a:pPr>
            <a:r>
              <a:rPr lang="en-US" altLang="en-150" sz="3300" dirty="0">
                <a:latin typeface="Verdana" panose="020B0604030504040204" pitchFamily="34" charset="0"/>
              </a:rPr>
              <a:t>An additional layer is added</a:t>
            </a:r>
          </a:p>
          <a:p>
            <a:pPr lvl="1" indent="-342900">
              <a:lnSpc>
                <a:spcPct val="95000"/>
              </a:lnSpc>
              <a:spcBef>
                <a:spcPct val="0"/>
              </a:spcBef>
              <a:buClr>
                <a:srgbClr val="000000"/>
              </a:buClr>
              <a:buFontTx/>
              <a:buChar char="•"/>
            </a:pPr>
            <a:endParaRPr lang="en-US" altLang="en-150" dirty="0"/>
          </a:p>
          <a:p>
            <a:pPr lvl="1" indent="-342900">
              <a:lnSpc>
                <a:spcPct val="95000"/>
              </a:lnSpc>
              <a:spcBef>
                <a:spcPct val="0"/>
              </a:spcBef>
              <a:buClr>
                <a:srgbClr val="000000"/>
              </a:buClr>
              <a:buFontTx/>
              <a:buChar char="•"/>
            </a:pPr>
            <a:r>
              <a:rPr lang="en-US" altLang="en-150" sz="3300" dirty="0">
                <a:latin typeface="Verdana" panose="020B0604030504040204" pitchFamily="34" charset="0"/>
              </a:rPr>
              <a:t>The router has to understand MPLS</a:t>
            </a:r>
          </a:p>
          <a:p>
            <a:endParaRPr lang="en-150" dirty="0"/>
          </a:p>
        </p:txBody>
      </p:sp>
    </p:spTree>
    <p:extLst>
      <p:ext uri="{BB962C8B-B14F-4D97-AF65-F5344CB8AC3E}">
        <p14:creationId xmlns:p14="http://schemas.microsoft.com/office/powerpoint/2010/main" val="2167995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a:t>What is Network Virtualization?</a:t>
            </a:r>
            <a:endParaRPr lang="en-150" dirty="0"/>
          </a:p>
        </p:txBody>
      </p:sp>
      <p:sp>
        <p:nvSpPr>
          <p:cNvPr id="3" name="Substituent conținut 2"/>
          <p:cNvSpPr>
            <a:spLocks noGrp="1"/>
          </p:cNvSpPr>
          <p:nvPr>
            <p:ph idx="1"/>
          </p:nvPr>
        </p:nvSpPr>
        <p:spPr/>
        <p:txBody>
          <a:bodyPr>
            <a:normAutofit lnSpcReduction="10000"/>
          </a:bodyPr>
          <a:lstStyle/>
          <a:p>
            <a:r>
              <a:rPr lang="en-US" dirty="0"/>
              <a:t>It</a:t>
            </a:r>
            <a:r>
              <a:rPr lang="en-US" b="1" dirty="0"/>
              <a:t> </a:t>
            </a:r>
            <a:r>
              <a:rPr lang="en-US" dirty="0"/>
              <a:t>is the process of combining hardware and software network resources  and functionality into a single, software-based administrative entity.</a:t>
            </a:r>
          </a:p>
          <a:p>
            <a:endParaRPr lang="en-US" dirty="0"/>
          </a:p>
          <a:p>
            <a:r>
              <a:rPr lang="en-US" dirty="0"/>
              <a:t>Creating multiple virtual networks on a physical network.</a:t>
            </a:r>
          </a:p>
          <a:p>
            <a:endParaRPr lang="en-US" dirty="0"/>
          </a:p>
          <a:p>
            <a:r>
              <a:rPr lang="en-US" dirty="0"/>
              <a:t>Each virtual network has a illusion as it is running as a physical network.</a:t>
            </a:r>
          </a:p>
          <a:p>
            <a:endParaRPr lang="en-US" dirty="0"/>
          </a:p>
          <a:p>
            <a:r>
              <a:rPr lang="en-US" dirty="0"/>
              <a:t>Virtualizing a network divides the bandwidth into independent channels.</a:t>
            </a:r>
          </a:p>
          <a:p>
            <a:endParaRPr lang="en-150" dirty="0"/>
          </a:p>
        </p:txBody>
      </p:sp>
    </p:spTree>
    <p:extLst>
      <p:ext uri="{BB962C8B-B14F-4D97-AF65-F5344CB8AC3E}">
        <p14:creationId xmlns:p14="http://schemas.microsoft.com/office/powerpoint/2010/main" val="171545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612" y="487680"/>
            <a:ext cx="10420810" cy="5852159"/>
          </a:xfrm>
        </p:spPr>
      </p:pic>
    </p:spTree>
    <p:extLst>
      <p:ext uri="{BB962C8B-B14F-4D97-AF65-F5344CB8AC3E}">
        <p14:creationId xmlns:p14="http://schemas.microsoft.com/office/powerpoint/2010/main" val="2944794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a:t>Applications of Virtualization</a:t>
            </a:r>
            <a:endParaRPr lang="en-150" dirty="0"/>
          </a:p>
        </p:txBody>
      </p:sp>
      <p:sp>
        <p:nvSpPr>
          <p:cNvPr id="3" name="Substituent conținut 2"/>
          <p:cNvSpPr>
            <a:spLocks noGrp="1"/>
          </p:cNvSpPr>
          <p:nvPr>
            <p:ph idx="1"/>
          </p:nvPr>
        </p:nvSpPr>
        <p:spPr/>
        <p:txBody>
          <a:bodyPr/>
          <a:lstStyle/>
          <a:p>
            <a:r>
              <a:rPr lang="en-US" dirty="0"/>
              <a:t>Traffic isolation in enterprise and campus networks</a:t>
            </a:r>
          </a:p>
          <a:p>
            <a:pPr marL="0" indent="0">
              <a:buNone/>
            </a:pPr>
            <a:r>
              <a:rPr lang="en-US" dirty="0">
                <a:solidFill>
                  <a:srgbClr val="FF0000"/>
                </a:solidFill>
              </a:rPr>
              <a:t>VLANs</a:t>
            </a:r>
          </a:p>
          <a:p>
            <a:r>
              <a:rPr lang="en-US" dirty="0"/>
              <a:t>Secure private networks operating across wide areas</a:t>
            </a:r>
          </a:p>
          <a:p>
            <a:pPr marL="0" indent="0">
              <a:buNone/>
            </a:pPr>
            <a:r>
              <a:rPr lang="en-US" dirty="0">
                <a:solidFill>
                  <a:srgbClr val="FF0000"/>
                </a:solidFill>
              </a:rPr>
              <a:t>VPNs</a:t>
            </a:r>
          </a:p>
          <a:p>
            <a:r>
              <a:rPr lang="en-US" dirty="0"/>
              <a:t>Multi-tenant datacenters</a:t>
            </a:r>
          </a:p>
          <a:p>
            <a:endParaRPr lang="en-150" dirty="0"/>
          </a:p>
        </p:txBody>
      </p:sp>
    </p:spTree>
    <p:extLst>
      <p:ext uri="{BB962C8B-B14F-4D97-AF65-F5344CB8AC3E}">
        <p14:creationId xmlns:p14="http://schemas.microsoft.com/office/powerpoint/2010/main" val="40111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a:t>Application Examples of Network Segmentation in Individual Verticals </a:t>
            </a:r>
            <a:endParaRPr lang="en-150" dirty="0"/>
          </a:p>
        </p:txBody>
      </p:sp>
      <p:graphicFrame>
        <p:nvGraphicFramePr>
          <p:cNvPr id="4" name="Substituent conținut 3"/>
          <p:cNvGraphicFramePr>
            <a:graphicFrameLocks noGrp="1"/>
          </p:cNvGraphicFramePr>
          <p:nvPr>
            <p:ph idx="1"/>
            <p:extLst>
              <p:ext uri="{D42A27DB-BD31-4B8C-83A1-F6EECF244321}">
                <p14:modId xmlns:p14="http://schemas.microsoft.com/office/powerpoint/2010/main" val="1505295917"/>
              </p:ext>
            </p:extLst>
          </p:nvPr>
        </p:nvGraphicFramePr>
        <p:xfrm>
          <a:off x="552451" y="1764314"/>
          <a:ext cx="10544176" cy="4620075"/>
        </p:xfrm>
        <a:graphic>
          <a:graphicData uri="http://schemas.openxmlformats.org/drawingml/2006/table">
            <a:tbl>
              <a:tblPr/>
              <a:tblGrid>
                <a:gridCol w="1343024">
                  <a:extLst>
                    <a:ext uri="{9D8B030D-6E8A-4147-A177-3AD203B41FA5}">
                      <a16:colId xmlns:a16="http://schemas.microsoft.com/office/drawing/2014/main" val="1285523883"/>
                    </a:ext>
                  </a:extLst>
                </a:gridCol>
                <a:gridCol w="9201152">
                  <a:extLst>
                    <a:ext uri="{9D8B030D-6E8A-4147-A177-3AD203B41FA5}">
                      <a16:colId xmlns:a16="http://schemas.microsoft.com/office/drawing/2014/main" val="3739861833"/>
                    </a:ext>
                  </a:extLst>
                </a:gridCol>
              </a:tblGrid>
              <a:tr h="56866">
                <a:tc>
                  <a:txBody>
                    <a:bodyPr/>
                    <a:lstStyle/>
                    <a:p>
                      <a:pPr marL="0" marR="0" indent="0" algn="l">
                        <a:spcBef>
                          <a:spcPts val="200"/>
                        </a:spcBef>
                        <a:spcAft>
                          <a:spcPts val="200"/>
                        </a:spcAft>
                      </a:pPr>
                      <a:endParaRPr lang="en-US" sz="1400" b="1" i="0" dirty="0">
                        <a:effectLst/>
                      </a:endParaRPr>
                    </a:p>
                  </a:txBody>
                  <a:tcPr marL="13875" marR="13875" marT="13875" marB="1387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a:spcBef>
                          <a:spcPts val="200"/>
                        </a:spcBef>
                        <a:spcAft>
                          <a:spcPts val="200"/>
                        </a:spcAft>
                      </a:pPr>
                      <a:r>
                        <a:rPr lang="en-US" sz="1400" b="1" i="0">
                          <a:effectLst/>
                        </a:rPr>
                        <a:t>Examples of Cases for Network Virtualization </a:t>
                      </a:r>
                    </a:p>
                  </a:txBody>
                  <a:tcPr marL="13875" marR="13875" marT="13875" marB="1387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0353295"/>
                  </a:ext>
                </a:extLst>
              </a:tr>
              <a:tr h="427364">
                <a:tc>
                  <a:txBody>
                    <a:bodyPr/>
                    <a:lstStyle/>
                    <a:p>
                      <a:pPr marL="0" marR="0" indent="0" algn="l">
                        <a:spcBef>
                          <a:spcPts val="200"/>
                        </a:spcBef>
                        <a:spcAft>
                          <a:spcPts val="200"/>
                        </a:spcAft>
                      </a:pPr>
                      <a:r>
                        <a:rPr lang="en-US" sz="1400" b="1" i="0" u="none" strike="noStrike" dirty="0">
                          <a:effectLst/>
                        </a:rPr>
                        <a:t>Manufacturing </a:t>
                      </a:r>
                    </a:p>
                  </a:txBody>
                  <a:tcPr marL="13875" marR="13875" marT="13875" marB="1387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a:spcBef>
                          <a:spcPts val="200"/>
                        </a:spcBef>
                        <a:spcAft>
                          <a:spcPts val="200"/>
                        </a:spcAft>
                      </a:pPr>
                      <a:r>
                        <a:rPr lang="en-US" sz="1400" b="0" i="0" u="none" strike="noStrike" dirty="0">
                          <a:effectLst/>
                        </a:rPr>
                        <a:t>Production plants (robots, automation of production environment, and so on), administration, sales, video surveillance. </a:t>
                      </a:r>
                    </a:p>
                  </a:txBody>
                  <a:tcPr marL="13875" marR="13875" marT="13875" marB="1387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26731"/>
                  </a:ext>
                </a:extLst>
              </a:tr>
              <a:tr h="160955">
                <a:tc>
                  <a:txBody>
                    <a:bodyPr/>
                    <a:lstStyle/>
                    <a:p>
                      <a:pPr marL="0" marR="0" indent="0" algn="l">
                        <a:spcBef>
                          <a:spcPts val="200"/>
                        </a:spcBef>
                        <a:spcAft>
                          <a:spcPts val="200"/>
                        </a:spcAft>
                      </a:pPr>
                      <a:r>
                        <a:rPr lang="en-US" sz="1400" b="1" i="0" u="none" strike="noStrike">
                          <a:effectLst/>
                        </a:rPr>
                        <a:t>Finance </a:t>
                      </a:r>
                    </a:p>
                  </a:txBody>
                  <a:tcPr marL="13875" marR="13875" marT="13875" marB="1387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a:spcBef>
                          <a:spcPts val="200"/>
                        </a:spcBef>
                        <a:spcAft>
                          <a:spcPts val="200"/>
                        </a:spcAft>
                      </a:pPr>
                      <a:r>
                        <a:rPr lang="en-US" sz="1400" b="0" i="0" u="none" strike="noStrike">
                          <a:effectLst/>
                        </a:rPr>
                        <a:t>Trading floors, administration, mergers. </a:t>
                      </a:r>
                    </a:p>
                  </a:txBody>
                  <a:tcPr marL="13875" marR="13875" marT="13875" marB="1387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9390032"/>
                  </a:ext>
                </a:extLst>
              </a:tr>
              <a:tr h="427364">
                <a:tc>
                  <a:txBody>
                    <a:bodyPr/>
                    <a:lstStyle/>
                    <a:p>
                      <a:pPr marL="0" marR="0" indent="0" algn="l">
                        <a:spcBef>
                          <a:spcPts val="200"/>
                        </a:spcBef>
                        <a:spcAft>
                          <a:spcPts val="200"/>
                        </a:spcAft>
                      </a:pPr>
                      <a:r>
                        <a:rPr lang="en-US" sz="1400" b="1" i="0" u="none" strike="noStrike">
                          <a:effectLst/>
                        </a:rPr>
                        <a:t>Government </a:t>
                      </a:r>
                    </a:p>
                  </a:txBody>
                  <a:tcPr marL="13875" marR="13875" marT="13875" marB="1387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a:spcBef>
                          <a:spcPts val="200"/>
                        </a:spcBef>
                        <a:spcAft>
                          <a:spcPts val="200"/>
                        </a:spcAft>
                      </a:pPr>
                      <a:r>
                        <a:rPr lang="en-US" sz="1400" b="0" i="0" u="none" strike="noStrike" dirty="0">
                          <a:effectLst/>
                        </a:rPr>
                        <a:t>Shared buildings and facilities supporting different departments. In some countries the law mandates separate networks between such departments. </a:t>
                      </a:r>
                    </a:p>
                  </a:txBody>
                  <a:tcPr marL="13875" marR="13875" marT="13875" marB="1387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7076541"/>
                  </a:ext>
                </a:extLst>
              </a:tr>
              <a:tr h="693772">
                <a:tc>
                  <a:txBody>
                    <a:bodyPr/>
                    <a:lstStyle/>
                    <a:p>
                      <a:pPr marL="0" marR="0" indent="0" algn="l">
                        <a:spcBef>
                          <a:spcPts val="200"/>
                        </a:spcBef>
                        <a:spcAft>
                          <a:spcPts val="200"/>
                        </a:spcAft>
                      </a:pPr>
                      <a:r>
                        <a:rPr lang="en-US" sz="1400" b="1" i="0" u="none" strike="noStrike" dirty="0">
                          <a:effectLst/>
                        </a:rPr>
                        <a:t>Healthcare </a:t>
                      </a:r>
                    </a:p>
                  </a:txBody>
                  <a:tcPr marL="13875" marR="13875" marT="13875" marB="1387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a:spcBef>
                          <a:spcPts val="200"/>
                        </a:spcBef>
                        <a:spcAft>
                          <a:spcPts val="200"/>
                        </a:spcAft>
                      </a:pPr>
                      <a:r>
                        <a:rPr lang="en-US" sz="1400" b="0" i="0" u="none" strike="noStrike">
                          <a:effectLst/>
                        </a:rPr>
                        <a:t>General trend toward hotel service with medical treatment. Separation among medical staff, magnetic resonance imaging (MRI) and other technical equipment, Internet access for patients, media services such as radio and television for patients. </a:t>
                      </a:r>
                    </a:p>
                  </a:txBody>
                  <a:tcPr marL="13875" marR="13875" marT="13875" marB="1387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0614866"/>
                  </a:ext>
                </a:extLst>
              </a:tr>
              <a:tr h="826976">
                <a:tc>
                  <a:txBody>
                    <a:bodyPr/>
                    <a:lstStyle/>
                    <a:p>
                      <a:pPr marL="0" marR="0" indent="0" algn="l">
                        <a:spcBef>
                          <a:spcPts val="200"/>
                        </a:spcBef>
                        <a:spcAft>
                          <a:spcPts val="200"/>
                        </a:spcAft>
                      </a:pPr>
                      <a:r>
                        <a:rPr lang="en-US" sz="1400" b="1" i="0" u="none" strike="noStrike" dirty="0">
                          <a:effectLst/>
                        </a:rPr>
                        <a:t>Commercial Real Estate: </a:t>
                      </a:r>
                      <a:r>
                        <a:rPr lang="en-US" sz="1400" b="1" i="0" u="none" strike="noStrike" dirty="0" err="1">
                          <a:effectLst/>
                        </a:rPr>
                        <a:t>Multibusiness</a:t>
                      </a:r>
                      <a:r>
                        <a:rPr lang="en-US" sz="1400" b="1" i="0" u="none" strike="noStrike" dirty="0">
                          <a:effectLst/>
                        </a:rPr>
                        <a:t> Campus </a:t>
                      </a:r>
                    </a:p>
                  </a:txBody>
                  <a:tcPr marL="13875" marR="13875" marT="13875" marB="1387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a:spcBef>
                          <a:spcPts val="200"/>
                        </a:spcBef>
                        <a:spcAft>
                          <a:spcPts val="200"/>
                        </a:spcAft>
                      </a:pPr>
                      <a:r>
                        <a:rPr lang="en-US" sz="1400" b="0" i="0" u="none" strike="noStrike" dirty="0">
                          <a:effectLst/>
                        </a:rPr>
                        <a:t>Some resources are shared among groups. Multiple companies on the same campus where different buildings belong to different groups, but all rely on the same core and Internet access. Building automation is administered by the owner and spans across all buildings. </a:t>
                      </a:r>
                    </a:p>
                  </a:txBody>
                  <a:tcPr marL="13875" marR="13875" marT="13875" marB="1387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6792105"/>
                  </a:ext>
                </a:extLst>
              </a:tr>
              <a:tr h="560568">
                <a:tc>
                  <a:txBody>
                    <a:bodyPr/>
                    <a:lstStyle/>
                    <a:p>
                      <a:pPr marL="0" marR="0" indent="0" algn="l">
                        <a:spcBef>
                          <a:spcPts val="200"/>
                        </a:spcBef>
                        <a:spcAft>
                          <a:spcPts val="200"/>
                        </a:spcAft>
                      </a:pPr>
                      <a:r>
                        <a:rPr lang="en-US" sz="1400" b="1" i="0" u="none" strike="noStrike">
                          <a:effectLst/>
                        </a:rPr>
                        <a:t>Retail </a:t>
                      </a:r>
                    </a:p>
                  </a:txBody>
                  <a:tcPr marL="13875" marR="13875" marT="13875" marB="1387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a:spcBef>
                          <a:spcPts val="200"/>
                        </a:spcBef>
                        <a:spcAft>
                          <a:spcPts val="200"/>
                        </a:spcAft>
                      </a:pPr>
                      <a:r>
                        <a:rPr lang="en-US" sz="1400" b="0" i="0" u="none" strike="noStrike" dirty="0">
                          <a:effectLst/>
                        </a:rPr>
                        <a:t>Kiosks, public wireless LAN (PWLAN) in branches, RF identification, WLAN devices (for example, older WLAN barcode readers that do not support any WLAN security). </a:t>
                      </a:r>
                    </a:p>
                  </a:txBody>
                  <a:tcPr marL="13875" marR="13875" marT="13875" marB="1387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6278765"/>
                  </a:ext>
                </a:extLst>
              </a:tr>
              <a:tr h="1093385">
                <a:tc>
                  <a:txBody>
                    <a:bodyPr/>
                    <a:lstStyle/>
                    <a:p>
                      <a:pPr marL="0" marR="0" indent="0" algn="l">
                        <a:spcBef>
                          <a:spcPts val="200"/>
                        </a:spcBef>
                        <a:spcAft>
                          <a:spcPts val="200"/>
                        </a:spcAft>
                      </a:pPr>
                      <a:r>
                        <a:rPr lang="en-US" sz="1400" b="1" i="0" u="none" strike="noStrike">
                          <a:effectLst/>
                        </a:rPr>
                        <a:t>Education </a:t>
                      </a:r>
                    </a:p>
                  </a:txBody>
                  <a:tcPr marL="13875" marR="13875" marT="13875" marB="1387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a:spcBef>
                          <a:spcPts val="200"/>
                        </a:spcBef>
                        <a:spcAft>
                          <a:spcPts val="200"/>
                        </a:spcAft>
                      </a:pPr>
                      <a:r>
                        <a:rPr lang="en-US" sz="1400" b="0" i="0" u="none" strike="noStrike" dirty="0">
                          <a:effectLst/>
                        </a:rPr>
                        <a:t>Separation among students, professors, administrators, and external research groups. Alternatively, individual departments that spread across multiple buildings might require access to their respective server areas. Some resources (Internet, e-mail, and news, for example) might be shared or accessed through a services zone. Building automation, too, must be separated. </a:t>
                      </a:r>
                    </a:p>
                  </a:txBody>
                  <a:tcPr marL="13875" marR="13875" marT="13875" marB="1387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0036325"/>
                  </a:ext>
                </a:extLst>
              </a:tr>
            </a:tbl>
          </a:graphicData>
        </a:graphic>
      </p:graphicFrame>
    </p:spTree>
    <p:extLst>
      <p:ext uri="{BB962C8B-B14F-4D97-AF65-F5344CB8AC3E}">
        <p14:creationId xmlns:p14="http://schemas.microsoft.com/office/powerpoint/2010/main" val="3282431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a:t>Features Of Network Virtualization</a:t>
            </a:r>
            <a:br>
              <a:rPr lang="en-US" dirty="0"/>
            </a:br>
            <a:endParaRPr lang="en-150" dirty="0"/>
          </a:p>
        </p:txBody>
      </p:sp>
      <p:sp>
        <p:nvSpPr>
          <p:cNvPr id="3" name="Substituent conținut 2"/>
          <p:cNvSpPr>
            <a:spLocks noGrp="1"/>
          </p:cNvSpPr>
          <p:nvPr>
            <p:ph idx="1"/>
          </p:nvPr>
        </p:nvSpPr>
        <p:spPr/>
        <p:txBody>
          <a:bodyPr>
            <a:normAutofit/>
          </a:bodyPr>
          <a:lstStyle/>
          <a:p>
            <a:pPr marL="475488" indent="-457200"/>
            <a:r>
              <a:rPr lang="en-US" dirty="0"/>
              <a:t>Partitioning: Network virtualization allows creation of  multiple logical network with a programmable control plane. </a:t>
            </a:r>
          </a:p>
          <a:p>
            <a:pPr marL="18288" indent="0">
              <a:buNone/>
            </a:pPr>
            <a:endParaRPr lang="en-US" dirty="0"/>
          </a:p>
          <a:p>
            <a:pPr marL="475488" indent="-457200"/>
            <a:r>
              <a:rPr lang="en-US" dirty="0"/>
              <a:t>Isolation : there is no interference among the virtual networks.</a:t>
            </a:r>
          </a:p>
          <a:p>
            <a:pPr marL="18288" indent="0">
              <a:buNone/>
            </a:pPr>
            <a:endParaRPr lang="en-US" dirty="0"/>
          </a:p>
          <a:p>
            <a:pPr marL="475488" indent="-457200"/>
            <a:r>
              <a:rPr lang="en-US" dirty="0"/>
              <a:t>Abstraction : Network abstraction allows hiding the underlying characteristics of network elements .</a:t>
            </a:r>
          </a:p>
          <a:p>
            <a:pPr marL="18288" indent="0">
              <a:buNone/>
            </a:pPr>
            <a:endParaRPr lang="en-US" dirty="0"/>
          </a:p>
          <a:p>
            <a:pPr marL="475488" indent="-457200"/>
            <a:r>
              <a:rPr lang="en-US" dirty="0"/>
              <a:t>Aggregation : Provide high performance resources for users by logically aggregating multiple resources into single resource</a:t>
            </a:r>
          </a:p>
          <a:p>
            <a:endParaRPr lang="en-150" dirty="0"/>
          </a:p>
        </p:txBody>
      </p:sp>
    </p:spTree>
    <p:extLst>
      <p:ext uri="{BB962C8B-B14F-4D97-AF65-F5344CB8AC3E}">
        <p14:creationId xmlns:p14="http://schemas.microsoft.com/office/powerpoint/2010/main" val="2997204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a:t>Advantages of network virtualization</a:t>
            </a:r>
            <a:br>
              <a:rPr lang="en-US" dirty="0"/>
            </a:br>
            <a:endParaRPr lang="en-150" dirty="0"/>
          </a:p>
        </p:txBody>
      </p:sp>
      <p:sp>
        <p:nvSpPr>
          <p:cNvPr id="3" name="Substituent conținut 2"/>
          <p:cNvSpPr>
            <a:spLocks noGrp="1"/>
          </p:cNvSpPr>
          <p:nvPr>
            <p:ph idx="1"/>
          </p:nvPr>
        </p:nvSpPr>
        <p:spPr/>
        <p:txBody>
          <a:bodyPr>
            <a:normAutofit fontScale="92500" lnSpcReduction="10000"/>
          </a:bodyPr>
          <a:lstStyle/>
          <a:p>
            <a:r>
              <a:rPr lang="en-US" dirty="0"/>
              <a:t>Infrastructure utilization:</a:t>
            </a:r>
          </a:p>
          <a:p>
            <a:pPr marL="18288" indent="0">
              <a:buNone/>
            </a:pPr>
            <a:r>
              <a:rPr lang="en-US" dirty="0"/>
              <a:t>Virtual network is shared between many different users or purposes and thus reduces infrastructure and energy cost</a:t>
            </a:r>
          </a:p>
          <a:p>
            <a:r>
              <a:rPr lang="en-US" dirty="0"/>
              <a:t>Scalability:</a:t>
            </a:r>
          </a:p>
          <a:p>
            <a:pPr marL="18288" indent="0">
              <a:buNone/>
            </a:pPr>
            <a:r>
              <a:rPr lang="en-US" dirty="0"/>
              <a:t>Easy to extend resources in need, Administrator can dynamically create or delete resources.</a:t>
            </a:r>
          </a:p>
          <a:p>
            <a:r>
              <a:rPr lang="en-US" dirty="0"/>
              <a:t>Agility:</a:t>
            </a:r>
          </a:p>
          <a:p>
            <a:pPr marL="18288" indent="0">
              <a:buNone/>
            </a:pPr>
            <a:r>
              <a:rPr lang="en-US" dirty="0"/>
              <a:t>Enables automation of network services establishment</a:t>
            </a:r>
          </a:p>
          <a:p>
            <a:r>
              <a:rPr lang="en-US" dirty="0"/>
              <a:t>Security:</a:t>
            </a:r>
          </a:p>
          <a:p>
            <a:pPr marL="18288" indent="0">
              <a:buNone/>
            </a:pPr>
            <a:r>
              <a:rPr lang="en-US" dirty="0"/>
              <a:t>Increase data traffic isolation and user segmentation</a:t>
            </a:r>
          </a:p>
          <a:p>
            <a:pPr marL="18288" indent="0">
              <a:buNone/>
            </a:pPr>
            <a:r>
              <a:rPr lang="en-US" dirty="0"/>
              <a:t>Virtual network should work with firewall software</a:t>
            </a:r>
          </a:p>
          <a:p>
            <a:endParaRPr lang="en-150" dirty="0"/>
          </a:p>
        </p:txBody>
      </p:sp>
    </p:spTree>
    <p:extLst>
      <p:ext uri="{BB962C8B-B14F-4D97-AF65-F5344CB8AC3E}">
        <p14:creationId xmlns:p14="http://schemas.microsoft.com/office/powerpoint/2010/main" val="197008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en-US" dirty="0"/>
              <a:t>Network virtualization methods</a:t>
            </a:r>
            <a:endParaRPr lang="en-150" dirty="0"/>
          </a:p>
        </p:txBody>
      </p:sp>
      <p:sp>
        <p:nvSpPr>
          <p:cNvPr id="7" name="Substituent conținut 2"/>
          <p:cNvSpPr>
            <a:spLocks noGrp="1"/>
          </p:cNvSpPr>
          <p:nvPr>
            <p:ph idx="1"/>
          </p:nvPr>
        </p:nvSpPr>
        <p:spPr/>
        <p:txBody>
          <a:bodyPr>
            <a:normAutofit/>
          </a:bodyPr>
          <a:lstStyle/>
          <a:p>
            <a:endParaRPr lang="en-US" dirty="0"/>
          </a:p>
          <a:p>
            <a:r>
              <a:rPr lang="en-US" dirty="0"/>
              <a:t>IEEE 802.1q</a:t>
            </a:r>
          </a:p>
          <a:p>
            <a:endParaRPr lang="en-US" dirty="0"/>
          </a:p>
          <a:p>
            <a:r>
              <a:rPr lang="en-US" dirty="0"/>
              <a:t>NVGRE</a:t>
            </a:r>
          </a:p>
          <a:p>
            <a:endParaRPr lang="en-US" dirty="0"/>
          </a:p>
          <a:p>
            <a:r>
              <a:rPr lang="en-US" dirty="0"/>
              <a:t>VXLAN</a:t>
            </a:r>
          </a:p>
          <a:p>
            <a:endParaRPr lang="en-US" dirty="0"/>
          </a:p>
          <a:p>
            <a:r>
              <a:rPr lang="en-US" dirty="0"/>
              <a:t>MPLS </a:t>
            </a:r>
          </a:p>
          <a:p>
            <a:endParaRPr lang="en-150" dirty="0"/>
          </a:p>
        </p:txBody>
      </p:sp>
    </p:spTree>
    <p:extLst>
      <p:ext uri="{BB962C8B-B14F-4D97-AF65-F5344CB8AC3E}">
        <p14:creationId xmlns:p14="http://schemas.microsoft.com/office/powerpoint/2010/main" val="2885642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a:t>IEEE 802.1q</a:t>
            </a:r>
            <a:endParaRPr lang="en-150" dirty="0"/>
          </a:p>
        </p:txBody>
      </p:sp>
      <p:sp>
        <p:nvSpPr>
          <p:cNvPr id="3" name="Substituent conținut 2"/>
          <p:cNvSpPr>
            <a:spLocks noGrp="1"/>
          </p:cNvSpPr>
          <p:nvPr>
            <p:ph idx="1"/>
          </p:nvPr>
        </p:nvSpPr>
        <p:spPr/>
        <p:txBody>
          <a:bodyPr>
            <a:normAutofit lnSpcReduction="10000"/>
          </a:bodyPr>
          <a:lstStyle/>
          <a:p>
            <a:r>
              <a:rPr lang="en-US" dirty="0"/>
              <a:t>is the networking standard that supports virtual LANs (VLANs) on an Ethernet network. The standard defines a system of </a:t>
            </a:r>
            <a:r>
              <a:rPr lang="en-US" b="1" dirty="0"/>
              <a:t>VLAN tagging</a:t>
            </a:r>
            <a:r>
              <a:rPr lang="en-US" dirty="0"/>
              <a:t> for Ethernet frames and the accompanying procedures to be used by bridges and switches in handling such frames</a:t>
            </a:r>
          </a:p>
          <a:p>
            <a:endParaRPr lang="en-US" dirty="0"/>
          </a:p>
          <a:p>
            <a:r>
              <a:rPr lang="en-US" dirty="0"/>
              <a:t>Portions of the network which are VLAN-aware can include VLAN tags. When a frame enters the VLAN-aware portion of the network, a tag is added to represent the VLAN membership of the frame's port or the port/protocol combination, depending on whether port-based or port-and-protocol-based VLAN classification is being used. Each frame must be distinguishable as being within exactly one VLAN. A frame in the VLAN-aware portion of the network that does not contain a VLAN tag is assumed to be flowing on the native VLAN</a:t>
            </a:r>
            <a:endParaRPr lang="en-150" dirty="0"/>
          </a:p>
        </p:txBody>
      </p:sp>
    </p:spTree>
    <p:extLst>
      <p:ext uri="{BB962C8B-B14F-4D97-AF65-F5344CB8AC3E}">
        <p14:creationId xmlns:p14="http://schemas.microsoft.com/office/powerpoint/2010/main" val="2311148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1441</TotalTime>
  <Words>1231</Words>
  <Application>Microsoft Office PowerPoint</Application>
  <PresentationFormat>Ecran lat</PresentationFormat>
  <Paragraphs>99</Paragraphs>
  <Slides>19</Slides>
  <Notes>0</Notes>
  <HiddenSlides>0</HiddenSlides>
  <MMClips>0</MMClips>
  <ScaleCrop>false</ScaleCrop>
  <HeadingPairs>
    <vt:vector size="6" baseType="variant">
      <vt:variant>
        <vt:lpstr>Fonturi utilizate</vt:lpstr>
      </vt:variant>
      <vt:variant>
        <vt:i4>4</vt:i4>
      </vt:variant>
      <vt:variant>
        <vt:lpstr>Temă</vt:lpstr>
      </vt:variant>
      <vt:variant>
        <vt:i4>1</vt:i4>
      </vt:variant>
      <vt:variant>
        <vt:lpstr>Titluri diapozitive</vt:lpstr>
      </vt:variant>
      <vt:variant>
        <vt:i4>19</vt:i4>
      </vt:variant>
    </vt:vector>
  </HeadingPairs>
  <TitlesOfParts>
    <vt:vector size="24" baseType="lpstr">
      <vt:lpstr>Arial</vt:lpstr>
      <vt:lpstr>Century Gothic</vt:lpstr>
      <vt:lpstr>Verdana</vt:lpstr>
      <vt:lpstr>Wingdings 3</vt:lpstr>
      <vt:lpstr>Ion</vt:lpstr>
      <vt:lpstr>Network Virtualization</vt:lpstr>
      <vt:lpstr>What is Network Virtualization?</vt:lpstr>
      <vt:lpstr>Prezentare PowerPoint</vt:lpstr>
      <vt:lpstr>Applications of Virtualization</vt:lpstr>
      <vt:lpstr>Application Examples of Network Segmentation in Individual Verticals </vt:lpstr>
      <vt:lpstr>Features Of Network Virtualization </vt:lpstr>
      <vt:lpstr>Advantages of network virtualization </vt:lpstr>
      <vt:lpstr>Network virtualization methods</vt:lpstr>
      <vt:lpstr>IEEE 802.1q</vt:lpstr>
      <vt:lpstr>IEEE 802.1q</vt:lpstr>
      <vt:lpstr>NVGRE - Network Virtualization using Generic Routing Encapsulation </vt:lpstr>
      <vt:lpstr>Prezentare PowerPoint</vt:lpstr>
      <vt:lpstr>NVGRE - Network Virtualization using Generic Routing Encapsulation </vt:lpstr>
      <vt:lpstr>VXLAN (Virtual Extensible LAN)  </vt:lpstr>
      <vt:lpstr>VXLAN (Virtual Extensible LAN)  </vt:lpstr>
      <vt:lpstr>MPLS - Multiple Protocol Label Switching</vt:lpstr>
      <vt:lpstr>Label</vt:lpstr>
      <vt:lpstr>MPLS Advantages </vt:lpstr>
      <vt:lpstr>MPLS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Virtualization</dc:title>
  <dc:creator>BSSoper</dc:creator>
  <cp:lastModifiedBy>BSSoper</cp:lastModifiedBy>
  <cp:revision>63</cp:revision>
  <dcterms:created xsi:type="dcterms:W3CDTF">2017-03-20T11:32:48Z</dcterms:created>
  <dcterms:modified xsi:type="dcterms:W3CDTF">2017-03-21T11:34:04Z</dcterms:modified>
</cp:coreProperties>
</file>