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87" r:id="rId4"/>
    <p:sldId id="289" r:id="rId5"/>
    <p:sldId id="288" r:id="rId6"/>
    <p:sldId id="291" r:id="rId7"/>
    <p:sldId id="292" r:id="rId8"/>
    <p:sldId id="258" r:id="rId9"/>
    <p:sldId id="260" r:id="rId10"/>
    <p:sldId id="261" r:id="rId11"/>
    <p:sldId id="262" r:id="rId12"/>
    <p:sldId id="265" r:id="rId13"/>
    <p:sldId id="293" r:id="rId14"/>
    <p:sldId id="294" r:id="rId15"/>
    <p:sldId id="295" r:id="rId16"/>
    <p:sldId id="296" r:id="rId17"/>
    <p:sldId id="297" r:id="rId18"/>
  </p:sldIdLst>
  <p:sldSz cx="9144000" cy="5143500" type="screen16x9"/>
  <p:notesSz cx="6858000" cy="9144000"/>
  <p:embeddedFontLst>
    <p:embeddedFont>
      <p:font typeface="Albert Sans" panose="020B0604020202020204" charset="0"/>
      <p:regular r:id="rId20"/>
      <p:bold r:id="rId21"/>
      <p:italic r:id="rId22"/>
      <p:boldItalic r:id="rId23"/>
    </p:embeddedFont>
    <p:embeddedFont>
      <p:font typeface="Anaheim" panose="020B0604020202020204" charset="0"/>
      <p:regular r:id="rId24"/>
    </p:embeddedFont>
    <p:embeddedFont>
      <p:font typeface="Bebas Neue" panose="020B0606020202050201" pitchFamily="34" charset="0"/>
      <p:regular r:id="rId25"/>
    </p:embeddedFont>
    <p:embeddedFont>
      <p:font typeface="Cambria Math" panose="02040503050406030204" pitchFamily="18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Epilogue" panose="020B0604020202020204" charset="0"/>
      <p:regular r:id="rId31"/>
      <p:bold r:id="rId32"/>
      <p:italic r:id="rId33"/>
      <p:boldItalic r:id="rId34"/>
    </p:embeddedFont>
    <p:embeddedFont>
      <p:font typeface="Golos Tex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B3B45-08FC-4614-8171-06DBC29C8012}">
  <a:tblStyle styleId="{1C8B3B45-08FC-4614-8171-06DBC29C80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fc65ec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fc65ec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877bfc73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877bfc73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d4be75a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8d4be75a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8d4be75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8d4be75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8d4be75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8d4be75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5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57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4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72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85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fc65ecb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7fc65ecb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19000"/>
          </a:blip>
          <a:srcRect t="7784" b="7784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8221175" y="-585813"/>
            <a:ext cx="1102675" cy="16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8429000" y="53500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96438" y="3815526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5400000">
            <a:off x="8652350" y="3912875"/>
            <a:ext cx="835200" cy="835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752701" y="4529475"/>
            <a:ext cx="1945500" cy="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8103449" y="372663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613548" y="3818800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88976" y="72595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RO" sz="3200" dirty="0">
                <a:solidFill>
                  <a:schemeClr val="tx1"/>
                </a:solidFill>
                <a:latin typeface="Consolas" panose="020B0609020204030204" pitchFamily="49" charset="0"/>
              </a:rPr>
              <a:t>RECUNOAȘTEREA CIFRELOR SCRISE DE MÂNĂ</a:t>
            </a:r>
            <a:br>
              <a:rPr lang="ro-RO" sz="3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ro-RO" sz="3200" dirty="0">
                <a:solidFill>
                  <a:schemeClr val="tx1"/>
                </a:solidFill>
                <a:latin typeface="Consolas" panose="020B0609020204030204" pitchFamily="49" charset="0"/>
              </a:rPr>
              <a:t>-APLICATIE PCA-</a:t>
            </a:r>
            <a:endParaRPr lang="en-US" sz="3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Consolas" panose="020B0609020204030204" pitchFamily="49" charset="0"/>
              </a:rPr>
              <a:t>Student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ro-RO" dirty="0" err="1">
                <a:latin typeface="Consolas" panose="020B0609020204030204" pitchFamily="49" charset="0"/>
              </a:rPr>
              <a:t>Pleantă</a:t>
            </a:r>
            <a:r>
              <a:rPr lang="ro-RO" dirty="0">
                <a:latin typeface="Consolas" panose="020B0609020204030204" pitchFamily="49" charset="0"/>
              </a:rPr>
              <a:t> Mihai-Alexandru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Grupa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ro-RO" dirty="0">
                <a:latin typeface="Consolas" panose="020B0609020204030204" pitchFamily="49" charset="0"/>
              </a:rPr>
              <a:t>323AC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5051" y="2445325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792527" y="244532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15102" y="4315175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/>
          <p:nvPr/>
        </p:nvSpPr>
        <p:spPr>
          <a:xfrm>
            <a:off x="342650" y="3663463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725" y="4195737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Consolas" panose="020B0609020204030204" pitchFamily="49" charset="0"/>
              </a:rPr>
              <a:t>APLICAREA PCA</a:t>
            </a:r>
            <a:endParaRPr sz="2800" dirty="0"/>
          </a:p>
        </p:txBody>
      </p:sp>
      <p:sp>
        <p:nvSpPr>
          <p:cNvPr id="169" name="Google Shape;169;p27"/>
          <p:cNvSpPr/>
          <p:nvPr/>
        </p:nvSpPr>
        <p:spPr>
          <a:xfrm>
            <a:off x="715100" y="2714200"/>
            <a:ext cx="7713900" cy="1331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PASUL 3</a:t>
            </a:r>
            <a:endParaRPr b="1" dirty="0"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Google Shape;171;p27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1040750" y="2714200"/>
                <a:ext cx="7062600" cy="13317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onsolas" panose="020B0609020204030204" pitchFamily="49" charset="0"/>
                  </a:rPr>
                  <a:t>Valoriile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proprii</a:t>
                </a:r>
                <a:r>
                  <a:rPr lang="en-US" sz="1200" dirty="0">
                    <a:latin typeface="Consolas" panose="020B0609020204030204" pitchFamily="49" charset="0"/>
                  </a:rPr>
                  <a:t> pot fi calculate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rezolvând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ecuația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caracteristică</a:t>
                </a:r>
                <a:r>
                  <a:rPr lang="en-US" sz="1200" dirty="0">
                    <a:latin typeface="Consolas" panose="020B0609020204030204" pitchFamily="49" charset="0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Google Shape;171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040750" y="2714200"/>
                <a:ext cx="7062600" cy="1331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Google Shape;172;p27"/>
          <p:cNvSpPr/>
          <p:nvPr/>
        </p:nvSpPr>
        <p:spPr>
          <a:xfrm>
            <a:off x="715100" y="2062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CALCULAREA VALORILOR PROPRII</a:t>
            </a:r>
            <a:endParaRPr b="1" dirty="0">
              <a:solidFill>
                <a:schemeClr val="accent5"/>
              </a:solidFill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p:cxnSp>
        <p:nvCxnSpPr>
          <p:cNvPr id="173" name="Google Shape;173;p27"/>
          <p:cNvCxnSpPr>
            <a:stCxn id="170" idx="2"/>
            <a:endCxn id="172" idx="0"/>
          </p:cNvCxnSpPr>
          <p:nvPr/>
        </p:nvCxnSpPr>
        <p:spPr>
          <a:xfrm>
            <a:off x="4572050" y="19858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7"/>
          <p:cNvCxnSpPr>
            <a:stCxn id="172" idx="2"/>
            <a:endCxn id="169" idx="0"/>
          </p:cNvCxnSpPr>
          <p:nvPr/>
        </p:nvCxnSpPr>
        <p:spPr>
          <a:xfrm>
            <a:off x="4572050" y="24622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7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nsolas" panose="020B0609020204030204" pitchFamily="49" charset="0"/>
              </a:rPr>
              <a:t>APLICAREA PCA</a:t>
            </a:r>
            <a:endParaRPr sz="2400" dirty="0"/>
          </a:p>
        </p:txBody>
      </p:sp>
      <p:sp>
        <p:nvSpPr>
          <p:cNvPr id="181" name="Google Shape;181;p28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715100" y="2714200"/>
            <a:ext cx="7713900" cy="1331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PASUL 4</a:t>
            </a:r>
            <a:endParaRPr sz="1600" b="1" dirty="0"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Google Shape;184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1040750" y="2714050"/>
                <a:ext cx="7062600" cy="13317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74320" lvl="0" indent="-226059" algn="ctr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■"/>
                </a:pPr>
                <a:r>
                  <a:rPr lang="en-US" sz="1200" dirty="0">
                    <a:latin typeface="Consolas" panose="020B0609020204030204" pitchFamily="49" charset="0"/>
                  </a:rPr>
                  <a:t>Se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rezolva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sistemul</a:t>
                </a:r>
                <a:r>
                  <a:rPr lang="en-US" sz="1200" dirty="0">
                    <a:latin typeface="Consolas" panose="020B0609020204030204" pitchFamily="49" charset="0"/>
                  </a:rPr>
                  <a:t>:</a:t>
                </a:r>
              </a:p>
              <a:p>
                <a:pPr marL="48261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84" name="Google Shape;184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040750" y="2714050"/>
                <a:ext cx="7062600" cy="1331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Google Shape;185;p28"/>
          <p:cNvSpPr/>
          <p:nvPr/>
        </p:nvSpPr>
        <p:spPr>
          <a:xfrm>
            <a:off x="715050" y="2113675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CALCULAREA VECTORILOR PROPRII</a:t>
            </a:r>
            <a:endParaRPr b="1" dirty="0">
              <a:solidFill>
                <a:schemeClr val="accent5"/>
              </a:solidFill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p:cxnSp>
        <p:nvCxnSpPr>
          <p:cNvPr id="186" name="Google Shape;186;p28"/>
          <p:cNvCxnSpPr>
            <a:stCxn id="183" idx="2"/>
            <a:endCxn id="185" idx="0"/>
          </p:cNvCxnSpPr>
          <p:nvPr/>
        </p:nvCxnSpPr>
        <p:spPr>
          <a:xfrm flipH="1">
            <a:off x="4572000" y="1985800"/>
            <a:ext cx="50" cy="1278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8"/>
          <p:cNvCxnSpPr>
            <a:stCxn id="185" idx="2"/>
            <a:endCxn id="182" idx="0"/>
          </p:cNvCxnSpPr>
          <p:nvPr/>
        </p:nvCxnSpPr>
        <p:spPr>
          <a:xfrm>
            <a:off x="4572000" y="2513875"/>
            <a:ext cx="50" cy="200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8"/>
          <p:cNvSpPr/>
          <p:nvPr/>
        </p:nvSpPr>
        <p:spPr>
          <a:xfrm>
            <a:off x="507950" y="31729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1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onsolas" panose="020B0609020204030204" pitchFamily="49" charset="0"/>
              </a:rPr>
              <a:t>APLICAREA PCA</a:t>
            </a:r>
            <a:endParaRPr sz="2800" dirty="0"/>
          </a:p>
        </p:txBody>
      </p:sp>
      <p:sp>
        <p:nvSpPr>
          <p:cNvPr id="219" name="Google Shape;219;p31"/>
          <p:cNvSpPr/>
          <p:nvPr/>
        </p:nvSpPr>
        <p:spPr>
          <a:xfrm>
            <a:off x="715100" y="2714200"/>
            <a:ext cx="7713900" cy="1331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PASUL 5</a:t>
            </a:r>
            <a:endParaRPr sz="1600" b="1" dirty="0"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4294967295"/>
          </p:nvPr>
        </p:nvSpPr>
        <p:spPr>
          <a:xfrm>
            <a:off x="1040750" y="2714200"/>
            <a:ext cx="7062600" cy="13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Se </a:t>
            </a:r>
            <a:r>
              <a:rPr lang="en-US" sz="1200" dirty="0" err="1">
                <a:latin typeface="Consolas" panose="020B0609020204030204" pitchFamily="49" charset="0"/>
              </a:rPr>
              <a:t>ordoneaza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descrescator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vectorii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proprii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 err="1">
                <a:latin typeface="Consolas" panose="020B0609020204030204" pitchFamily="49" charset="0"/>
              </a:rPr>
              <a:t>functie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valoriile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proprii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sz="1200" dirty="0">
              <a:latin typeface="Consolas" panose="020B0609020204030204" pitchFamily="49" charset="0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715100" y="2062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ORDONAREA VECTORIILOR PROPRII</a:t>
            </a:r>
            <a:endParaRPr b="1" dirty="0">
              <a:solidFill>
                <a:schemeClr val="accent5"/>
              </a:solidFill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p:cxnSp>
        <p:nvCxnSpPr>
          <p:cNvPr id="223" name="Google Shape;223;p31"/>
          <p:cNvCxnSpPr>
            <a:stCxn id="220" idx="2"/>
            <a:endCxn id="222" idx="0"/>
          </p:cNvCxnSpPr>
          <p:nvPr/>
        </p:nvCxnSpPr>
        <p:spPr>
          <a:xfrm>
            <a:off x="4572050" y="19858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1"/>
          <p:cNvCxnSpPr>
            <a:stCxn id="222" idx="2"/>
            <a:endCxn id="219" idx="0"/>
          </p:cNvCxnSpPr>
          <p:nvPr/>
        </p:nvCxnSpPr>
        <p:spPr>
          <a:xfrm>
            <a:off x="4572050" y="24622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onsolas" panose="020B0609020204030204" pitchFamily="49" charset="0"/>
              </a:rPr>
              <a:t>APLICAREA PCA</a:t>
            </a:r>
            <a:endParaRPr sz="2800" dirty="0"/>
          </a:p>
        </p:txBody>
      </p:sp>
      <p:sp>
        <p:nvSpPr>
          <p:cNvPr id="219" name="Google Shape;219;p31"/>
          <p:cNvSpPr/>
          <p:nvPr/>
        </p:nvSpPr>
        <p:spPr>
          <a:xfrm>
            <a:off x="715100" y="2571750"/>
            <a:ext cx="7713900" cy="147415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715100" y="15856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PASUL 6</a:t>
            </a:r>
            <a:endParaRPr sz="1600" b="1" dirty="0"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4294967295"/>
          </p:nvPr>
        </p:nvSpPr>
        <p:spPr>
          <a:xfrm>
            <a:off x="1040750" y="2714200"/>
            <a:ext cx="7062600" cy="13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Se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selecteaza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primele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componente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principale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corespunzătoare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primelor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celor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mai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mari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valori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proprii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unde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este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dimensiunea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dorită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noului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spațiu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caracteristici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numărul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dimensiuni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pe care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dorim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să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le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păstram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).</a:t>
            </a:r>
            <a:endParaRPr lang="en-US" sz="1200" dirty="0">
              <a:solidFill>
                <a:srgbClr val="374151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Utilizam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vectorii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proprii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selectați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pentru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a forma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matricea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proiecție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Proiectam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setul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de date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inițial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în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noul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spațiu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caracteristici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utilizând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această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matrice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 panose="020B0609020204030204" pitchFamily="49" charset="0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715100" y="2062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ALEGEREA COMPONENTELOR PRINCIPALE</a:t>
            </a:r>
            <a:endParaRPr b="1" dirty="0">
              <a:solidFill>
                <a:schemeClr val="accent5"/>
              </a:solidFill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p:cxnSp>
        <p:nvCxnSpPr>
          <p:cNvPr id="223" name="Google Shape;223;p31"/>
          <p:cNvCxnSpPr>
            <a:stCxn id="220" idx="2"/>
            <a:endCxn id="222" idx="0"/>
          </p:cNvCxnSpPr>
          <p:nvPr/>
        </p:nvCxnSpPr>
        <p:spPr>
          <a:xfrm>
            <a:off x="4572050" y="19858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1"/>
          <p:cNvCxnSpPr>
            <a:cxnSpLocks/>
            <a:stCxn id="222" idx="2"/>
            <a:endCxn id="219" idx="0"/>
          </p:cNvCxnSpPr>
          <p:nvPr/>
        </p:nvCxnSpPr>
        <p:spPr>
          <a:xfrm>
            <a:off x="4572050" y="2462200"/>
            <a:ext cx="0" cy="109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746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effectLst/>
                <a:latin typeface="Consolas" panose="020B0609020204030204" pitchFamily="49" charset="0"/>
              </a:rPr>
              <a:t>ALGORITMUL k-NN(VECINII CEI MAI APROPIATI)</a:t>
            </a:r>
            <a:endParaRPr sz="2400" dirty="0">
              <a:latin typeface="Consolas" panose="020B0609020204030204" pitchFamily="49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Pasul 1: Se </a:t>
            </a:r>
            <a:r>
              <a:rPr lang="en-US" sz="1200" dirty="0" err="1">
                <a:latin typeface="Consolas" panose="020B0609020204030204" pitchFamily="49" charset="0"/>
              </a:rPr>
              <a:t>alege</a:t>
            </a:r>
            <a:r>
              <a:rPr lang="en-US" sz="1200" dirty="0">
                <a:latin typeface="Consolas" panose="020B0609020204030204" pitchFamily="49" charset="0"/>
              </a:rPr>
              <a:t> un </a:t>
            </a:r>
            <a:r>
              <a:rPr lang="en-US" sz="1200" dirty="0" err="1">
                <a:latin typeface="Consolas" panose="020B0609020204030204" pitchFamily="49" charset="0"/>
              </a:rPr>
              <a:t>număr</a:t>
            </a:r>
            <a:r>
              <a:rPr lang="en-US" sz="1200" dirty="0">
                <a:latin typeface="Consolas" panose="020B0609020204030204" pitchFamily="49" charset="0"/>
              </a:rPr>
              <a:t> k, care </a:t>
            </a:r>
            <a:r>
              <a:rPr lang="en-US" sz="1200" dirty="0" err="1">
                <a:latin typeface="Consolas" panose="020B0609020204030204" pitchFamily="49" charset="0"/>
              </a:rPr>
              <a:t>reprezintă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numărul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vecini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vor</a:t>
            </a:r>
            <a:r>
              <a:rPr lang="en-US" sz="1200" dirty="0">
                <a:latin typeface="Consolas" panose="020B0609020204030204" pitchFamily="49" charset="0"/>
              </a:rPr>
              <a:t> fi </a:t>
            </a:r>
            <a:r>
              <a:rPr lang="en-US" sz="1200" dirty="0" err="1">
                <a:latin typeface="Consolas" panose="020B0609020204030204" pitchFamily="49" charset="0"/>
              </a:rPr>
              <a:t>luați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în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considerare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pentru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clasificare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Pasul 2: </a:t>
            </a:r>
            <a:r>
              <a:rPr lang="en-US" sz="1200" dirty="0" err="1">
                <a:latin typeface="Consolas" panose="020B0609020204030204" pitchFamily="49" charset="0"/>
              </a:rPr>
              <a:t>Pentru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 err="1">
                <a:latin typeface="Consolas" panose="020B0609020204030204" pitchFamily="49" charset="0"/>
              </a:rPr>
              <a:t>clasifica</a:t>
            </a:r>
            <a:r>
              <a:rPr lang="en-US" sz="1200" dirty="0">
                <a:latin typeface="Consolas" panose="020B0609020204030204" pitchFamily="49" charset="0"/>
              </a:rPr>
              <a:t> un </a:t>
            </a:r>
            <a:r>
              <a:rPr lang="en-US" sz="1200" dirty="0" err="1">
                <a:latin typeface="Consolas" panose="020B0609020204030204" pitchFamily="49" charset="0"/>
              </a:rPr>
              <a:t>nou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obiect</a:t>
            </a:r>
            <a:r>
              <a:rPr lang="en-US" sz="1200" dirty="0">
                <a:latin typeface="Consolas" panose="020B0609020204030204" pitchFamily="49" charset="0"/>
              </a:rPr>
              <a:t>, se </a:t>
            </a:r>
            <a:r>
              <a:rPr lang="en-US" sz="1200" dirty="0" err="1">
                <a:latin typeface="Consolas" panose="020B0609020204030204" pitchFamily="49" charset="0"/>
              </a:rPr>
              <a:t>măsoară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distanța</a:t>
            </a:r>
            <a:r>
              <a:rPr lang="en-US" sz="1200" dirty="0">
                <a:latin typeface="Consolas" panose="020B0609020204030204" pitchFamily="49" charset="0"/>
              </a:rPr>
              <a:t> (de </a:t>
            </a:r>
            <a:r>
              <a:rPr lang="en-US" sz="1200" dirty="0" err="1">
                <a:latin typeface="Consolas" panose="020B0609020204030204" pitchFamily="49" charset="0"/>
              </a:rPr>
              <a:t>obicei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distanța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euclidiană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</a:rPr>
              <a:t>între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noul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obiect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și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celelalte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obiecte</a:t>
            </a:r>
            <a:r>
              <a:rPr lang="en-US" sz="1200" dirty="0">
                <a:latin typeface="Consolas" panose="020B0609020204030204" pitchFamily="49" charset="0"/>
              </a:rPr>
              <a:t> din </a:t>
            </a:r>
            <a:r>
              <a:rPr lang="en-US" sz="1200" dirty="0" err="1">
                <a:latin typeface="Consolas" panose="020B0609020204030204" pitchFamily="49" charset="0"/>
              </a:rPr>
              <a:t>setul</a:t>
            </a:r>
            <a:r>
              <a:rPr lang="en-US" sz="1200" dirty="0">
                <a:latin typeface="Consolas" panose="020B0609020204030204" pitchFamily="49" charset="0"/>
              </a:rPr>
              <a:t> de date.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Pasul 3: Se </a:t>
            </a:r>
            <a:r>
              <a:rPr lang="en-US" sz="1200" dirty="0" err="1">
                <a:latin typeface="Consolas" panose="020B0609020204030204" pitchFamily="49" charset="0"/>
              </a:rPr>
              <a:t>selectează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cei</a:t>
            </a:r>
            <a:r>
              <a:rPr lang="en-US" sz="1200" dirty="0">
                <a:latin typeface="Consolas" panose="020B0609020204030204" pitchFamily="49" charset="0"/>
              </a:rPr>
              <a:t> k </a:t>
            </a:r>
            <a:r>
              <a:rPr lang="en-US" sz="1200" dirty="0" err="1">
                <a:latin typeface="Consolas" panose="020B0609020204030204" pitchFamily="49" charset="0"/>
              </a:rPr>
              <a:t>vecini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cei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apropiați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cei</a:t>
            </a:r>
            <a:r>
              <a:rPr lang="en-US" sz="1200" dirty="0">
                <a:latin typeface="Consolas" panose="020B0609020204030204" pitchFamily="49" charset="0"/>
              </a:rPr>
              <a:t> cu </a:t>
            </a:r>
            <a:r>
              <a:rPr lang="en-US" sz="1200" dirty="0" err="1">
                <a:latin typeface="Consolas" panose="020B0609020204030204" pitchFamily="49" charset="0"/>
              </a:rPr>
              <a:t>cea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mică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distanță</a:t>
            </a:r>
            <a:r>
              <a:rPr lang="en-US" sz="1200" dirty="0">
                <a:latin typeface="Consolas" panose="020B0609020204030204" pitchFamily="49" charset="0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Pasul 4: Se </a:t>
            </a:r>
            <a:r>
              <a:rPr lang="en-US" sz="1200" dirty="0" err="1">
                <a:latin typeface="Consolas" panose="020B0609020204030204" pitchFamily="49" charset="0"/>
              </a:rPr>
              <a:t>stabilește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clasa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pentru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noul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obiect</a:t>
            </a:r>
            <a:r>
              <a:rPr lang="en-US" sz="1200" dirty="0">
                <a:latin typeface="Consolas" panose="020B0609020204030204" pitchFamily="49" charset="0"/>
              </a:rPr>
              <a:t> pe </a:t>
            </a:r>
            <a:r>
              <a:rPr lang="en-US" sz="1200" dirty="0" err="1">
                <a:latin typeface="Consolas" panose="020B0609020204030204" pitchFamily="49" charset="0"/>
              </a:rPr>
              <a:t>baza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majorității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claselor</a:t>
            </a:r>
            <a:r>
              <a:rPr lang="en-US" sz="1200" dirty="0">
                <a:latin typeface="Consolas" panose="020B0609020204030204" pitchFamily="49" charset="0"/>
              </a:rPr>
              <a:t> din </a:t>
            </a:r>
            <a:r>
              <a:rPr lang="en-US" sz="1200" dirty="0" err="1">
                <a:latin typeface="Consolas" panose="020B0609020204030204" pitchFamily="49" charset="0"/>
              </a:rPr>
              <a:t>cei</a:t>
            </a:r>
            <a:r>
              <a:rPr lang="en-US" sz="1200" dirty="0">
                <a:latin typeface="Consolas" panose="020B0609020204030204" pitchFamily="49" charset="0"/>
              </a:rPr>
              <a:t> k </a:t>
            </a:r>
            <a:r>
              <a:rPr lang="en-US" sz="1200" dirty="0" err="1">
                <a:latin typeface="Consolas" panose="020B0609020204030204" pitchFamily="49" charset="0"/>
              </a:rPr>
              <a:t>vecini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12516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529-5D0A-7C34-5C82-3563DE2E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99" y="535000"/>
            <a:ext cx="7678051" cy="1101900"/>
          </a:xfrm>
        </p:spPr>
        <p:txBody>
          <a:bodyPr/>
          <a:lstStyle/>
          <a:p>
            <a:pPr algn="ctr"/>
            <a:r>
              <a:rPr lang="en-US" sz="18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GRAFICUL SUMEI CUMULATIVE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18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RAPORTULUI DE VARIANTA EXPLICATA IN FUNCTIE DE NUMARUL DE COMPONENTE PRINCIPALE.</a:t>
            </a:r>
            <a:endParaRPr lang="ro-RO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C9073-2E93-8AE3-6F39-49D12393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40" y="1754459"/>
            <a:ext cx="4104718" cy="32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4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529-5D0A-7C34-5C82-3563DE2E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99" y="535000"/>
            <a:ext cx="7678051" cy="1101900"/>
          </a:xfrm>
        </p:spPr>
        <p:txBody>
          <a:bodyPr/>
          <a:lstStyle/>
          <a:p>
            <a:pPr algn="ctr"/>
            <a:r>
              <a:rPr lang="it-IT" sz="2000" b="1" i="0" dirty="0">
                <a:effectLst/>
                <a:latin typeface="Consolas" panose="020B0609020204030204" pitchFamily="49" charset="0"/>
              </a:rPr>
              <a:t>COMPARAREA IMAGINILOR DE TESTARE CU ETICHETELE REALE SI CELE PREZISE.</a:t>
            </a:r>
            <a:endParaRPr lang="ro-RO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4CACC-5FBB-4CCC-849D-128221A6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54" y="1479103"/>
            <a:ext cx="5306678" cy="33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529-5D0A-7C34-5C82-3563DE2E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99" y="2022088"/>
            <a:ext cx="7678051" cy="1999784"/>
          </a:xfrm>
        </p:spPr>
        <p:txBody>
          <a:bodyPr/>
          <a:lstStyle/>
          <a:p>
            <a:pPr algn="ctr"/>
            <a:r>
              <a:rPr lang="it-IT" sz="3200" b="1" i="0" dirty="0">
                <a:effectLst/>
                <a:latin typeface="Consolas" panose="020B0609020204030204" pitchFamily="49" charset="0"/>
              </a:rPr>
              <a:t>MULTUMESC PENTRU ATENTIE!</a:t>
            </a:r>
            <a:endParaRPr lang="ro-RO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INTRODUCERE</a:t>
            </a: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 panose="020B0609020204030204" pitchFamily="49" charset="0"/>
              </a:rPr>
              <a:t>Această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aplicație</a:t>
            </a:r>
            <a:r>
              <a:rPr lang="en-US" sz="1200" dirty="0">
                <a:latin typeface="Consolas" panose="020B0609020204030204" pitchFamily="49" charset="0"/>
              </a:rPr>
              <a:t> se </a:t>
            </a:r>
            <a:r>
              <a:rPr lang="en-US" sz="1200" dirty="0" err="1">
                <a:latin typeface="Consolas" panose="020B0609020204030204" pitchFamily="49" charset="0"/>
              </a:rPr>
              <a:t>ocupă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clasificarea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cifrelor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scrise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mână</a:t>
            </a:r>
            <a:r>
              <a:rPr lang="en-US" sz="1200" dirty="0">
                <a:latin typeface="Consolas" panose="020B0609020204030204" pitchFamily="49" charset="0"/>
              </a:rPr>
              <a:t> din </a:t>
            </a:r>
            <a:r>
              <a:rPr lang="en-US" sz="1200" dirty="0" err="1">
                <a:latin typeface="Consolas" panose="020B0609020204030204" pitchFamily="49" charset="0"/>
              </a:rPr>
              <a:t>setul</a:t>
            </a:r>
            <a:r>
              <a:rPr lang="en-US" sz="1200" dirty="0">
                <a:latin typeface="Consolas" panose="020B0609020204030204" pitchFamily="49" charset="0"/>
              </a:rPr>
              <a:t> de date Digits, </a:t>
            </a:r>
            <a:r>
              <a:rPr lang="en-US" sz="1200" dirty="0" err="1">
                <a:latin typeface="Consolas" panose="020B0609020204030204" pitchFamily="49" charset="0"/>
              </a:rPr>
              <a:t>folosind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analiza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componente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principale</a:t>
            </a:r>
            <a:r>
              <a:rPr lang="en-US" sz="1200" dirty="0">
                <a:latin typeface="Consolas" panose="020B0609020204030204" pitchFamily="49" charset="0"/>
              </a:rPr>
              <a:t> (PCA) </a:t>
            </a:r>
            <a:r>
              <a:rPr lang="en-US" sz="1200" dirty="0" err="1">
                <a:latin typeface="Consolas" panose="020B0609020204030204" pitchFamily="49" charset="0"/>
              </a:rPr>
              <a:t>pentru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reducerea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dimensionalității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imaginilor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și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algoritmul</a:t>
            </a:r>
            <a:r>
              <a:rPr lang="en-US" sz="1200" dirty="0">
                <a:latin typeface="Consolas" panose="020B0609020204030204" pitchFamily="49" charset="0"/>
              </a:rPr>
              <a:t> k-Nearest Neighbors (k-NN) </a:t>
            </a:r>
            <a:r>
              <a:rPr lang="en-US" sz="1200" dirty="0" err="1">
                <a:latin typeface="Consolas" panose="020B0609020204030204" pitchFamily="49" charset="0"/>
              </a:rPr>
              <a:t>pentru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 err="1">
                <a:latin typeface="Consolas" panose="020B0609020204030204" pitchFamily="49" charset="0"/>
              </a:rPr>
              <a:t>efectua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clasificarea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propriu-zisă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  <a:endParaRPr sz="1200" dirty="0">
              <a:latin typeface="Consolas" panose="020B0609020204030204" pitchFamily="49" charset="0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BAZA DE DATE “DIGITS”	</a:t>
            </a: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760149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 panose="020B0609020204030204" pitchFamily="49" charset="0"/>
              </a:rPr>
              <a:t>Baza</a:t>
            </a:r>
            <a:r>
              <a:rPr lang="en-US" sz="1200" dirty="0">
                <a:latin typeface="Consolas" panose="020B0609020204030204" pitchFamily="49" charset="0"/>
              </a:rPr>
              <a:t> de date "Digits" </a:t>
            </a:r>
            <a:r>
              <a:rPr lang="en-US" sz="1200" dirty="0" err="1">
                <a:latin typeface="Consolas" panose="020B0609020204030204" pitchFamily="49" charset="0"/>
              </a:rPr>
              <a:t>este</a:t>
            </a:r>
            <a:r>
              <a:rPr lang="en-US" sz="1200" dirty="0">
                <a:latin typeface="Consolas" panose="020B0609020204030204" pitchFamily="49" charset="0"/>
              </a:rPr>
              <a:t> o </a:t>
            </a:r>
            <a:r>
              <a:rPr lang="en-US" sz="1200" dirty="0" err="1">
                <a:latin typeface="Consolas" panose="020B0609020204030204" pitchFamily="49" charset="0"/>
              </a:rPr>
              <a:t>colecție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imagini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reprezentând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cifre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scrise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mână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utilizată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frecvent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în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domeniul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învățării</a:t>
            </a:r>
            <a:r>
              <a:rPr lang="en-US" sz="1200" dirty="0">
                <a:latin typeface="Consolas" panose="020B0609020204030204" pitchFamily="49" charset="0"/>
              </a:rPr>
              <a:t> automate </a:t>
            </a:r>
            <a:r>
              <a:rPr lang="en-US" sz="1200" dirty="0" err="1">
                <a:latin typeface="Consolas" panose="020B0609020204030204" pitchFamily="49" charset="0"/>
              </a:rPr>
              <a:t>și</a:t>
            </a:r>
            <a:r>
              <a:rPr lang="en-US" sz="1200" dirty="0">
                <a:latin typeface="Consolas" panose="020B0609020204030204" pitchFamily="49" charset="0"/>
              </a:rPr>
              <a:t> al </a:t>
            </a:r>
            <a:r>
              <a:rPr lang="en-US" sz="1200" dirty="0" err="1">
                <a:latin typeface="Consolas" panose="020B0609020204030204" pitchFamily="49" charset="0"/>
              </a:rPr>
              <a:t>prelucrării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imaginilor.Aceasta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 err="1">
                <a:latin typeface="Consolas" panose="020B0609020204030204" pitchFamily="49" charset="0"/>
              </a:rPr>
              <a:t>fost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pregătită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pentru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 err="1">
                <a:latin typeface="Consolas" panose="020B0609020204030204" pitchFamily="49" charset="0"/>
              </a:rPr>
              <a:t>facilita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antrenarea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și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testarea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algoritmilor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recunoaștere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 err="1">
                <a:latin typeface="Consolas" panose="020B0609020204030204" pitchFamily="49" charset="0"/>
              </a:rPr>
              <a:t>cifrelor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53266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BAZA DE DATE “DIGITS”	</a:t>
            </a: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15100" y="1720534"/>
            <a:ext cx="4760149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Fiecare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exemplar din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setul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date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reprezintă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o imagine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monocromă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8x8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pixeli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în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care o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cifră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este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scrisă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mână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Fiecare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imagine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este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asociată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cu o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etichetă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corespunzătoare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cifrei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pe care o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reprezintă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Aceste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etichete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permit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evaluarea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performanței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algoritmilor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clasificare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Baza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date include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cifrele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la 0 la 9,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oferind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varietate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suficientă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pentru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antrenarea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și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testarea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modelelor</a:t>
            </a:r>
            <a:r>
              <a:rPr lang="en-US" sz="120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06854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EXPLICATIA MATEMATICA	</a:t>
            </a: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 panose="020B0609020204030204" pitchFamily="49" charset="0"/>
              </a:rPr>
              <a:t>După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extragerea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datelor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și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împărțirea</a:t>
            </a:r>
            <a:r>
              <a:rPr lang="en-US" sz="1200" dirty="0">
                <a:latin typeface="Consolas" panose="020B0609020204030204" pitchFamily="49" charset="0"/>
              </a:rPr>
              <a:t> lor </a:t>
            </a:r>
            <a:r>
              <a:rPr lang="en-US" sz="1200" dirty="0" err="1">
                <a:latin typeface="Consolas" panose="020B0609020204030204" pitchFamily="49" charset="0"/>
              </a:rPr>
              <a:t>în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seturi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distincte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antrenament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și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testare</a:t>
            </a:r>
            <a:r>
              <a:rPr lang="en-US" sz="1200" dirty="0">
                <a:latin typeface="Consolas" panose="020B0609020204030204" pitchFamily="49" charset="0"/>
              </a:rPr>
              <a:t>, se </a:t>
            </a:r>
            <a:r>
              <a:rPr lang="en-US" sz="1200" dirty="0" err="1">
                <a:latin typeface="Consolas" panose="020B0609020204030204" pitchFamily="49" charset="0"/>
              </a:rPr>
              <a:t>aplică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algoritmul</a:t>
            </a:r>
            <a:r>
              <a:rPr lang="en-US" sz="1200" dirty="0">
                <a:latin typeface="Consolas" panose="020B0609020204030204" pitchFamily="49" charset="0"/>
              </a:rPr>
              <a:t> PCA (Principal Component Analysis) </a:t>
            </a:r>
            <a:r>
              <a:rPr lang="en-US" sz="1200" dirty="0" err="1">
                <a:latin typeface="Consolas" panose="020B0609020204030204" pitchFamily="49" charset="0"/>
              </a:rPr>
              <a:t>pentru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reducerea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dimensionalității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și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extragerea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caracteristicilor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semnificative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28908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EXPLICATIA MATEMATICA	</a:t>
            </a: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 panose="020B0609020204030204" pitchFamily="49" charset="0"/>
              </a:rPr>
              <a:t>Procesul</a:t>
            </a:r>
            <a:r>
              <a:rPr lang="en-US" sz="1200" dirty="0">
                <a:latin typeface="Consolas" panose="020B0609020204030204" pitchFamily="49" charset="0"/>
              </a:rPr>
              <a:t> de PCA </a:t>
            </a:r>
            <a:r>
              <a:rPr lang="en-US" sz="1200" dirty="0" err="1">
                <a:latin typeface="Consolas" panose="020B0609020204030204" pitchFamily="49" charset="0"/>
              </a:rPr>
              <a:t>implică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transformarea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matricelor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pixeli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asociate</a:t>
            </a:r>
            <a:r>
              <a:rPr lang="en-US" sz="1200" dirty="0">
                <a:latin typeface="Consolas" panose="020B0609020204030204" pitchFamily="49" charset="0"/>
              </a:rPr>
              <a:t> cu </a:t>
            </a:r>
            <a:r>
              <a:rPr lang="en-US" sz="1200" dirty="0" err="1">
                <a:latin typeface="Consolas" panose="020B0609020204030204" pitchFamily="49" charset="0"/>
              </a:rPr>
              <a:t>fiecare</a:t>
            </a:r>
            <a:r>
              <a:rPr lang="en-US" sz="1200" dirty="0">
                <a:latin typeface="Consolas" panose="020B0609020204030204" pitchFamily="49" charset="0"/>
              </a:rPr>
              <a:t> imagine </a:t>
            </a:r>
            <a:r>
              <a:rPr lang="en-US" sz="1200" dirty="0" err="1">
                <a:latin typeface="Consolas" panose="020B0609020204030204" pitchFamily="49" charset="0"/>
              </a:rPr>
              <a:t>într</a:t>
            </a:r>
            <a:r>
              <a:rPr lang="en-US" sz="1200" dirty="0">
                <a:latin typeface="Consolas" panose="020B0609020204030204" pitchFamily="49" charset="0"/>
              </a:rPr>
              <a:t>-un </a:t>
            </a:r>
            <a:r>
              <a:rPr lang="en-US" sz="1200" dirty="0" err="1">
                <a:latin typeface="Consolas" panose="020B0609020204030204" pitchFamily="49" charset="0"/>
              </a:rPr>
              <a:t>spațiu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dimensiuni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reduse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păstrând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în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același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timp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informațiile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relevante</a:t>
            </a:r>
            <a:r>
              <a:rPr lang="en-US" sz="1200" dirty="0">
                <a:latin typeface="Consolas" panose="020B0609020204030204" pitchFamily="49" charset="0"/>
              </a:rPr>
              <a:t>. </a:t>
            </a:r>
            <a:r>
              <a:rPr lang="en-US" sz="1200" dirty="0" err="1">
                <a:latin typeface="Consolas" panose="020B0609020204030204" pitchFamily="49" charset="0"/>
              </a:rPr>
              <a:t>Această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reducere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dimensională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facilitează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procesul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învățare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 err="1">
                <a:latin typeface="Consolas" panose="020B0609020204030204" pitchFamily="49" charset="0"/>
              </a:rPr>
              <a:t>modelelor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contribuind</a:t>
            </a:r>
            <a:r>
              <a:rPr lang="en-US" sz="1200" dirty="0"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latin typeface="Consolas" panose="020B0609020204030204" pitchFamily="49" charset="0"/>
              </a:rPr>
              <a:t>gestionarea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eficientă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 err="1">
                <a:latin typeface="Consolas" panose="020B0609020204030204" pitchFamily="49" charset="0"/>
              </a:rPr>
              <a:t>resurselor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computaționale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și</a:t>
            </a:r>
            <a:r>
              <a:rPr lang="en-US" sz="1200" dirty="0"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latin typeface="Consolas" panose="020B0609020204030204" pitchFamily="49" charset="0"/>
              </a:rPr>
              <a:t>evitarea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fenomenului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supradaptare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25173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EXPLICATIA MATEMATICA	</a:t>
            </a: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 panose="020B0609020204030204" pitchFamily="49" charset="0"/>
              </a:rPr>
              <a:t>După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aplicarea</a:t>
            </a:r>
            <a:r>
              <a:rPr lang="en-US" sz="1200" dirty="0">
                <a:latin typeface="Consolas" panose="020B0609020204030204" pitchFamily="49" charset="0"/>
              </a:rPr>
              <a:t> PCA, </a:t>
            </a:r>
            <a:r>
              <a:rPr lang="en-US" sz="1200" dirty="0" err="1">
                <a:latin typeface="Consolas" panose="020B0609020204030204" pitchFamily="49" charset="0"/>
              </a:rPr>
              <a:t>datele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transformate</a:t>
            </a:r>
            <a:r>
              <a:rPr lang="en-US" sz="1200" dirty="0">
                <a:latin typeface="Consolas" panose="020B0609020204030204" pitchFamily="49" charset="0"/>
              </a:rPr>
              <a:t> sunt </a:t>
            </a:r>
            <a:r>
              <a:rPr lang="en-US" sz="1200" dirty="0" err="1">
                <a:latin typeface="Consolas" panose="020B0609020204030204" pitchFamily="49" charset="0"/>
              </a:rPr>
              <a:t>utilizate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pentru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antrenarea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unui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clasificator</a:t>
            </a:r>
            <a:r>
              <a:rPr lang="en-US" sz="1200" dirty="0">
                <a:latin typeface="Consolas" panose="020B0609020204030204" pitchFamily="49" charset="0"/>
              </a:rPr>
              <a:t>, precum K-nearest neighbors (KNN). </a:t>
            </a:r>
            <a:r>
              <a:rPr lang="en-US" sz="1200" dirty="0" err="1">
                <a:latin typeface="Consolas" panose="020B0609020204030204" pitchFamily="49" charset="0"/>
              </a:rPr>
              <a:t>Acest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clasificator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este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apoi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evaluat</a:t>
            </a:r>
            <a:r>
              <a:rPr lang="en-US" sz="1200" dirty="0">
                <a:latin typeface="Consolas" panose="020B0609020204030204" pitchFamily="49" charset="0"/>
              </a:rPr>
              <a:t> pe </a:t>
            </a:r>
            <a:r>
              <a:rPr lang="en-US" sz="1200" dirty="0" err="1">
                <a:latin typeface="Consolas" panose="020B0609020204030204" pitchFamily="49" charset="0"/>
              </a:rPr>
              <a:t>setul</a:t>
            </a:r>
            <a:r>
              <a:rPr lang="en-US" sz="1200" dirty="0"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latin typeface="Consolas" panose="020B0609020204030204" pitchFamily="49" charset="0"/>
              </a:rPr>
              <a:t>testare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iar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performanța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sistemului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este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măsurată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intermediul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unor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masuri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semnificative</a:t>
            </a:r>
            <a:r>
              <a:rPr lang="en-US" sz="1200" dirty="0">
                <a:latin typeface="Consolas" panose="020B0609020204030204" pitchFamily="49" charset="0"/>
              </a:rPr>
              <a:t>, cum </a:t>
            </a:r>
            <a:r>
              <a:rPr lang="en-US" sz="1200" dirty="0" err="1">
                <a:latin typeface="Consolas" panose="020B0609020204030204" pitchFamily="49" charset="0"/>
              </a:rPr>
              <a:t>ar</a:t>
            </a:r>
            <a:r>
              <a:rPr lang="en-US" sz="1200" dirty="0">
                <a:latin typeface="Consolas" panose="020B0609020204030204" pitchFamily="49" charset="0"/>
              </a:rPr>
              <a:t> fi </a:t>
            </a:r>
            <a:r>
              <a:rPr lang="en-US" sz="1200" dirty="0" err="1">
                <a:latin typeface="Consolas" panose="020B0609020204030204" pitchFamily="49" charset="0"/>
              </a:rPr>
              <a:t>acuratețea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clasificării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90530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715100" y="2474200"/>
            <a:ext cx="7713900" cy="1811700"/>
          </a:xfrm>
          <a:prstGeom prst="roundRect">
            <a:avLst>
              <a:gd name="adj" fmla="val 1073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onsolas" panose="020B0609020204030204" pitchFamily="49" charset="0"/>
              </a:rPr>
              <a:t>APLICAREA PCA</a:t>
            </a: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715050" y="1338673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PASUL 1</a:t>
            </a:r>
            <a:endParaRPr sz="1600" b="1" dirty="0"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4294967295"/>
          </p:nvPr>
        </p:nvSpPr>
        <p:spPr>
          <a:xfrm>
            <a:off x="1040750" y="2679400"/>
            <a:ext cx="3205800" cy="14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Asigurarea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că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toate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variabilele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au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aceeași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scară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prin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substragerea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mediei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și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împărțirea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la </a:t>
            </a:r>
            <a:r>
              <a:rPr lang="en-US" sz="1200" dirty="0" err="1">
                <a:latin typeface="Consolas" panose="020B0609020204030204" pitchFamily="49" charset="0"/>
                <a:sym typeface="Albert Sans"/>
              </a:rPr>
              <a:t>deviația</a:t>
            </a:r>
            <a:r>
              <a:rPr lang="en-US" sz="1200" dirty="0">
                <a:latin typeface="Consolas" panose="020B0609020204030204" pitchFamily="49" charset="0"/>
                <a:sym typeface="Albert Sans"/>
              </a:rPr>
              <a:t> standard.</a:t>
            </a:r>
            <a:endParaRPr sz="1200" dirty="0">
              <a:latin typeface="Consolas" panose="020B0609020204030204" pitchFamily="49" charset="0"/>
              <a:sym typeface="Albert Sans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715050" y="18688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CENTRALIZAREA/NORMALIZAREA DATELOR:</a:t>
            </a:r>
          </a:p>
        </p:txBody>
      </p:sp>
      <p:cxnSp>
        <p:nvCxnSpPr>
          <p:cNvPr id="137" name="Google Shape;137;p24"/>
          <p:cNvCxnSpPr>
            <a:stCxn id="134" idx="2"/>
            <a:endCxn id="136" idx="0"/>
          </p:cNvCxnSpPr>
          <p:nvPr/>
        </p:nvCxnSpPr>
        <p:spPr>
          <a:xfrm>
            <a:off x="4572000" y="1738873"/>
            <a:ext cx="0" cy="1299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Google Shape;138;p24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897650" y="2679400"/>
                <a:ext cx="3205800" cy="14013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ar-AE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𝐶</m:t>
                          </m:r>
                        </m:sub>
                      </m:sSub>
                      <m:r>
                        <a:rPr lang="ar-AE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​=</m:t>
                      </m:r>
                      <m:r>
                        <a:rPr lang="ar-AE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ar-AE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ar-AE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𝑚𝑒𝑎𝑛</m:t>
                      </m:r>
                      <m:r>
                        <a:rPr lang="ar-AE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ar-AE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ar-AE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lbert Sans"/>
                </a:endParaRPr>
              </a:p>
              <a:p>
                <a:pPr marL="274320" lvl="0" indent="-226059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lbert Sans"/>
                  <a:buChar char="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sym typeface="Albert Sans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Albert Sans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Albert Sans"/>
                          </a:rPr>
                          <m:t>𝐶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sym typeface="Albert Sans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sym typeface="Albert Sans"/>
                      </a:rPr>
                      <m:t>reprezinta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sym typeface="Albert Sans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sym typeface="Albert Sans"/>
                      </a:rPr>
                      <m:t>datele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sym typeface="Albert Sans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sym typeface="Albert Sans"/>
                      </a:rPr>
                      <m:t>centralizate</m:t>
                    </m:r>
                  </m:oMath>
                </a14:m>
                <a:endParaRPr lang="en-US" sz="1200" dirty="0">
                  <a:latin typeface="Consolas" panose="020B0609020204030204" pitchFamily="49" charset="0"/>
                  <a:sym typeface="Albert Sans"/>
                </a:endParaRPr>
              </a:p>
              <a:p>
                <a:pPr marL="274320" lvl="0" indent="-226059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lbert Sans"/>
                  <a:buChar char="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lbert Sans"/>
                        <a:cs typeface="Albert Sans"/>
                        <a:sym typeface="Albert Sans"/>
                      </a:rPr>
                      <m:t>𝑋</m:t>
                    </m:r>
                  </m:oMath>
                </a14:m>
                <a:r>
                  <a:rPr lang="en-US" dirty="0">
                    <a:latin typeface="Albert Sans"/>
                    <a:ea typeface="Albert Sans"/>
                    <a:cs typeface="Albert Sans"/>
                    <a:sym typeface="Albert Sans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  <a:sym typeface="Albert Sans"/>
                  </a:rPr>
                  <a:t>reprezintă</a:t>
                </a:r>
                <a:r>
                  <a:rPr lang="en-US" sz="1200" dirty="0">
                    <a:latin typeface="Consolas" panose="020B0609020204030204" pitchFamily="49" charset="0"/>
                    <a:sym typeface="Albert Sans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  <a:sym typeface="Albert Sans"/>
                  </a:rPr>
                  <a:t>valorile</a:t>
                </a:r>
                <a:r>
                  <a:rPr lang="en-US" sz="1200" dirty="0">
                    <a:latin typeface="Consolas" panose="020B0609020204030204" pitchFamily="49" charset="0"/>
                    <a:sym typeface="Albert Sans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  <a:sym typeface="Albert Sans"/>
                  </a:rPr>
                  <a:t>originale</a:t>
                </a:r>
                <a:endParaRPr lang="en-US" sz="1200" dirty="0">
                  <a:latin typeface="Consolas" panose="020B0609020204030204" pitchFamily="49" charset="0"/>
                </a:endParaRPr>
              </a:p>
              <a:p>
                <a:pPr marL="274320" lvl="0" indent="-226059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lbert Sans"/>
                  <a:buChar char="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lbert Sans"/>
                        <a:cs typeface="Albert Sans"/>
                        <a:sym typeface="Albert Sans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lbert Sans"/>
                        <a:cs typeface="Albert Sans"/>
                        <a:sym typeface="Albert Sans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lbert Sans"/>
                        <a:cs typeface="Albert Sans"/>
                        <a:sym typeface="Albert Sans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lbert Sans"/>
                        <a:cs typeface="Albert Sans"/>
                        <a:sym typeface="Albert Sans"/>
                      </a:rPr>
                      <m:t>)</m:t>
                    </m:r>
                  </m:oMath>
                </a14:m>
                <a:r>
                  <a:rPr lang="en-US" dirty="0">
                    <a:latin typeface="Albert Sans"/>
                    <a:ea typeface="Albert Sans"/>
                    <a:cs typeface="Albert Sans"/>
                    <a:sym typeface="Albert Sans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  <a:sym typeface="Albert Sans"/>
                  </a:rPr>
                  <a:t>reprezintă</a:t>
                </a:r>
                <a:r>
                  <a:rPr lang="en-US" sz="1200" dirty="0">
                    <a:latin typeface="Consolas" panose="020B0609020204030204" pitchFamily="49" charset="0"/>
                    <a:sym typeface="Albert Sans"/>
                  </a:rPr>
                  <a:t> media </a:t>
                </a:r>
                <a:r>
                  <a:rPr lang="en-US" sz="1200" dirty="0" err="1">
                    <a:latin typeface="Consolas" panose="020B0609020204030204" pitchFamily="49" charset="0"/>
                    <a:sym typeface="Albert Sans"/>
                  </a:rPr>
                  <a:t>aritmetică</a:t>
                </a:r>
                <a:r>
                  <a:rPr lang="en-US" sz="1200" dirty="0">
                    <a:latin typeface="Consolas" panose="020B0609020204030204" pitchFamily="49" charset="0"/>
                    <a:sym typeface="Albert Sans"/>
                  </a:rPr>
                  <a:t> a </a:t>
                </a:r>
                <a:r>
                  <a:rPr lang="en-US" sz="1200" dirty="0" err="1">
                    <a:latin typeface="Consolas" panose="020B0609020204030204" pitchFamily="49" charset="0"/>
                    <a:sym typeface="Albert Sans"/>
                  </a:rPr>
                  <a:t>valorilor</a:t>
                </a:r>
                <a:r>
                  <a:rPr lang="en-US" sz="1200" dirty="0">
                    <a:latin typeface="Consolas" panose="020B0609020204030204" pitchFamily="49" charset="0"/>
                    <a:sym typeface="Albert Sans"/>
                  </a:rPr>
                  <a:t> din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lbert Sans"/>
                        <a:cs typeface="Albert Sans"/>
                        <a:sym typeface="Albert Sans"/>
                      </a:rPr>
                      <m:t>𝑋</m:t>
                    </m:r>
                  </m:oMath>
                </a14:m>
                <a:endParaRPr lang="en-US" dirty="0"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mc:Choice>
        <mc:Fallback xmlns="">
          <p:sp>
            <p:nvSpPr>
              <p:cNvPr id="138" name="Google Shape;138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897650" y="2679400"/>
                <a:ext cx="3205800" cy="140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Google Shape;139;p24"/>
          <p:cNvCxnSpPr>
            <a:stCxn id="136" idx="2"/>
            <a:endCxn id="132" idx="0"/>
          </p:cNvCxnSpPr>
          <p:nvPr/>
        </p:nvCxnSpPr>
        <p:spPr>
          <a:xfrm>
            <a:off x="4572000" y="2269000"/>
            <a:ext cx="50" cy="20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onsolas" panose="020B0609020204030204" pitchFamily="49" charset="0"/>
              </a:rPr>
              <a:t>APLICAREA PCA</a:t>
            </a:r>
            <a:endParaRPr sz="2800" dirty="0"/>
          </a:p>
        </p:txBody>
      </p:sp>
      <p:sp>
        <p:nvSpPr>
          <p:cNvPr id="157" name="Google Shape;157;p26"/>
          <p:cNvSpPr/>
          <p:nvPr/>
        </p:nvSpPr>
        <p:spPr>
          <a:xfrm>
            <a:off x="715100" y="2303800"/>
            <a:ext cx="7713900" cy="23046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715100" y="11752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PASUL 2</a:t>
            </a:r>
            <a:endParaRPr sz="1600" b="1" dirty="0"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Google Shape;159;p26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1040700" y="2303800"/>
                <a:ext cx="7062600" cy="23046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74320" lvl="0" indent="-226059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𝐹𝑜𝑟𝑚𝑢𝑙𝑎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48261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:endParaRPr lang="pt-BR" dirty="0"/>
              </a:p>
              <a:p>
                <a:pPr marL="48261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</a:t>
                </a:r>
                <a:r>
                  <a:rPr lang="pt-BR" sz="1200" dirty="0">
                    <a:latin typeface="Consolas" panose="020B0609020204030204" pitchFamily="49" charset="0"/>
                  </a:rPr>
                  <a:t>este numărul de linii în setul de date</a:t>
                </a:r>
              </a:p>
              <a:p>
                <a:pPr marL="48261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:endParaRPr lang="pt-BR" dirty="0"/>
              </a:p>
              <a:p>
                <a:pPr marL="48261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:endParaRPr lang="en-US" dirty="0"/>
              </a:p>
              <a:p>
                <a:pPr marL="274320" lvl="0" indent="-226059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■"/>
                </a:pPr>
                <a:endParaRPr lang="en-US" dirty="0"/>
              </a:p>
            </p:txBody>
          </p:sp>
        </mc:Choice>
        <mc:Fallback xmlns="">
          <p:sp>
            <p:nvSpPr>
              <p:cNvPr id="159" name="Google Shape;159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040700" y="2303800"/>
                <a:ext cx="7062600" cy="2304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Google Shape;160;p26"/>
          <p:cNvSpPr/>
          <p:nvPr/>
        </p:nvSpPr>
        <p:spPr>
          <a:xfrm>
            <a:off x="715100" y="16516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Consolas" panose="020B0609020204030204" pitchFamily="49" charset="0"/>
                <a:ea typeface="Epilogue"/>
                <a:cs typeface="Epilogue"/>
                <a:sym typeface="Epilogue"/>
              </a:rPr>
              <a:t>CALCULAREA MATRICEI DE COVARIANTA</a:t>
            </a:r>
            <a:endParaRPr b="1" dirty="0">
              <a:solidFill>
                <a:schemeClr val="accent5"/>
              </a:solidFill>
              <a:latin typeface="Consolas" panose="020B0609020204030204" pitchFamily="49" charset="0"/>
              <a:ea typeface="Epilogue"/>
              <a:cs typeface="Epilogue"/>
              <a:sym typeface="Epilogue"/>
            </a:endParaRPr>
          </a:p>
        </p:txBody>
      </p:sp>
      <p:cxnSp>
        <p:nvCxnSpPr>
          <p:cNvPr id="161" name="Google Shape;161;p26"/>
          <p:cNvCxnSpPr>
            <a:stCxn id="158" idx="2"/>
            <a:endCxn id="160" idx="0"/>
          </p:cNvCxnSpPr>
          <p:nvPr/>
        </p:nvCxnSpPr>
        <p:spPr>
          <a:xfrm>
            <a:off x="4572050" y="15754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6"/>
          <p:cNvCxnSpPr>
            <a:stCxn id="160" idx="2"/>
            <a:endCxn id="157" idx="0"/>
          </p:cNvCxnSpPr>
          <p:nvPr/>
        </p:nvCxnSpPr>
        <p:spPr>
          <a:xfrm>
            <a:off x="4572050" y="20518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6"/>
          <p:cNvSpPr/>
          <p:nvPr/>
        </p:nvSpPr>
        <p:spPr>
          <a:xfrm>
            <a:off x="507950" y="3248950"/>
            <a:ext cx="414300" cy="4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2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645</Words>
  <Application>Microsoft Office PowerPoint</Application>
  <PresentationFormat>On-screen Show (16:9)</PresentationFormat>
  <Paragraphs>62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Consolas</vt:lpstr>
      <vt:lpstr>Arial</vt:lpstr>
      <vt:lpstr>Bebas Neue</vt:lpstr>
      <vt:lpstr>Anaheim</vt:lpstr>
      <vt:lpstr>Calibri</vt:lpstr>
      <vt:lpstr>Epilogue</vt:lpstr>
      <vt:lpstr>Golos Text</vt:lpstr>
      <vt:lpstr>Albert Sans</vt:lpstr>
      <vt:lpstr>Cambria Math</vt:lpstr>
      <vt:lpstr>Mean Value Theorem by Slidesgo</vt:lpstr>
      <vt:lpstr>RECUNOAȘTEREA CIFRELOR SCRISE DE MÂNĂ -APLICATIE PCA-</vt:lpstr>
      <vt:lpstr>INTRODUCERE</vt:lpstr>
      <vt:lpstr>BAZA DE DATE “DIGITS” </vt:lpstr>
      <vt:lpstr>BAZA DE DATE “DIGITS” </vt:lpstr>
      <vt:lpstr>EXPLICATIA MATEMATICA </vt:lpstr>
      <vt:lpstr>EXPLICATIA MATEMATICA </vt:lpstr>
      <vt:lpstr>EXPLICATIA MATEMATICA </vt:lpstr>
      <vt:lpstr>APLICAREA PCA</vt:lpstr>
      <vt:lpstr>APLICAREA PCA</vt:lpstr>
      <vt:lpstr>APLICAREA PCA</vt:lpstr>
      <vt:lpstr>APLICAREA PCA</vt:lpstr>
      <vt:lpstr>APLICAREA PCA</vt:lpstr>
      <vt:lpstr>APLICAREA PCA</vt:lpstr>
      <vt:lpstr>ALGORITMUL k-NN(VECINII CEI MAI APROPIATI)</vt:lpstr>
      <vt:lpstr>GRAFICUL SUMEI CUMULATIVE A RAPORTULUI DE VARIANTA EXPLICATA IN FUNCTIE DE NUMARUL DE COMPONENTE PRINCIPALE.</vt:lpstr>
      <vt:lpstr>COMPARAREA IMAGINILOR DE TESTARE CU ETICHETELE REALE SI CELE PREZISE.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CIFRELOR SCRISE DE MÂNĂ -APLICATIE PCA-</dc:title>
  <dc:creator>Mihai Pleanta</dc:creator>
  <cp:lastModifiedBy>Mihai-Alexandru PLEANTĂ (132445)</cp:lastModifiedBy>
  <cp:revision>3</cp:revision>
  <dcterms:modified xsi:type="dcterms:W3CDTF">2024-01-18T06:36:43Z</dcterms:modified>
</cp:coreProperties>
</file>