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883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893"/>
    <p:restoredTop sz="92416"/>
  </p:normalViewPr>
  <p:slideViewPr>
    <p:cSldViewPr snapToGrid="0" snapToObjects="1">
      <p:cViewPr>
        <p:scale>
          <a:sx n="83" d="100"/>
          <a:sy n="83" d="100"/>
        </p:scale>
        <p:origin x="-10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11EF4-6FB3-BC4F-95B3-08B1BF461F98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2B299-3A9E-7949-A63E-16BA7B5C5D2E}">
      <dgm:prSet phldrT="[Text]" custT="1"/>
      <dgm:spPr/>
      <dgm:t>
        <a:bodyPr/>
        <a:lstStyle/>
        <a:p>
          <a:r>
            <a:rPr lang="en-US" sz="1800" dirty="0" err="1" smtClean="0"/>
            <a:t>Limbaje</a:t>
          </a:r>
          <a:r>
            <a:rPr lang="en-US" sz="1800" dirty="0" smtClean="0"/>
            <a:t> </a:t>
          </a:r>
          <a:r>
            <a:rPr lang="en-US" sz="1800" dirty="0" err="1" smtClean="0"/>
            <a:t>formale</a:t>
          </a:r>
          <a:endParaRPr lang="en-US" sz="1800" dirty="0"/>
        </a:p>
      </dgm:t>
    </dgm:pt>
    <dgm:pt modelId="{DE2A9224-E15E-3249-ABA7-709A8394AFF2}" type="parTrans" cxnId="{571CA568-9B4F-3E42-9334-8EC74B10F411}">
      <dgm:prSet/>
      <dgm:spPr/>
      <dgm:t>
        <a:bodyPr/>
        <a:lstStyle/>
        <a:p>
          <a:endParaRPr lang="en-US"/>
        </a:p>
      </dgm:t>
    </dgm:pt>
    <dgm:pt modelId="{1E5AE6B3-5997-224F-9A11-4DD324B99183}" type="sibTrans" cxnId="{571CA568-9B4F-3E42-9334-8EC74B10F411}">
      <dgm:prSet/>
      <dgm:spPr/>
      <dgm:t>
        <a:bodyPr/>
        <a:lstStyle/>
        <a:p>
          <a:endParaRPr lang="en-US"/>
        </a:p>
      </dgm:t>
    </dgm:pt>
    <dgm:pt modelId="{1C1F4047-E05F-6E45-BDCC-23876B2C2FF6}">
      <dgm:prSet phldrT="[Text]" custT="1"/>
      <dgm:spPr/>
      <dgm:t>
        <a:bodyPr/>
        <a:lstStyle/>
        <a:p>
          <a:r>
            <a:rPr lang="en-US" sz="1800" dirty="0" err="1" smtClean="0"/>
            <a:t>Proiectarea</a:t>
          </a:r>
          <a:r>
            <a:rPr lang="en-US" sz="1800" dirty="0" smtClean="0"/>
            <a:t> </a:t>
          </a:r>
          <a:r>
            <a:rPr lang="en-US" sz="1800" dirty="0" err="1" smtClean="0"/>
            <a:t>compilatoa-relor</a:t>
          </a:r>
          <a:endParaRPr lang="en-US" sz="1800" dirty="0"/>
        </a:p>
      </dgm:t>
    </dgm:pt>
    <dgm:pt modelId="{42AEB7DB-0CA4-4546-B810-42BD4F91D99B}" type="parTrans" cxnId="{4B32E5CA-B358-4C46-9220-13F799DCCC1A}">
      <dgm:prSet/>
      <dgm:spPr/>
      <dgm:t>
        <a:bodyPr/>
        <a:lstStyle/>
        <a:p>
          <a:endParaRPr lang="en-US"/>
        </a:p>
      </dgm:t>
    </dgm:pt>
    <dgm:pt modelId="{958D8A19-F0CB-7A45-B554-F929CCE8DCD4}" type="sibTrans" cxnId="{4B32E5CA-B358-4C46-9220-13F799DCCC1A}">
      <dgm:prSet/>
      <dgm:spPr/>
      <dgm:t>
        <a:bodyPr/>
        <a:lstStyle/>
        <a:p>
          <a:endParaRPr lang="en-US"/>
        </a:p>
      </dgm:t>
    </dgm:pt>
    <dgm:pt modelId="{B165F576-648E-B54D-A95A-D7E03B15961B}">
      <dgm:prSet phldrT="[Text]"/>
      <dgm:spPr/>
      <dgm:t>
        <a:bodyPr/>
        <a:lstStyle/>
        <a:p>
          <a:r>
            <a:rPr lang="en-US" dirty="0" smtClean="0"/>
            <a:t>LFTC</a:t>
          </a:r>
          <a:endParaRPr lang="en-US" dirty="0"/>
        </a:p>
      </dgm:t>
    </dgm:pt>
    <dgm:pt modelId="{03225CFA-C397-0A4B-817C-679F1C4ED44A}" type="parTrans" cxnId="{8B3711AD-4543-444A-8815-3630C4FD36A1}">
      <dgm:prSet/>
      <dgm:spPr/>
      <dgm:t>
        <a:bodyPr/>
        <a:lstStyle/>
        <a:p>
          <a:endParaRPr lang="en-US"/>
        </a:p>
      </dgm:t>
    </dgm:pt>
    <dgm:pt modelId="{86E60EEB-0849-DD4F-AE00-752239834A84}" type="sibTrans" cxnId="{8B3711AD-4543-444A-8815-3630C4FD36A1}">
      <dgm:prSet/>
      <dgm:spPr/>
      <dgm:t>
        <a:bodyPr/>
        <a:lstStyle/>
        <a:p>
          <a:endParaRPr lang="en-US"/>
        </a:p>
      </dgm:t>
    </dgm:pt>
    <dgm:pt modelId="{EEC074ED-0F0B-6C4F-8BDD-448D9F76418F}" type="pres">
      <dgm:prSet presAssocID="{42311EF4-6FB3-BC4F-95B3-08B1BF461F9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E21CF1-5CA3-6243-A057-E67AC221A412}" type="pres">
      <dgm:prSet presAssocID="{42311EF4-6FB3-BC4F-95B3-08B1BF461F98}" presName="ellipse" presStyleLbl="trBgShp" presStyleIdx="0" presStyleCnt="1"/>
      <dgm:spPr/>
    </dgm:pt>
    <dgm:pt modelId="{8F7AD7B4-2885-3C41-9EAE-1BBD21F598C3}" type="pres">
      <dgm:prSet presAssocID="{42311EF4-6FB3-BC4F-95B3-08B1BF461F98}" presName="arrow1" presStyleLbl="fgShp" presStyleIdx="0" presStyleCnt="1"/>
      <dgm:spPr/>
    </dgm:pt>
    <dgm:pt modelId="{E764CB79-2F3D-0742-8EB3-62CA07221B5C}" type="pres">
      <dgm:prSet presAssocID="{42311EF4-6FB3-BC4F-95B3-08B1BF461F9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DAD19-7EB9-894C-9ADF-F54A98E26FB6}" type="pres">
      <dgm:prSet presAssocID="{1C1F4047-E05F-6E45-BDCC-23876B2C2FF6}" presName="item1" presStyleLbl="node1" presStyleIdx="0" presStyleCnt="2" custScaleX="137237" custLinFactNeighborX="58174" custLinFactNeighborY="-92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FD3D2-5264-3848-B140-0C1F12854FCD}" type="pres">
      <dgm:prSet presAssocID="{B165F576-648E-B54D-A95A-D7E03B15961B}" presName="item2" presStyleLbl="node1" presStyleIdx="1" presStyleCnt="2" custScaleX="134433" custLinFactNeighborX="-6105" custLinFactNeighborY="7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3CD86-41B1-AB4B-A88E-89C8948F9FE5}" type="pres">
      <dgm:prSet presAssocID="{42311EF4-6FB3-BC4F-95B3-08B1BF461F98}" presName="funnel" presStyleLbl="trAlignAcc1" presStyleIdx="0" presStyleCnt="1" custScaleX="108073"/>
      <dgm:spPr/>
    </dgm:pt>
  </dgm:ptLst>
  <dgm:cxnLst>
    <dgm:cxn modelId="{9A435BE7-180C-4E45-A0E2-CD60CF2B525A}" type="presOf" srcId="{42311EF4-6FB3-BC4F-95B3-08B1BF461F98}" destId="{EEC074ED-0F0B-6C4F-8BDD-448D9F76418F}" srcOrd="0" destOrd="0" presId="urn:microsoft.com/office/officeart/2005/8/layout/funnel1"/>
    <dgm:cxn modelId="{571CA568-9B4F-3E42-9334-8EC74B10F411}" srcId="{42311EF4-6FB3-BC4F-95B3-08B1BF461F98}" destId="{9652B299-3A9E-7949-A63E-16BA7B5C5D2E}" srcOrd="0" destOrd="0" parTransId="{DE2A9224-E15E-3249-ABA7-709A8394AFF2}" sibTransId="{1E5AE6B3-5997-224F-9A11-4DD324B99183}"/>
    <dgm:cxn modelId="{8B3711AD-4543-444A-8815-3630C4FD36A1}" srcId="{42311EF4-6FB3-BC4F-95B3-08B1BF461F98}" destId="{B165F576-648E-B54D-A95A-D7E03B15961B}" srcOrd="2" destOrd="0" parTransId="{03225CFA-C397-0A4B-817C-679F1C4ED44A}" sibTransId="{86E60EEB-0849-DD4F-AE00-752239834A84}"/>
    <dgm:cxn modelId="{4B32E5CA-B358-4C46-9220-13F799DCCC1A}" srcId="{42311EF4-6FB3-BC4F-95B3-08B1BF461F98}" destId="{1C1F4047-E05F-6E45-BDCC-23876B2C2FF6}" srcOrd="1" destOrd="0" parTransId="{42AEB7DB-0CA4-4546-B810-42BD4F91D99B}" sibTransId="{958D8A19-F0CB-7A45-B554-F929CCE8DCD4}"/>
    <dgm:cxn modelId="{FA7AB141-7C58-BD4A-907F-E029A8AFF860}" type="presOf" srcId="{1C1F4047-E05F-6E45-BDCC-23876B2C2FF6}" destId="{8A9DAD19-7EB9-894C-9ADF-F54A98E26FB6}" srcOrd="0" destOrd="0" presId="urn:microsoft.com/office/officeart/2005/8/layout/funnel1"/>
    <dgm:cxn modelId="{F1CF35E9-2054-374D-A444-A818E0D3C85D}" type="presOf" srcId="{9652B299-3A9E-7949-A63E-16BA7B5C5D2E}" destId="{152FD3D2-5264-3848-B140-0C1F12854FCD}" srcOrd="0" destOrd="0" presId="urn:microsoft.com/office/officeart/2005/8/layout/funnel1"/>
    <dgm:cxn modelId="{DBCB3B54-13EF-BB4B-8A69-B698E7CCD110}" type="presOf" srcId="{B165F576-648E-B54D-A95A-D7E03B15961B}" destId="{E764CB79-2F3D-0742-8EB3-62CA07221B5C}" srcOrd="0" destOrd="0" presId="urn:microsoft.com/office/officeart/2005/8/layout/funnel1"/>
    <dgm:cxn modelId="{06CD70A0-B66F-D24D-92F2-682FEF8E0A19}" type="presParOf" srcId="{EEC074ED-0F0B-6C4F-8BDD-448D9F76418F}" destId="{87E21CF1-5CA3-6243-A057-E67AC221A412}" srcOrd="0" destOrd="0" presId="urn:microsoft.com/office/officeart/2005/8/layout/funnel1"/>
    <dgm:cxn modelId="{9631EC87-F792-D24C-92C5-5B5BCA80E0BF}" type="presParOf" srcId="{EEC074ED-0F0B-6C4F-8BDD-448D9F76418F}" destId="{8F7AD7B4-2885-3C41-9EAE-1BBD21F598C3}" srcOrd="1" destOrd="0" presId="urn:microsoft.com/office/officeart/2005/8/layout/funnel1"/>
    <dgm:cxn modelId="{204DF0B8-9A04-B249-B8BF-CBC615DCEBEB}" type="presParOf" srcId="{EEC074ED-0F0B-6C4F-8BDD-448D9F76418F}" destId="{E764CB79-2F3D-0742-8EB3-62CA07221B5C}" srcOrd="2" destOrd="0" presId="urn:microsoft.com/office/officeart/2005/8/layout/funnel1"/>
    <dgm:cxn modelId="{500E03E5-F217-4A49-928F-F04A88EFD718}" type="presParOf" srcId="{EEC074ED-0F0B-6C4F-8BDD-448D9F76418F}" destId="{8A9DAD19-7EB9-894C-9ADF-F54A98E26FB6}" srcOrd="3" destOrd="0" presId="urn:microsoft.com/office/officeart/2005/8/layout/funnel1"/>
    <dgm:cxn modelId="{4C271B3A-E801-2940-889E-2E56A99C24E4}" type="presParOf" srcId="{EEC074ED-0F0B-6C4F-8BDD-448D9F76418F}" destId="{152FD3D2-5264-3848-B140-0C1F12854FCD}" srcOrd="4" destOrd="0" presId="urn:microsoft.com/office/officeart/2005/8/layout/funnel1"/>
    <dgm:cxn modelId="{A35B03DB-953A-9349-B025-5A1206D7EAD2}" type="presParOf" srcId="{EEC074ED-0F0B-6C4F-8BDD-448D9F76418F}" destId="{3F93CD86-41B1-AB4B-A88E-89C8948F9FE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 err="1" smtClean="0"/>
            <a:t>analiza</a:t>
          </a:r>
          <a:r>
            <a:rPr lang="en-US" sz="1800" dirty="0" smtClean="0"/>
            <a:t> </a:t>
          </a:r>
          <a:r>
            <a:rPr lang="en-US" sz="1800" dirty="0" err="1" smtClean="0"/>
            <a:t>lexicala</a:t>
          </a:r>
          <a:endParaRPr lang="en-US" sz="1800" dirty="0"/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 err="1" smtClean="0"/>
            <a:t>analiza</a:t>
          </a:r>
          <a:r>
            <a:rPr lang="en-US" dirty="0" smtClean="0"/>
            <a:t> </a:t>
          </a:r>
          <a:r>
            <a:rPr lang="en-US" dirty="0" err="1" smtClean="0"/>
            <a:t>sintactica</a:t>
          </a:r>
          <a:endParaRPr lang="en-US" dirty="0"/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 err="1" smtClean="0"/>
            <a:t>analiza</a:t>
          </a:r>
          <a:r>
            <a:rPr lang="en-US" dirty="0" smtClean="0"/>
            <a:t> </a:t>
          </a:r>
          <a:r>
            <a:rPr lang="en-US" dirty="0" err="1" smtClean="0"/>
            <a:t>semantica</a:t>
          </a:r>
          <a:endParaRPr lang="en-US" dirty="0"/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 err="1" smtClean="0"/>
            <a:t>generare</a:t>
          </a:r>
          <a:r>
            <a:rPr lang="en-US" dirty="0" smtClean="0"/>
            <a:t> de cod </a:t>
          </a:r>
          <a:r>
            <a:rPr lang="en-US" dirty="0" err="1" smtClean="0"/>
            <a:t>intermediar</a:t>
          </a:r>
          <a:endParaRPr lang="en-US" dirty="0"/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 err="1" smtClean="0"/>
            <a:t>optimizare</a:t>
          </a:r>
          <a:r>
            <a:rPr lang="en-US" dirty="0" smtClean="0"/>
            <a:t> cod </a:t>
          </a:r>
          <a:r>
            <a:rPr lang="en-US" dirty="0" err="1" smtClean="0"/>
            <a:t>intermediar</a:t>
          </a:r>
          <a:endParaRPr lang="en-US" dirty="0"/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 err="1" smtClean="0"/>
            <a:t>generare</a:t>
          </a:r>
          <a:r>
            <a:rPr lang="en-US" dirty="0" smtClean="0"/>
            <a:t> cod </a:t>
          </a:r>
          <a:r>
            <a:rPr lang="en-US" dirty="0" err="1" smtClean="0"/>
            <a:t>obiect</a:t>
          </a:r>
          <a:endParaRPr lang="en-US" dirty="0"/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21CF1-5CA3-6243-A057-E67AC221A412}">
      <dsp:nvSpPr>
        <dsp:cNvPr id="0" name=""/>
        <dsp:cNvSpPr/>
      </dsp:nvSpPr>
      <dsp:spPr>
        <a:xfrm>
          <a:off x="3498227" y="176773"/>
          <a:ext cx="3508266" cy="1218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D7B4-2885-3C41-9EAE-1BBD21F598C3}">
      <dsp:nvSpPr>
        <dsp:cNvPr id="0" name=""/>
        <dsp:cNvSpPr/>
      </dsp:nvSpPr>
      <dsp:spPr>
        <a:xfrm>
          <a:off x="4917851" y="3160159"/>
          <a:ext cx="679896" cy="43513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764CB79-2F3D-0742-8EB3-62CA07221B5C}">
      <dsp:nvSpPr>
        <dsp:cNvPr id="0" name=""/>
        <dsp:cNvSpPr/>
      </dsp:nvSpPr>
      <dsp:spPr>
        <a:xfrm>
          <a:off x="3626048" y="3508266"/>
          <a:ext cx="3263503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LFTC</a:t>
          </a:r>
          <a:endParaRPr lang="en-US" sz="2800" kern="1200" dirty="0"/>
        </a:p>
      </dsp:txBody>
      <dsp:txXfrm>
        <a:off x="3626048" y="3508266"/>
        <a:ext cx="3263503" cy="815875"/>
      </dsp:txXfrm>
    </dsp:sp>
    <dsp:sp modelId="{8A9DAD19-7EB9-894C-9ADF-F54A98E26FB6}">
      <dsp:nvSpPr>
        <dsp:cNvPr id="0" name=""/>
        <dsp:cNvSpPr/>
      </dsp:nvSpPr>
      <dsp:spPr>
        <a:xfrm>
          <a:off x="5257799" y="362174"/>
          <a:ext cx="1679525" cy="12238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Proiectarea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compilatoa-relor</a:t>
          </a:r>
          <a:endParaRPr lang="en-US" sz="1800" kern="1200" dirty="0"/>
        </a:p>
      </dsp:txBody>
      <dsp:txXfrm>
        <a:off x="5503760" y="541397"/>
        <a:ext cx="1187603" cy="865367"/>
      </dsp:txXfrm>
    </dsp:sp>
    <dsp:sp modelId="{152FD3D2-5264-3848-B140-0C1F12854FCD}">
      <dsp:nvSpPr>
        <dsp:cNvPr id="0" name=""/>
        <dsp:cNvSpPr/>
      </dsp:nvSpPr>
      <dsp:spPr>
        <a:xfrm>
          <a:off x="3612595" y="664098"/>
          <a:ext cx="1645209" cy="12238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Limbaje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formale</a:t>
          </a:r>
          <a:endParaRPr lang="en-US" sz="1800" kern="1200" dirty="0"/>
        </a:p>
      </dsp:txBody>
      <dsp:txXfrm>
        <a:off x="3853530" y="843321"/>
        <a:ext cx="1163339" cy="865367"/>
      </dsp:txXfrm>
    </dsp:sp>
    <dsp:sp modelId="{3F93CD86-41B1-AB4B-A88E-89C8948F9FE5}">
      <dsp:nvSpPr>
        <dsp:cNvPr id="0" name=""/>
        <dsp:cNvSpPr/>
      </dsp:nvSpPr>
      <dsp:spPr>
        <a:xfrm>
          <a:off x="3200403" y="27195"/>
          <a:ext cx="4114793" cy="3045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analiza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lexicala</a:t>
          </a:r>
          <a:endParaRPr lang="en-US" sz="1800" kern="1200" dirty="0"/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analiza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sintactica</a:t>
          </a:r>
          <a:endParaRPr lang="en-US" sz="1900" kern="1200" dirty="0"/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analiza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semantica</a:t>
          </a:r>
          <a:endParaRPr lang="en-US" sz="1900" kern="1200" dirty="0"/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generare</a:t>
          </a:r>
          <a:r>
            <a:rPr lang="en-US" sz="1900" kern="1200" dirty="0" smtClean="0"/>
            <a:t> de cod </a:t>
          </a:r>
          <a:r>
            <a:rPr lang="en-US" sz="1900" kern="1200" dirty="0" err="1" smtClean="0"/>
            <a:t>intermediar</a:t>
          </a:r>
          <a:endParaRPr lang="en-US" sz="1900" kern="1200" dirty="0"/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optimizare</a:t>
          </a:r>
          <a:r>
            <a:rPr lang="en-US" sz="1900" kern="1200" dirty="0" smtClean="0"/>
            <a:t> cod </a:t>
          </a:r>
          <a:r>
            <a:rPr lang="en-US" sz="1900" kern="1200" dirty="0" err="1" smtClean="0"/>
            <a:t>intermediar</a:t>
          </a:r>
          <a:endParaRPr lang="en-US" sz="1900" kern="1200" dirty="0"/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generare</a:t>
          </a:r>
          <a:r>
            <a:rPr lang="en-US" sz="1900" kern="1200" dirty="0" smtClean="0"/>
            <a:t> cod </a:t>
          </a:r>
          <a:r>
            <a:rPr lang="en-US" sz="1900" kern="1200" dirty="0" err="1" smtClean="0"/>
            <a:t>obiect</a:t>
          </a:r>
          <a:endParaRPr lang="en-US" sz="1900" kern="1200" dirty="0"/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94C0-3101-574A-9ECC-9096B7667A0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837A-1715-5848-8AB2-AD524F88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837A-1715-5848-8AB2-AD524F886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02A5-DD5F-4F4F-89FA-85395AC32657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F86-30F5-F745-A7E2-75B4E44C4818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ACE7-54BF-A84E-ABE3-796DD1ED3AAE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9FC2-E974-0744-904A-D3AFAC704DC1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8998-E12E-D84A-A829-DD95189E19BE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D1F9-62E9-3747-8761-4022C0A22743}" type="datetime1">
              <a:rPr lang="ro-RO" smtClean="0"/>
              <a:t>13.10.2017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142-EB10-1F40-BFBD-6BC109455532}" type="datetime1">
              <a:rPr lang="ro-RO" smtClean="0"/>
              <a:t>13.10.2017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014-BD11-7E4E-8858-E729C544F002}" type="datetime1">
              <a:rPr lang="ro-RO" smtClean="0"/>
              <a:t>13.10.2017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B46-9E84-974B-97C7-CA5EFBDECE8A}" type="datetime1">
              <a:rPr lang="ro-RO" smtClean="0"/>
              <a:t>13.10.2017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CC79-72E5-0142-A833-3DBAC4904E42}" type="datetime1">
              <a:rPr lang="ro-RO" smtClean="0"/>
              <a:t>13.10.2017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73A9-29D4-BD46-8B08-5C00CFEAD15D}" type="datetime1">
              <a:rPr lang="ro-RO" smtClean="0"/>
              <a:t>13.10.2017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AC33-2409-894E-B335-96CC215AF2E4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aborator%201.tx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formale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tehnici</a:t>
            </a:r>
            <a:r>
              <a:rPr lang="en-US" dirty="0" smtClean="0"/>
              <a:t> de </a:t>
            </a:r>
            <a:r>
              <a:rPr lang="en-US" dirty="0" err="1" smtClean="0"/>
              <a:t>compilare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Simona </a:t>
            </a:r>
            <a:r>
              <a:rPr lang="en-US" b="1" dirty="0" err="1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Motogna</a:t>
            </a:r>
            <a:endParaRPr lang="en-US" b="1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Detectare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356"/>
            <a:ext cx="10515600" cy="48596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Separatori</a:t>
            </a:r>
            <a:r>
              <a:rPr lang="en-US" dirty="0" smtClean="0"/>
              <a:t> =&gt; </a:t>
            </a:r>
            <a:r>
              <a:rPr lang="en-US" b="1" i="1" dirty="0" err="1" smtClean="0"/>
              <a:t>Obs</a:t>
            </a:r>
            <a:r>
              <a:rPr lang="en-US" b="1" i="1" dirty="0" smtClean="0"/>
              <a:t> 1)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Look-ahead =&gt; </a:t>
            </a:r>
            <a:r>
              <a:rPr lang="en-US" b="1" i="1" dirty="0" err="1" smtClean="0"/>
              <a:t>Obs</a:t>
            </a:r>
            <a:r>
              <a:rPr lang="en-US" b="1" i="1" dirty="0" smtClean="0"/>
              <a:t> 2)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21071" y="1325563"/>
            <a:ext cx="3704095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 are mere.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595150"/>
            <a:ext cx="3704095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(x==y) {x=y}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9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atomi</a:t>
            </a:r>
            <a:r>
              <a:rPr lang="en-US" dirty="0" smtClean="0"/>
              <a:t> </a:t>
            </a:r>
            <a:r>
              <a:rPr lang="en-US" dirty="0" err="1" smtClean="0"/>
              <a:t>lexicali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Identificatori</a:t>
            </a:r>
            <a:endParaRPr lang="en-US" dirty="0" smtClean="0"/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1"/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rezervate</a:t>
            </a:r>
            <a:r>
              <a:rPr lang="en-US" dirty="0" smtClean="0"/>
              <a:t> (</a:t>
            </a:r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Separatori</a:t>
            </a:r>
            <a:endParaRPr lang="en-US" dirty="0" smtClean="0"/>
          </a:p>
          <a:p>
            <a:pPr lvl="1"/>
            <a:r>
              <a:rPr lang="en-US" dirty="0" err="1" smtClean="0"/>
              <a:t>Operatori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Dacă</a:t>
            </a:r>
            <a:r>
              <a:rPr lang="en-US" dirty="0" smtClean="0"/>
              <a:t> un atom lexical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clasificat</a:t>
            </a:r>
            <a:r>
              <a:rPr lang="en-US" dirty="0" smtClean="0"/>
              <a:t> =&gt; EROARE LEXICALĂ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Tabel</a:t>
            </a:r>
            <a:r>
              <a:rPr lang="en-US" dirty="0" smtClean="0">
                <a:hlinkClick r:id="rId2" action="ppaction://hlinkfile"/>
              </a:rPr>
              <a:t> de </a:t>
            </a:r>
            <a:r>
              <a:rPr lang="en-US" dirty="0" err="1" smtClean="0">
                <a:hlinkClick r:id="rId2" action="ppaction://hlinkfile"/>
              </a:rPr>
              <a:t>codificare</a:t>
            </a:r>
            <a:endParaRPr lang="en-US" dirty="0" smtClean="0"/>
          </a:p>
          <a:p>
            <a:r>
              <a:rPr lang="en-US" dirty="0" err="1" smtClean="0"/>
              <a:t>Identificator</a:t>
            </a:r>
            <a:r>
              <a:rPr lang="en-US" dirty="0" smtClean="0"/>
              <a:t>, </a:t>
            </a:r>
            <a:r>
              <a:rPr lang="en-US" dirty="0" err="1" smtClean="0"/>
              <a:t>constantă</a:t>
            </a:r>
            <a:r>
              <a:rPr lang="en-US" dirty="0" smtClean="0"/>
              <a:t>  =&gt; </a:t>
            </a:r>
            <a:r>
              <a:rPr lang="en-US" dirty="0" err="1" smtClean="0"/>
              <a:t>tabelă</a:t>
            </a:r>
            <a:r>
              <a:rPr lang="en-US" dirty="0" smtClean="0"/>
              <a:t> de </a:t>
            </a:r>
            <a:r>
              <a:rPr lang="en-US" dirty="0" err="1" smtClean="0"/>
              <a:t>simboluri</a:t>
            </a:r>
            <a:r>
              <a:rPr lang="en-US" dirty="0" smtClean="0"/>
              <a:t> (TS)</a:t>
            </a:r>
          </a:p>
          <a:p>
            <a:endParaRPr lang="en-US" dirty="0"/>
          </a:p>
          <a:p>
            <a:r>
              <a:rPr lang="en-US" dirty="0" smtClean="0"/>
              <a:t>FIP = forma </a:t>
            </a:r>
            <a:r>
              <a:rPr lang="en-US" dirty="0" err="1" smtClean="0"/>
              <a:t>internă</a:t>
            </a:r>
            <a:r>
              <a:rPr lang="en-US" dirty="0" smtClean="0"/>
              <a:t> a </a:t>
            </a:r>
            <a:r>
              <a:rPr lang="en-US" dirty="0" err="1" smtClean="0"/>
              <a:t>programului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șir</a:t>
            </a:r>
            <a:r>
              <a:rPr lang="en-US" dirty="0" smtClean="0"/>
              <a:t> de </a:t>
            </a:r>
            <a:r>
              <a:rPr lang="en-US" dirty="0" err="1" smtClean="0"/>
              <a:t>perechi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Atom lexical – </a:t>
            </a:r>
            <a:r>
              <a:rPr lang="en-US" dirty="0" err="1" smtClean="0"/>
              <a:t>înlocuit</a:t>
            </a:r>
            <a:r>
              <a:rPr lang="en-US" dirty="0" smtClean="0"/>
              <a:t> cu </a:t>
            </a:r>
            <a:r>
              <a:rPr lang="en-US" dirty="0" err="1" smtClean="0"/>
              <a:t>pereche</a:t>
            </a:r>
            <a:r>
              <a:rPr lang="en-US" dirty="0" smtClean="0"/>
              <a:t> (cod, </a:t>
            </a:r>
            <a:r>
              <a:rPr lang="en-US" dirty="0" err="1" smtClean="0">
                <a:solidFill>
                  <a:srgbClr val="FF0000"/>
                </a:solidFill>
              </a:rPr>
              <a:t>poziție</a:t>
            </a:r>
            <a:r>
              <a:rPr lang="en-US" dirty="0" smtClean="0">
                <a:solidFill>
                  <a:srgbClr val="FF0000"/>
                </a:solidFill>
              </a:rPr>
              <a:t> in 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err="1" smtClean="0"/>
              <a:t>identificator</a:t>
            </a:r>
            <a:r>
              <a:rPr lang="en-US" dirty="0" smtClean="0"/>
              <a:t>, </a:t>
            </a:r>
            <a:r>
              <a:rPr lang="en-US" dirty="0" err="1" smtClean="0"/>
              <a:t>constantă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71661" y="4835471"/>
            <a:ext cx="0" cy="557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278969"/>
            <a:ext cx="11794211" cy="6442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Algoritm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AnalizăLexicală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v2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(not(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detectare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(atom);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atom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este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cuvânt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rezervat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sau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operator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sau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separator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then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genFIP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(cod, 0)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 	if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atom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este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identificator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sau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constantă</a:t>
            </a:r>
            <a:endParaRPr lang="en-US" dirty="0" smtClean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then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indice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poz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(atom, TS);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genFIP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(cod,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indice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mesaj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Eroare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lexicală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endwhile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Observații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genFIP</a:t>
            </a:r>
            <a:r>
              <a:rPr lang="en-US" dirty="0" smtClean="0"/>
              <a:t> = </a:t>
            </a:r>
            <a:r>
              <a:rPr lang="en-US" dirty="0" err="1" smtClean="0"/>
              <a:t>adaugă</a:t>
            </a:r>
            <a:r>
              <a:rPr lang="en-US" dirty="0" smtClean="0"/>
              <a:t> o </a:t>
            </a:r>
            <a:r>
              <a:rPr lang="en-US" dirty="0" err="1" smtClean="0"/>
              <a:t>pereche</a:t>
            </a:r>
            <a:r>
              <a:rPr lang="en-US" dirty="0" smtClean="0"/>
              <a:t> (cod, </a:t>
            </a:r>
            <a:r>
              <a:rPr lang="en-US" dirty="0" err="1" smtClean="0"/>
              <a:t>poziție</a:t>
            </a:r>
            <a:r>
              <a:rPr lang="en-US" dirty="0" smtClean="0"/>
              <a:t>) la FIP</a:t>
            </a:r>
          </a:p>
          <a:p>
            <a:endParaRPr lang="en-US" dirty="0" smtClean="0"/>
          </a:p>
          <a:p>
            <a:r>
              <a:rPr lang="en-US" dirty="0" err="1" smtClean="0"/>
              <a:t>Poz</a:t>
            </a:r>
            <a:r>
              <a:rPr lang="en-US" dirty="0" smtClean="0"/>
              <a:t>(</a:t>
            </a:r>
            <a:r>
              <a:rPr lang="en-US" dirty="0" err="1" smtClean="0"/>
              <a:t>atom,TS</a:t>
            </a:r>
            <a:r>
              <a:rPr lang="en-US" dirty="0" smtClean="0"/>
              <a:t>) – </a:t>
            </a:r>
            <a:r>
              <a:rPr lang="en-US" dirty="0" err="1" smtClean="0"/>
              <a:t>caută</a:t>
            </a:r>
            <a:r>
              <a:rPr lang="en-US" dirty="0" smtClean="0"/>
              <a:t> </a:t>
            </a:r>
            <a:r>
              <a:rPr lang="en-US" i="1" dirty="0" smtClean="0"/>
              <a:t>atom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simboluri</a:t>
            </a:r>
            <a:r>
              <a:rPr lang="en-US" dirty="0" smtClean="0"/>
              <a:t> </a:t>
            </a:r>
            <a:r>
              <a:rPr lang="en-US" i="1" dirty="0" smtClean="0"/>
              <a:t>TS</a:t>
            </a:r>
            <a:r>
              <a:rPr lang="en-US" dirty="0" smtClean="0"/>
              <a:t>;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îl</a:t>
            </a:r>
            <a:r>
              <a:rPr lang="en-US" dirty="0" smtClean="0"/>
              <a:t> </a:t>
            </a:r>
            <a:r>
              <a:rPr lang="en-US" dirty="0" err="1" smtClean="0"/>
              <a:t>găsește</a:t>
            </a:r>
            <a:r>
              <a:rPr lang="en-US" dirty="0" smtClean="0"/>
              <a:t> </a:t>
            </a:r>
            <a:r>
              <a:rPr lang="en-US" dirty="0" err="1" smtClean="0"/>
              <a:t>returnează</a:t>
            </a:r>
            <a:r>
              <a:rPr lang="en-US" dirty="0" smtClean="0"/>
              <a:t> </a:t>
            </a:r>
            <a:r>
              <a:rPr lang="en-US" dirty="0" err="1" smtClean="0"/>
              <a:t>poziția</a:t>
            </a:r>
            <a:r>
              <a:rPr lang="en-US" dirty="0" smtClean="0"/>
              <a:t>; </a:t>
            </a:r>
            <a:r>
              <a:rPr lang="en-US" dirty="0" err="1" smtClean="0"/>
              <a:t>dacă</a:t>
            </a:r>
            <a:r>
              <a:rPr lang="en-US" dirty="0" smtClean="0"/>
              <a:t> nu, </a:t>
            </a:r>
            <a:r>
              <a:rPr lang="en-US" dirty="0" err="1" smtClean="0"/>
              <a:t>inserează</a:t>
            </a:r>
            <a:r>
              <a:rPr lang="en-US" dirty="0" smtClean="0"/>
              <a:t> </a:t>
            </a:r>
            <a:r>
              <a:rPr lang="en-US" i="1" dirty="0" smtClean="0"/>
              <a:t>atom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i="1" dirty="0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returnează</a:t>
            </a:r>
            <a:r>
              <a:rPr lang="en-US" dirty="0" smtClean="0"/>
              <a:t> </a:t>
            </a:r>
            <a:r>
              <a:rPr lang="en-US" dirty="0" err="1" smtClean="0"/>
              <a:t>poziția</a:t>
            </a:r>
            <a:endParaRPr lang="en-US" dirty="0" smtClean="0"/>
          </a:p>
          <a:p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clasificare</a:t>
            </a:r>
            <a:r>
              <a:rPr lang="en-US" dirty="0" smtClean="0"/>
              <a:t> (</a:t>
            </a:r>
            <a:r>
              <a:rPr lang="en-US" dirty="0" err="1" smtClean="0"/>
              <a:t>cuvânt</a:t>
            </a:r>
            <a:r>
              <a:rPr lang="en-US" dirty="0" smtClean="0"/>
              <a:t> </a:t>
            </a:r>
            <a:r>
              <a:rPr lang="en-US" dirty="0" err="1" smtClean="0"/>
              <a:t>rezervat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identificator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If-then-else imbricate =&gt; </a:t>
            </a:r>
            <a:r>
              <a:rPr lang="en-US" dirty="0" err="1" smtClean="0"/>
              <a:t>detectare</a:t>
            </a:r>
            <a:r>
              <a:rPr lang="en-US" dirty="0" smtClean="0"/>
              <a:t> </a:t>
            </a:r>
            <a:r>
              <a:rPr lang="en-US" dirty="0" err="1" smtClean="0"/>
              <a:t>eroare</a:t>
            </a:r>
            <a:r>
              <a:rPr lang="en-US" dirty="0" smtClean="0"/>
              <a:t> </a:t>
            </a:r>
            <a:r>
              <a:rPr lang="en-US" dirty="0" err="1" smtClean="0"/>
              <a:t>dacă</a:t>
            </a:r>
            <a:r>
              <a:rPr lang="en-US" dirty="0" smtClean="0"/>
              <a:t> un atom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clasificat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simboluri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err="1" smtClean="0"/>
              <a:t>Definiție</a:t>
            </a:r>
            <a:r>
              <a:rPr lang="en-US" b="1" i="1" dirty="0" smtClean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conține</a:t>
            </a:r>
            <a:r>
              <a:rPr lang="en-US" i="1" dirty="0" smtClean="0"/>
              <a:t> </a:t>
            </a:r>
            <a:r>
              <a:rPr lang="en-US" i="1" dirty="0" err="1" smtClean="0"/>
              <a:t>toate</a:t>
            </a:r>
            <a:r>
              <a:rPr lang="en-US" i="1" dirty="0" smtClean="0"/>
              <a:t> </a:t>
            </a:r>
            <a:r>
              <a:rPr lang="en-US" i="1" dirty="0" err="1" smtClean="0"/>
              <a:t>informațiile</a:t>
            </a:r>
            <a:r>
              <a:rPr lang="en-US" i="1" dirty="0" smtClean="0"/>
              <a:t> </a:t>
            </a:r>
            <a:r>
              <a:rPr lang="en-US" i="1" dirty="0" err="1" smtClean="0"/>
              <a:t>colectate</a:t>
            </a:r>
            <a:r>
              <a:rPr lang="en-US" i="1" dirty="0" smtClean="0"/>
              <a:t> de </a:t>
            </a:r>
            <a:r>
              <a:rPr lang="en-US" i="1" dirty="0" err="1" smtClean="0"/>
              <a:t>fazele</a:t>
            </a:r>
            <a:r>
              <a:rPr lang="en-US" i="1" dirty="0" smtClean="0"/>
              <a:t> </a:t>
            </a:r>
            <a:r>
              <a:rPr lang="en-US" i="1" dirty="0" err="1" smtClean="0"/>
              <a:t>compilatorului</a:t>
            </a:r>
            <a:r>
              <a:rPr lang="en-US" i="1" dirty="0" smtClean="0"/>
              <a:t> relative la </a:t>
            </a:r>
            <a:r>
              <a:rPr lang="en-US" i="1" u="sng" dirty="0" err="1" smtClean="0"/>
              <a:t>numele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simbolice</a:t>
            </a:r>
            <a:r>
              <a:rPr lang="en-US" i="1" u="sng" dirty="0" smtClean="0"/>
              <a:t> </a:t>
            </a:r>
            <a:r>
              <a:rPr lang="en-US" i="1" dirty="0" smtClean="0"/>
              <a:t>din </a:t>
            </a:r>
            <a:r>
              <a:rPr lang="en-US" i="1" dirty="0" err="1" smtClean="0"/>
              <a:t>programul</a:t>
            </a:r>
            <a:r>
              <a:rPr lang="en-US" i="1" dirty="0" smtClean="0"/>
              <a:t> </a:t>
            </a:r>
            <a:r>
              <a:rPr lang="en-US" i="1" dirty="0" err="1" smtClean="0"/>
              <a:t>sursă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       </a:t>
            </a:r>
            <a:r>
              <a:rPr lang="en-US" dirty="0" err="1" smtClean="0"/>
              <a:t>identificatori</a:t>
            </a:r>
            <a:r>
              <a:rPr lang="en-US" dirty="0" smtClean="0"/>
              <a:t>, </a:t>
            </a:r>
            <a:r>
              <a:rPr lang="en-US" dirty="0" err="1" smtClean="0"/>
              <a:t>constante</a:t>
            </a:r>
            <a:r>
              <a:rPr lang="en-US" dirty="0" smtClean="0"/>
              <a:t>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Variante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tabelă</a:t>
            </a:r>
            <a:r>
              <a:rPr lang="en-US" dirty="0" smtClean="0"/>
              <a:t> de </a:t>
            </a:r>
            <a:r>
              <a:rPr lang="en-US" dirty="0" err="1" smtClean="0"/>
              <a:t>simboluri</a:t>
            </a:r>
            <a:r>
              <a:rPr lang="en-US" dirty="0" smtClean="0"/>
              <a:t> </a:t>
            </a:r>
            <a:r>
              <a:rPr lang="en-US" dirty="0" err="1" smtClean="0"/>
              <a:t>unică</a:t>
            </a:r>
            <a:r>
              <a:rPr lang="en-US" dirty="0" smtClean="0"/>
              <a:t> – </a:t>
            </a:r>
            <a:r>
              <a:rPr lang="en-US" dirty="0" err="1" smtClean="0"/>
              <a:t>conține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simbolice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tabele</a:t>
            </a:r>
            <a:r>
              <a:rPr lang="en-US" dirty="0" smtClean="0"/>
              <a:t> de </a:t>
            </a:r>
            <a:r>
              <a:rPr lang="en-US" dirty="0" err="1" smtClean="0"/>
              <a:t>simboluri</a:t>
            </a:r>
            <a:r>
              <a:rPr lang="en-US" dirty="0" smtClean="0"/>
              <a:t> </a:t>
            </a:r>
            <a:r>
              <a:rPr lang="en-US" dirty="0" err="1" smtClean="0"/>
              <a:t>distincte</a:t>
            </a:r>
            <a:r>
              <a:rPr lang="en-US" dirty="0" smtClean="0"/>
              <a:t>: TI (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identificatorilor</a:t>
            </a:r>
            <a:r>
              <a:rPr lang="en-US" dirty="0" smtClean="0"/>
              <a:t>) + TC (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constantelor</a:t>
            </a:r>
            <a:r>
              <a:rPr lang="en-US" dirty="0" smtClean="0"/>
              <a:t>)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28081" y="2758698"/>
            <a:ext cx="0" cy="449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Organizare</a:t>
            </a:r>
            <a:r>
              <a:rPr lang="en-US" dirty="0" smtClean="0"/>
              <a:t> 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Observație</a:t>
            </a:r>
            <a:r>
              <a:rPr lang="en-US" dirty="0" smtClean="0"/>
              <a:t>: </a:t>
            </a:r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neordonat</a:t>
            </a:r>
            <a:r>
              <a:rPr lang="en-US" dirty="0" smtClean="0"/>
              <a:t> –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detectării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sursă</a:t>
            </a:r>
            <a:r>
              <a:rPr lang="en-US" dirty="0" smtClean="0"/>
              <a:t>  	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ordonat</a:t>
            </a:r>
            <a:r>
              <a:rPr lang="en-US" dirty="0" smtClean="0"/>
              <a:t>: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alfabetică</a:t>
            </a:r>
            <a:r>
              <a:rPr lang="en-US" dirty="0" smtClean="0"/>
              <a:t> (</a:t>
            </a:r>
            <a:r>
              <a:rPr lang="en-US" dirty="0" err="1" smtClean="0"/>
              <a:t>numerică</a:t>
            </a:r>
            <a:r>
              <a:rPr lang="en-US" dirty="0" smtClean="0"/>
              <a:t>) 			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Arbore </a:t>
            </a:r>
            <a:r>
              <a:rPr lang="en-US" dirty="0" err="1" smtClean="0"/>
              <a:t>binar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r>
              <a:rPr lang="en-US" dirty="0" smtClean="0"/>
              <a:t> (</a:t>
            </a:r>
            <a:r>
              <a:rPr lang="en-US" dirty="0" err="1" smtClean="0"/>
              <a:t>echilibrat</a:t>
            </a:r>
            <a:r>
              <a:rPr lang="en-US" dirty="0" smtClean="0"/>
              <a:t>)				O(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Tabel</a:t>
            </a:r>
            <a:r>
              <a:rPr lang="en-US" dirty="0" smtClean="0"/>
              <a:t> de </a:t>
            </a:r>
            <a:r>
              <a:rPr lang="en-US" dirty="0" err="1" smtClean="0"/>
              <a:t>dispersie</a:t>
            </a:r>
            <a:r>
              <a:rPr lang="en-US" dirty="0" smtClean="0"/>
              <a:t>							O(1)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Tabele</a:t>
            </a:r>
            <a:r>
              <a:rPr lang="en-US" dirty="0" smtClean="0"/>
              <a:t> de </a:t>
            </a:r>
            <a:r>
              <a:rPr lang="en-US" dirty="0" err="1" smtClean="0"/>
              <a:t>dispersie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= </a:t>
            </a:r>
            <a:r>
              <a:rPr lang="en-US" dirty="0" err="1" smtClean="0"/>
              <a:t>mulțimea</a:t>
            </a:r>
            <a:r>
              <a:rPr lang="en-US" dirty="0" smtClean="0"/>
              <a:t> </a:t>
            </a:r>
            <a:r>
              <a:rPr lang="en-US" dirty="0" err="1" smtClean="0"/>
              <a:t>cheilor</a:t>
            </a:r>
            <a:r>
              <a:rPr lang="en-US" dirty="0" smtClean="0"/>
              <a:t> (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simbolice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= </a:t>
            </a:r>
            <a:r>
              <a:rPr lang="en-US" dirty="0" err="1" smtClean="0"/>
              <a:t>mulțimea</a:t>
            </a:r>
            <a:r>
              <a:rPr lang="en-US" dirty="0" smtClean="0"/>
              <a:t> </a:t>
            </a:r>
            <a:r>
              <a:rPr lang="en-US" dirty="0" err="1" smtClean="0"/>
              <a:t>pozițiilor</a:t>
            </a:r>
            <a:r>
              <a:rPr lang="en-US" dirty="0" smtClean="0"/>
              <a:t> (|A| = m; m – </a:t>
            </a:r>
            <a:r>
              <a:rPr lang="en-US" dirty="0" err="1" smtClean="0"/>
              <a:t>nr</a:t>
            </a:r>
            <a:r>
              <a:rPr lang="en-US" dirty="0" smtClean="0"/>
              <a:t> prim)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</a:t>
            </a:r>
            <a:r>
              <a:rPr lang="en-US" dirty="0" smtClean="0"/>
              <a:t> : K → A</a:t>
            </a:r>
          </a:p>
          <a:p>
            <a:pPr marL="0" indent="0">
              <a:buNone/>
            </a:pPr>
            <a:r>
              <a:rPr lang="en-US" dirty="0" smtClean="0"/>
              <a:t>	h(</a:t>
            </a:r>
            <a:r>
              <a:rPr lang="en-US" i="1" dirty="0" smtClean="0"/>
              <a:t>k</a:t>
            </a:r>
            <a:r>
              <a:rPr lang="en-US" dirty="0" smtClean="0"/>
              <a:t>) = (</a:t>
            </a:r>
            <a:r>
              <a:rPr lang="en-US" dirty="0" err="1" smtClean="0"/>
              <a:t>val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mod </a:t>
            </a:r>
            <a:r>
              <a:rPr lang="en-US" i="1" dirty="0" smtClean="0"/>
              <a:t>m</a:t>
            </a:r>
            <a:r>
              <a:rPr lang="en-US" dirty="0" smtClean="0"/>
              <a:t>) + 1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Conflicte</a:t>
            </a:r>
            <a:r>
              <a:rPr lang="en-US" dirty="0" smtClean="0"/>
              <a:t>: k</a:t>
            </a:r>
            <a:r>
              <a:rPr lang="en-US" baseline="-25000" dirty="0" smtClean="0"/>
              <a:t>1</a:t>
            </a:r>
            <a:r>
              <a:rPr lang="en-US" dirty="0" smtClean="0"/>
              <a:t> ≠ k</a:t>
            </a:r>
            <a:r>
              <a:rPr lang="en-US" baseline="-25000" dirty="0" smtClean="0"/>
              <a:t>2</a:t>
            </a:r>
            <a:r>
              <a:rPr lang="en-US" dirty="0" smtClean="0"/>
              <a:t> , h(k</a:t>
            </a:r>
            <a:r>
              <a:rPr lang="en-US" baseline="-25000" dirty="0" smtClean="0"/>
              <a:t>1</a:t>
            </a:r>
            <a:r>
              <a:rPr lang="en-US" dirty="0" smtClean="0"/>
              <a:t>) = h(k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Domeniu</a:t>
            </a:r>
            <a:r>
              <a:rPr lang="en-US" dirty="0" smtClean="0"/>
              <a:t> de </a:t>
            </a:r>
            <a:r>
              <a:rPr lang="en-US" dirty="0" err="1" smtClean="0"/>
              <a:t>vizibilitate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domeniu</a:t>
            </a:r>
            <a:r>
              <a:rPr lang="en-US" dirty="0" smtClean="0"/>
              <a:t> de </a:t>
            </a:r>
            <a:r>
              <a:rPr lang="en-US" dirty="0" err="1" smtClean="0"/>
              <a:t>vizibilitate</a:t>
            </a:r>
            <a:r>
              <a:rPr lang="en-US" dirty="0" smtClean="0"/>
              <a:t> – </a:t>
            </a:r>
            <a:r>
              <a:rPr lang="en-US" dirty="0" err="1" smtClean="0"/>
              <a:t>propria</a:t>
            </a:r>
            <a:r>
              <a:rPr lang="en-US" dirty="0" smtClean="0"/>
              <a:t> TS</a:t>
            </a:r>
          </a:p>
          <a:p>
            <a:r>
              <a:rPr lang="en-US" dirty="0" err="1" smtClean="0"/>
              <a:t>Structura</a:t>
            </a:r>
            <a:r>
              <a:rPr lang="en-US" dirty="0" smtClean="0"/>
              <a:t> -&gt; arbore de </a:t>
            </a:r>
            <a:r>
              <a:rPr lang="en-US" dirty="0" err="1" smtClean="0"/>
              <a:t>incluziune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De ce facem acest curs</a:t>
            </a:r>
            <a:r>
              <a:rPr lang="ro-RO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?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93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organizatorice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INFORMATICA</a:t>
            </a:r>
          </a:p>
          <a:p>
            <a:pPr lvl="1"/>
            <a:r>
              <a:rPr lang="en-US" dirty="0" smtClean="0"/>
              <a:t>Curs – 2 h/ </a:t>
            </a:r>
            <a:r>
              <a:rPr lang="en-US" dirty="0" err="1" smtClean="0"/>
              <a:t>sapt</a:t>
            </a:r>
            <a:endParaRPr lang="en-US" dirty="0" smtClean="0"/>
          </a:p>
          <a:p>
            <a:pPr lvl="1"/>
            <a:r>
              <a:rPr lang="en-US" dirty="0" smtClean="0"/>
              <a:t>Seminar – 2h/</a:t>
            </a:r>
            <a:r>
              <a:rPr lang="en-US" dirty="0" err="1" smtClean="0"/>
              <a:t>sapt</a:t>
            </a:r>
            <a:endParaRPr lang="en-US" dirty="0" smtClean="0"/>
          </a:p>
          <a:p>
            <a:pPr lvl="1"/>
            <a:r>
              <a:rPr lang="en-US" dirty="0" err="1" smtClean="0"/>
              <a:t>Laborator</a:t>
            </a:r>
            <a:r>
              <a:rPr lang="en-US" dirty="0" smtClean="0"/>
              <a:t>  - 2 h/</a:t>
            </a:r>
            <a:r>
              <a:rPr lang="en-US" dirty="0" err="1" smtClean="0"/>
              <a:t>sapt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MATEMATICA - INFORMATICA</a:t>
            </a:r>
          </a:p>
          <a:p>
            <a:pPr lvl="1"/>
            <a:r>
              <a:rPr lang="en-US" dirty="0" smtClean="0"/>
              <a:t>Curs – 2 h/ </a:t>
            </a:r>
            <a:r>
              <a:rPr lang="en-US" dirty="0" err="1" smtClean="0"/>
              <a:t>sapt</a:t>
            </a:r>
            <a:endParaRPr lang="en-US" dirty="0" smtClean="0"/>
          </a:p>
          <a:p>
            <a:pPr lvl="1"/>
            <a:r>
              <a:rPr lang="en-US" dirty="0" smtClean="0"/>
              <a:t>Seminar – 1h/</a:t>
            </a:r>
            <a:r>
              <a:rPr lang="en-US" dirty="0" err="1" smtClean="0"/>
              <a:t>sapt</a:t>
            </a:r>
            <a:endParaRPr lang="en-US" dirty="0" smtClean="0"/>
          </a:p>
          <a:p>
            <a:pPr lvl="1"/>
            <a:r>
              <a:rPr lang="en-US" dirty="0" err="1" smtClean="0"/>
              <a:t>Laborator</a:t>
            </a:r>
            <a:r>
              <a:rPr lang="en-US" dirty="0" smtClean="0"/>
              <a:t>  - 1 h/</a:t>
            </a:r>
            <a:r>
              <a:rPr lang="en-US" dirty="0" err="1" smtClean="0"/>
              <a:t>sapt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PREZENȚA OBLIGATORIE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0325" y="2014537"/>
            <a:ext cx="3486150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 </a:t>
            </a:r>
            <a:r>
              <a:rPr lang="en-US" sz="2400" dirty="0" err="1" smtClean="0"/>
              <a:t>prezente</a:t>
            </a:r>
            <a:r>
              <a:rPr lang="en-US" sz="2400" dirty="0" smtClean="0"/>
              <a:t> – seminar</a:t>
            </a:r>
          </a:p>
          <a:p>
            <a:pPr algn="ctr"/>
            <a:r>
              <a:rPr lang="en-US" sz="2400" dirty="0" smtClean="0"/>
              <a:t>12 </a:t>
            </a:r>
            <a:r>
              <a:rPr lang="en-US" sz="2400" dirty="0" err="1" smtClean="0"/>
              <a:t>prezente</a:t>
            </a:r>
            <a:r>
              <a:rPr lang="en-US" sz="2400" dirty="0" smtClean="0"/>
              <a:t> - </a:t>
            </a:r>
            <a:r>
              <a:rPr lang="en-US" sz="2400" dirty="0" err="1" smtClean="0"/>
              <a:t>laborator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77025" y="4001294"/>
            <a:ext cx="3486150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prezente</a:t>
            </a:r>
            <a:r>
              <a:rPr lang="en-US" sz="2400" dirty="0" smtClean="0"/>
              <a:t> – seminar</a:t>
            </a:r>
          </a:p>
          <a:p>
            <a:pPr algn="ctr"/>
            <a:r>
              <a:rPr lang="en-US" sz="2400" dirty="0"/>
              <a:t>6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prezente</a:t>
            </a:r>
            <a:r>
              <a:rPr lang="en-US" sz="2400" dirty="0" smtClean="0"/>
              <a:t> - </a:t>
            </a:r>
            <a:r>
              <a:rPr lang="en-US" sz="2400" dirty="0" err="1" smtClean="0"/>
              <a:t>laborator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0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organizatorice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Nota </a:t>
            </a:r>
            <a:r>
              <a:rPr lang="en-US" dirty="0" err="1" smtClean="0"/>
              <a:t>finala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70% </a:t>
            </a:r>
            <a:r>
              <a:rPr lang="en-US" dirty="0" err="1" smtClean="0"/>
              <a:t>examen</a:t>
            </a:r>
            <a:r>
              <a:rPr lang="en-US" dirty="0" smtClean="0"/>
              <a:t> </a:t>
            </a:r>
            <a:r>
              <a:rPr lang="en-US" dirty="0" err="1" smtClean="0"/>
              <a:t>scris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+  20% lab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+ 10% seminar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laboratoarele</a:t>
            </a:r>
            <a:r>
              <a:rPr lang="en-US" dirty="0" smtClean="0"/>
              <a:t> predate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nu se admit </a:t>
            </a:r>
            <a:r>
              <a:rPr lang="en-US" dirty="0" err="1" smtClean="0"/>
              <a:t>intârzieri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2 </a:t>
            </a:r>
            <a:r>
              <a:rPr lang="en-US" dirty="0" err="1" smtClean="0"/>
              <a:t>săptămâni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Seminar: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rezolvate</a:t>
            </a:r>
            <a:r>
              <a:rPr lang="en-US" dirty="0" smtClean="0"/>
              <a:t>, </a:t>
            </a:r>
            <a:r>
              <a:rPr lang="en-US" dirty="0" err="1" smtClean="0"/>
              <a:t>ieșit</a:t>
            </a:r>
            <a:r>
              <a:rPr lang="en-US" dirty="0" smtClean="0"/>
              <a:t> la </a:t>
            </a:r>
            <a:r>
              <a:rPr lang="en-US" dirty="0" err="1" smtClean="0"/>
              <a:t>tablă</a:t>
            </a:r>
            <a:r>
              <a:rPr lang="en-US" dirty="0" smtClean="0"/>
              <a:t>, </a:t>
            </a:r>
            <a:r>
              <a:rPr lang="en-US" dirty="0" err="1" smtClean="0"/>
              <a:t>teme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Vezi</a:t>
            </a:r>
            <a:r>
              <a:rPr lang="en-US" dirty="0" smtClean="0"/>
              <a:t> </a:t>
            </a:r>
            <a:r>
              <a:rPr lang="en-US" dirty="0" err="1" smtClean="0"/>
              <a:t>fișa</a:t>
            </a:r>
            <a:r>
              <a:rPr lang="en-US" dirty="0" smtClean="0"/>
              <a:t> </a:t>
            </a:r>
            <a:r>
              <a:rPr lang="en-US" dirty="0" err="1" smtClean="0"/>
              <a:t>disciplinei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compilator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29486" y="3503810"/>
            <a:ext cx="1909763" cy="99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85925" y="3022599"/>
            <a:ext cx="7696200" cy="1957388"/>
            <a:chOff x="1685925" y="3022599"/>
            <a:chExt cx="7696200" cy="1957388"/>
          </a:xfrm>
        </p:grpSpPr>
        <p:sp>
          <p:nvSpPr>
            <p:cNvPr id="12" name="TextBox 11"/>
            <p:cNvSpPr txBox="1"/>
            <p:nvPr/>
          </p:nvSpPr>
          <p:spPr>
            <a:xfrm>
              <a:off x="7510462" y="3022599"/>
              <a:ext cx="187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Program / cod </a:t>
              </a:r>
            </a:p>
            <a:p>
              <a:r>
                <a:rPr lang="en-US" dirty="0" smtClean="0"/>
                <a:t>         </a:t>
              </a:r>
              <a:r>
                <a:rPr lang="en-US" dirty="0" err="1" smtClean="0"/>
                <a:t>obiect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85925" y="3022599"/>
              <a:ext cx="5610225" cy="1957388"/>
              <a:chOff x="1685925" y="3022599"/>
              <a:chExt cx="5610225" cy="195738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85925" y="3022599"/>
                <a:ext cx="5610225" cy="1957388"/>
                <a:chOff x="1685925" y="3022599"/>
                <a:chExt cx="5610225" cy="195738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038600" y="3022599"/>
                  <a:ext cx="3257550" cy="19573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685925" y="3036209"/>
                  <a:ext cx="2352675" cy="1436572"/>
                  <a:chOff x="1685925" y="3036209"/>
                  <a:chExt cx="2352675" cy="1436572"/>
                </a:xfrm>
              </p:grpSpPr>
              <p:sp>
                <p:nvSpPr>
                  <p:cNvPr id="5" name="Right Arrow 4"/>
                  <p:cNvSpPr/>
                  <p:nvPr/>
                </p:nvSpPr>
                <p:spPr>
                  <a:xfrm>
                    <a:off x="2157413" y="3529806"/>
                    <a:ext cx="1881187" cy="94297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85925" y="3036209"/>
                    <a:ext cx="187166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Program/ cod</a:t>
                    </a:r>
                  </a:p>
                  <a:p>
                    <a:r>
                      <a:rPr lang="en-US" dirty="0" smtClean="0"/>
                      <a:t>       </a:t>
                    </a:r>
                    <a:r>
                      <a:rPr lang="en-US" dirty="0" err="1" smtClean="0"/>
                      <a:t>sursă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4568427" y="3549056"/>
                <a:ext cx="2197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 smtClean="0"/>
                  <a:t>Compilator</a:t>
                </a:r>
                <a:endParaRPr lang="en-US" sz="3200" dirty="0"/>
              </a:p>
            </p:txBody>
          </p:sp>
        </p:grpSp>
      </p:grpSp>
      <p:sp>
        <p:nvSpPr>
          <p:cNvPr id="15" name="Cloud Callout 14"/>
          <p:cNvSpPr/>
          <p:nvPr/>
        </p:nvSpPr>
        <p:spPr>
          <a:xfrm>
            <a:off x="8880529" y="1027906"/>
            <a:ext cx="2634712" cy="14828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Interpretor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6" name="Cloud Callout 15"/>
          <p:cNvSpPr/>
          <p:nvPr/>
        </p:nvSpPr>
        <p:spPr>
          <a:xfrm>
            <a:off x="9272585" y="3668930"/>
            <a:ext cx="2634712" cy="14828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Asamblor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4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 smtClean="0"/>
              <a:t>Un pic de </a:t>
            </a:r>
            <a:r>
              <a:rPr lang="en-US" dirty="0" err="1" smtClean="0"/>
              <a:t>istorie</a:t>
            </a:r>
            <a:r>
              <a:rPr lang="en-US" dirty="0" smtClean="0"/>
              <a:t> </a:t>
            </a:r>
            <a:r>
              <a:rPr lang="is-IS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45526" y="1162374"/>
            <a:ext cx="9028752" cy="5322992"/>
            <a:chOff x="2145526" y="1162374"/>
            <a:chExt cx="8310361" cy="5322992"/>
          </a:xfrm>
        </p:grpSpPr>
        <p:sp>
          <p:nvSpPr>
            <p:cNvPr id="7" name="Shape 6"/>
            <p:cNvSpPr/>
            <p:nvPr/>
          </p:nvSpPr>
          <p:spPr>
            <a:xfrm>
              <a:off x="2145526" y="1162374"/>
              <a:ext cx="8310360" cy="5193975"/>
            </a:xfrm>
            <a:prstGeom prst="swooshArrow">
              <a:avLst>
                <a:gd name="adj1" fmla="val 25000"/>
                <a:gd name="adj2" fmla="val 25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Oval 7"/>
            <p:cNvSpPr/>
            <p:nvPr/>
          </p:nvSpPr>
          <p:spPr>
            <a:xfrm>
              <a:off x="2964097" y="5024613"/>
              <a:ext cx="191138" cy="1911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831244" y="5236991"/>
              <a:ext cx="1535605" cy="1236166"/>
            </a:xfrm>
            <a:custGeom>
              <a:avLst/>
              <a:gdLst>
                <a:gd name="connsiteX0" fmla="*/ 0 w 1535605"/>
                <a:gd name="connsiteY0" fmla="*/ 0 h 1236166"/>
                <a:gd name="connsiteX1" fmla="*/ 1535605 w 1535605"/>
                <a:gd name="connsiteY1" fmla="*/ 0 h 1236166"/>
                <a:gd name="connsiteX2" fmla="*/ 1535605 w 1535605"/>
                <a:gd name="connsiteY2" fmla="*/ 1236166 h 1236166"/>
                <a:gd name="connsiteX3" fmla="*/ 0 w 1535605"/>
                <a:gd name="connsiteY3" fmla="*/ 1236166 h 1236166"/>
                <a:gd name="connsiteX4" fmla="*/ 0 w 1535605"/>
                <a:gd name="connsiteY4" fmla="*/ 0 h 123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605" h="1236166">
                  <a:moveTo>
                    <a:pt x="0" y="0"/>
                  </a:moveTo>
                  <a:lnTo>
                    <a:pt x="1535605" y="0"/>
                  </a:lnTo>
                  <a:lnTo>
                    <a:pt x="1535605" y="1236166"/>
                  </a:lnTo>
                  <a:lnTo>
                    <a:pt x="0" y="12361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280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Fortran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1954-1957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Backus</a:t>
              </a:r>
              <a:endParaRPr lang="en-US" sz="2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998737" y="4030486"/>
              <a:ext cx="299172" cy="29917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148323" y="4180073"/>
              <a:ext cx="1379519" cy="2176275"/>
            </a:xfrm>
            <a:custGeom>
              <a:avLst/>
              <a:gdLst>
                <a:gd name="connsiteX0" fmla="*/ 0 w 1379519"/>
                <a:gd name="connsiteY0" fmla="*/ 0 h 2176275"/>
                <a:gd name="connsiteX1" fmla="*/ 1379519 w 1379519"/>
                <a:gd name="connsiteY1" fmla="*/ 0 h 2176275"/>
                <a:gd name="connsiteX2" fmla="*/ 1379519 w 1379519"/>
                <a:gd name="connsiteY2" fmla="*/ 2176275 h 2176275"/>
                <a:gd name="connsiteX3" fmla="*/ 0 w 1379519"/>
                <a:gd name="connsiteY3" fmla="*/ 2176275 h 2176275"/>
                <a:gd name="connsiteX4" fmla="*/ 0 w 1379519"/>
                <a:gd name="connsiteY4" fmla="*/ 0 h 21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519" h="2176275">
                  <a:moveTo>
                    <a:pt x="0" y="0"/>
                  </a:moveTo>
                  <a:lnTo>
                    <a:pt x="1379519" y="0"/>
                  </a:lnTo>
                  <a:lnTo>
                    <a:pt x="1379519" y="2176275"/>
                  </a:lnTo>
                  <a:lnTo>
                    <a:pt x="0" y="2176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52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Lisp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1962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McCarthy</a:t>
              </a:r>
              <a:endParaRPr lang="en-US" sz="24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328394" y="3237886"/>
              <a:ext cx="398897" cy="39889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316659" y="3566353"/>
              <a:ext cx="2032814" cy="2919013"/>
            </a:xfrm>
            <a:custGeom>
              <a:avLst/>
              <a:gdLst>
                <a:gd name="connsiteX0" fmla="*/ 0 w 2032814"/>
                <a:gd name="connsiteY0" fmla="*/ 0 h 2919013"/>
                <a:gd name="connsiteX1" fmla="*/ 2032814 w 2032814"/>
                <a:gd name="connsiteY1" fmla="*/ 0 h 2919013"/>
                <a:gd name="connsiteX2" fmla="*/ 2032814 w 2032814"/>
                <a:gd name="connsiteY2" fmla="*/ 2919013 h 2919013"/>
                <a:gd name="connsiteX3" fmla="*/ 0 w 2032814"/>
                <a:gd name="connsiteY3" fmla="*/ 2919013 h 2919013"/>
                <a:gd name="connsiteX4" fmla="*/ 0 w 2032814"/>
                <a:gd name="connsiteY4" fmla="*/ 0 h 291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814" h="2919013">
                  <a:moveTo>
                    <a:pt x="0" y="0"/>
                  </a:moveTo>
                  <a:lnTo>
                    <a:pt x="2032814" y="0"/>
                  </a:lnTo>
                  <a:lnTo>
                    <a:pt x="2032814" y="2919013"/>
                  </a:lnTo>
                  <a:lnTo>
                    <a:pt x="0" y="29190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367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Pascal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1968 - 1970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N. Wirth</a:t>
              </a:r>
              <a:endParaRPr lang="en-US" sz="2400" kern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874121" y="2618764"/>
              <a:ext cx="515242" cy="5152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987037" y="3230547"/>
              <a:ext cx="2362435" cy="3243856"/>
            </a:xfrm>
            <a:custGeom>
              <a:avLst/>
              <a:gdLst>
                <a:gd name="connsiteX0" fmla="*/ 0 w 2362435"/>
                <a:gd name="connsiteY0" fmla="*/ 0 h 3479963"/>
                <a:gd name="connsiteX1" fmla="*/ 2362435 w 2362435"/>
                <a:gd name="connsiteY1" fmla="*/ 0 h 3479963"/>
                <a:gd name="connsiteX2" fmla="*/ 2362435 w 2362435"/>
                <a:gd name="connsiteY2" fmla="*/ 3479963 h 3479963"/>
                <a:gd name="connsiteX3" fmla="*/ 0 w 2362435"/>
                <a:gd name="connsiteY3" fmla="*/ 3479963 h 3479963"/>
                <a:gd name="connsiteX4" fmla="*/ 0 w 2362435"/>
                <a:gd name="connsiteY4" fmla="*/ 0 h 347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435" h="3479963">
                  <a:moveTo>
                    <a:pt x="0" y="0"/>
                  </a:moveTo>
                  <a:lnTo>
                    <a:pt x="2362435" y="0"/>
                  </a:lnTo>
                  <a:lnTo>
                    <a:pt x="2362435" y="3479963"/>
                  </a:lnTo>
                  <a:lnTo>
                    <a:pt x="0" y="3479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301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1969 - 1973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D. Ritchie</a:t>
              </a:r>
              <a:endParaRPr lang="en-US" sz="2400" kern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465555" y="2205324"/>
              <a:ext cx="656518" cy="6565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793815" y="2533583"/>
              <a:ext cx="1662072" cy="3822765"/>
            </a:xfrm>
            <a:custGeom>
              <a:avLst/>
              <a:gdLst>
                <a:gd name="connsiteX0" fmla="*/ 0 w 1662072"/>
                <a:gd name="connsiteY0" fmla="*/ 0 h 3822765"/>
                <a:gd name="connsiteX1" fmla="*/ 1662072 w 1662072"/>
                <a:gd name="connsiteY1" fmla="*/ 0 h 3822765"/>
                <a:gd name="connsiteX2" fmla="*/ 1662072 w 1662072"/>
                <a:gd name="connsiteY2" fmla="*/ 3822765 h 3822765"/>
                <a:gd name="connsiteX3" fmla="*/ 0 w 1662072"/>
                <a:gd name="connsiteY3" fmla="*/ 3822765 h 3822765"/>
                <a:gd name="connsiteX4" fmla="*/ 0 w 1662072"/>
                <a:gd name="connsiteY4" fmla="*/ 0 h 38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072" h="3822765">
                  <a:moveTo>
                    <a:pt x="0" y="0"/>
                  </a:moveTo>
                  <a:lnTo>
                    <a:pt x="1662072" y="0"/>
                  </a:lnTo>
                  <a:lnTo>
                    <a:pt x="1662072" y="3822765"/>
                  </a:lnTo>
                  <a:lnTo>
                    <a:pt x="0" y="38227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87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Java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1995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J. Gosling</a:t>
              </a:r>
              <a:endParaRPr lang="en-US" sz="2400" kern="12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compilator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456598"/>
              </p:ext>
            </p:extLst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Program/ cod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sursă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60830" y="5297160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/ cod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obiect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Șir</a:t>
            </a:r>
            <a:r>
              <a:rPr lang="en-US" dirty="0" smtClean="0"/>
              <a:t> de </a:t>
            </a:r>
            <a:r>
              <a:rPr lang="en-US" dirty="0" err="1" smtClean="0"/>
              <a:t>atomi</a:t>
            </a:r>
            <a:r>
              <a:rPr lang="en-US" dirty="0" smtClean="0"/>
              <a:t> </a:t>
            </a:r>
            <a:r>
              <a:rPr lang="en-US" dirty="0" err="1" smtClean="0"/>
              <a:t>lexicali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Arbore de </a:t>
            </a:r>
            <a:r>
              <a:rPr lang="en-US" dirty="0" err="1" smtClean="0"/>
              <a:t>analiză</a:t>
            </a:r>
            <a:r>
              <a:rPr lang="en-US" dirty="0" smtClean="0"/>
              <a:t> </a:t>
            </a:r>
            <a:r>
              <a:rPr lang="en-US" dirty="0" err="1" smtClean="0"/>
              <a:t>sintactică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Arbore </a:t>
            </a:r>
            <a:r>
              <a:rPr lang="en-US" dirty="0" err="1" smtClean="0"/>
              <a:t>atributat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 </a:t>
            </a:r>
            <a:r>
              <a:rPr lang="en-US" dirty="0" err="1" smtClean="0"/>
              <a:t>intermediar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 </a:t>
            </a:r>
            <a:r>
              <a:rPr lang="en-US" dirty="0" err="1" smtClean="0"/>
              <a:t>intermediar</a:t>
            </a:r>
            <a:r>
              <a:rPr lang="en-US" dirty="0" smtClean="0"/>
              <a:t> </a:t>
            </a:r>
            <a:r>
              <a:rPr lang="en-US" dirty="0" err="1" smtClean="0"/>
              <a:t>optimizat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analiză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88635" y="3893238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sinteză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144000" y="900114"/>
            <a:ext cx="2209800" cy="903505"/>
          </a:xfrm>
          <a:prstGeom prst="rect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Tratarea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erorilor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69194" y="4716820"/>
            <a:ext cx="2385567" cy="903505"/>
          </a:xfrm>
          <a:prstGeom prst="rect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Gestiunea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tabelei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simboluri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r>
              <a:rPr lang="en-US" dirty="0" smtClean="0"/>
              <a:t>Cap. 1. </a:t>
            </a:r>
            <a:r>
              <a:rPr lang="en-US" dirty="0" err="1" smtClean="0"/>
              <a:t>Analiză</a:t>
            </a:r>
            <a:r>
              <a:rPr lang="en-US" dirty="0" smtClean="0"/>
              <a:t> </a:t>
            </a:r>
            <a:r>
              <a:rPr lang="en-US" dirty="0" err="1" smtClean="0"/>
              <a:t>lexicală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872"/>
            <a:ext cx="10515600" cy="517847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err="1" smtClean="0"/>
              <a:t>Definiție</a:t>
            </a:r>
            <a:r>
              <a:rPr lang="en-US" dirty="0" smtClean="0"/>
              <a:t> = </a:t>
            </a:r>
            <a:r>
              <a:rPr lang="en-US" i="1" dirty="0" err="1" smtClean="0"/>
              <a:t>privește</a:t>
            </a:r>
            <a:r>
              <a:rPr lang="en-US" i="1" dirty="0" smtClean="0"/>
              <a:t> </a:t>
            </a:r>
            <a:r>
              <a:rPr lang="en-US" i="1" dirty="0" err="1" smtClean="0"/>
              <a:t>programul</a:t>
            </a:r>
            <a:r>
              <a:rPr lang="en-US" i="1" dirty="0" smtClean="0"/>
              <a:t> </a:t>
            </a:r>
            <a:r>
              <a:rPr lang="en-US" i="1" dirty="0" err="1" smtClean="0"/>
              <a:t>sursă</a:t>
            </a:r>
            <a:r>
              <a:rPr lang="en-US" i="1" dirty="0" smtClean="0"/>
              <a:t> ca un </a:t>
            </a:r>
            <a:r>
              <a:rPr lang="en-US" i="1" dirty="0" err="1" smtClean="0"/>
              <a:t>șir</a:t>
            </a:r>
            <a:r>
              <a:rPr lang="en-US" i="1" dirty="0" smtClean="0"/>
              <a:t> de </a:t>
            </a:r>
            <a:r>
              <a:rPr lang="en-US" i="1" dirty="0" err="1" smtClean="0"/>
              <a:t>caractere</a:t>
            </a:r>
            <a:r>
              <a:rPr lang="en-US" i="1" dirty="0" smtClean="0"/>
              <a:t>, </a:t>
            </a:r>
            <a:r>
              <a:rPr lang="en-US" i="1" dirty="0" err="1" smtClean="0"/>
              <a:t>detectează</a:t>
            </a:r>
            <a:r>
              <a:rPr lang="en-US" i="1" dirty="0" smtClean="0"/>
              <a:t> </a:t>
            </a:r>
            <a:r>
              <a:rPr lang="en-US" i="1" dirty="0" err="1" smtClean="0"/>
              <a:t>atomii</a:t>
            </a:r>
            <a:r>
              <a:rPr lang="en-US" i="1" dirty="0" smtClean="0"/>
              <a:t> </a:t>
            </a:r>
            <a:r>
              <a:rPr lang="en-US" i="1" dirty="0" err="1" smtClean="0"/>
              <a:t>lexicali</a:t>
            </a:r>
            <a:r>
              <a:rPr lang="en-US" i="1" dirty="0" smtClean="0"/>
              <a:t>, </a:t>
            </a:r>
            <a:r>
              <a:rPr lang="en-US" i="1" dirty="0" err="1" smtClean="0"/>
              <a:t>pe</a:t>
            </a:r>
            <a:r>
              <a:rPr lang="en-US" i="1" dirty="0" smtClean="0"/>
              <a:t> care </a:t>
            </a:r>
            <a:r>
              <a:rPr lang="en-US" i="1" dirty="0" err="1" smtClean="0"/>
              <a:t>îi</a:t>
            </a:r>
            <a:r>
              <a:rPr lang="en-US" i="1" dirty="0" smtClean="0"/>
              <a:t> </a:t>
            </a:r>
            <a:r>
              <a:rPr lang="en-US" i="1" dirty="0" err="1" smtClean="0"/>
              <a:t>clasifică</a:t>
            </a:r>
            <a:r>
              <a:rPr lang="en-US" i="1" dirty="0" smtClean="0"/>
              <a:t> </a:t>
            </a:r>
            <a:r>
              <a:rPr lang="en-US" i="1" dirty="0" err="1" smtClean="0"/>
              <a:t>și</a:t>
            </a:r>
            <a:r>
              <a:rPr lang="en-US" i="1" dirty="0" smtClean="0"/>
              <a:t> </a:t>
            </a:r>
            <a:r>
              <a:rPr lang="en-US" i="1" dirty="0" err="1" smtClean="0"/>
              <a:t>codifică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INPUT: program </a:t>
            </a:r>
            <a:r>
              <a:rPr lang="en-US" dirty="0" err="1" smtClean="0"/>
              <a:t>sursă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OUTPUT: FIP + 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Algoritm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AnalizaLexicala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(not(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detectare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(atom);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clasificare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(atom);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codificare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(atom);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End_while</a:t>
            </a:r>
            <a:r>
              <a:rPr lang="en-US" b="1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556</Words>
  <Application>Microsoft Macintosh PowerPoint</Application>
  <PresentationFormat>Widescreen</PresentationFormat>
  <Paragraphs>187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Apple Chancery</vt:lpstr>
      <vt:lpstr>Arial Rounded MT Bold</vt:lpstr>
      <vt:lpstr>Calibri</vt:lpstr>
      <vt:lpstr>Calibri Light</vt:lpstr>
      <vt:lpstr>Courier</vt:lpstr>
      <vt:lpstr>Arial</vt:lpstr>
      <vt:lpstr>Office Theme</vt:lpstr>
      <vt:lpstr>Limbaje formale și tehnici de compilare</vt:lpstr>
      <vt:lpstr>De ce facem acest curs?</vt:lpstr>
      <vt:lpstr>Aspecte organizatorice</vt:lpstr>
      <vt:lpstr>Aspecte organizatorice</vt:lpstr>
      <vt:lpstr>Bibliografie</vt:lpstr>
      <vt:lpstr>Ce este un compilator?</vt:lpstr>
      <vt:lpstr>Un pic de istorie …</vt:lpstr>
      <vt:lpstr>Structura unui compilator</vt:lpstr>
      <vt:lpstr>Cap. 1. Analiză lexicală</vt:lpstr>
      <vt:lpstr>Detectare</vt:lpstr>
      <vt:lpstr>Clasificare</vt:lpstr>
      <vt:lpstr>Codificare</vt:lpstr>
      <vt:lpstr>PowerPoint Presentation</vt:lpstr>
      <vt:lpstr>Observații:</vt:lpstr>
      <vt:lpstr>Tabela de simboluri</vt:lpstr>
      <vt:lpstr>Organizare TS</vt:lpstr>
      <vt:lpstr>Tabele de dispersie</vt:lpstr>
      <vt:lpstr>Domeniu de vizibilitate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Limbaje formale și tehnici de compilare</dc:title>
  <dc:creator>Microsoft Office User</dc:creator>
  <cp:lastModifiedBy>Microsoft Office User</cp:lastModifiedBy>
  <cp:revision>42</cp:revision>
  <dcterms:created xsi:type="dcterms:W3CDTF">2017-10-05T15:54:43Z</dcterms:created>
  <dcterms:modified xsi:type="dcterms:W3CDTF">2017-10-13T05:21:29Z</dcterms:modified>
</cp:coreProperties>
</file>