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723"/>
    <p:restoredTop sz="92416"/>
  </p:normalViewPr>
  <p:slideViewPr>
    <p:cSldViewPr snapToGrid="0" snapToObjects="1">
      <p:cViewPr varScale="1">
        <p:scale>
          <a:sx n="49" d="100"/>
          <a:sy n="49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3711-EAB5-BA4E-9DA9-D4BDBF702E4B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9FB4-AC8F-9447-BF39-CC5A31C3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79FB4-AC8F-9447-BF39-CC5A31C36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96C-6DEC-434D-8BE1-F702B96B319F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D636-8163-4045-A6C6-ADB136B960BA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0276-DC11-D048-8575-703C18A7EB5C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4FD-4896-EE4B-B06E-A3C96B2CF970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C304-DD68-8E46-A63A-A552A3436E77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1D1A-BF5D-F641-A6C2-30392047D826}" type="datetime1">
              <a:rPr lang="ro-RO" smtClean="0"/>
              <a:t>13.10.2017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E8C6-F7D7-6749-9EA7-E17C8FEB5E0C}" type="datetime1">
              <a:rPr lang="ro-RO" smtClean="0"/>
              <a:t>13.10.2017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FA06-ED09-3B41-A0D3-2DA0273DCE6B}" type="datetime1">
              <a:rPr lang="ro-RO" smtClean="0"/>
              <a:t>13.10.2017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0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1A65-1953-9D4F-B329-ECC584A28F3F}" type="datetime1">
              <a:rPr lang="ro-RO" smtClean="0"/>
              <a:t>13.10.2017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81AF-5683-EC4A-BFF6-74DAE00FFEE1}" type="datetime1">
              <a:rPr lang="ro-RO" smtClean="0"/>
              <a:t>13.10.2017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B8A27-ACF3-4747-8926-B3404E4C0C94}" type="datetime1">
              <a:rPr lang="ro-RO" smtClean="0"/>
              <a:t>13.10.2017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1C22-D768-1C4E-9E97-470933A058A7}" type="datetime1">
              <a:rPr lang="ro-RO" smtClean="0"/>
              <a:t>13.10.2017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CBF-3613-F94C-9F31-ABA3C0F1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Noțiuni</a:t>
            </a:r>
            <a:r>
              <a:rPr lang="en-US" dirty="0" smtClean="0"/>
              <a:t> de </a:t>
            </a:r>
            <a:r>
              <a:rPr lang="en-US" dirty="0" err="1" smtClean="0"/>
              <a:t>bază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limbaje</a:t>
            </a:r>
            <a:r>
              <a:rPr lang="en-US" dirty="0" smtClean="0"/>
              <a:t> </a:t>
            </a:r>
            <a:r>
              <a:rPr lang="en-US" dirty="0" err="1" smtClean="0"/>
              <a:t>formale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Curs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6024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Definiție</a:t>
            </a:r>
            <a:r>
              <a:rPr lang="en-US" dirty="0" smtClean="0"/>
              <a:t>: </a:t>
            </a:r>
            <a:r>
              <a:rPr lang="en-US" dirty="0"/>
              <a:t>Un </a:t>
            </a:r>
            <a:r>
              <a:rPr lang="en-US" b="1" i="1" dirty="0"/>
              <a:t>automat </a:t>
            </a:r>
            <a:r>
              <a:rPr lang="en-US" b="1" i="1" dirty="0" err="1" smtClean="0"/>
              <a:t>finit</a:t>
            </a:r>
            <a:r>
              <a:rPr lang="en-US" b="1" i="1" dirty="0" smtClean="0"/>
              <a:t> (AF)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un 5-tuplu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M </a:t>
            </a:r>
            <a:r>
              <a:rPr lang="en-US" dirty="0"/>
              <a:t>= (Q,Σ,δ,q0,F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unde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Q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multime</a:t>
            </a:r>
            <a:r>
              <a:rPr lang="en-US" dirty="0"/>
              <a:t> </a:t>
            </a:r>
            <a:r>
              <a:rPr lang="en-US" dirty="0" err="1"/>
              <a:t>finita</a:t>
            </a:r>
            <a:r>
              <a:rPr lang="en-US" dirty="0"/>
              <a:t> de </a:t>
            </a:r>
            <a:r>
              <a:rPr lang="en-US" dirty="0" err="1"/>
              <a:t>stari</a:t>
            </a:r>
            <a:r>
              <a:rPr lang="en-US" dirty="0"/>
              <a:t> (|Q|&lt;∞)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alfabet</a:t>
            </a:r>
            <a:r>
              <a:rPr lang="en-US" dirty="0"/>
              <a:t> </a:t>
            </a:r>
            <a:r>
              <a:rPr lang="en-US" dirty="0" err="1"/>
              <a:t>finit</a:t>
            </a:r>
            <a:r>
              <a:rPr lang="en-US" dirty="0"/>
              <a:t> (|</a:t>
            </a:r>
            <a:r>
              <a:rPr lang="en-US" dirty="0" err="1"/>
              <a:t>Σ</a:t>
            </a:r>
            <a:r>
              <a:rPr lang="en-US" dirty="0"/>
              <a:t>|&lt;∞)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δ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tranzitie</a:t>
            </a:r>
            <a:r>
              <a:rPr lang="en-US" dirty="0"/>
              <a:t> : </a:t>
            </a:r>
            <a:r>
              <a:rPr lang="en-US" dirty="0" err="1"/>
              <a:t>δ:Q×Σ→P</a:t>
            </a:r>
            <a:r>
              <a:rPr lang="en-US" dirty="0"/>
              <a:t>(Q)</a:t>
            </a:r>
            <a:br>
              <a:rPr lang="en-US" dirty="0"/>
            </a:br>
            <a:r>
              <a:rPr lang="en-US" dirty="0"/>
              <a:t>• q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a </a:t>
            </a:r>
            <a:r>
              <a:rPr lang="en-US" dirty="0" err="1"/>
              <a:t>automatului</a:t>
            </a:r>
            <a:r>
              <a:rPr lang="en-US" dirty="0"/>
              <a:t> </a:t>
            </a:r>
            <a:r>
              <a:rPr lang="en-US" dirty="0" err="1"/>
              <a:t>finit</a:t>
            </a:r>
            <a:r>
              <a:rPr lang="en-US" dirty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 ∊ Q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F⊆Q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multimea</a:t>
            </a:r>
            <a:r>
              <a:rPr lang="en-US" dirty="0"/>
              <a:t> </a:t>
            </a:r>
            <a:r>
              <a:rPr lang="en-US" dirty="0" err="1"/>
              <a:t>starilor</a:t>
            </a:r>
            <a:r>
              <a:rPr lang="en-US" dirty="0"/>
              <a:t> finale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>
                <a:solidFill>
                  <a:srgbClr val="0432FF"/>
                </a:solidFill>
              </a:rPr>
              <a:t>Observații</a:t>
            </a:r>
            <a:r>
              <a:rPr lang="en-US" b="1" i="1" dirty="0" smtClean="0">
                <a:solidFill>
                  <a:srgbClr val="0432FF"/>
                </a:solidFill>
              </a:rPr>
              <a:t> 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432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Q∩Σ=∅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δ:Q×Σ→P</a:t>
            </a:r>
            <a:r>
              <a:rPr lang="en-US" dirty="0"/>
              <a:t>(Q) , ε∈Σ</a:t>
            </a:r>
            <a:r>
              <a:rPr lang="en-US" baseline="30000" dirty="0"/>
              <a:t>0</a:t>
            </a:r>
            <a:r>
              <a:rPr lang="en-US" dirty="0"/>
              <a:t> - </a:t>
            </a:r>
            <a:r>
              <a:rPr lang="en-US" dirty="0" err="1"/>
              <a:t>relatia</a:t>
            </a:r>
            <a:r>
              <a:rPr lang="en-US" dirty="0"/>
              <a:t> 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q,ε</a:t>
            </a:r>
            <a:r>
              <a:rPr lang="en-US" dirty="0"/>
              <a:t>)=p </a:t>
            </a:r>
            <a:r>
              <a:rPr lang="en-US" b="1" dirty="0">
                <a:solidFill>
                  <a:srgbClr val="FF0000"/>
                </a:solidFill>
              </a:rPr>
              <a:t>nu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permisa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Daca</a:t>
            </a:r>
            <a:r>
              <a:rPr lang="en-US" dirty="0"/>
              <a:t> |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)|≤1 </a:t>
            </a:r>
            <a:r>
              <a:rPr lang="en-US" dirty="0" smtClean="0"/>
              <a:t>=&gt; </a:t>
            </a:r>
            <a:r>
              <a:rPr lang="en-US" dirty="0"/>
              <a:t>un automat </a:t>
            </a:r>
            <a:r>
              <a:rPr lang="en-US" dirty="0" err="1"/>
              <a:t>finit</a:t>
            </a:r>
            <a:r>
              <a:rPr lang="en-US" dirty="0"/>
              <a:t> determinist (AFD)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Daca</a:t>
            </a:r>
            <a:r>
              <a:rPr lang="en-US" dirty="0"/>
              <a:t> |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)|&gt;1 (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o stare e </a:t>
            </a:r>
            <a:r>
              <a:rPr lang="en-US" dirty="0" err="1"/>
              <a:t>obtinuta</a:t>
            </a:r>
            <a:r>
              <a:rPr lang="en-US" dirty="0"/>
              <a:t> ca </a:t>
            </a:r>
            <a:r>
              <a:rPr lang="en-US" dirty="0" err="1"/>
              <a:t>rezultat</a:t>
            </a:r>
            <a:r>
              <a:rPr lang="en-US" dirty="0"/>
              <a:t>) </a:t>
            </a:r>
            <a:r>
              <a:rPr lang="en-US" dirty="0" smtClean="0"/>
              <a:t>=&gt; </a:t>
            </a:r>
            <a:r>
              <a:rPr lang="en-US" dirty="0"/>
              <a:t>automat </a:t>
            </a:r>
            <a:r>
              <a:rPr lang="en-US" dirty="0" err="1"/>
              <a:t>finit</a:t>
            </a:r>
            <a:r>
              <a:rPr lang="en-US" dirty="0"/>
              <a:t> </a:t>
            </a:r>
            <a:r>
              <a:rPr lang="en-US" dirty="0" err="1"/>
              <a:t>nedeterminist</a:t>
            </a:r>
            <a:r>
              <a:rPr lang="en-US" dirty="0"/>
              <a:t> (AFN)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i="1" dirty="0" err="1">
                <a:solidFill>
                  <a:srgbClr val="7030A0"/>
                </a:solidFill>
              </a:rPr>
              <a:t>Proprietate</a:t>
            </a:r>
            <a:r>
              <a:rPr lang="en-US" dirty="0"/>
              <a:t>: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AFN M </a:t>
            </a:r>
            <a:r>
              <a:rPr lang="en-US" dirty="0" err="1"/>
              <a:t>exista</a:t>
            </a:r>
            <a:r>
              <a:rPr lang="en-US" dirty="0"/>
              <a:t> un AFD </a:t>
            </a:r>
            <a:r>
              <a:rPr lang="en-US" dirty="0" smtClean="0"/>
              <a:t>M’ </a:t>
            </a:r>
            <a:r>
              <a:rPr lang="en-US" dirty="0" err="1" smtClean="0"/>
              <a:t>echivalent</a:t>
            </a:r>
            <a:r>
              <a:rPr lang="en-US" dirty="0" smtClean="0"/>
              <a:t> </a:t>
            </a:r>
            <a:r>
              <a:rPr lang="en-US" dirty="0"/>
              <a:t>cu M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75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 smtClean="0">
                <a:solidFill>
                  <a:srgbClr val="7030A0"/>
                </a:solidFill>
              </a:rPr>
              <a:t>Configurație</a:t>
            </a:r>
            <a:r>
              <a:rPr lang="en-US" b="1" i="1" dirty="0" smtClean="0">
                <a:solidFill>
                  <a:srgbClr val="7030A0"/>
                </a:solidFill>
              </a:rPr>
              <a:t>  C</a:t>
            </a:r>
            <a:r>
              <a:rPr lang="en-US" b="1" i="1" dirty="0">
                <a:solidFill>
                  <a:srgbClr val="7030A0"/>
                </a:solidFill>
              </a:rPr>
              <a:t>=(</a:t>
            </a:r>
            <a:r>
              <a:rPr lang="en-US" b="1" i="1" dirty="0" err="1">
                <a:solidFill>
                  <a:srgbClr val="7030A0"/>
                </a:solidFill>
              </a:rPr>
              <a:t>q,x</a:t>
            </a:r>
            <a:r>
              <a:rPr lang="en-US" b="1" i="1" dirty="0">
                <a:solidFill>
                  <a:srgbClr val="7030A0"/>
                </a:solidFill>
              </a:rPr>
              <a:t>) </a:t>
            </a:r>
            <a:endParaRPr lang="en-US" b="1" i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Unde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q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smtClean="0"/>
              <a:t>stare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 smtClean="0"/>
              <a:t>secvență</a:t>
            </a:r>
            <a:r>
              <a:rPr lang="en-US" dirty="0" smtClean="0"/>
              <a:t> </a:t>
            </a:r>
            <a:r>
              <a:rPr lang="en-US" dirty="0" err="1"/>
              <a:t>necitita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/>
              <a:t>banda</a:t>
            </a:r>
            <a:r>
              <a:rPr lang="en-US" dirty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: x ∊ ∑*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Configurația</a:t>
            </a:r>
            <a:r>
              <a:rPr lang="en-US" dirty="0" smtClean="0"/>
              <a:t> </a:t>
            </a:r>
            <a:r>
              <a:rPr lang="en-US" dirty="0" err="1" smtClean="0"/>
              <a:t>inițială</a:t>
            </a:r>
            <a:r>
              <a:rPr lang="en-US" dirty="0" smtClean="0"/>
              <a:t> </a:t>
            </a:r>
            <a:r>
              <a:rPr lang="en-US" dirty="0"/>
              <a:t>: (q</a:t>
            </a:r>
            <a:r>
              <a:rPr lang="en-US" baseline="-25000" dirty="0"/>
              <a:t>0</a:t>
            </a:r>
            <a:r>
              <a:rPr lang="en-US" dirty="0"/>
              <a:t>,w) , </a:t>
            </a:r>
            <a:r>
              <a:rPr lang="en-US" dirty="0" smtClean="0"/>
              <a:t>w - </a:t>
            </a:r>
            <a:r>
              <a:rPr lang="en-US" dirty="0" err="1"/>
              <a:t>î</a:t>
            </a:r>
            <a:r>
              <a:rPr lang="en-US" dirty="0" err="1" smtClean="0"/>
              <a:t>ntreaga</a:t>
            </a:r>
            <a:r>
              <a:rPr lang="en-US" dirty="0" smtClean="0"/>
              <a:t> </a:t>
            </a:r>
            <a:r>
              <a:rPr lang="en-US" dirty="0" err="1"/>
              <a:t>secventa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Configurarea</a:t>
            </a:r>
            <a:r>
              <a:rPr lang="en-US" dirty="0" smtClean="0"/>
              <a:t> </a:t>
            </a:r>
            <a:r>
              <a:rPr lang="en-US" dirty="0" err="1"/>
              <a:t>finala</a:t>
            </a:r>
            <a:r>
              <a:rPr lang="en-US" dirty="0"/>
              <a:t> : </a:t>
            </a:r>
            <a:r>
              <a:rPr lang="en-US" dirty="0" smtClean="0"/>
              <a:t>(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,</a:t>
            </a:r>
            <a:r>
              <a:rPr lang="en-US" dirty="0" err="1"/>
              <a:t>ε</a:t>
            </a:r>
            <a:r>
              <a:rPr lang="en-US" dirty="0"/>
              <a:t>) ,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∈ F, </a:t>
            </a:r>
            <a:r>
              <a:rPr lang="en-US" dirty="0" err="1"/>
              <a:t>ε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 smtClean="0"/>
              <a:t>vidă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corespunde</a:t>
            </a:r>
            <a:r>
              <a:rPr lang="en-US" dirty="0" smtClean="0"/>
              <a:t> </a:t>
            </a:r>
            <a:r>
              <a:rPr lang="en-US" dirty="0" err="1" smtClean="0"/>
              <a:t>intotdeauna</a:t>
            </a:r>
            <a:r>
              <a:rPr lang="en-US" dirty="0" smtClean="0"/>
              <a:t> </a:t>
            </a:r>
            <a:r>
              <a:rPr lang="en-US" dirty="0" err="1" smtClean="0"/>
              <a:t>acceptarii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Relații</a:t>
            </a:r>
            <a:r>
              <a:rPr lang="en-US" dirty="0" smtClean="0"/>
              <a:t> definite </a:t>
            </a:r>
            <a:r>
              <a:rPr lang="en-US" dirty="0" err="1" smtClean="0"/>
              <a:t>între</a:t>
            </a:r>
            <a:r>
              <a:rPr lang="en-US" dirty="0" smtClean="0"/>
              <a:t> </a:t>
            </a:r>
            <a:r>
              <a:rPr lang="en-US" dirty="0" err="1" smtClean="0"/>
              <a:t>configurații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/>
          <a:lstStyle/>
          <a:p>
            <a:r>
              <a:rPr lang="en-US" dirty="0"/>
              <a:t>⊢ </a:t>
            </a:r>
            <a:r>
              <a:rPr lang="en-US" b="1" dirty="0" err="1" smtClean="0">
                <a:solidFill>
                  <a:srgbClr val="0432FF"/>
                </a:solidFill>
              </a:rPr>
              <a:t>tranziție</a:t>
            </a:r>
            <a:r>
              <a:rPr lang="en-US" dirty="0" smtClean="0"/>
              <a:t> (</a:t>
            </a:r>
            <a:r>
              <a:rPr lang="en-US" dirty="0" err="1" smtClean="0"/>
              <a:t>simplă</a:t>
            </a:r>
            <a:r>
              <a:rPr lang="en-US" dirty="0" smtClean="0"/>
              <a:t>, </a:t>
            </a:r>
            <a:r>
              <a:rPr lang="en-US" dirty="0" err="1" smtClean="0"/>
              <a:t>într</a:t>
            </a:r>
            <a:r>
              <a:rPr lang="en-US" dirty="0" smtClean="0"/>
              <a:t>-un pas, </a:t>
            </a:r>
            <a:r>
              <a:rPr lang="en-US" dirty="0" err="1" smtClean="0"/>
              <a:t>en</a:t>
            </a:r>
            <a:r>
              <a:rPr lang="en-US" dirty="0" smtClean="0"/>
              <a:t>. </a:t>
            </a:r>
            <a:r>
              <a:rPr lang="en-US" i="1" dirty="0"/>
              <a:t>m</a:t>
            </a:r>
            <a:r>
              <a:rPr lang="en-US" i="1" dirty="0" smtClean="0"/>
              <a:t>ove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q,ax</a:t>
            </a:r>
            <a:r>
              <a:rPr lang="en-US" dirty="0"/>
              <a:t>) ⊢ (</a:t>
            </a:r>
            <a:r>
              <a:rPr lang="en-US" dirty="0" err="1"/>
              <a:t>p,x</a:t>
            </a:r>
            <a:r>
              <a:rPr lang="en-US" dirty="0"/>
              <a:t>) , p ∈ 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/>
              <a:t>⊢  </a:t>
            </a:r>
            <a:r>
              <a:rPr lang="en-US" b="1" dirty="0">
                <a:solidFill>
                  <a:srgbClr val="0432FF"/>
                </a:solidFill>
              </a:rPr>
              <a:t>k </a:t>
            </a:r>
            <a:r>
              <a:rPr lang="en-US" b="1" dirty="0" err="1" smtClean="0">
                <a:solidFill>
                  <a:srgbClr val="0432FF"/>
                </a:solidFill>
              </a:rPr>
              <a:t>tranziție</a:t>
            </a:r>
            <a:r>
              <a:rPr lang="en-US" b="1" dirty="0" smtClean="0">
                <a:solidFill>
                  <a:srgbClr val="0432FF"/>
                </a:solidFill>
              </a:rPr>
              <a:t>  </a:t>
            </a:r>
            <a:r>
              <a:rPr lang="en-US" dirty="0" smtClean="0"/>
              <a:t>= o </a:t>
            </a:r>
            <a:r>
              <a:rPr lang="en-US" dirty="0" err="1" smtClean="0"/>
              <a:t>secvență</a:t>
            </a:r>
            <a:r>
              <a:rPr lang="en-US" dirty="0" smtClean="0"/>
              <a:t> </a:t>
            </a:r>
            <a:r>
              <a:rPr lang="en-US" dirty="0"/>
              <a:t>de k </a:t>
            </a:r>
            <a:r>
              <a:rPr lang="en-US" dirty="0" err="1" smtClean="0"/>
              <a:t>tranziții</a:t>
            </a:r>
            <a:r>
              <a:rPr lang="en-US" dirty="0" smtClean="0"/>
              <a:t> </a:t>
            </a:r>
            <a:r>
              <a:rPr lang="en-US" dirty="0" err="1"/>
              <a:t>directe</a:t>
            </a:r>
            <a:r>
              <a:rPr lang="en-US" dirty="0"/>
              <a:t>) C</a:t>
            </a:r>
            <a:r>
              <a:rPr lang="en-US" baseline="-25000" dirty="0"/>
              <a:t>0</a:t>
            </a:r>
            <a:r>
              <a:rPr lang="en-US" dirty="0"/>
              <a:t> ⊢ C</a:t>
            </a:r>
            <a:r>
              <a:rPr lang="en-US" baseline="-25000" dirty="0" smtClean="0"/>
              <a:t>1</a:t>
            </a:r>
            <a:r>
              <a:rPr lang="en-US" dirty="0"/>
              <a:t> ⊢</a:t>
            </a:r>
            <a:r>
              <a:rPr lang="en-US" dirty="0" smtClean="0"/>
              <a:t>...</a:t>
            </a:r>
            <a:r>
              <a:rPr lang="en-US" dirty="0"/>
              <a:t> ⊢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⊢  </a:t>
            </a:r>
            <a:r>
              <a:rPr lang="en-US" b="1" dirty="0">
                <a:solidFill>
                  <a:srgbClr val="0432FF"/>
                </a:solidFill>
              </a:rPr>
              <a:t>+ </a:t>
            </a:r>
            <a:r>
              <a:rPr lang="en-US" b="1" dirty="0" err="1" smtClean="0">
                <a:solidFill>
                  <a:srgbClr val="0432FF"/>
                </a:solidFill>
              </a:rPr>
              <a:t>tranziție</a:t>
            </a:r>
            <a:r>
              <a:rPr lang="en-US" b="1" dirty="0">
                <a:solidFill>
                  <a:srgbClr val="0432FF"/>
                </a:solidFill>
              </a:rPr>
              <a:t/>
            </a:r>
            <a:br>
              <a:rPr lang="en-US" b="1" dirty="0">
                <a:solidFill>
                  <a:srgbClr val="0432FF"/>
                </a:solidFill>
              </a:rPr>
            </a:br>
            <a:r>
              <a:rPr lang="en-US" dirty="0"/>
              <a:t>C ⊢ C′ : </a:t>
            </a:r>
            <a:r>
              <a:rPr lang="en-US" dirty="0" smtClean="0"/>
              <a:t>∃ </a:t>
            </a:r>
            <a:r>
              <a:rPr lang="en-US" dirty="0"/>
              <a:t>k&gt;0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 smtClean="0"/>
              <a:t>încât</a:t>
            </a:r>
            <a:r>
              <a:rPr lang="en-US" dirty="0" smtClean="0"/>
              <a:t> 	C </a:t>
            </a:r>
            <a:r>
              <a:rPr lang="en-US" dirty="0"/>
              <a:t>⊢ </a:t>
            </a:r>
            <a:r>
              <a:rPr lang="en-US" dirty="0" smtClean="0"/>
              <a:t>C</a:t>
            </a:r>
            <a:r>
              <a:rPr lang="en-US" dirty="0"/>
              <a:t>′ </a:t>
            </a:r>
          </a:p>
          <a:p>
            <a:r>
              <a:rPr lang="en-US" dirty="0"/>
              <a:t>⊢  </a:t>
            </a:r>
            <a:r>
              <a:rPr lang="en-US" b="1" dirty="0">
                <a:solidFill>
                  <a:srgbClr val="0432FF"/>
                </a:solidFill>
              </a:rPr>
              <a:t>* </a:t>
            </a:r>
            <a:r>
              <a:rPr lang="en-US" b="1" dirty="0" err="1" smtClean="0">
                <a:solidFill>
                  <a:srgbClr val="0432FF"/>
                </a:solidFill>
              </a:rPr>
              <a:t>tranziție</a:t>
            </a:r>
            <a:r>
              <a:rPr lang="en-US" b="1" dirty="0" smtClean="0">
                <a:solidFill>
                  <a:srgbClr val="0432FF"/>
                </a:solidFill>
              </a:rPr>
              <a:t> (</a:t>
            </a:r>
            <a:r>
              <a:rPr lang="en-US" b="1" dirty="0" err="1" smtClean="0">
                <a:solidFill>
                  <a:srgbClr val="0432FF"/>
                </a:solidFill>
              </a:rPr>
              <a:t>tranziție</a:t>
            </a:r>
            <a:r>
              <a:rPr lang="en-US" b="1" dirty="0" smtClean="0">
                <a:solidFill>
                  <a:srgbClr val="0432FF"/>
                </a:solidFill>
              </a:rPr>
              <a:t> </a:t>
            </a:r>
            <a:r>
              <a:rPr lang="en-US" b="1" dirty="0" err="1" smtClean="0">
                <a:solidFill>
                  <a:srgbClr val="0432FF"/>
                </a:solidFill>
              </a:rPr>
              <a:t>stelată</a:t>
            </a:r>
            <a:r>
              <a:rPr lang="en-US" b="1" dirty="0" smtClean="0">
                <a:solidFill>
                  <a:srgbClr val="0432FF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 ⊢ C′ : </a:t>
            </a:r>
            <a:r>
              <a:rPr lang="en-US" dirty="0" smtClean="0"/>
              <a:t>∃ </a:t>
            </a:r>
            <a:r>
              <a:rPr lang="en-US" dirty="0"/>
              <a:t>k≥0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 smtClean="0"/>
              <a:t>încât</a:t>
            </a:r>
            <a:r>
              <a:rPr lang="en-US" dirty="0" smtClean="0"/>
              <a:t> 	C </a:t>
            </a:r>
            <a:r>
              <a:rPr lang="en-US" dirty="0"/>
              <a:t>⊢ C′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1176" y="2825906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176" y="334144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2863" y="3729331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1176" y="4271343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0406" y="4639200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4165" y="4779510"/>
            <a:ext cx="463137" cy="231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9914" y="374071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12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766"/>
            <a:ext cx="10515600" cy="558319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 : </a:t>
            </a:r>
            <a:r>
              <a:rPr lang="en-US" b="1" i="1" dirty="0" err="1"/>
              <a:t>Limbajul</a:t>
            </a:r>
            <a:r>
              <a:rPr lang="en-US" dirty="0"/>
              <a:t> </a:t>
            </a:r>
            <a:r>
              <a:rPr lang="en-US" dirty="0" err="1" smtClean="0"/>
              <a:t>acceptat</a:t>
            </a:r>
            <a:r>
              <a:rPr lang="en-US" dirty="0" smtClean="0"/>
              <a:t> </a:t>
            </a:r>
            <a:r>
              <a:rPr lang="en-US" dirty="0"/>
              <a:t>de AF M = (Q,Σ,δ,q0,F) </a:t>
            </a:r>
            <a:r>
              <a:rPr lang="en-US" dirty="0" err="1"/>
              <a:t>este</a:t>
            </a:r>
            <a:r>
              <a:rPr lang="en-US" dirty="0"/>
              <a:t> 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L(M</a:t>
            </a:r>
            <a:r>
              <a:rPr lang="en-US" dirty="0"/>
              <a:t>)={ w 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 | (q</a:t>
            </a:r>
            <a:r>
              <a:rPr lang="en-US" baseline="-25000" dirty="0"/>
              <a:t>0</a:t>
            </a:r>
            <a:r>
              <a:rPr lang="en-US" dirty="0"/>
              <a:t>,w) </a:t>
            </a:r>
            <a:r>
              <a:rPr lang="en-US" sz="3200" dirty="0"/>
              <a:t>⊢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,</a:t>
            </a:r>
            <a:r>
              <a:rPr lang="en-US" dirty="0" err="1"/>
              <a:t>ε</a:t>
            </a:r>
            <a:r>
              <a:rPr lang="en-US" dirty="0"/>
              <a:t>) ,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∈F }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 smtClean="0">
                <a:solidFill>
                  <a:srgbClr val="0432FF"/>
                </a:solidFill>
              </a:rPr>
              <a:t>Observații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 automate finite 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echivalente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genereaza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 smtClean="0"/>
              <a:t>limbaj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/>
              <a:t>L(M</a:t>
            </a:r>
            <a:r>
              <a:rPr lang="en-US" baseline="-25000" dirty="0"/>
              <a:t>1</a:t>
            </a:r>
            <a:r>
              <a:rPr lang="en-US" dirty="0"/>
              <a:t>)=L(M</a:t>
            </a:r>
            <a:r>
              <a:rPr lang="en-US" baseline="-25000" dirty="0"/>
              <a:t>2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ε</a:t>
            </a:r>
            <a:r>
              <a:rPr lang="en-US" dirty="0"/>
              <a:t> ∈ L(M)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∈F (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 smtClean="0"/>
              <a:t>inițială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stare </a:t>
            </a:r>
            <a:r>
              <a:rPr lang="en-US" dirty="0" err="1" smtClean="0"/>
              <a:t>finală</a:t>
            </a:r>
            <a:r>
              <a:rPr lang="en-US" dirty="0" smtClean="0"/>
              <a:t>)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65767" y="102803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Reprezentări</a:t>
            </a:r>
            <a:r>
              <a:rPr lang="en-US" dirty="0" smtClean="0"/>
              <a:t> 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⊢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limbaje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naturale</a:t>
            </a:r>
            <a:r>
              <a:rPr lang="en-US" dirty="0"/>
              <a:t> (ex. </a:t>
            </a:r>
            <a:r>
              <a:rPr lang="en-US" dirty="0" err="1" smtClean="0"/>
              <a:t>Engleza</a:t>
            </a:r>
            <a:r>
              <a:rPr lang="en-US" dirty="0" smtClean="0"/>
              <a:t>, </a:t>
            </a:r>
            <a:r>
              <a:rPr lang="en-US" dirty="0" err="1" smtClean="0"/>
              <a:t>română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 err="1"/>
              <a:t>programare</a:t>
            </a:r>
            <a:r>
              <a:rPr lang="en-US" dirty="0"/>
              <a:t> (ex. C,C++) </a:t>
            </a:r>
            <a:endParaRPr lang="en-US" dirty="0" smtClean="0"/>
          </a:p>
          <a:p>
            <a:r>
              <a:rPr lang="en-US" dirty="0" err="1" smtClean="0"/>
              <a:t>formale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065" y="1846201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smtClean="0"/>
              <a:t>Un </a:t>
            </a:r>
            <a:r>
              <a:rPr lang="en-US" dirty="0" err="1" smtClean="0"/>
              <a:t>copil</a:t>
            </a:r>
            <a:r>
              <a:rPr lang="en-US" dirty="0" smtClean="0"/>
              <a:t> </a:t>
            </a:r>
            <a:r>
              <a:rPr lang="en-US" dirty="0"/>
              <a:t>are un </a:t>
            </a:r>
            <a:r>
              <a:rPr lang="en-US" dirty="0" err="1" smtClean="0"/>
              <a:t>câine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S→</a:t>
            </a:r>
            <a:r>
              <a:rPr lang="en-US" dirty="0" smtClean="0"/>
              <a:t>PV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P→ </a:t>
            </a:r>
            <a:r>
              <a:rPr lang="en-US" i="1" dirty="0" smtClean="0"/>
              <a:t>un</a:t>
            </a:r>
            <a:r>
              <a:rPr lang="en-US" dirty="0" smtClean="0"/>
              <a:t> </a:t>
            </a:r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N→ </a:t>
            </a:r>
            <a:r>
              <a:rPr lang="en-US" i="1" dirty="0" err="1" smtClean="0"/>
              <a:t>copil</a:t>
            </a:r>
            <a:r>
              <a:rPr lang="en-US" dirty="0" smtClean="0"/>
              <a:t> </a:t>
            </a:r>
            <a:r>
              <a:rPr lang="en-US" dirty="0" err="1"/>
              <a:t>sau</a:t>
            </a:r>
            <a:r>
              <a:rPr lang="en-US" dirty="0"/>
              <a:t> N→ </a:t>
            </a:r>
            <a:r>
              <a:rPr lang="en-US" i="1" dirty="0" err="1" smtClean="0"/>
              <a:t>caine</a:t>
            </a:r>
            <a:r>
              <a:rPr lang="en-US" dirty="0" smtClean="0"/>
              <a:t>    		(</a:t>
            </a:r>
            <a:r>
              <a:rPr lang="en-US" dirty="0" err="1" smtClean="0"/>
              <a:t>N</a:t>
            </a:r>
            <a:r>
              <a:rPr lang="en-US" dirty="0" err="1" smtClean="0"/>
              <a:t>→</a:t>
            </a:r>
            <a:r>
              <a:rPr lang="en-US" i="1" dirty="0" err="1" smtClean="0"/>
              <a:t>copil</a:t>
            </a:r>
            <a:r>
              <a:rPr lang="en-US" dirty="0" err="1" smtClean="0"/>
              <a:t>|</a:t>
            </a:r>
            <a:r>
              <a:rPr lang="en-US" i="1" dirty="0" err="1" smtClean="0"/>
              <a:t>caine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 </a:t>
            </a:r>
            <a:r>
              <a:rPr lang="en-US" dirty="0"/>
              <a:t>→ </a:t>
            </a:r>
            <a:r>
              <a:rPr lang="en-US" dirty="0" smtClean="0"/>
              <a:t>QC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 → </a:t>
            </a:r>
            <a:r>
              <a:rPr lang="en-US" i="1" dirty="0"/>
              <a:t>are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 </a:t>
            </a:r>
            <a:r>
              <a:rPr lang="en-US" dirty="0"/>
              <a:t>→ AN</a:t>
            </a:r>
            <a:br>
              <a:rPr lang="en-US" dirty="0"/>
            </a:br>
            <a:r>
              <a:rPr lang="en-US" dirty="0"/>
              <a:t>A → </a:t>
            </a:r>
            <a:r>
              <a:rPr lang="en-US" i="1" dirty="0"/>
              <a:t>un</a:t>
            </a:r>
            <a:r>
              <a:rPr lang="en-US" dirty="0"/>
              <a:t> | </a:t>
            </a:r>
            <a:r>
              <a:rPr lang="en-US" i="1" dirty="0"/>
              <a:t>o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51665" y="1825625"/>
            <a:ext cx="599802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A→ α </a:t>
            </a:r>
            <a:r>
              <a:rPr lang="en-US" dirty="0" smtClean="0"/>
              <a:t>= </a:t>
            </a:r>
            <a:r>
              <a:rPr lang="en-US" b="1" dirty="0" err="1" smtClean="0"/>
              <a:t>regula</a:t>
            </a:r>
            <a:endParaRPr lang="en-US" b="1" dirty="0" smtClean="0"/>
          </a:p>
          <a:p>
            <a:r>
              <a:rPr lang="en-US" dirty="0" smtClean="0"/>
              <a:t>S,P,V,N,Q,C,A = </a:t>
            </a:r>
            <a:r>
              <a:rPr lang="en-US" b="1" dirty="0" err="1" smtClean="0"/>
              <a:t>simboluri</a:t>
            </a:r>
            <a:r>
              <a:rPr lang="en-US" b="1" dirty="0" smtClean="0"/>
              <a:t> </a:t>
            </a:r>
            <a:r>
              <a:rPr lang="en-US" b="1" dirty="0" err="1" smtClean="0"/>
              <a:t>neterminale</a:t>
            </a:r>
            <a:endParaRPr lang="en-US" b="1" dirty="0" smtClean="0"/>
          </a:p>
          <a:p>
            <a:r>
              <a:rPr lang="en-US" i="1" dirty="0" err="1"/>
              <a:t>o,un,femeie,caine,are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b="1" dirty="0" err="1"/>
              <a:t>simboluri</a:t>
            </a:r>
            <a:r>
              <a:rPr lang="en-US" b="1" dirty="0"/>
              <a:t> </a:t>
            </a:r>
            <a:r>
              <a:rPr lang="en-US" b="1" dirty="0" err="1" smtClean="0"/>
              <a:t>terminale</a:t>
            </a:r>
            <a:endParaRPr lang="en-US" b="1" dirty="0" smtClean="0"/>
          </a:p>
          <a:p>
            <a:pPr marL="0" indent="0">
              <a:buNone/>
            </a:pPr>
            <a:r>
              <a:rPr lang="en-US" b="1" u="sng" dirty="0" err="1">
                <a:solidFill>
                  <a:srgbClr val="FF0000"/>
                </a:solidFill>
              </a:rPr>
              <a:t>Observatii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Propozitia</a:t>
            </a:r>
            <a:r>
              <a:rPr lang="en-US" dirty="0" smtClean="0"/>
              <a:t> = </a:t>
            </a:r>
            <a:r>
              <a:rPr lang="en-US" dirty="0" err="1"/>
              <a:t>cuvant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/>
              <a:t>simboluri</a:t>
            </a:r>
            <a:r>
              <a:rPr lang="en-US" dirty="0"/>
              <a:t> </a:t>
            </a:r>
            <a:r>
              <a:rPr lang="en-US" dirty="0" err="1"/>
              <a:t>terminale</a:t>
            </a:r>
            <a:r>
              <a:rPr lang="en-US" dirty="0"/>
              <a:t>)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nota cu w.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S⇒PV⇒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NV</a:t>
            </a:r>
            <a:r>
              <a:rPr lang="en-US" dirty="0" err="1"/>
              <a:t>⇒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NQC</a:t>
            </a:r>
            <a:r>
              <a:rPr lang="en-US" dirty="0" err="1"/>
              <a:t>⇒</a:t>
            </a:r>
            <a:r>
              <a:rPr lang="en-US" dirty="0" err="1" smtClean="0"/>
              <a:t>o</a:t>
            </a:r>
            <a:r>
              <a:rPr lang="en-US" dirty="0" smtClean="0"/>
              <a:t> N are C  -forma </a:t>
            </a:r>
            <a:r>
              <a:rPr lang="en-US" dirty="0" err="1"/>
              <a:t>propozitionala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În</a:t>
            </a:r>
            <a:r>
              <a:rPr lang="de-DE" dirty="0" smtClean="0"/>
              <a:t> </a:t>
            </a:r>
            <a:r>
              <a:rPr lang="de-DE" dirty="0" err="1"/>
              <a:t>general</a:t>
            </a:r>
            <a:r>
              <a:rPr lang="de-DE" dirty="0"/>
              <a:t> : </a:t>
            </a:r>
            <a:r>
              <a:rPr lang="de-DE" dirty="0" err="1"/>
              <a:t>w</a:t>
            </a:r>
            <a:r>
              <a:rPr lang="de-DE" dirty="0"/>
              <a:t>=a</a:t>
            </a:r>
            <a:r>
              <a:rPr lang="de-DE" baseline="-25000" dirty="0"/>
              <a:t>1</a:t>
            </a:r>
            <a:r>
              <a:rPr lang="de-DE" dirty="0"/>
              <a:t>a</a:t>
            </a:r>
            <a:r>
              <a:rPr lang="de-DE" baseline="-25000" dirty="0"/>
              <a:t>2</a:t>
            </a:r>
            <a:r>
              <a:rPr lang="de-DE" dirty="0"/>
              <a:t>. . . a</a:t>
            </a:r>
            <a:r>
              <a:rPr lang="de-DE" baseline="-25000" dirty="0"/>
              <a:t>n</a:t>
            </a:r>
            <a:r>
              <a:rPr lang="de-DE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Regula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corectitudinea</a:t>
            </a:r>
            <a:r>
              <a:rPr lang="en-US" dirty="0" smtClean="0"/>
              <a:t> </a:t>
            </a:r>
            <a:r>
              <a:rPr lang="en-US" dirty="0" err="1" smtClean="0"/>
              <a:t>sintaxei,dar</a:t>
            </a:r>
            <a:r>
              <a:rPr lang="en-US" dirty="0" smtClean="0"/>
              <a:t> NU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corectitudinea</a:t>
            </a:r>
            <a:r>
              <a:rPr lang="en-US" dirty="0" smtClean="0"/>
              <a:t> </a:t>
            </a:r>
            <a:r>
              <a:rPr lang="en-US" dirty="0" err="1" smtClean="0"/>
              <a:t>semantică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535"/>
          </a:xfrm>
        </p:spPr>
        <p:txBody>
          <a:bodyPr/>
          <a:lstStyle/>
          <a:p>
            <a:r>
              <a:rPr lang="en-US" dirty="0" err="1" smtClean="0"/>
              <a:t>Gramatică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660"/>
            <a:ext cx="10515600" cy="4906303"/>
          </a:xfrm>
        </p:spPr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Definiție</a:t>
            </a:r>
            <a:r>
              <a:rPr lang="en-US" dirty="0" smtClean="0"/>
              <a:t>: O </a:t>
            </a:r>
            <a:r>
              <a:rPr lang="en-US" b="1" dirty="0" err="1"/>
              <a:t>gramatica</a:t>
            </a:r>
            <a:r>
              <a:rPr lang="en-US" dirty="0"/>
              <a:t> (</a:t>
            </a:r>
            <a:r>
              <a:rPr lang="en-US" dirty="0" err="1"/>
              <a:t>formala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cvadruplu</a:t>
            </a:r>
            <a:r>
              <a:rPr lang="en-US" dirty="0"/>
              <a:t> : </a:t>
            </a:r>
            <a:r>
              <a:rPr lang="en-US" dirty="0" smtClean="0"/>
              <a:t>G</a:t>
            </a:r>
            <a:r>
              <a:rPr lang="en-US" dirty="0"/>
              <a:t>=(N,Σ,P,S)</a:t>
            </a:r>
            <a:br>
              <a:rPr lang="en-US" dirty="0"/>
            </a:b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semnificatii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2800" dirty="0"/>
              <a:t>N - </a:t>
            </a:r>
            <a:r>
              <a:rPr lang="en-US" sz="2800" dirty="0" err="1"/>
              <a:t>multimea</a:t>
            </a:r>
            <a:r>
              <a:rPr lang="en-US" sz="2800" dirty="0"/>
              <a:t> </a:t>
            </a:r>
            <a:r>
              <a:rPr lang="en-US" sz="2800" dirty="0" err="1"/>
              <a:t>simbolurilor</a:t>
            </a:r>
            <a:r>
              <a:rPr lang="en-US" sz="2800" dirty="0"/>
              <a:t> </a:t>
            </a:r>
            <a:r>
              <a:rPr lang="en-US" sz="2800" dirty="0" err="1"/>
              <a:t>neterminale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|N| &lt; ∞ </a:t>
            </a:r>
          </a:p>
          <a:p>
            <a:pPr lvl="1"/>
            <a:r>
              <a:rPr lang="en-US" sz="2800" dirty="0" err="1"/>
              <a:t>Σ</a:t>
            </a:r>
            <a:r>
              <a:rPr lang="en-US" sz="2800" dirty="0"/>
              <a:t> - </a:t>
            </a:r>
            <a:r>
              <a:rPr lang="en-US" sz="2800" dirty="0" err="1"/>
              <a:t>multimea</a:t>
            </a:r>
            <a:r>
              <a:rPr lang="en-US" sz="2800" dirty="0"/>
              <a:t> </a:t>
            </a:r>
            <a:r>
              <a:rPr lang="en-US" sz="2800" dirty="0" err="1"/>
              <a:t>simbolurilor</a:t>
            </a:r>
            <a:r>
              <a:rPr lang="en-US" sz="2800" dirty="0"/>
              <a:t> </a:t>
            </a:r>
            <a:r>
              <a:rPr lang="en-US" sz="2800" dirty="0" err="1"/>
              <a:t>terminale</a:t>
            </a:r>
            <a:r>
              <a:rPr lang="en-US" sz="2800" dirty="0"/>
              <a:t> (</a:t>
            </a:r>
            <a:r>
              <a:rPr lang="en-US" sz="2800" dirty="0" err="1"/>
              <a:t>alfabetul</a:t>
            </a:r>
            <a:r>
              <a:rPr lang="en-US" sz="2800" dirty="0"/>
              <a:t>) </a:t>
            </a:r>
            <a:r>
              <a:rPr lang="en-US" sz="2800" dirty="0" err="1"/>
              <a:t>si</a:t>
            </a:r>
            <a:r>
              <a:rPr lang="en-US" sz="2800" dirty="0"/>
              <a:t> |</a:t>
            </a:r>
            <a:r>
              <a:rPr lang="en-US" sz="2800" dirty="0" err="1"/>
              <a:t>Σ</a:t>
            </a:r>
            <a:r>
              <a:rPr lang="en-US" sz="2800" dirty="0"/>
              <a:t>|¡∞ </a:t>
            </a:r>
          </a:p>
          <a:p>
            <a:pPr lvl="1"/>
            <a:r>
              <a:rPr lang="en-US" sz="2800" dirty="0"/>
              <a:t>P - o </a:t>
            </a:r>
            <a:r>
              <a:rPr lang="en-US" sz="2800" dirty="0" err="1"/>
              <a:t>multime</a:t>
            </a:r>
            <a:r>
              <a:rPr lang="en-US" sz="2800" dirty="0"/>
              <a:t> </a:t>
            </a:r>
            <a:r>
              <a:rPr lang="en-US" sz="2800" dirty="0" err="1"/>
              <a:t>finita,reprezentand</a:t>
            </a:r>
            <a:r>
              <a:rPr lang="en-US" sz="2800" dirty="0"/>
              <a:t> </a:t>
            </a:r>
            <a:r>
              <a:rPr lang="en-US" sz="2800" dirty="0" err="1"/>
              <a:t>multimea</a:t>
            </a:r>
            <a:r>
              <a:rPr lang="en-US" sz="2800" dirty="0"/>
              <a:t> </a:t>
            </a:r>
            <a:r>
              <a:rPr lang="en-US" sz="2800" dirty="0" err="1"/>
              <a:t>productiilor</a:t>
            </a:r>
            <a:r>
              <a:rPr lang="en-US" sz="2800" dirty="0"/>
              <a:t>, </a:t>
            </a:r>
            <a:r>
              <a:rPr lang="en-US" sz="2800" dirty="0" err="1"/>
              <a:t>avand</a:t>
            </a:r>
            <a:r>
              <a:rPr lang="en-US" sz="2800" dirty="0"/>
              <a:t> </a:t>
            </a:r>
            <a:r>
              <a:rPr lang="en-US" sz="2800" dirty="0" err="1"/>
              <a:t>proprietatea</a:t>
            </a:r>
            <a:r>
              <a:rPr lang="en-US" sz="2800" dirty="0"/>
              <a:t>: P⊆(N∪Σ)</a:t>
            </a:r>
            <a:r>
              <a:rPr lang="en-US" sz="2800" baseline="30000" dirty="0"/>
              <a:t>∗</a:t>
            </a:r>
            <a:r>
              <a:rPr lang="en-US" sz="2800" dirty="0"/>
              <a:t> N(N∪Σ)</a:t>
            </a:r>
            <a:r>
              <a:rPr lang="en-US" sz="2800" baseline="30000" dirty="0"/>
              <a:t>∗</a:t>
            </a:r>
            <a:r>
              <a:rPr lang="en-US" sz="2800" dirty="0"/>
              <a:t> X(N∪Σ)</a:t>
            </a:r>
            <a:r>
              <a:rPr lang="en-US" sz="2800" baseline="30000" dirty="0"/>
              <a:t>∗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S∈N - </a:t>
            </a:r>
            <a:r>
              <a:rPr lang="en-US" sz="2800" dirty="0" err="1"/>
              <a:t>simbol</a:t>
            </a:r>
            <a:r>
              <a:rPr lang="en-US" sz="2800" dirty="0"/>
              <a:t> de </a:t>
            </a:r>
            <a:r>
              <a:rPr lang="en-US" sz="2800" dirty="0" smtClean="0"/>
              <a:t>start/</a:t>
            </a:r>
            <a:r>
              <a:rPr lang="en-US" sz="2800" dirty="0" err="1" smtClean="0"/>
              <a:t>axioma</a:t>
            </a:r>
            <a:endParaRPr lang="en-US" sz="2800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432FF"/>
                </a:solidFill>
              </a:rPr>
              <a:t>Observații</a:t>
            </a:r>
            <a:r>
              <a:rPr lang="en-US" dirty="0" smtClean="0"/>
              <a:t> </a:t>
            </a:r>
            <a:r>
              <a:rPr lang="en-US" dirty="0"/>
              <a:t>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/>
              <a:t>α,β)∈P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productie</a:t>
            </a:r>
            <a:r>
              <a:rPr lang="en-US" dirty="0"/>
              <a:t> </a:t>
            </a:r>
            <a:r>
              <a:rPr lang="en-US" dirty="0" err="1" smtClean="0"/>
              <a:t>notată</a:t>
            </a:r>
            <a:r>
              <a:rPr lang="en-US" dirty="0" smtClean="0"/>
              <a:t> </a:t>
            </a:r>
            <a:r>
              <a:rPr lang="en-US" dirty="0"/>
              <a:t>α→</a:t>
            </a:r>
            <a:r>
              <a:rPr lang="en-US" dirty="0" smtClean="0"/>
              <a:t>β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 ∩ </a:t>
            </a:r>
            <a:r>
              <a:rPr lang="en-US" dirty="0" err="1" smtClean="0"/>
              <a:t>Σ</a:t>
            </a:r>
            <a:r>
              <a:rPr lang="en-US" dirty="0" smtClean="0"/>
              <a:t> = ∅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33"/>
            <a:ext cx="10515600" cy="60865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Relații</a:t>
            </a:r>
            <a:r>
              <a:rPr lang="en-US" sz="3600" dirty="0" smtClean="0"/>
              <a:t> </a:t>
            </a:r>
            <a:r>
              <a:rPr lang="en-US" sz="3600" dirty="0" err="1"/>
              <a:t>binare</a:t>
            </a:r>
            <a:r>
              <a:rPr lang="en-US" sz="3600" dirty="0"/>
              <a:t> definite </a:t>
            </a:r>
            <a:r>
              <a:rPr lang="en-US" sz="3600" dirty="0" err="1"/>
              <a:t>pe</a:t>
            </a:r>
            <a:r>
              <a:rPr lang="en-US" sz="3600" dirty="0"/>
              <a:t> (N ∪ </a:t>
            </a:r>
            <a:r>
              <a:rPr lang="en-US" sz="3600" dirty="0" err="1"/>
              <a:t>Σ</a:t>
            </a:r>
            <a:r>
              <a:rPr lang="en-US" sz="3600" dirty="0"/>
              <a:t>)∗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32" y="802886"/>
            <a:ext cx="11080668" cy="5374078"/>
          </a:xfrm>
        </p:spPr>
        <p:txBody>
          <a:bodyPr>
            <a:normAutofit lnSpcReduction="10000"/>
          </a:bodyPr>
          <a:lstStyle/>
          <a:p>
            <a:r>
              <a:rPr lang="en-US" sz="2400" b="1" i="1" dirty="0" smtClean="0">
                <a:solidFill>
                  <a:srgbClr val="0432FF"/>
                </a:solidFill>
              </a:rPr>
              <a:t>derivare</a:t>
            </a:r>
            <a:r>
              <a:rPr lang="en-US" sz="2400" b="1" i="1" dirty="0">
                <a:solidFill>
                  <a:srgbClr val="0432FF"/>
                </a:solidFill>
              </a:rPr>
              <a:t> </a:t>
            </a:r>
            <a:r>
              <a:rPr lang="en-US" sz="2400" b="1" i="1" dirty="0" err="1" smtClean="0">
                <a:solidFill>
                  <a:srgbClr val="0432FF"/>
                </a:solidFill>
              </a:rPr>
              <a:t>directă</a:t>
            </a:r>
            <a:r>
              <a:rPr lang="en-US" sz="2400" b="1" i="1" dirty="0">
                <a:solidFill>
                  <a:srgbClr val="0432FF"/>
                </a:solidFill>
              </a:rPr>
              <a:t/>
            </a:r>
            <a:br>
              <a:rPr lang="en-US" sz="2400" b="1" i="1" dirty="0">
                <a:solidFill>
                  <a:srgbClr val="0432FF"/>
                </a:solidFill>
              </a:rPr>
            </a:br>
            <a:r>
              <a:rPr lang="en-US" sz="2400" dirty="0"/>
              <a:t>α ⇒ β , α,β ∈ (N ∪ </a:t>
            </a:r>
            <a:r>
              <a:rPr lang="en-US" sz="2400" dirty="0" err="1"/>
              <a:t>Σ</a:t>
            </a:r>
            <a:r>
              <a:rPr lang="en-US" sz="2400" dirty="0"/>
              <a:t>)</a:t>
            </a:r>
            <a:r>
              <a:rPr lang="en-US" sz="2400" baseline="30000" dirty="0"/>
              <a:t>∗</a:t>
            </a:r>
            <a:r>
              <a:rPr lang="en-US" sz="2400" dirty="0"/>
              <a:t> </a:t>
            </a:r>
            <a:r>
              <a:rPr lang="en-US" sz="2400" dirty="0" err="1" smtClean="0"/>
              <a:t>dacă</a:t>
            </a:r>
            <a:r>
              <a:rPr lang="en-US" sz="2400" dirty="0" smtClean="0"/>
              <a:t> α=x1xy1 </a:t>
            </a:r>
            <a:r>
              <a:rPr lang="en-US" sz="2400" dirty="0"/>
              <a:t>, β=x1yy1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x→y∈P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smtClean="0"/>
              <a:t>					(</a:t>
            </a:r>
            <a:r>
              <a:rPr lang="en-US" sz="2400" dirty="0"/>
              <a:t>x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transformat</a:t>
            </a:r>
            <a:r>
              <a:rPr lang="en-US" sz="2400" dirty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/>
              <a:t>y) </a:t>
            </a:r>
          </a:p>
          <a:p>
            <a:r>
              <a:rPr lang="en-US" sz="2400" b="1" i="1" dirty="0">
                <a:solidFill>
                  <a:srgbClr val="0432FF"/>
                </a:solidFill>
              </a:rPr>
              <a:t>k </a:t>
            </a:r>
            <a:r>
              <a:rPr lang="en-US" sz="2400" b="1" i="1" dirty="0" err="1" smtClean="0">
                <a:solidFill>
                  <a:srgbClr val="0432FF"/>
                </a:solidFill>
              </a:rPr>
              <a:t>derivare</a:t>
            </a:r>
            <a:endParaRPr lang="en-US" sz="2400" b="1" i="1" dirty="0" smtClean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0432FF"/>
                </a:solidFill>
              </a:rPr>
              <a:t/>
            </a:r>
            <a:br>
              <a:rPr lang="en-US" sz="2400" b="1" i="1" dirty="0" smtClean="0">
                <a:solidFill>
                  <a:srgbClr val="0432FF"/>
                </a:solidFill>
              </a:rPr>
            </a:br>
            <a:r>
              <a:rPr lang="en-US" sz="2400" dirty="0" smtClean="0"/>
              <a:t>α ⇒ β ,α,β ∈ (N ∪ </a:t>
            </a:r>
            <a:r>
              <a:rPr lang="en-US" sz="2400" dirty="0" err="1" smtClean="0"/>
              <a:t>Σ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∗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secventa</a:t>
            </a:r>
            <a:r>
              <a:rPr lang="en-US" sz="2400" dirty="0" smtClean="0"/>
              <a:t> de k </a:t>
            </a:r>
            <a:r>
              <a:rPr lang="en-US" sz="2400" dirty="0" err="1" smtClean="0"/>
              <a:t>derivari</a:t>
            </a:r>
            <a:r>
              <a:rPr lang="en-US" sz="2400" dirty="0" smtClean="0"/>
              <a:t> </a:t>
            </a:r>
            <a:r>
              <a:rPr lang="en-US" sz="2400" dirty="0" err="1" smtClean="0"/>
              <a:t>directe</a:t>
            </a:r>
            <a:r>
              <a:rPr lang="en-US" sz="2400" dirty="0" smtClean="0"/>
              <a:t> α⇒α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⇒α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⇒...⇒α</a:t>
            </a:r>
            <a:r>
              <a:rPr lang="en-US" sz="2400" baseline="-25000" dirty="0" smtClean="0"/>
              <a:t>k−1</a:t>
            </a:r>
            <a:r>
              <a:rPr lang="en-US" sz="2400" dirty="0" smtClean="0"/>
              <a:t> ⇒β, α,α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,α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,...α</a:t>
            </a:r>
            <a:r>
              <a:rPr lang="en-US" sz="2400" baseline="-25000" dirty="0" smtClean="0"/>
              <a:t>k−1</a:t>
            </a:r>
            <a:r>
              <a:rPr lang="en-US" sz="2400" dirty="0" smtClean="0"/>
              <a:t>,β∈(N∪Σ)</a:t>
            </a:r>
            <a:r>
              <a:rPr lang="en-US" sz="2400" baseline="30000" dirty="0" smtClean="0"/>
              <a:t>∗</a:t>
            </a:r>
            <a:r>
              <a:rPr lang="en-US" sz="2400" dirty="0" smtClean="0"/>
              <a:t> </a:t>
            </a:r>
          </a:p>
          <a:p>
            <a:r>
              <a:rPr lang="en-US" sz="2400" b="1" i="1" dirty="0" smtClean="0">
                <a:solidFill>
                  <a:srgbClr val="0432FF"/>
                </a:solidFill>
              </a:rPr>
              <a:t>+ </a:t>
            </a:r>
            <a:r>
              <a:rPr lang="en-US" sz="2400" b="1" i="1" dirty="0" err="1" smtClean="0">
                <a:solidFill>
                  <a:srgbClr val="0432FF"/>
                </a:solidFill>
              </a:rPr>
              <a:t>derivare</a:t>
            </a:r>
            <a:endParaRPr lang="en-US" sz="2400" b="1" i="1" dirty="0" smtClean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rgbClr val="0432FF"/>
                </a:solidFill>
              </a:rPr>
              <a:t/>
            </a:r>
            <a:br>
              <a:rPr lang="en-US" sz="2400" b="1" i="1" dirty="0">
                <a:solidFill>
                  <a:srgbClr val="0432FF"/>
                </a:solidFill>
              </a:rPr>
            </a:br>
            <a:r>
              <a:rPr lang="en-US" sz="2400" dirty="0"/>
              <a:t>α </a:t>
            </a:r>
            <a:r>
              <a:rPr lang="en-US" sz="2400" dirty="0" smtClean="0"/>
              <a:t>⇒ </a:t>
            </a:r>
            <a:r>
              <a:rPr lang="en-US" sz="2400" dirty="0"/>
              <a:t>β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exista</a:t>
            </a:r>
            <a:r>
              <a:rPr lang="en-US" sz="2400" dirty="0"/>
              <a:t> k&gt;0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incat</a:t>
            </a:r>
            <a:r>
              <a:rPr lang="en-US" sz="2400" dirty="0"/>
              <a:t> α </a:t>
            </a:r>
            <a:r>
              <a:rPr lang="en-US" sz="2400" dirty="0" smtClean="0"/>
              <a:t>⇒ </a:t>
            </a:r>
            <a:r>
              <a:rPr lang="en-US" sz="2400" dirty="0"/>
              <a:t>β (</a:t>
            </a:r>
            <a:r>
              <a:rPr lang="en-US" sz="2400" dirty="0" err="1"/>
              <a:t>exista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putin</a:t>
            </a:r>
            <a:r>
              <a:rPr lang="en-US" sz="2400" dirty="0"/>
              <a:t> o </a:t>
            </a:r>
            <a:r>
              <a:rPr lang="en-US" sz="2400" dirty="0" err="1"/>
              <a:t>derivare</a:t>
            </a:r>
            <a:r>
              <a:rPr lang="en-US" sz="2400" dirty="0"/>
              <a:t> </a:t>
            </a:r>
            <a:r>
              <a:rPr lang="en-US" sz="2400" dirty="0" err="1"/>
              <a:t>directa</a:t>
            </a:r>
            <a:r>
              <a:rPr lang="en-US" sz="2400" dirty="0"/>
              <a:t>) </a:t>
            </a:r>
          </a:p>
          <a:p>
            <a:r>
              <a:rPr lang="en-US" sz="2400" b="1" i="1" dirty="0">
                <a:solidFill>
                  <a:srgbClr val="0432FF"/>
                </a:solidFill>
              </a:rPr>
              <a:t>* </a:t>
            </a:r>
            <a:r>
              <a:rPr lang="en-US" sz="2400" b="1" i="1" dirty="0" err="1" smtClean="0">
                <a:solidFill>
                  <a:srgbClr val="0432FF"/>
                </a:solidFill>
              </a:rPr>
              <a:t>derivare</a:t>
            </a:r>
            <a:endParaRPr lang="en-US" sz="2400" b="1" i="1" dirty="0" smtClean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α ⇒ β </a:t>
            </a:r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exista</a:t>
            </a:r>
            <a:r>
              <a:rPr lang="en-US" sz="2400" dirty="0" smtClean="0"/>
              <a:t> k≥0 </a:t>
            </a:r>
            <a:r>
              <a:rPr lang="en-US" sz="2400" dirty="0" err="1" smtClean="0"/>
              <a:t>astfel</a:t>
            </a:r>
            <a:r>
              <a:rPr lang="en-US" sz="2400" dirty="0" smtClean="0"/>
              <a:t> </a:t>
            </a:r>
            <a:r>
              <a:rPr lang="en-US" sz="2400" dirty="0" err="1" smtClean="0"/>
              <a:t>incat</a:t>
            </a:r>
            <a:r>
              <a:rPr lang="en-US" sz="2400" dirty="0" smtClean="0"/>
              <a:t> α ⇒ β </a:t>
            </a:r>
            <a:r>
              <a:rPr lang="en-US" sz="2400" dirty="0" err="1" smtClean="0"/>
              <a:t>adică</a:t>
            </a:r>
            <a:r>
              <a:rPr lang="en-US" sz="2400" dirty="0" smtClean="0"/>
              <a:t>, α⇒ β⇔α⇒ β SAU α⇒ β (α=β)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138" y="2389949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138" y="397701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6899" y="3977012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138" y="5076988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6898" y="5091873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6421" y="5091873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9390" y="5076988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87344" y="5076988"/>
            <a:ext cx="463137" cy="40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6883" y="534390"/>
                <a:ext cx="11483439" cy="564257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dirty="0" smtClean="0">
                    <a:solidFill>
                      <a:srgbClr val="FF0000"/>
                    </a:solidFill>
                  </a:rPr>
                  <a:t>Definitie</a:t>
                </a:r>
                <a:r>
                  <a:rPr lang="en-US" dirty="0" smtClean="0"/>
                  <a:t>: </a:t>
                </a:r>
                <a:r>
                  <a:rPr lang="en-US" b="1" i="1" dirty="0" err="1" smtClean="0"/>
                  <a:t>Limbajul</a:t>
                </a:r>
                <a:r>
                  <a:rPr lang="en-US" b="1" i="1" dirty="0" smtClean="0"/>
                  <a:t> </a:t>
                </a:r>
                <a:r>
                  <a:rPr lang="en-US" b="1" i="1" dirty="0" err="1"/>
                  <a:t>generat</a:t>
                </a:r>
                <a:r>
                  <a:rPr lang="en-US" b="1" i="1" dirty="0"/>
                  <a:t> </a:t>
                </a:r>
                <a:r>
                  <a:rPr lang="en-US" dirty="0"/>
                  <a:t>de o </a:t>
                </a:r>
                <a:r>
                  <a:rPr lang="en-US" dirty="0" err="1"/>
                  <a:t>gramatica</a:t>
                </a:r>
                <a:r>
                  <a:rPr lang="en-US" dirty="0"/>
                  <a:t> G=(N,Σ,P,S) </a:t>
                </a:r>
                <a:r>
                  <a:rPr lang="en-US" dirty="0" err="1"/>
                  <a:t>este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L(G</a:t>
                </a:r>
                <a:r>
                  <a:rPr lang="en-US" dirty="0"/>
                  <a:t>)={</a:t>
                </a:r>
                <a:r>
                  <a:rPr lang="en-US" dirty="0" err="1"/>
                  <a:t>w∈Σ</a:t>
                </a:r>
                <a:r>
                  <a:rPr lang="en-US" baseline="30000" dirty="0"/>
                  <a:t>∗</a:t>
                </a:r>
                <a:r>
                  <a:rPr lang="en-US" dirty="0"/>
                  <a:t> | S </a:t>
                </a:r>
                <a:r>
                  <a:rPr lang="en-US" dirty="0" smtClean="0"/>
                  <a:t>⇒ </a:t>
                </a:r>
                <a:r>
                  <a:rPr lang="en-US" dirty="0"/>
                  <a:t>w}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i="1" dirty="0" err="1">
                    <a:solidFill>
                      <a:srgbClr val="0432FF"/>
                    </a:solidFill>
                  </a:rPr>
                  <a:t>Observatii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</a:t>
                </a:r>
                <a:r>
                  <a:rPr lang="en-US" dirty="0" smtClean="0"/>
                  <a:t>⇒ </a:t>
                </a:r>
                <a:r>
                  <a:rPr lang="en-US" dirty="0"/>
                  <a:t>α,α∈(N∪Σ)</a:t>
                </a:r>
                <a:r>
                  <a:rPr lang="en-US" baseline="30000" dirty="0"/>
                  <a:t>∗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formă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propozițională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S⇒ </a:t>
                </a:r>
                <a:r>
                  <a:rPr lang="en-US" dirty="0"/>
                  <a:t>w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</a:t>
                </a:r>
                <a:r>
                  <a:rPr lang="en-US" dirty="0" err="1"/>
                  <a:t>∈Σ</a:t>
                </a:r>
                <a:r>
                  <a:rPr lang="en-US" baseline="30000" dirty="0"/>
                  <a:t>∗</a:t>
                </a: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cuvânt</a:t>
                </a:r>
                <a:r>
                  <a:rPr lang="en-US" dirty="0" smtClean="0"/>
                  <a:t> / </a:t>
                </a:r>
                <a:r>
                  <a:rPr lang="en-US" dirty="0" err="1" smtClean="0"/>
                  <a:t>secvență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err="1" smtClean="0"/>
                  <a:t>Operatiile</a:t>
                </a:r>
                <a:r>
                  <a:rPr lang="en-US" dirty="0" smtClean="0"/>
                  <a:t> </a:t>
                </a:r>
                <a:r>
                  <a:rPr lang="en-US" dirty="0"/>
                  <a:t>definite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 smtClean="0"/>
                  <a:t>limbaje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mulțime</a:t>
                </a:r>
                <a:r>
                  <a:rPr lang="en-US" dirty="0" smtClean="0"/>
                  <a:t>) 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L1</a:t>
                </a:r>
                <a:r>
                  <a:rPr lang="en-US" dirty="0"/>
                  <a:t>∪L2 , L1∩L2 , L1-L2 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barPr>
                      <m:e>
                        <m:r>
                          <a:rPr lang="ro-RO" b="0" i="1" dirty="0" smtClean="0">
                            <a:latin typeface="Cambria Math" charset="0"/>
                          </a:rPr>
                          <m:t>𝐿</m:t>
                        </m:r>
                      </m:e>
                    </m:bar>
                  </m:oMath>
                </a14:m>
                <a:r>
                  <a:rPr lang="en-US" dirty="0"/>
                  <a:t> (</a:t>
                </a:r>
                <a:r>
                  <a:rPr lang="en-US" dirty="0" err="1" smtClean="0"/>
                  <a:t>complementara</a:t>
                </a:r>
                <a:r>
                  <a:rPr lang="en-US" dirty="0" smtClean="0"/>
                  <a:t>) </a:t>
                </a:r>
                <a:r>
                  <a:rPr lang="en-US" dirty="0"/>
                  <a:t>, L</a:t>
                </a:r>
                <a:r>
                  <a:rPr lang="en-US" baseline="30000" dirty="0" smtClean="0"/>
                  <a:t>+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ro-RO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ro-RO" b="0" i="1" smtClean="0">
                            <a:latin typeface="Cambria Math" charset="0"/>
                          </a:rPr>
                          <m:t>&gt;0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o-RO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, L</a:t>
                </a:r>
                <a:r>
                  <a:rPr lang="en-US" baseline="30000" dirty="0"/>
                  <a:t>∗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ro-RO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ro-RO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ro-RO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≥0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ro-RO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ro-RO" b="0" i="1" smtClean="0">
                        <a:latin typeface="Cambria Math" charset="0"/>
                      </a:rPr>
                      <m:t>  </m:t>
                    </m:r>
                  </m:oMath>
                </a14:m>
                <a:endParaRPr lang="ro-RO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</a:t>
                </a:r>
                <a:r>
                  <a:rPr lang="en-US" i="1" dirty="0" err="1" smtClean="0"/>
                  <a:t>Concatenarea</a:t>
                </a:r>
                <a:r>
                  <a:rPr lang="en-US" dirty="0" smtClean="0"/>
                  <a:t>: L=L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L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= {</a:t>
                </a:r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w</a:t>
                </a:r>
                <a:r>
                  <a:rPr lang="en-US" baseline="-25000" dirty="0"/>
                  <a:t>2</a:t>
                </a:r>
                <a:r>
                  <a:rPr lang="en-US" dirty="0"/>
                  <a:t> | w</a:t>
                </a:r>
                <a:r>
                  <a:rPr lang="en-US" baseline="-25000" dirty="0"/>
                  <a:t>1</a:t>
                </a:r>
                <a:r>
                  <a:rPr lang="en-US" dirty="0"/>
                  <a:t>∈L</a:t>
                </a:r>
                <a:r>
                  <a:rPr lang="en-US" baseline="-25000" dirty="0"/>
                  <a:t>1</a:t>
                </a:r>
                <a:r>
                  <a:rPr lang="en-US" dirty="0"/>
                  <a:t> , w</a:t>
                </a:r>
                <a:r>
                  <a:rPr lang="en-US" baseline="-25000" dirty="0"/>
                  <a:t>2</a:t>
                </a:r>
                <a:r>
                  <a:rPr lang="en-US" dirty="0"/>
                  <a:t>∈L</a:t>
                </a:r>
                <a:r>
                  <a:rPr lang="en-US" baseline="-25000" dirty="0"/>
                  <a:t>2</a:t>
                </a:r>
                <a:r>
                  <a:rPr lang="en-US" dirty="0"/>
                  <a:t>}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en-US" dirty="0"/>
                  <a:t>. |w|=0 (</a:t>
                </a:r>
                <a:r>
                  <a:rPr lang="en-US" dirty="0" err="1" smtClean="0"/>
                  <a:t>cuvântul</a:t>
                </a:r>
                <a:r>
                  <a:rPr lang="en-US" dirty="0" smtClean="0"/>
                  <a:t> vid </a:t>
                </a:r>
                <a:r>
                  <a:rPr lang="en-US" dirty="0"/>
                  <a:t>- </a:t>
                </a:r>
                <a:r>
                  <a:rPr lang="en-US" dirty="0" err="1"/>
                  <a:t>notatie</a:t>
                </a:r>
                <a:r>
                  <a:rPr lang="en-US" dirty="0"/>
                  <a:t> </a:t>
                </a:r>
                <a:r>
                  <a:rPr lang="en-US" dirty="0" err="1"/>
                  <a:t>ε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b="1" i="1" dirty="0" err="1">
                    <a:solidFill>
                      <a:srgbClr val="FF0000"/>
                    </a:solidFill>
                  </a:rPr>
                  <a:t>Definitie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err="1"/>
                  <a:t>Doua</a:t>
                </a:r>
                <a:r>
                  <a:rPr lang="en-US" dirty="0"/>
                  <a:t> </a:t>
                </a:r>
                <a:r>
                  <a:rPr lang="en-US" dirty="0" err="1"/>
                  <a:t>gramatici</a:t>
                </a:r>
                <a:r>
                  <a:rPr lang="en-US" dirty="0"/>
                  <a:t> G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G2 </a:t>
                </a:r>
                <a:r>
                  <a:rPr lang="en-US" dirty="0" err="1"/>
                  <a:t>sunt</a:t>
                </a:r>
                <a:r>
                  <a:rPr lang="en-US" dirty="0"/>
                  <a:t> </a:t>
                </a:r>
                <a:r>
                  <a:rPr lang="en-US" dirty="0" err="1"/>
                  <a:t>echivalente</a:t>
                </a:r>
                <a:r>
                  <a:rPr lang="en-US" dirty="0"/>
                  <a:t> </a:t>
                </a:r>
                <a:r>
                  <a:rPr lang="en-US" dirty="0" err="1"/>
                  <a:t>daca</a:t>
                </a:r>
                <a:r>
                  <a:rPr lang="en-US" dirty="0"/>
                  <a:t> </a:t>
                </a:r>
                <a:r>
                  <a:rPr lang="en-US" dirty="0" err="1"/>
                  <a:t>ele</a:t>
                </a:r>
                <a:r>
                  <a:rPr lang="en-US" dirty="0"/>
                  <a:t> </a:t>
                </a:r>
                <a:r>
                  <a:rPr lang="en-US" dirty="0" err="1"/>
                  <a:t>genereaza</a:t>
                </a:r>
                <a:r>
                  <a:rPr lang="en-US" dirty="0"/>
                  <a:t> </a:t>
                </a:r>
                <a:r>
                  <a:rPr lang="en-US" dirty="0" err="1"/>
                  <a:t>acelasi</a:t>
                </a:r>
                <a:r>
                  <a:rPr lang="en-US" dirty="0"/>
                  <a:t> </a:t>
                </a:r>
                <a:r>
                  <a:rPr lang="en-US" dirty="0" err="1" smtClean="0"/>
                  <a:t>limbaj</a:t>
                </a:r>
                <a:r>
                  <a:rPr lang="en-US" dirty="0" smtClean="0"/>
                  <a:t> 				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dirty="0"/>
                  <a:t>	</a:t>
                </a:r>
                <a:r>
                  <a:rPr lang="en-US" dirty="0" smtClean="0"/>
                  <a:t>	L(G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)=L(G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883" y="534390"/>
                <a:ext cx="11483439" cy="5642573"/>
              </a:xfrm>
              <a:blipFill rotWithShape="0">
                <a:blip r:embed="rId2"/>
                <a:stretch>
                  <a:fillRect l="-850" t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8240" y="1140030"/>
            <a:ext cx="391885" cy="26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8048" y="2325583"/>
            <a:ext cx="391885" cy="26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933" y="2753096"/>
            <a:ext cx="391885" cy="26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Ierarhia</a:t>
            </a:r>
            <a:r>
              <a:rPr lang="en-US" sz="3600" dirty="0"/>
              <a:t> </a:t>
            </a:r>
            <a:r>
              <a:rPr lang="en-US" sz="3600" dirty="0" err="1"/>
              <a:t>lui</a:t>
            </a:r>
            <a:r>
              <a:rPr lang="en-US" sz="3600" dirty="0"/>
              <a:t> Chomsky (</a:t>
            </a:r>
            <a:r>
              <a:rPr lang="en-US" sz="3600" dirty="0" err="1" smtClean="0"/>
              <a:t>bazată</a:t>
            </a:r>
            <a:r>
              <a:rPr lang="en-US" sz="3600" dirty="0" smtClean="0"/>
              <a:t> </a:t>
            </a:r>
            <a:r>
              <a:rPr lang="en-US" sz="3600" dirty="0" err="1"/>
              <a:t>pe</a:t>
            </a:r>
            <a:r>
              <a:rPr lang="en-US" sz="3600" dirty="0"/>
              <a:t> </a:t>
            </a:r>
            <a:r>
              <a:rPr lang="en-US" sz="3600" dirty="0" smtClean="0"/>
              <a:t>forma α </a:t>
            </a:r>
            <a:r>
              <a:rPr lang="en-US" sz="3600" dirty="0"/>
              <a:t>→ β ∈ 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tipul</a:t>
            </a:r>
            <a:r>
              <a:rPr lang="en-US" dirty="0"/>
              <a:t> 0 : </a:t>
            </a:r>
            <a:r>
              <a:rPr lang="en-US" dirty="0" err="1"/>
              <a:t>nici</a:t>
            </a:r>
            <a:r>
              <a:rPr lang="en-US" dirty="0"/>
              <a:t> o </a:t>
            </a:r>
            <a:r>
              <a:rPr lang="en-US" dirty="0" err="1"/>
              <a:t>restrictie</a:t>
            </a:r>
            <a:r>
              <a:rPr lang="en-US" dirty="0"/>
              <a:t> </a:t>
            </a:r>
          </a:p>
          <a:p>
            <a:r>
              <a:rPr lang="en-US" dirty="0" err="1"/>
              <a:t>tipul</a:t>
            </a:r>
            <a:r>
              <a:rPr lang="en-US" dirty="0"/>
              <a:t> 1 : </a:t>
            </a:r>
            <a:r>
              <a:rPr lang="en-US" dirty="0" err="1"/>
              <a:t>gramatici</a:t>
            </a:r>
            <a:r>
              <a:rPr lang="en-US" dirty="0"/>
              <a:t> </a:t>
            </a:r>
            <a:r>
              <a:rPr lang="en-US" dirty="0" err="1"/>
              <a:t>dependente</a:t>
            </a:r>
            <a:r>
              <a:rPr lang="en-US" dirty="0"/>
              <a:t> de context (x1Ay1 → x1γy1) </a:t>
            </a:r>
          </a:p>
          <a:p>
            <a:r>
              <a:rPr lang="en-US" dirty="0" err="1"/>
              <a:t>tipul</a:t>
            </a:r>
            <a:r>
              <a:rPr lang="en-US" dirty="0"/>
              <a:t> 2 : </a:t>
            </a:r>
            <a:r>
              <a:rPr lang="en-US" dirty="0" err="1"/>
              <a:t>gramatici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 de context (A → α ∈ P ,</a:t>
            </a:r>
            <a:r>
              <a:rPr lang="en-US" dirty="0" err="1"/>
              <a:t>unde</a:t>
            </a:r>
            <a:r>
              <a:rPr lang="en-US" dirty="0"/>
              <a:t> A∈N </a:t>
            </a:r>
            <a:r>
              <a:rPr lang="en-US" dirty="0" err="1"/>
              <a:t>si</a:t>
            </a:r>
            <a:r>
              <a:rPr lang="en-US" dirty="0"/>
              <a:t> α∈(N ∪ </a:t>
            </a:r>
            <a:r>
              <a:rPr lang="en-US" dirty="0" err="1"/>
              <a:t>Σ</a:t>
            </a:r>
            <a:r>
              <a:rPr lang="en-US" dirty="0"/>
              <a:t>)∗ ) </a:t>
            </a:r>
          </a:p>
          <a:p>
            <a:r>
              <a:rPr lang="en-US" dirty="0" err="1"/>
              <a:t>tipul</a:t>
            </a:r>
            <a:r>
              <a:rPr lang="en-US" dirty="0"/>
              <a:t> 3 : </a:t>
            </a:r>
            <a:r>
              <a:rPr lang="en-US" dirty="0" err="1"/>
              <a:t>gramatici</a:t>
            </a:r>
            <a:r>
              <a:rPr lang="en-US" dirty="0"/>
              <a:t> </a:t>
            </a:r>
            <a:r>
              <a:rPr lang="en-US" dirty="0" err="1"/>
              <a:t>regulare</a:t>
            </a:r>
            <a:r>
              <a:rPr lang="en-US" dirty="0"/>
              <a:t> ( A → </a:t>
            </a:r>
            <a:r>
              <a:rPr lang="en-US" dirty="0" err="1"/>
              <a:t>aB|a</a:t>
            </a:r>
            <a:r>
              <a:rPr lang="en-US" dirty="0"/>
              <a:t> ∈ </a:t>
            </a:r>
            <a:r>
              <a:rPr lang="en-US" dirty="0" smtClean="0"/>
              <a:t>P)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432FF"/>
                </a:solidFill>
              </a:rPr>
              <a:t>Observație</a:t>
            </a:r>
            <a:r>
              <a:rPr lang="en-US" b="1" i="1" dirty="0" smtClean="0">
                <a:solidFill>
                  <a:srgbClr val="0432FF"/>
                </a:solidFill>
              </a:rPr>
              <a:t> </a:t>
            </a:r>
            <a:r>
              <a:rPr lang="en-US" b="1" i="1" dirty="0">
                <a:solidFill>
                  <a:srgbClr val="0432FF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tipul</a:t>
            </a:r>
            <a:r>
              <a:rPr lang="en-US" dirty="0" smtClean="0"/>
              <a:t> 3</a:t>
            </a:r>
            <a:r>
              <a:rPr lang="en-US" dirty="0"/>
              <a:t>⊆</a:t>
            </a:r>
            <a:r>
              <a:rPr lang="en-US" dirty="0" smtClean="0"/>
              <a:t>tipul 2</a:t>
            </a:r>
            <a:r>
              <a:rPr lang="en-US" dirty="0"/>
              <a:t>⊆</a:t>
            </a:r>
            <a:r>
              <a:rPr lang="en-US" dirty="0" smtClean="0"/>
              <a:t>tipul 1</a:t>
            </a:r>
            <a:r>
              <a:rPr lang="en-US" dirty="0"/>
              <a:t>⊆</a:t>
            </a:r>
            <a:r>
              <a:rPr lang="en-US" dirty="0" smtClean="0"/>
              <a:t>tipul 0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Notații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A,B,C</a:t>
            </a:r>
            <a:r>
              <a:rPr lang="en-US" dirty="0"/>
              <a:t>,... 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simboluri</a:t>
            </a:r>
            <a:r>
              <a:rPr lang="en-US" dirty="0"/>
              <a:t> </a:t>
            </a:r>
            <a:r>
              <a:rPr lang="en-US" dirty="0" err="1" smtClean="0"/>
              <a:t>neterminale</a:t>
            </a:r>
            <a:endParaRPr lang="en-US" dirty="0" smtClean="0"/>
          </a:p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/>
              <a:t>S ∈ N 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simbolul</a:t>
            </a:r>
            <a:r>
              <a:rPr lang="en-US" dirty="0"/>
              <a:t> de </a:t>
            </a:r>
            <a:r>
              <a:rPr lang="en-US" dirty="0" smtClean="0"/>
              <a:t>start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/>
              <a:t>a,b,c</a:t>
            </a:r>
            <a:r>
              <a:rPr lang="en-US" dirty="0"/>
              <a:t>,... ∈ </a:t>
            </a:r>
            <a:r>
              <a:rPr lang="en-US" dirty="0" err="1"/>
              <a:t>Σ</a:t>
            </a:r>
            <a:r>
              <a:rPr lang="en-US" dirty="0"/>
              <a:t> 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simboluri</a:t>
            </a:r>
            <a:r>
              <a:rPr lang="en-US" dirty="0"/>
              <a:t> </a:t>
            </a:r>
            <a:r>
              <a:rPr lang="en-US" dirty="0" err="1" smtClean="0"/>
              <a:t>terminale</a:t>
            </a:r>
            <a:endParaRPr lang="en-US" dirty="0" smtClean="0"/>
          </a:p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/>
              <a:t>α,β,</a:t>
            </a:r>
            <a:r>
              <a:rPr lang="en-US" dirty="0" err="1"/>
              <a:t>γ</a:t>
            </a:r>
            <a:r>
              <a:rPr lang="en-US" dirty="0"/>
              <a:t> ∈ (N ∪ </a:t>
            </a:r>
            <a:r>
              <a:rPr lang="en-US" dirty="0" err="1"/>
              <a:t>Σ</a:t>
            </a:r>
            <a:r>
              <a:rPr lang="en-US" dirty="0"/>
              <a:t>)</a:t>
            </a:r>
            <a:r>
              <a:rPr lang="en-US" baseline="30000" dirty="0"/>
              <a:t>∗</a:t>
            </a:r>
            <a:r>
              <a:rPr lang="en-US" dirty="0"/>
              <a:t> 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/>
              <a:t>propozitionale</a:t>
            </a:r>
            <a:r>
              <a:rPr lang="en-US" dirty="0"/>
              <a:t> 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ε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 smtClean="0"/>
              <a:t>cuvântul</a:t>
            </a:r>
            <a:r>
              <a:rPr lang="en-US" dirty="0" smtClean="0"/>
              <a:t> vid </a:t>
            </a:r>
            <a:endParaRPr lang="en-US" dirty="0" smtClean="0">
              <a:effectLst/>
            </a:endParaRPr>
          </a:p>
          <a:p>
            <a:pPr>
              <a:buFont typeface="Courier New" charset="0"/>
              <a:buChar char="o"/>
            </a:pPr>
            <a:r>
              <a:rPr lang="en-US" dirty="0" err="1" smtClean="0"/>
              <a:t>x,y,z,w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err="1"/>
              <a:t>Σ</a:t>
            </a:r>
            <a:r>
              <a:rPr lang="en-US" baseline="30000" dirty="0"/>
              <a:t>∗</a:t>
            </a:r>
            <a:r>
              <a:rPr lang="en-US" dirty="0"/>
              <a:t> 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 smtClean="0"/>
              <a:t>cuvinte</a:t>
            </a:r>
            <a:endParaRPr lang="en-US" dirty="0" smtClean="0"/>
          </a:p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/>
              <a:t>X,Y,U,... ∈ (N ∪ </a:t>
            </a:r>
            <a:r>
              <a:rPr lang="en-US" dirty="0" err="1"/>
              <a:t>Σ</a:t>
            </a:r>
            <a:r>
              <a:rPr lang="en-US" dirty="0"/>
              <a:t>) -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simboluri</a:t>
            </a:r>
            <a:r>
              <a:rPr lang="en-US" dirty="0"/>
              <a:t> </a:t>
            </a:r>
            <a:r>
              <a:rPr lang="en-US" dirty="0" smtClean="0"/>
              <a:t>din </a:t>
            </a:r>
            <a:r>
              <a:rPr lang="en-US" dirty="0" err="1" smtClean="0"/>
              <a:t>gramatică</a:t>
            </a:r>
            <a:r>
              <a:rPr lang="en-US" dirty="0" smtClean="0"/>
              <a:t> (</a:t>
            </a:r>
            <a:r>
              <a:rPr lang="en-US" dirty="0" err="1" smtClean="0"/>
              <a:t>neterminal</a:t>
            </a:r>
            <a:r>
              <a:rPr lang="en-US" dirty="0" smtClean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smtClean="0"/>
              <a:t>terminal)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 finite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S. Motogna - LFTC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537</Words>
  <Application>Microsoft Macintosh PowerPoint</Application>
  <PresentationFormat>Widescreen</PresentationFormat>
  <Paragraphs>136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Cambria Math</vt:lpstr>
      <vt:lpstr>Courier New</vt:lpstr>
      <vt:lpstr>Wingdings</vt:lpstr>
      <vt:lpstr>Arial</vt:lpstr>
      <vt:lpstr>Office Theme</vt:lpstr>
      <vt:lpstr>Noțiuni de bază în  limbaje formale</vt:lpstr>
      <vt:lpstr>Exemple de limbaje</vt:lpstr>
      <vt:lpstr>PowerPoint Presentation</vt:lpstr>
      <vt:lpstr>Gramatică</vt:lpstr>
      <vt:lpstr>Relații binare definite pe (N ∪ Σ)∗ </vt:lpstr>
      <vt:lpstr>PowerPoint Presentation</vt:lpstr>
      <vt:lpstr>Ierarhia lui Chomsky (bazată pe forma α → β ∈ P) </vt:lpstr>
      <vt:lpstr>Notații </vt:lpstr>
      <vt:lpstr>Automate finite </vt:lpstr>
      <vt:lpstr>PowerPoint Presentation</vt:lpstr>
      <vt:lpstr>PowerPoint Presentation</vt:lpstr>
      <vt:lpstr>PowerPoint Presentation</vt:lpstr>
      <vt:lpstr>Relații definite între configurații </vt:lpstr>
      <vt:lpstr>PowerPoint Presentation</vt:lpstr>
      <vt:lpstr>Reprezentări AF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Noțiuni de bază în  limbaje formale</dc:title>
  <dc:creator>Microsoft Office User</dc:creator>
  <cp:lastModifiedBy>Microsoft Office User</cp:lastModifiedBy>
  <cp:revision>36</cp:revision>
  <dcterms:created xsi:type="dcterms:W3CDTF">2017-10-12T12:58:49Z</dcterms:created>
  <dcterms:modified xsi:type="dcterms:W3CDTF">2017-10-13T07:07:40Z</dcterms:modified>
</cp:coreProperties>
</file>