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62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5T16:39:52.164" idx="1">
    <p:pos x="4494" y="25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BF988-F0D5-C64B-97C5-89CD015B245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9BAB5-C011-0044-BB1B-D260DA68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BAB5-C011-0044-BB1B-D260DA68D6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14-5E3C-4A44-AF6F-C848675BC33D}" type="datetime1">
              <a:rPr lang="ro-RO" smtClean="0"/>
              <a:t>16.11.2017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9E6-6B35-AF4A-B55C-A87B8F737381}" type="datetime1">
              <a:rPr lang="ro-RO" smtClean="0"/>
              <a:t>16.11.2017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196F-7F36-CB4E-8656-9013F748B07E}" type="datetime1">
              <a:rPr lang="ro-RO" smtClean="0"/>
              <a:t>16.11.2017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C419-CF39-1046-93E2-B119873B3311}" type="datetime1">
              <a:rPr lang="ro-RO" smtClean="0"/>
              <a:t>16.11.2017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78B6-9B3D-9447-9EF6-54AA68CD7C16}" type="datetime1">
              <a:rPr lang="ro-RO" smtClean="0"/>
              <a:t>16.11.2017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AEE-E676-054C-9D33-612FCB2BD814}" type="datetime1">
              <a:rPr lang="ro-RO" smtClean="0"/>
              <a:t>16.11.2017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CEF3-2E48-314E-9E69-F473A1F0665D}" type="datetime1">
              <a:rPr lang="ro-RO" smtClean="0"/>
              <a:t>16.11.2017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B4E9-AF10-DE49-A973-55747F42F067}" type="datetime1">
              <a:rPr lang="ro-RO" smtClean="0"/>
              <a:t>16.11.2017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B91C-F8B7-D743-9164-8783BF9A0457}" type="datetime1">
              <a:rPr lang="ro-RO" smtClean="0"/>
              <a:t>16.11.2017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45D9-2396-E24C-9EB6-A9B76306FBF3}" type="datetime1">
              <a:rPr lang="ro-RO" smtClean="0"/>
              <a:t>16.11.2017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8555-9277-E341-B565-32812E7B1B00}" type="datetime1">
              <a:rPr lang="ro-RO" smtClean="0"/>
              <a:t>16.11.2017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9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B9D6-DEDE-6347-BF4C-0468749B61F6}" type="datetime1">
              <a:rPr lang="ro-RO" smtClean="0"/>
              <a:t>16.11.2017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algLL(1)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Analizor</a:t>
            </a:r>
            <a:r>
              <a:rPr lang="en-US" dirty="0" smtClean="0"/>
              <a:t> </a:t>
            </a:r>
            <a:r>
              <a:rPr lang="en-US" dirty="0" err="1" smtClean="0"/>
              <a:t>sintactic</a:t>
            </a:r>
            <a:r>
              <a:rPr lang="en-US" dirty="0" smtClean="0"/>
              <a:t> LL(1)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5" y="180867"/>
            <a:ext cx="9188970" cy="63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7" y="169554"/>
            <a:ext cx="9904055" cy="60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Construcție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de </a:t>
            </a:r>
            <a:r>
              <a:rPr lang="en-US" dirty="0" err="1" smtClean="0"/>
              <a:t>analiză</a:t>
            </a:r>
            <a:r>
              <a:rPr lang="en-US" dirty="0" smtClean="0"/>
              <a:t> LL(1)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Acțiuni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funcție</a:t>
            </a:r>
            <a:r>
              <a:rPr lang="en-US" dirty="0" smtClean="0"/>
              <a:t> de:</a:t>
            </a:r>
          </a:p>
          <a:p>
            <a:pPr lvl="1"/>
            <a:r>
              <a:rPr lang="en-US" dirty="0" err="1" smtClean="0"/>
              <a:t>Simbolul</a:t>
            </a:r>
            <a:r>
              <a:rPr lang="en-US" dirty="0" smtClean="0"/>
              <a:t> </a:t>
            </a:r>
            <a:r>
              <a:rPr lang="en-US" dirty="0" err="1" smtClean="0"/>
              <a:t>curent</a:t>
            </a:r>
            <a:r>
              <a:rPr lang="en-US" dirty="0" smtClean="0"/>
              <a:t> ∈ </a:t>
            </a:r>
            <a:r>
              <a:rPr lang="en-US" b="1" dirty="0" smtClean="0"/>
              <a:t>N</a:t>
            </a:r>
            <a:r>
              <a:rPr lang="en-US" dirty="0" smtClean="0"/>
              <a:t>∪𝚺</a:t>
            </a:r>
            <a:endParaRPr lang="en-US" dirty="0"/>
          </a:p>
          <a:p>
            <a:pPr lvl="1"/>
            <a:r>
              <a:rPr lang="en-US" dirty="0" err="1" smtClean="0"/>
              <a:t>Predicția</a:t>
            </a:r>
            <a:r>
              <a:rPr lang="en-US" dirty="0" smtClean="0"/>
              <a:t> </a:t>
            </a:r>
            <a:r>
              <a:rPr lang="en-US" dirty="0" err="1" smtClean="0"/>
              <a:t>posibilă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smtClean="0"/>
              <a:t>𝚺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Se </a:t>
            </a:r>
            <a:r>
              <a:rPr lang="en-US" dirty="0" err="1" smtClean="0"/>
              <a:t>adaugă</a:t>
            </a:r>
            <a:r>
              <a:rPr lang="en-US" dirty="0" smtClean="0"/>
              <a:t> un </a:t>
            </a:r>
            <a:r>
              <a:rPr lang="en-US" dirty="0" err="1" smtClean="0"/>
              <a:t>caracter</a:t>
            </a:r>
            <a:r>
              <a:rPr lang="en-US" dirty="0" smtClean="0"/>
              <a:t> special “$” ( ∉ </a:t>
            </a:r>
            <a:r>
              <a:rPr lang="en-US" b="1" dirty="0" smtClean="0"/>
              <a:t>N</a:t>
            </a:r>
            <a:r>
              <a:rPr lang="en-US" dirty="0"/>
              <a:t>∪</a:t>
            </a:r>
            <a:r>
              <a:rPr lang="en-US" dirty="0" smtClean="0"/>
              <a:t>𝚺) – </a:t>
            </a:r>
            <a:r>
              <a:rPr lang="en-US" dirty="0" err="1" smtClean="0"/>
              <a:t>marcaj</a:t>
            </a:r>
            <a:r>
              <a:rPr lang="en-US" dirty="0" smtClean="0"/>
              <a:t> de “</a:t>
            </a:r>
            <a:r>
              <a:rPr lang="en-US" dirty="0" err="1" smtClean="0"/>
              <a:t>stivă</a:t>
            </a:r>
            <a:r>
              <a:rPr lang="en-US" dirty="0" smtClean="0"/>
              <a:t> </a:t>
            </a:r>
            <a:r>
              <a:rPr lang="en-US" dirty="0" err="1" smtClean="0"/>
              <a:t>vidă</a:t>
            </a:r>
            <a:r>
              <a:rPr lang="en-US" dirty="0" smtClean="0"/>
              <a:t>”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 = &gt; </a:t>
            </a:r>
            <a:r>
              <a:rPr lang="en-US" dirty="0" err="1" smtClean="0"/>
              <a:t>tabel</a:t>
            </a:r>
            <a:r>
              <a:rPr lang="en-US" dirty="0" smtClean="0"/>
              <a:t>: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err="1" smtClean="0"/>
              <a:t>Câte</a:t>
            </a:r>
            <a:r>
              <a:rPr lang="en-US" dirty="0" smtClean="0"/>
              <a:t> o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b="1" dirty="0" smtClean="0"/>
              <a:t>N</a:t>
            </a:r>
            <a:r>
              <a:rPr lang="en-US" dirty="0"/>
              <a:t>∪</a:t>
            </a:r>
            <a:r>
              <a:rPr lang="en-US" dirty="0" smtClean="0"/>
              <a:t>𝚺 ∪{$}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err="1" smtClean="0"/>
              <a:t>Câte</a:t>
            </a:r>
            <a:r>
              <a:rPr lang="en-US" dirty="0" smtClean="0"/>
              <a:t> o </a:t>
            </a:r>
            <a:r>
              <a:rPr lang="en-US" dirty="0" err="1" smtClean="0"/>
              <a:t>coloană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smtClean="0"/>
              <a:t>𝚺 </a:t>
            </a:r>
            <a:r>
              <a:rPr lang="en-US" dirty="0"/>
              <a:t>∪{$}</a:t>
            </a:r>
          </a:p>
          <a:p>
            <a:pPr marL="800100" lvl="2" indent="-342900">
              <a:spcBef>
                <a:spcPts val="1000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Reguli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LL(1)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4" y="1690688"/>
            <a:ext cx="9585431" cy="174558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84" y="3648423"/>
            <a:ext cx="6348054" cy="19246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29561" y="3687339"/>
            <a:ext cx="1405053" cy="299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Observație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O </a:t>
            </a:r>
            <a:r>
              <a:rPr lang="en-US" sz="4000" u="sng" dirty="0" err="1" smtClean="0"/>
              <a:t>gramatică</a:t>
            </a:r>
            <a:r>
              <a:rPr lang="en-US" sz="4000" u="sng" dirty="0" smtClean="0"/>
              <a:t> </a:t>
            </a:r>
            <a:r>
              <a:rPr lang="en-US" sz="4000" u="sng" dirty="0" err="1" smtClean="0"/>
              <a:t>este</a:t>
            </a:r>
            <a:r>
              <a:rPr lang="en-US" sz="4000" u="sng" dirty="0" smtClean="0"/>
              <a:t> de tip LL(1) </a:t>
            </a:r>
            <a:r>
              <a:rPr lang="en-US" sz="4000" dirty="0" err="1" smtClean="0"/>
              <a:t>dacă</a:t>
            </a:r>
            <a:r>
              <a:rPr lang="en-US" sz="4000" dirty="0" smtClean="0"/>
              <a:t> </a:t>
            </a:r>
            <a:r>
              <a:rPr lang="en-US" sz="4000" dirty="0" err="1" smtClean="0"/>
              <a:t>tabelul</a:t>
            </a:r>
            <a:r>
              <a:rPr lang="en-US" sz="4000" dirty="0" smtClean="0"/>
              <a:t> de </a:t>
            </a:r>
            <a:r>
              <a:rPr lang="en-US" sz="4000" dirty="0" err="1" smtClean="0"/>
              <a:t>analiză</a:t>
            </a:r>
            <a:r>
              <a:rPr lang="en-US" sz="4000" dirty="0" smtClean="0"/>
              <a:t> LL(1) </a:t>
            </a:r>
            <a:r>
              <a:rPr lang="en-US" sz="4000" b="1" dirty="0" smtClean="0"/>
              <a:t>nu</a:t>
            </a:r>
            <a:r>
              <a:rPr lang="en-US" sz="4000" dirty="0" smtClean="0"/>
              <a:t> </a:t>
            </a:r>
            <a:r>
              <a:rPr lang="en-US" sz="4000" dirty="0" err="1" smtClean="0"/>
              <a:t>conține</a:t>
            </a:r>
            <a:r>
              <a:rPr lang="en-US" sz="4000" dirty="0" smtClean="0"/>
              <a:t> </a:t>
            </a:r>
            <a:r>
              <a:rPr lang="en-US" sz="4000" dirty="0" err="1" smtClean="0"/>
              <a:t>conflicte</a:t>
            </a:r>
            <a:r>
              <a:rPr lang="en-US" sz="4000" dirty="0" smtClean="0"/>
              <a:t> (nu </a:t>
            </a:r>
            <a:r>
              <a:rPr lang="en-US" sz="4000" dirty="0" err="1" smtClean="0"/>
              <a:t>există</a:t>
            </a:r>
            <a:r>
              <a:rPr lang="en-US" sz="4000" dirty="0" smtClean="0"/>
              <a:t> </a:t>
            </a:r>
            <a:r>
              <a:rPr lang="en-US" sz="4000" dirty="0" err="1" smtClean="0"/>
              <a:t>mai</a:t>
            </a:r>
            <a:r>
              <a:rPr lang="en-US" sz="4000" dirty="0" smtClean="0"/>
              <a:t> </a:t>
            </a:r>
            <a:r>
              <a:rPr lang="en-US" sz="4000" dirty="0" err="1" smtClean="0"/>
              <a:t>mult</a:t>
            </a:r>
            <a:r>
              <a:rPr lang="en-US" sz="4000" dirty="0" smtClean="0"/>
              <a:t> de o </a:t>
            </a:r>
            <a:r>
              <a:rPr lang="en-US" sz="4000" dirty="0" err="1" smtClean="0"/>
              <a:t>valoare</a:t>
            </a:r>
            <a:r>
              <a:rPr lang="en-US" sz="4000" dirty="0" smtClean="0"/>
              <a:t> </a:t>
            </a:r>
            <a:r>
              <a:rPr lang="en-US" sz="4000" dirty="0" err="1" smtClean="0"/>
              <a:t>într</a:t>
            </a:r>
            <a:r>
              <a:rPr lang="en-US" sz="4000" dirty="0" smtClean="0"/>
              <a:t>-o </a:t>
            </a:r>
            <a:r>
              <a:rPr lang="en-US" sz="4000" dirty="0" err="1" smtClean="0"/>
              <a:t>celulă</a:t>
            </a:r>
            <a:r>
              <a:rPr lang="en-US" sz="4000" dirty="0" smtClean="0"/>
              <a:t> de </a:t>
            </a:r>
            <a:r>
              <a:rPr lang="en-US" sz="4000" dirty="0" err="1" smtClean="0"/>
              <a:t>tabel</a:t>
            </a:r>
            <a:r>
              <a:rPr lang="en-US" sz="4000" dirty="0" smtClean="0"/>
              <a:t> M(</a:t>
            </a:r>
            <a:r>
              <a:rPr lang="en-US" sz="4000" dirty="0" err="1" smtClean="0"/>
              <a:t>A,a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Definire</a:t>
            </a:r>
            <a:r>
              <a:rPr lang="en-US" dirty="0" smtClean="0"/>
              <a:t> </a:t>
            </a:r>
            <a:r>
              <a:rPr lang="en-US" dirty="0" err="1" smtClean="0"/>
              <a:t>configurații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tranziții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err="1" smtClean="0"/>
              <a:t>Gramatica</a:t>
            </a:r>
            <a:r>
              <a:rPr lang="en-US" dirty="0" smtClean="0"/>
              <a:t> </a:t>
            </a:r>
            <a:r>
              <a:rPr lang="en-US" dirty="0" err="1" smtClean="0"/>
              <a:t>limbajului</a:t>
            </a:r>
            <a:r>
              <a:rPr lang="en-US" dirty="0" smtClean="0"/>
              <a:t> G = (N,</a:t>
            </a:r>
            <a:r>
              <a:rPr lang="en-US" dirty="0"/>
              <a:t> </a:t>
            </a:r>
            <a:r>
              <a:rPr lang="en-US" dirty="0" smtClean="0"/>
              <a:t>𝚺, P,S)</a:t>
            </a:r>
          </a:p>
          <a:p>
            <a:pPr lvl="1"/>
            <a:r>
              <a:rPr lang="en-US" dirty="0" err="1" smtClean="0"/>
              <a:t>Tabel</a:t>
            </a:r>
            <a:r>
              <a:rPr lang="en-US" dirty="0" smtClean="0"/>
              <a:t> de </a:t>
            </a:r>
            <a:r>
              <a:rPr lang="en-US" dirty="0" err="1" smtClean="0"/>
              <a:t>analiză</a:t>
            </a:r>
            <a:r>
              <a:rPr lang="en-US" dirty="0" smtClean="0"/>
              <a:t> LL(1)</a:t>
            </a:r>
          </a:p>
          <a:p>
            <a:pPr lvl="1"/>
            <a:r>
              <a:rPr lang="en-US" dirty="0" err="1" smtClean="0"/>
              <a:t>Secvența</a:t>
            </a:r>
            <a:r>
              <a:rPr lang="en-US" dirty="0" smtClean="0"/>
              <a:t> de </a:t>
            </a:r>
            <a:r>
              <a:rPr lang="en-US" dirty="0" err="1" smtClean="0"/>
              <a:t>analizat</a:t>
            </a:r>
            <a:r>
              <a:rPr lang="en-US" dirty="0" smtClean="0"/>
              <a:t> w =a</a:t>
            </a:r>
            <a:r>
              <a:rPr lang="en-US" baseline="-25000" dirty="0" smtClean="0"/>
              <a:t>1</a:t>
            </a:r>
            <a:r>
              <a:rPr lang="is-IS" dirty="0" smtClean="0"/>
              <a:t>…a</a:t>
            </a:r>
            <a:r>
              <a:rPr lang="is-IS" baseline="-25000" dirty="0" smtClean="0"/>
              <a:t>n</a:t>
            </a:r>
            <a:endParaRPr lang="en-US" baseline="-25000" dirty="0" smtClean="0"/>
          </a:p>
          <a:p>
            <a:r>
              <a:rPr lang="en-US" dirty="0" smtClean="0"/>
              <a:t>OUTPUT:</a:t>
            </a:r>
          </a:p>
          <a:p>
            <a:pPr marL="457200" lvl="1" indent="0">
              <a:buNone/>
            </a:pPr>
            <a:r>
              <a:rPr lang="en-US" i="1" dirty="0" err="1" smtClean="0"/>
              <a:t>Dacă</a:t>
            </a:r>
            <a:r>
              <a:rPr lang="en-US" i="1" dirty="0" smtClean="0"/>
              <a:t> </a:t>
            </a:r>
            <a:r>
              <a:rPr lang="en-US" dirty="0" smtClean="0"/>
              <a:t>(w ∈L(G)) 	</a:t>
            </a:r>
            <a:r>
              <a:rPr lang="en-US" i="1" dirty="0" err="1" smtClean="0"/>
              <a:t>atunci</a:t>
            </a:r>
            <a:r>
              <a:rPr lang="en-US" dirty="0" smtClean="0"/>
              <a:t> </a:t>
            </a:r>
            <a:r>
              <a:rPr lang="en-US" b="1" dirty="0" err="1" smtClean="0"/>
              <a:t>șir</a:t>
            </a:r>
            <a:r>
              <a:rPr lang="en-US" b="1" dirty="0" smtClean="0"/>
              <a:t> de </a:t>
            </a:r>
            <a:r>
              <a:rPr lang="en-US" b="1" dirty="0" err="1" smtClean="0"/>
              <a:t>producții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i="1" dirty="0" err="1" smtClean="0"/>
              <a:t>altfel</a:t>
            </a:r>
            <a:r>
              <a:rPr lang="en-US" dirty="0" smtClean="0"/>
              <a:t>   </a:t>
            </a:r>
            <a:r>
              <a:rPr lang="en-US" b="1" dirty="0" err="1" smtClean="0"/>
              <a:t>locația</a:t>
            </a:r>
            <a:r>
              <a:rPr lang="en-US" b="1" dirty="0" smtClean="0"/>
              <a:t> </a:t>
            </a:r>
            <a:r>
              <a:rPr lang="en-US" b="1" dirty="0" err="1" smtClean="0"/>
              <a:t>erorii</a:t>
            </a:r>
            <a:endParaRPr lang="is-I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Configurații</a:t>
            </a:r>
            <a:r>
              <a:rPr lang="en-US" dirty="0" smtClean="0"/>
              <a:t> LL(1)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	(𝛼, 𝛽, 𝜋)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𝛼	= </a:t>
            </a:r>
            <a:r>
              <a:rPr lang="en-US" dirty="0" err="1" smtClean="0"/>
              <a:t>stiva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𝛽 = </a:t>
            </a:r>
            <a:r>
              <a:rPr lang="en-US" dirty="0" err="1" smtClean="0"/>
              <a:t>stiva</a:t>
            </a:r>
            <a:r>
              <a:rPr lang="en-US" dirty="0" smtClean="0"/>
              <a:t> de </a:t>
            </a:r>
            <a:r>
              <a:rPr lang="en-US" dirty="0" err="1" smtClean="0"/>
              <a:t>lucru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𝜋 = </a:t>
            </a:r>
            <a:r>
              <a:rPr lang="en-US" dirty="0" err="1" smtClean="0"/>
              <a:t>banda</a:t>
            </a:r>
            <a:r>
              <a:rPr lang="en-US" dirty="0" smtClean="0"/>
              <a:t> de </a:t>
            </a:r>
            <a:r>
              <a:rPr lang="en-US" dirty="0" err="1" smtClean="0"/>
              <a:t>ieșire</a:t>
            </a:r>
            <a:r>
              <a:rPr lang="en-US" dirty="0" smtClean="0"/>
              <a:t> (</a:t>
            </a:r>
            <a:r>
              <a:rPr lang="en-US" dirty="0" err="1" smtClean="0"/>
              <a:t>rezultat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24185" y="3412273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Configurația</a:t>
            </a:r>
            <a:r>
              <a:rPr lang="en-US" sz="2800" dirty="0" smtClean="0"/>
              <a:t> </a:t>
            </a:r>
            <a:r>
              <a:rPr lang="en-US" sz="2800" dirty="0" err="1" smtClean="0"/>
              <a:t>finală</a:t>
            </a:r>
            <a:r>
              <a:rPr lang="en-US" sz="2800" dirty="0" smtClean="0"/>
              <a:t>:</a:t>
            </a:r>
          </a:p>
          <a:p>
            <a:pPr algn="ctr"/>
            <a:r>
              <a:rPr lang="en-US" sz="2800" dirty="0" smtClean="0"/>
              <a:t>($, $,</a:t>
            </a:r>
            <a:r>
              <a:rPr lang="en-US" sz="2800" dirty="0"/>
              <a:t> 𝜋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724185" y="799152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Configurația</a:t>
            </a:r>
            <a:r>
              <a:rPr lang="en-US" sz="2800" dirty="0" smtClean="0"/>
              <a:t> </a:t>
            </a:r>
            <a:r>
              <a:rPr lang="en-US" sz="2800" dirty="0" err="1" smtClean="0"/>
              <a:t>inițială</a:t>
            </a:r>
            <a:r>
              <a:rPr lang="en-US" sz="2800" dirty="0" smtClean="0"/>
              <a:t>: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 err="1" smtClean="0"/>
              <a:t>w$,S</a:t>
            </a:r>
            <a:r>
              <a:rPr lang="en-US" sz="2800" dirty="0" smtClean="0"/>
              <a:t>$,𝜀)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13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535"/>
          </a:xfrm>
        </p:spPr>
        <p:txBody>
          <a:bodyPr/>
          <a:lstStyle/>
          <a:p>
            <a:r>
              <a:rPr lang="en-US" dirty="0" err="1" smtClean="0"/>
              <a:t>Tranziții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660"/>
            <a:ext cx="10515600" cy="502030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– </a:t>
            </a:r>
            <a:r>
              <a:rPr lang="en-US" dirty="0" err="1" smtClean="0"/>
              <a:t>punere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stivă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(se </a:t>
            </a:r>
            <a:r>
              <a:rPr lang="en-US" dirty="0" err="1" smtClean="0"/>
              <a:t>scoate</a:t>
            </a:r>
            <a:r>
              <a:rPr lang="en-US" dirty="0" smtClean="0"/>
              <a:t> A </a:t>
            </a:r>
            <a:r>
              <a:rPr lang="en-US" dirty="0" err="1" smtClean="0"/>
              <a:t>și</a:t>
            </a:r>
            <a:r>
              <a:rPr lang="en-US" dirty="0" smtClean="0"/>
              <a:t> se pun </a:t>
            </a:r>
            <a:r>
              <a:rPr lang="en-US" dirty="0" err="1" smtClean="0"/>
              <a:t>simbolurile</a:t>
            </a:r>
            <a:r>
              <a:rPr lang="en-US" dirty="0" smtClean="0"/>
              <a:t> din 𝛽) </a:t>
            </a:r>
          </a:p>
          <a:p>
            <a:pPr marL="0" indent="0">
              <a:buNone/>
            </a:pPr>
            <a:r>
              <a:rPr lang="en-US" dirty="0" smtClean="0"/>
              <a:t>2. Pop – </a:t>
            </a:r>
            <a:r>
              <a:rPr lang="en-US" dirty="0" err="1" smtClean="0"/>
              <a:t>scoatere</a:t>
            </a:r>
            <a:r>
              <a:rPr lang="en-US" dirty="0" smtClean="0"/>
              <a:t> din </a:t>
            </a:r>
            <a:r>
              <a:rPr lang="en-US" dirty="0" err="1" smtClean="0"/>
              <a:t>stivă</a:t>
            </a:r>
            <a:r>
              <a:rPr lang="en-US" dirty="0" smtClean="0"/>
              <a:t> (din </a:t>
            </a:r>
            <a:r>
              <a:rPr lang="en-US" dirty="0" err="1" smtClean="0"/>
              <a:t>ambele</a:t>
            </a:r>
            <a:r>
              <a:rPr lang="en-US" dirty="0" smtClean="0"/>
              <a:t> </a:t>
            </a:r>
            <a:r>
              <a:rPr lang="en-US" dirty="0" err="1" smtClean="0"/>
              <a:t>stive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Acceptare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Eroare</a:t>
            </a:r>
            <a:r>
              <a:rPr lang="en-US" dirty="0" smtClean="0"/>
              <a:t> - </a:t>
            </a:r>
            <a:r>
              <a:rPr lang="en-US" dirty="0" err="1" smtClean="0"/>
              <a:t>altfel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88" y="1668019"/>
            <a:ext cx="7205779" cy="537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80" y="3236031"/>
            <a:ext cx="6422220" cy="649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180" y="4323650"/>
            <a:ext cx="1870023" cy="5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Algoritml</a:t>
            </a:r>
            <a:r>
              <a:rPr lang="en-US" dirty="0" smtClean="0"/>
              <a:t> de </a:t>
            </a:r>
            <a:r>
              <a:rPr lang="en-US" dirty="0" err="1" smtClean="0"/>
              <a:t>analiză</a:t>
            </a:r>
            <a:r>
              <a:rPr lang="en-US" dirty="0" smtClean="0"/>
              <a:t> </a:t>
            </a:r>
            <a:r>
              <a:rPr lang="en-US" dirty="0" err="1" smtClean="0"/>
              <a:t>sintactică</a:t>
            </a:r>
            <a:r>
              <a:rPr lang="en-US" dirty="0" smtClean="0"/>
              <a:t> LL(1)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aici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01" y="690291"/>
            <a:ext cx="4877729" cy="4286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62330" y="4714726"/>
            <a:ext cx="3066585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Algoritm</a:t>
            </a:r>
            <a:r>
              <a:rPr lang="en-US" sz="2800" dirty="0" smtClean="0"/>
              <a:t> </a:t>
            </a:r>
            <a:r>
              <a:rPr lang="en-US" sz="2800" dirty="0" err="1" smtClean="0"/>
              <a:t>liniar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6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751773"/>
            <a:ext cx="5157787" cy="823912"/>
          </a:xfrm>
        </p:spPr>
        <p:txBody>
          <a:bodyPr/>
          <a:lstStyle/>
          <a:p>
            <a:r>
              <a:rPr lang="en-US" dirty="0" smtClean="0"/>
              <a:t>		 LL(k)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7" y="1607383"/>
            <a:ext cx="5157787" cy="2439961"/>
          </a:xfrm>
        </p:spPr>
        <p:txBody>
          <a:bodyPr/>
          <a:lstStyle/>
          <a:p>
            <a:r>
              <a:rPr lang="en-US" dirty="0" smtClean="0"/>
              <a:t>L = left (</a:t>
            </a:r>
            <a:r>
              <a:rPr lang="en-US" dirty="0" err="1" smtClean="0"/>
              <a:t>secvența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parcursă</a:t>
            </a:r>
            <a:r>
              <a:rPr lang="en-US" dirty="0" smtClean="0"/>
              <a:t> de la </a:t>
            </a:r>
            <a:r>
              <a:rPr lang="en-US" dirty="0" err="1" smtClean="0"/>
              <a:t>stânga</a:t>
            </a:r>
            <a:r>
              <a:rPr lang="en-US" dirty="0" smtClean="0"/>
              <a:t> la </a:t>
            </a:r>
            <a:r>
              <a:rPr lang="en-US" dirty="0" err="1" smtClean="0"/>
              <a:t>dreapta</a:t>
            </a:r>
            <a:endParaRPr lang="en-US" dirty="0" smtClean="0"/>
          </a:p>
          <a:p>
            <a:r>
              <a:rPr lang="en-US" dirty="0" smtClean="0"/>
              <a:t>L = left (se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derivări</a:t>
            </a:r>
            <a:r>
              <a:rPr lang="en-US" dirty="0" smtClean="0"/>
              <a:t> de </a:t>
            </a:r>
            <a:r>
              <a:rPr lang="en-US" dirty="0" err="1" smtClean="0"/>
              <a:t>stânga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Predicția</a:t>
            </a:r>
            <a:r>
              <a:rPr lang="en-US" dirty="0" smtClean="0"/>
              <a:t> are </a:t>
            </a:r>
            <a:r>
              <a:rPr lang="en-US" dirty="0" err="1" smtClean="0"/>
              <a:t>lungimea</a:t>
            </a:r>
            <a:r>
              <a:rPr lang="en-US" dirty="0" smtClean="0"/>
              <a:t> </a:t>
            </a:r>
            <a:r>
              <a:rPr lang="en-US" b="1" dirty="0" smtClean="0"/>
              <a:t>k</a:t>
            </a:r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751773"/>
            <a:ext cx="5183188" cy="823912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Principiu</a:t>
            </a:r>
            <a:r>
              <a:rPr lang="en-US" dirty="0" smtClean="0"/>
              <a:t> </a:t>
            </a:r>
            <a:r>
              <a:rPr lang="en-US" dirty="0"/>
              <a:t>LL(k)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orice</a:t>
            </a:r>
            <a:r>
              <a:rPr lang="en-US" dirty="0" smtClean="0"/>
              <a:t> moment al </a:t>
            </a:r>
            <a:r>
              <a:rPr lang="en-US" dirty="0" err="1" smtClean="0"/>
              <a:t>analizei</a:t>
            </a:r>
            <a:r>
              <a:rPr lang="en-US" dirty="0" smtClean="0"/>
              <a:t>, </a:t>
            </a:r>
            <a:r>
              <a:rPr lang="en-US" u="sng" dirty="0" err="1" smtClean="0"/>
              <a:t>acțiunea</a:t>
            </a:r>
            <a:r>
              <a:rPr lang="en-US" u="sng" dirty="0" smtClean="0"/>
              <a:t> </a:t>
            </a:r>
            <a:r>
              <a:rPr lang="en-US" u="sng" dirty="0" err="1" smtClean="0"/>
              <a:t>este</a:t>
            </a:r>
            <a:r>
              <a:rPr lang="en-US" u="sng" dirty="0" smtClean="0"/>
              <a:t> </a:t>
            </a:r>
            <a:r>
              <a:rPr lang="en-US" u="sng" dirty="0" err="1" smtClean="0"/>
              <a:t>unic</a:t>
            </a:r>
            <a:r>
              <a:rPr lang="en-US" u="sng" dirty="0" smtClean="0"/>
              <a:t> </a:t>
            </a:r>
            <a:r>
              <a:rPr lang="en-US" u="sng" dirty="0" err="1" smtClean="0"/>
              <a:t>determinată</a:t>
            </a:r>
            <a:r>
              <a:rPr lang="en-US" u="sng" dirty="0" smtClean="0"/>
              <a:t> </a:t>
            </a:r>
            <a:r>
              <a:rPr lang="en-US" dirty="0" smtClean="0"/>
              <a:t>de:</a:t>
            </a:r>
          </a:p>
          <a:p>
            <a:r>
              <a:rPr lang="en-US" dirty="0" err="1" smtClean="0"/>
              <a:t>Partea</a:t>
            </a:r>
            <a:r>
              <a:rPr lang="en-US" dirty="0" smtClean="0"/>
              <a:t> </a:t>
            </a:r>
            <a:r>
              <a:rPr lang="en-US" dirty="0" err="1" smtClean="0"/>
              <a:t>închisă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is-IS" dirty="0" smtClean="0"/>
              <a:t>…a</a:t>
            </a:r>
            <a:r>
              <a:rPr lang="is-IS" baseline="-25000" dirty="0" smtClean="0"/>
              <a:t>i</a:t>
            </a:r>
            <a:r>
              <a:rPr lang="is-IS" dirty="0" smtClean="0"/>
              <a:t>)</a:t>
            </a:r>
          </a:p>
          <a:p>
            <a:r>
              <a:rPr lang="en-US" dirty="0" err="1" smtClean="0"/>
              <a:t>Simbolul</a:t>
            </a:r>
            <a:r>
              <a:rPr lang="en-US" dirty="0" smtClean="0"/>
              <a:t> </a:t>
            </a:r>
            <a:r>
              <a:rPr lang="en-US" dirty="0" err="1" smtClean="0"/>
              <a:t>curent</a:t>
            </a:r>
            <a:r>
              <a:rPr lang="en-US" dirty="0" smtClean="0"/>
              <a:t> A</a:t>
            </a:r>
            <a:endParaRPr lang="en-US" dirty="0"/>
          </a:p>
          <a:p>
            <a:r>
              <a:rPr lang="en-US" dirty="0" err="1" smtClean="0"/>
              <a:t>Predicția</a:t>
            </a:r>
            <a:r>
              <a:rPr lang="en-US" dirty="0" smtClean="0"/>
              <a:t> a</a:t>
            </a:r>
            <a:r>
              <a:rPr lang="en-US" baseline="-25000" dirty="0" smtClean="0"/>
              <a:t>i+1</a:t>
            </a:r>
            <a:r>
              <a:rPr lang="is-IS" dirty="0" smtClean="0"/>
              <a:t>…a</a:t>
            </a:r>
            <a:r>
              <a:rPr lang="is-IS" baseline="-25000" dirty="0" smtClean="0"/>
              <a:t>i+k</a:t>
            </a:r>
            <a:r>
              <a:rPr lang="is-IS" dirty="0" smtClean="0"/>
              <a:t> (lungime k)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S.Motogna</a:t>
            </a:r>
            <a:r>
              <a:rPr lang="en-US" dirty="0" smtClean="0"/>
              <a:t> - LFTC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10" y="3740283"/>
            <a:ext cx="3326318" cy="29231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76665" y="6102154"/>
            <a:ext cx="1723869" cy="50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r>
              <a:rPr lang="en-US" sz="2400" baseline="-25000" dirty="0" smtClean="0"/>
              <a:t>i+1</a:t>
            </a:r>
            <a:r>
              <a:rPr lang="is-IS" sz="2400" dirty="0" smtClean="0"/>
              <a:t>…a</a:t>
            </a:r>
            <a:r>
              <a:rPr lang="is-IS" sz="2400" baseline="-25000" dirty="0" smtClean="0"/>
              <a:t>i+k</a:t>
            </a:r>
            <a:endParaRPr lang="en-US" sz="2400" baseline="-25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58569" y="5846164"/>
            <a:ext cx="418096" cy="25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6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uiExpand="1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FIRST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≈ </a:t>
            </a:r>
            <a:r>
              <a:rPr lang="en-US" dirty="0" err="1" smtClean="0"/>
              <a:t>primele</a:t>
            </a:r>
            <a:r>
              <a:rPr lang="en-US" dirty="0" smtClean="0"/>
              <a:t> k </a:t>
            </a:r>
            <a:r>
              <a:rPr lang="en-US" dirty="0" err="1" smtClean="0"/>
              <a:t>simboluri</a:t>
            </a:r>
            <a:r>
              <a:rPr lang="en-US" dirty="0" smtClean="0"/>
              <a:t> </a:t>
            </a:r>
            <a:r>
              <a:rPr lang="en-US" dirty="0" err="1" smtClean="0"/>
              <a:t>terminale</a:t>
            </a:r>
            <a:r>
              <a:rPr lang="en-US" dirty="0" smtClean="0"/>
              <a:t> care se pot genera din 𝛼</a:t>
            </a:r>
          </a:p>
          <a:p>
            <a:r>
              <a:rPr lang="en-US" dirty="0" err="1" smtClean="0"/>
              <a:t>Definiție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25" y="3090933"/>
            <a:ext cx="10294807" cy="10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Definiție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O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gic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este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de tip LL(k)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dacă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pentru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oricare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două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derivări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de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stânga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5" y="2260912"/>
            <a:ext cx="9498595" cy="24160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0826" y="3468921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st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50272" y="2750634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st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0827" y="2750634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st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0272" y="3546514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st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Teoremă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Condiția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necesară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și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suficientă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pentru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ca o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gramatică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să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fie de tip LL(k)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este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ca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pentru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orice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pereche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de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producții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distincte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ale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aceluiași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neterminal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(A→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𝛽, A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𝛾,𝛽≠𝛾)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să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fie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verificată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condiția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0" indent="0">
              <a:buNone/>
            </a:pP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lang="en-US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(𝛽𝛼) ⋂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lang="en-US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(𝛾𝛼)= 𝛷,∀𝛼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astfel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încât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S =&gt;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uA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𝛼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41657" y="3531220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*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0283" y="2557582"/>
            <a:ext cx="6023516" cy="182082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FOLLOW</a:t>
            </a:r>
            <a:r>
              <a:rPr lang="en-US" baseline="-25000" dirty="0" err="1" smtClean="0"/>
              <a:t>k</a:t>
            </a:r>
            <a:r>
              <a:rPr lang="en-US" dirty="0" smtClean="0"/>
              <a:t>(A</a:t>
            </a:r>
            <a:r>
              <a:rPr lang="en-US" dirty="0" smtClean="0"/>
              <a:t>)≈ </a:t>
            </a:r>
            <a:r>
              <a:rPr lang="en-US" dirty="0" err="1" smtClean="0"/>
              <a:t>următoarele</a:t>
            </a:r>
            <a:r>
              <a:rPr lang="en-US" dirty="0" smtClean="0"/>
              <a:t> k </a:t>
            </a:r>
            <a:r>
              <a:rPr lang="en-US" dirty="0" err="1" smtClean="0"/>
              <a:t>simboluri</a:t>
            </a:r>
            <a:r>
              <a:rPr lang="en-US" dirty="0" smtClean="0"/>
              <a:t> care se </a:t>
            </a:r>
            <a:r>
              <a:rPr lang="en-US" dirty="0" err="1" smtClean="0"/>
              <a:t>generează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urmează</a:t>
            </a:r>
            <a:r>
              <a:rPr lang="en-US" dirty="0" smtClean="0"/>
              <a:t> </a:t>
            </a:r>
            <a:r>
              <a:rPr lang="en-US" dirty="0" err="1" smtClean="0"/>
              <a:t>după</a:t>
            </a:r>
            <a:r>
              <a:rPr lang="en-US" dirty="0" smtClean="0"/>
              <a:t> 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78" y="1825625"/>
            <a:ext cx="4110975" cy="3612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45418" y="1252499"/>
            <a:ext cx="4698167" cy="78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A → 𝛆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92" y="4747737"/>
            <a:ext cx="6839607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9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Analizor</a:t>
            </a:r>
            <a:r>
              <a:rPr lang="en-US" dirty="0" smtClean="0"/>
              <a:t> </a:t>
            </a:r>
            <a:r>
              <a:rPr lang="en-US" dirty="0" err="1" smtClean="0"/>
              <a:t>sintactic</a:t>
            </a:r>
            <a:r>
              <a:rPr lang="en-US" dirty="0" smtClean="0"/>
              <a:t> LL(1)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Predicția</a:t>
            </a:r>
            <a:r>
              <a:rPr lang="en-US" dirty="0" smtClean="0"/>
              <a:t> de </a:t>
            </a:r>
            <a:r>
              <a:rPr lang="en-US" dirty="0" err="1" smtClean="0"/>
              <a:t>lungime</a:t>
            </a:r>
            <a:r>
              <a:rPr lang="en-US" dirty="0" smtClean="0"/>
              <a:t> 1</a:t>
            </a:r>
          </a:p>
          <a:p>
            <a:endParaRPr lang="en-US" dirty="0"/>
          </a:p>
          <a:p>
            <a:r>
              <a:rPr lang="en-US" dirty="0" err="1" smtClean="0"/>
              <a:t>Pași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err="1" smtClean="0"/>
              <a:t>construire</a:t>
            </a:r>
            <a:r>
              <a:rPr lang="en-US" dirty="0" smtClean="0"/>
              <a:t> FIRST, FOLLOW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err="1" smtClean="0"/>
              <a:t>Construire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de </a:t>
            </a:r>
            <a:r>
              <a:rPr lang="en-US" dirty="0" err="1" smtClean="0"/>
              <a:t>analiză</a:t>
            </a:r>
            <a:r>
              <a:rPr lang="en-US" dirty="0" smtClean="0"/>
              <a:t> LL(1)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secvenței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tranzițiilor</a:t>
            </a:r>
            <a:r>
              <a:rPr lang="en-US" dirty="0" smtClean="0"/>
              <a:t> </a:t>
            </a:r>
            <a:r>
              <a:rPr lang="en-US" dirty="0" err="1" smtClean="0"/>
              <a:t>între</a:t>
            </a:r>
            <a:r>
              <a:rPr lang="en-US" dirty="0" smtClean="0"/>
              <a:t> </a:t>
            </a:r>
            <a:r>
              <a:rPr lang="en-US" dirty="0" err="1" smtClean="0"/>
              <a:t>configurații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32089" y="4041422"/>
            <a:ext cx="5802489" cy="11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71556" y="3093156"/>
            <a:ext cx="2585155" cy="75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 </a:t>
            </a:r>
            <a:r>
              <a:rPr lang="en-US" dirty="0" err="1" smtClean="0"/>
              <a:t>execută</a:t>
            </a:r>
            <a:r>
              <a:rPr lang="en-US" dirty="0" smtClean="0"/>
              <a:t> 1 </a:t>
            </a:r>
            <a:r>
              <a:rPr lang="en-US" dirty="0" err="1" smtClean="0"/>
              <a:t>dată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41" y="4672361"/>
            <a:ext cx="8642196" cy="15046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88888" y="4817327"/>
            <a:ext cx="1405053" cy="299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Construcție</a:t>
            </a:r>
            <a:r>
              <a:rPr lang="en-US" dirty="0" smtClean="0"/>
              <a:t>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FIRST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notat</a:t>
            </a:r>
            <a:r>
              <a:rPr lang="en-US" dirty="0" smtClean="0"/>
              <a:t> FIRST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Observații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S.Motogna - LFTC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82" y="2792438"/>
            <a:ext cx="10569349" cy="26340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25394" y="1184223"/>
            <a:ext cx="2428406" cy="99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Concatenare</a:t>
            </a:r>
            <a:r>
              <a:rPr lang="en-US" sz="2800" dirty="0" smtClean="0"/>
              <a:t> de </a:t>
            </a:r>
            <a:r>
              <a:rPr lang="en-US" sz="2800" dirty="0" err="1" smtClean="0"/>
              <a:t>lungime</a:t>
            </a:r>
            <a:r>
              <a:rPr lang="en-US" sz="2800" dirty="0" smtClean="0"/>
              <a:t> 1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328223" y="2179483"/>
            <a:ext cx="434715" cy="819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429</Words>
  <Application>Microsoft Macintosh PowerPoint</Application>
  <PresentationFormat>Widescreen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Times New Roman</vt:lpstr>
      <vt:lpstr>Wingdings</vt:lpstr>
      <vt:lpstr>Arial</vt:lpstr>
      <vt:lpstr>Office Theme</vt:lpstr>
      <vt:lpstr>Analizor sintactic LL(1)</vt:lpstr>
      <vt:lpstr>PowerPoint Presentation</vt:lpstr>
      <vt:lpstr>PowerPoint Presentation</vt:lpstr>
      <vt:lpstr>FIRSTk</vt:lpstr>
      <vt:lpstr>Definiție</vt:lpstr>
      <vt:lpstr>Teoremă</vt:lpstr>
      <vt:lpstr>FOLLOW</vt:lpstr>
      <vt:lpstr>Analizor sintactic LL(1)</vt:lpstr>
      <vt:lpstr>Construcție FIRST</vt:lpstr>
      <vt:lpstr>PowerPoint Presentation</vt:lpstr>
      <vt:lpstr>PowerPoint Presentation</vt:lpstr>
      <vt:lpstr>Construcție tabel de analiză LL(1)</vt:lpstr>
      <vt:lpstr>Reguli tabel LL(1)</vt:lpstr>
      <vt:lpstr>Observație</vt:lpstr>
      <vt:lpstr>Definire configurații și tranziții</vt:lpstr>
      <vt:lpstr>Configurații LL(1)</vt:lpstr>
      <vt:lpstr>Tranziții</vt:lpstr>
      <vt:lpstr>Algoritml de analiză sintactică LL(1)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Analizor sintactic LL(1)</dc:title>
  <dc:creator>Microsoft Office User</dc:creator>
  <cp:lastModifiedBy>Microsoft Office User</cp:lastModifiedBy>
  <cp:revision>38</cp:revision>
  <dcterms:created xsi:type="dcterms:W3CDTF">2017-11-15T13:17:20Z</dcterms:created>
  <dcterms:modified xsi:type="dcterms:W3CDTF">2017-11-16T15:24:58Z</dcterms:modified>
</cp:coreProperties>
</file>