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58" r:id="rId2"/>
    <p:sldId id="259" r:id="rId3"/>
    <p:sldId id="256" r:id="rId4"/>
    <p:sldId id="260" r:id="rId5"/>
    <p:sldId id="262" r:id="rId6"/>
    <p:sldId id="257" r:id="rId7"/>
    <p:sldId id="261"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bnr.ro\bnr-fs\Home\Mihai%20Aliman\DATAD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o-RO"/>
              <a:t>Evolution of banking stocks</a:t>
            </a:r>
            <a:r>
              <a:rPr lang="ro-RO" baseline="0"/>
              <a:t> prices in EU (lhs), US (rhs) and globally (rhs)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404562496999997E-2"/>
          <c:y val="0.21759036144578314"/>
          <c:w val="0.85432151879381124"/>
          <c:h val="0.49530816178098219"/>
        </c:manualLayout>
      </c:layout>
      <c:lineChart>
        <c:grouping val="standard"/>
        <c:varyColors val="0"/>
        <c:ser>
          <c:idx val="0"/>
          <c:order val="0"/>
          <c:tx>
            <c:strRef>
              <c:f>Sheet1!$D$4</c:f>
              <c:strCache>
                <c:ptCount val="1"/>
                <c:pt idx="0">
                  <c:v>EURO STOXX BANKS $ - PRICE INDEX</c:v>
                </c:pt>
              </c:strCache>
            </c:strRef>
          </c:tx>
          <c:spPr>
            <a:ln w="28575" cap="rnd">
              <a:solidFill>
                <a:schemeClr val="accent1"/>
              </a:solidFill>
              <a:round/>
            </a:ln>
            <a:effectLst/>
          </c:spPr>
          <c:marker>
            <c:symbol val="none"/>
          </c:marker>
          <c:cat>
            <c:numRef>
              <c:f>Sheet1!$C$5:$C$130</c:f>
              <c:numCache>
                <c:formatCode>m/d/yyyy</c:formatCode>
                <c:ptCount val="126"/>
                <c:pt idx="0">
                  <c:v>44928</c:v>
                </c:pt>
                <c:pt idx="1">
                  <c:v>44929</c:v>
                </c:pt>
                <c:pt idx="2">
                  <c:v>44930</c:v>
                </c:pt>
                <c:pt idx="3">
                  <c:v>44931</c:v>
                </c:pt>
                <c:pt idx="4">
                  <c:v>44932</c:v>
                </c:pt>
                <c:pt idx="5">
                  <c:v>44935</c:v>
                </c:pt>
                <c:pt idx="6">
                  <c:v>44936</c:v>
                </c:pt>
                <c:pt idx="7">
                  <c:v>44937</c:v>
                </c:pt>
                <c:pt idx="8">
                  <c:v>44938</c:v>
                </c:pt>
                <c:pt idx="9">
                  <c:v>44939</c:v>
                </c:pt>
                <c:pt idx="10">
                  <c:v>44942</c:v>
                </c:pt>
                <c:pt idx="11">
                  <c:v>44943</c:v>
                </c:pt>
                <c:pt idx="12">
                  <c:v>44944</c:v>
                </c:pt>
                <c:pt idx="13">
                  <c:v>44945</c:v>
                </c:pt>
                <c:pt idx="14">
                  <c:v>44946</c:v>
                </c:pt>
                <c:pt idx="15">
                  <c:v>44949</c:v>
                </c:pt>
                <c:pt idx="16">
                  <c:v>44950</c:v>
                </c:pt>
                <c:pt idx="17">
                  <c:v>44951</c:v>
                </c:pt>
                <c:pt idx="18">
                  <c:v>44952</c:v>
                </c:pt>
                <c:pt idx="19">
                  <c:v>44953</c:v>
                </c:pt>
                <c:pt idx="20">
                  <c:v>44956</c:v>
                </c:pt>
                <c:pt idx="21">
                  <c:v>44957</c:v>
                </c:pt>
                <c:pt idx="22">
                  <c:v>44958</c:v>
                </c:pt>
                <c:pt idx="23">
                  <c:v>44959</c:v>
                </c:pt>
                <c:pt idx="24">
                  <c:v>44960</c:v>
                </c:pt>
                <c:pt idx="25">
                  <c:v>44963</c:v>
                </c:pt>
                <c:pt idx="26">
                  <c:v>44964</c:v>
                </c:pt>
                <c:pt idx="27">
                  <c:v>44965</c:v>
                </c:pt>
                <c:pt idx="28">
                  <c:v>44966</c:v>
                </c:pt>
                <c:pt idx="29">
                  <c:v>44967</c:v>
                </c:pt>
                <c:pt idx="30">
                  <c:v>44970</c:v>
                </c:pt>
                <c:pt idx="31">
                  <c:v>44971</c:v>
                </c:pt>
                <c:pt idx="32">
                  <c:v>44972</c:v>
                </c:pt>
                <c:pt idx="33">
                  <c:v>44973</c:v>
                </c:pt>
                <c:pt idx="34">
                  <c:v>44974</c:v>
                </c:pt>
                <c:pt idx="35">
                  <c:v>44977</c:v>
                </c:pt>
                <c:pt idx="36">
                  <c:v>44978</c:v>
                </c:pt>
                <c:pt idx="37">
                  <c:v>44979</c:v>
                </c:pt>
                <c:pt idx="38">
                  <c:v>44980</c:v>
                </c:pt>
                <c:pt idx="39">
                  <c:v>44981</c:v>
                </c:pt>
                <c:pt idx="40">
                  <c:v>44984</c:v>
                </c:pt>
                <c:pt idx="41">
                  <c:v>44985</c:v>
                </c:pt>
                <c:pt idx="42">
                  <c:v>44986</c:v>
                </c:pt>
                <c:pt idx="43">
                  <c:v>44987</c:v>
                </c:pt>
                <c:pt idx="44">
                  <c:v>44988</c:v>
                </c:pt>
                <c:pt idx="45">
                  <c:v>44991</c:v>
                </c:pt>
                <c:pt idx="46">
                  <c:v>44992</c:v>
                </c:pt>
                <c:pt idx="47">
                  <c:v>44993</c:v>
                </c:pt>
                <c:pt idx="48">
                  <c:v>44994</c:v>
                </c:pt>
                <c:pt idx="49">
                  <c:v>44995</c:v>
                </c:pt>
                <c:pt idx="50">
                  <c:v>44998</c:v>
                </c:pt>
                <c:pt idx="51">
                  <c:v>44999</c:v>
                </c:pt>
                <c:pt idx="52">
                  <c:v>45000</c:v>
                </c:pt>
                <c:pt idx="53">
                  <c:v>45001</c:v>
                </c:pt>
                <c:pt idx="54">
                  <c:v>45002</c:v>
                </c:pt>
                <c:pt idx="55">
                  <c:v>45005</c:v>
                </c:pt>
                <c:pt idx="56">
                  <c:v>45006</c:v>
                </c:pt>
                <c:pt idx="57">
                  <c:v>45007</c:v>
                </c:pt>
                <c:pt idx="58">
                  <c:v>45008</c:v>
                </c:pt>
                <c:pt idx="59">
                  <c:v>45009</c:v>
                </c:pt>
                <c:pt idx="60">
                  <c:v>45012</c:v>
                </c:pt>
                <c:pt idx="61">
                  <c:v>45013</c:v>
                </c:pt>
                <c:pt idx="62">
                  <c:v>45014</c:v>
                </c:pt>
                <c:pt idx="63">
                  <c:v>45015</c:v>
                </c:pt>
                <c:pt idx="64">
                  <c:v>45016</c:v>
                </c:pt>
                <c:pt idx="65">
                  <c:v>45019</c:v>
                </c:pt>
                <c:pt idx="66">
                  <c:v>45020</c:v>
                </c:pt>
                <c:pt idx="67">
                  <c:v>45021</c:v>
                </c:pt>
                <c:pt idx="68">
                  <c:v>45022</c:v>
                </c:pt>
                <c:pt idx="69">
                  <c:v>45023</c:v>
                </c:pt>
                <c:pt idx="70">
                  <c:v>45026</c:v>
                </c:pt>
                <c:pt idx="71">
                  <c:v>45027</c:v>
                </c:pt>
                <c:pt idx="72">
                  <c:v>45028</c:v>
                </c:pt>
                <c:pt idx="73">
                  <c:v>45029</c:v>
                </c:pt>
                <c:pt idx="74">
                  <c:v>45030</c:v>
                </c:pt>
                <c:pt idx="75">
                  <c:v>45033</c:v>
                </c:pt>
                <c:pt idx="76">
                  <c:v>45034</c:v>
                </c:pt>
                <c:pt idx="77">
                  <c:v>45035</c:v>
                </c:pt>
                <c:pt idx="78">
                  <c:v>45036</c:v>
                </c:pt>
                <c:pt idx="79">
                  <c:v>45037</c:v>
                </c:pt>
                <c:pt idx="80">
                  <c:v>45040</c:v>
                </c:pt>
                <c:pt idx="81">
                  <c:v>45041</c:v>
                </c:pt>
                <c:pt idx="82">
                  <c:v>45042</c:v>
                </c:pt>
                <c:pt idx="83">
                  <c:v>45043</c:v>
                </c:pt>
                <c:pt idx="84">
                  <c:v>45044</c:v>
                </c:pt>
                <c:pt idx="85">
                  <c:v>45047</c:v>
                </c:pt>
                <c:pt idx="86">
                  <c:v>45048</c:v>
                </c:pt>
                <c:pt idx="87">
                  <c:v>45049</c:v>
                </c:pt>
                <c:pt idx="88">
                  <c:v>45050</c:v>
                </c:pt>
                <c:pt idx="89">
                  <c:v>45051</c:v>
                </c:pt>
                <c:pt idx="90">
                  <c:v>45054</c:v>
                </c:pt>
                <c:pt idx="91">
                  <c:v>45055</c:v>
                </c:pt>
                <c:pt idx="92">
                  <c:v>45056</c:v>
                </c:pt>
                <c:pt idx="93">
                  <c:v>45057</c:v>
                </c:pt>
                <c:pt idx="94">
                  <c:v>45058</c:v>
                </c:pt>
                <c:pt idx="95">
                  <c:v>45061</c:v>
                </c:pt>
                <c:pt idx="96">
                  <c:v>45062</c:v>
                </c:pt>
                <c:pt idx="97">
                  <c:v>45063</c:v>
                </c:pt>
                <c:pt idx="98">
                  <c:v>45064</c:v>
                </c:pt>
                <c:pt idx="99">
                  <c:v>45065</c:v>
                </c:pt>
                <c:pt idx="100">
                  <c:v>45068</c:v>
                </c:pt>
                <c:pt idx="101">
                  <c:v>45069</c:v>
                </c:pt>
                <c:pt idx="102">
                  <c:v>45070</c:v>
                </c:pt>
                <c:pt idx="103">
                  <c:v>45071</c:v>
                </c:pt>
                <c:pt idx="104">
                  <c:v>45072</c:v>
                </c:pt>
                <c:pt idx="105">
                  <c:v>45075</c:v>
                </c:pt>
                <c:pt idx="106">
                  <c:v>45076</c:v>
                </c:pt>
                <c:pt idx="107">
                  <c:v>45077</c:v>
                </c:pt>
                <c:pt idx="108">
                  <c:v>45078</c:v>
                </c:pt>
                <c:pt idx="109">
                  <c:v>45079</c:v>
                </c:pt>
                <c:pt idx="110">
                  <c:v>45082</c:v>
                </c:pt>
                <c:pt idx="111">
                  <c:v>45083</c:v>
                </c:pt>
                <c:pt idx="112">
                  <c:v>45084</c:v>
                </c:pt>
                <c:pt idx="113">
                  <c:v>45085</c:v>
                </c:pt>
                <c:pt idx="114">
                  <c:v>45086</c:v>
                </c:pt>
                <c:pt idx="115">
                  <c:v>45089</c:v>
                </c:pt>
                <c:pt idx="116">
                  <c:v>45090</c:v>
                </c:pt>
                <c:pt idx="117">
                  <c:v>45091</c:v>
                </c:pt>
                <c:pt idx="118">
                  <c:v>45092</c:v>
                </c:pt>
                <c:pt idx="119">
                  <c:v>45093</c:v>
                </c:pt>
                <c:pt idx="120">
                  <c:v>45096</c:v>
                </c:pt>
                <c:pt idx="121">
                  <c:v>45097</c:v>
                </c:pt>
                <c:pt idx="122">
                  <c:v>45098</c:v>
                </c:pt>
                <c:pt idx="123">
                  <c:v>45099</c:v>
                </c:pt>
                <c:pt idx="124">
                  <c:v>45100</c:v>
                </c:pt>
                <c:pt idx="125">
                  <c:v>45103</c:v>
                </c:pt>
              </c:numCache>
            </c:numRef>
          </c:cat>
          <c:val>
            <c:numRef>
              <c:f>Sheet1!$D$5:$D$130</c:f>
              <c:numCache>
                <c:formatCode>General</c:formatCode>
                <c:ptCount val="126"/>
                <c:pt idx="0">
                  <c:v>77.960999999999999</c:v>
                </c:pt>
                <c:pt idx="1">
                  <c:v>78.605999999999995</c:v>
                </c:pt>
                <c:pt idx="2">
                  <c:v>81.388999999999996</c:v>
                </c:pt>
                <c:pt idx="3">
                  <c:v>80.963999999999999</c:v>
                </c:pt>
                <c:pt idx="4">
                  <c:v>82.427000000000007</c:v>
                </c:pt>
                <c:pt idx="5">
                  <c:v>83.441000000000003</c:v>
                </c:pt>
                <c:pt idx="6">
                  <c:v>83.284999999999997</c:v>
                </c:pt>
                <c:pt idx="7">
                  <c:v>83.247</c:v>
                </c:pt>
                <c:pt idx="8">
                  <c:v>84.635000000000005</c:v>
                </c:pt>
                <c:pt idx="9">
                  <c:v>85.218999999999994</c:v>
                </c:pt>
                <c:pt idx="10">
                  <c:v>84.983000000000004</c:v>
                </c:pt>
                <c:pt idx="11">
                  <c:v>84.676000000000002</c:v>
                </c:pt>
                <c:pt idx="12">
                  <c:v>85.194999999999993</c:v>
                </c:pt>
                <c:pt idx="13">
                  <c:v>83.543000000000006</c:v>
                </c:pt>
                <c:pt idx="14">
                  <c:v>84.804000000000002</c:v>
                </c:pt>
                <c:pt idx="15">
                  <c:v>85.74</c:v>
                </c:pt>
                <c:pt idx="16">
                  <c:v>86.552999999999997</c:v>
                </c:pt>
                <c:pt idx="17">
                  <c:v>86.638999999999996</c:v>
                </c:pt>
                <c:pt idx="18">
                  <c:v>87.92</c:v>
                </c:pt>
                <c:pt idx="19">
                  <c:v>88.397999999999996</c:v>
                </c:pt>
                <c:pt idx="20">
                  <c:v>88.662999999999997</c:v>
                </c:pt>
                <c:pt idx="21">
                  <c:v>90.138999999999996</c:v>
                </c:pt>
                <c:pt idx="22">
                  <c:v>91.658000000000001</c:v>
                </c:pt>
                <c:pt idx="23">
                  <c:v>91.215000000000003</c:v>
                </c:pt>
                <c:pt idx="24">
                  <c:v>90.57</c:v>
                </c:pt>
                <c:pt idx="25">
                  <c:v>88.995999999999995</c:v>
                </c:pt>
                <c:pt idx="26">
                  <c:v>89.619</c:v>
                </c:pt>
                <c:pt idx="27">
                  <c:v>90.62</c:v>
                </c:pt>
                <c:pt idx="28">
                  <c:v>92.131</c:v>
                </c:pt>
                <c:pt idx="29">
                  <c:v>90.082999999999998</c:v>
                </c:pt>
                <c:pt idx="30">
                  <c:v>90.938999999999993</c:v>
                </c:pt>
                <c:pt idx="31">
                  <c:v>91.444999999999993</c:v>
                </c:pt>
                <c:pt idx="32">
                  <c:v>90.867999999999995</c:v>
                </c:pt>
                <c:pt idx="33">
                  <c:v>93.194000000000003</c:v>
                </c:pt>
                <c:pt idx="34">
                  <c:v>92.864000000000004</c:v>
                </c:pt>
                <c:pt idx="35">
                  <c:v>92.484999999999999</c:v>
                </c:pt>
                <c:pt idx="36">
                  <c:v>92.363</c:v>
                </c:pt>
                <c:pt idx="37">
                  <c:v>89.972999999999999</c:v>
                </c:pt>
                <c:pt idx="38">
                  <c:v>90.775999999999996</c:v>
                </c:pt>
                <c:pt idx="39">
                  <c:v>89.581999999999994</c:v>
                </c:pt>
                <c:pt idx="40">
                  <c:v>92.091999999999999</c:v>
                </c:pt>
                <c:pt idx="41">
                  <c:v>93.727999999999994</c:v>
                </c:pt>
                <c:pt idx="42">
                  <c:v>92.674000000000007</c:v>
                </c:pt>
                <c:pt idx="43">
                  <c:v>91.905000000000001</c:v>
                </c:pt>
                <c:pt idx="44">
                  <c:v>93.412000000000006</c:v>
                </c:pt>
                <c:pt idx="45">
                  <c:v>95.134</c:v>
                </c:pt>
                <c:pt idx="46">
                  <c:v>92.945999999999998</c:v>
                </c:pt>
                <c:pt idx="47">
                  <c:v>93.09</c:v>
                </c:pt>
                <c:pt idx="48">
                  <c:v>91.887</c:v>
                </c:pt>
                <c:pt idx="49">
                  <c:v>89.400999999999996</c:v>
                </c:pt>
                <c:pt idx="50">
                  <c:v>83.728999999999999</c:v>
                </c:pt>
                <c:pt idx="51">
                  <c:v>86.179000000000002</c:v>
                </c:pt>
                <c:pt idx="52">
                  <c:v>77.540999999999997</c:v>
                </c:pt>
                <c:pt idx="53">
                  <c:v>79.084000000000003</c:v>
                </c:pt>
                <c:pt idx="54">
                  <c:v>77.111999999999995</c:v>
                </c:pt>
                <c:pt idx="55">
                  <c:v>79.192999999999998</c:v>
                </c:pt>
                <c:pt idx="56">
                  <c:v>83.364000000000004</c:v>
                </c:pt>
                <c:pt idx="57">
                  <c:v>82.95</c:v>
                </c:pt>
                <c:pt idx="58">
                  <c:v>81.8</c:v>
                </c:pt>
                <c:pt idx="59">
                  <c:v>77.113</c:v>
                </c:pt>
                <c:pt idx="60">
                  <c:v>78.558000000000007</c:v>
                </c:pt>
                <c:pt idx="61">
                  <c:v>79.644999999999996</c:v>
                </c:pt>
                <c:pt idx="62">
                  <c:v>81.180000000000007</c:v>
                </c:pt>
                <c:pt idx="63">
                  <c:v>83.307000000000002</c:v>
                </c:pt>
                <c:pt idx="64">
                  <c:v>82.721999999999994</c:v>
                </c:pt>
                <c:pt idx="65">
                  <c:v>83.12</c:v>
                </c:pt>
                <c:pt idx="66">
                  <c:v>83.81</c:v>
                </c:pt>
                <c:pt idx="67">
                  <c:v>82.850999999999999</c:v>
                </c:pt>
                <c:pt idx="68">
                  <c:v>84.768000000000001</c:v>
                </c:pt>
                <c:pt idx="69">
                  <c:v>84.768000000000001</c:v>
                </c:pt>
                <c:pt idx="70">
                  <c:v>84.768000000000001</c:v>
                </c:pt>
                <c:pt idx="71">
                  <c:v>84.635999999999996</c:v>
                </c:pt>
                <c:pt idx="72">
                  <c:v>85.685000000000002</c:v>
                </c:pt>
                <c:pt idx="73">
                  <c:v>86.370999999999995</c:v>
                </c:pt>
                <c:pt idx="74">
                  <c:v>88.933000000000007</c:v>
                </c:pt>
                <c:pt idx="75">
                  <c:v>86.673000000000002</c:v>
                </c:pt>
                <c:pt idx="76">
                  <c:v>88.739000000000004</c:v>
                </c:pt>
                <c:pt idx="77">
                  <c:v>89.596999999999994</c:v>
                </c:pt>
                <c:pt idx="78">
                  <c:v>88.796999999999997</c:v>
                </c:pt>
                <c:pt idx="79">
                  <c:v>88.301000000000002</c:v>
                </c:pt>
                <c:pt idx="80">
                  <c:v>88.817999999999998</c:v>
                </c:pt>
                <c:pt idx="81">
                  <c:v>86.010999999999996</c:v>
                </c:pt>
                <c:pt idx="82">
                  <c:v>86.031000000000006</c:v>
                </c:pt>
                <c:pt idx="83">
                  <c:v>86.855999999999995</c:v>
                </c:pt>
                <c:pt idx="84">
                  <c:v>85.370999999999995</c:v>
                </c:pt>
                <c:pt idx="85">
                  <c:v>84.911000000000001</c:v>
                </c:pt>
                <c:pt idx="86">
                  <c:v>82.879000000000005</c:v>
                </c:pt>
                <c:pt idx="87">
                  <c:v>83.269000000000005</c:v>
                </c:pt>
                <c:pt idx="88">
                  <c:v>81.492000000000004</c:v>
                </c:pt>
                <c:pt idx="89">
                  <c:v>84.096000000000004</c:v>
                </c:pt>
                <c:pt idx="90">
                  <c:v>85.046000000000006</c:v>
                </c:pt>
                <c:pt idx="91">
                  <c:v>84.156000000000006</c:v>
                </c:pt>
                <c:pt idx="92">
                  <c:v>83.674000000000007</c:v>
                </c:pt>
                <c:pt idx="93">
                  <c:v>83.41</c:v>
                </c:pt>
                <c:pt idx="94">
                  <c:v>83.736000000000004</c:v>
                </c:pt>
                <c:pt idx="95">
                  <c:v>83.694999999999993</c:v>
                </c:pt>
                <c:pt idx="96">
                  <c:v>83.363</c:v>
                </c:pt>
                <c:pt idx="97">
                  <c:v>83.341999999999999</c:v>
                </c:pt>
                <c:pt idx="98">
                  <c:v>83.783000000000001</c:v>
                </c:pt>
                <c:pt idx="99">
                  <c:v>84.084000000000003</c:v>
                </c:pt>
                <c:pt idx="100">
                  <c:v>83.878</c:v>
                </c:pt>
                <c:pt idx="101">
                  <c:v>84.016000000000005</c:v>
                </c:pt>
                <c:pt idx="102">
                  <c:v>81.882000000000005</c:v>
                </c:pt>
                <c:pt idx="103">
                  <c:v>81.927000000000007</c:v>
                </c:pt>
                <c:pt idx="104">
                  <c:v>82.251000000000005</c:v>
                </c:pt>
                <c:pt idx="105">
                  <c:v>81.683000000000007</c:v>
                </c:pt>
                <c:pt idx="106">
                  <c:v>80.399000000000001</c:v>
                </c:pt>
                <c:pt idx="107">
                  <c:v>78.349999999999994</c:v>
                </c:pt>
                <c:pt idx="108">
                  <c:v>80.349999999999994</c:v>
                </c:pt>
                <c:pt idx="109">
                  <c:v>82.46</c:v>
                </c:pt>
                <c:pt idx="110">
                  <c:v>81.561999999999998</c:v>
                </c:pt>
                <c:pt idx="111">
                  <c:v>82.165999999999997</c:v>
                </c:pt>
                <c:pt idx="112">
                  <c:v>82.46</c:v>
                </c:pt>
                <c:pt idx="113">
                  <c:v>83.563999999999993</c:v>
                </c:pt>
                <c:pt idx="114">
                  <c:v>82.751999999999995</c:v>
                </c:pt>
                <c:pt idx="115">
                  <c:v>82.781999999999996</c:v>
                </c:pt>
                <c:pt idx="116">
                  <c:v>83.509</c:v>
                </c:pt>
                <c:pt idx="117">
                  <c:v>85.218000000000004</c:v>
                </c:pt>
                <c:pt idx="118">
                  <c:v>84.855000000000004</c:v>
                </c:pt>
                <c:pt idx="119">
                  <c:v>85.653000000000006</c:v>
                </c:pt>
                <c:pt idx="120">
                  <c:v>85.850999999999999</c:v>
                </c:pt>
                <c:pt idx="121">
                  <c:v>85.391000000000005</c:v>
                </c:pt>
                <c:pt idx="122">
                  <c:v>86.504000000000005</c:v>
                </c:pt>
                <c:pt idx="123">
                  <c:v>85.010999999999996</c:v>
                </c:pt>
                <c:pt idx="124">
                  <c:v>82.876999999999995</c:v>
                </c:pt>
                <c:pt idx="125">
                  <c:v>83.546999999999997</c:v>
                </c:pt>
              </c:numCache>
            </c:numRef>
          </c:val>
          <c:smooth val="0"/>
          <c:extLst>
            <c:ext xmlns:c16="http://schemas.microsoft.com/office/drawing/2014/chart" uri="{C3380CC4-5D6E-409C-BE32-E72D297353CC}">
              <c16:uniqueId val="{00000000-F38C-463A-8840-F3ADB233782C}"/>
            </c:ext>
          </c:extLst>
        </c:ser>
        <c:dLbls>
          <c:showLegendKey val="0"/>
          <c:showVal val="0"/>
          <c:showCatName val="0"/>
          <c:showSerName val="0"/>
          <c:showPercent val="0"/>
          <c:showBubbleSize val="0"/>
        </c:dLbls>
        <c:marker val="1"/>
        <c:smooth val="0"/>
        <c:axId val="713144440"/>
        <c:axId val="713144112"/>
      </c:lineChart>
      <c:lineChart>
        <c:grouping val="standard"/>
        <c:varyColors val="0"/>
        <c:ser>
          <c:idx val="1"/>
          <c:order val="1"/>
          <c:tx>
            <c:strRef>
              <c:f>Sheet1!$E$4</c:f>
              <c:strCache>
                <c:ptCount val="1"/>
                <c:pt idx="0">
                  <c:v>KBW NASDAQ GLOBAL BANK $ - PRICE INDEX</c:v>
                </c:pt>
              </c:strCache>
            </c:strRef>
          </c:tx>
          <c:spPr>
            <a:ln w="28575" cap="rnd">
              <a:solidFill>
                <a:schemeClr val="accent2"/>
              </a:solidFill>
              <a:round/>
            </a:ln>
            <a:effectLst/>
          </c:spPr>
          <c:marker>
            <c:symbol val="none"/>
          </c:marker>
          <c:cat>
            <c:numRef>
              <c:f>Sheet1!$C$5:$C$130</c:f>
              <c:numCache>
                <c:formatCode>m/d/yyyy</c:formatCode>
                <c:ptCount val="126"/>
                <c:pt idx="0">
                  <c:v>44928</c:v>
                </c:pt>
                <c:pt idx="1">
                  <c:v>44929</c:v>
                </c:pt>
                <c:pt idx="2">
                  <c:v>44930</c:v>
                </c:pt>
                <c:pt idx="3">
                  <c:v>44931</c:v>
                </c:pt>
                <c:pt idx="4">
                  <c:v>44932</c:v>
                </c:pt>
                <c:pt idx="5">
                  <c:v>44935</c:v>
                </c:pt>
                <c:pt idx="6">
                  <c:v>44936</c:v>
                </c:pt>
                <c:pt idx="7">
                  <c:v>44937</c:v>
                </c:pt>
                <c:pt idx="8">
                  <c:v>44938</c:v>
                </c:pt>
                <c:pt idx="9">
                  <c:v>44939</c:v>
                </c:pt>
                <c:pt idx="10">
                  <c:v>44942</c:v>
                </c:pt>
                <c:pt idx="11">
                  <c:v>44943</c:v>
                </c:pt>
                <c:pt idx="12">
                  <c:v>44944</c:v>
                </c:pt>
                <c:pt idx="13">
                  <c:v>44945</c:v>
                </c:pt>
                <c:pt idx="14">
                  <c:v>44946</c:v>
                </c:pt>
                <c:pt idx="15">
                  <c:v>44949</c:v>
                </c:pt>
                <c:pt idx="16">
                  <c:v>44950</c:v>
                </c:pt>
                <c:pt idx="17">
                  <c:v>44951</c:v>
                </c:pt>
                <c:pt idx="18">
                  <c:v>44952</c:v>
                </c:pt>
                <c:pt idx="19">
                  <c:v>44953</c:v>
                </c:pt>
                <c:pt idx="20">
                  <c:v>44956</c:v>
                </c:pt>
                <c:pt idx="21">
                  <c:v>44957</c:v>
                </c:pt>
                <c:pt idx="22">
                  <c:v>44958</c:v>
                </c:pt>
                <c:pt idx="23">
                  <c:v>44959</c:v>
                </c:pt>
                <c:pt idx="24">
                  <c:v>44960</c:v>
                </c:pt>
                <c:pt idx="25">
                  <c:v>44963</c:v>
                </c:pt>
                <c:pt idx="26">
                  <c:v>44964</c:v>
                </c:pt>
                <c:pt idx="27">
                  <c:v>44965</c:v>
                </c:pt>
                <c:pt idx="28">
                  <c:v>44966</c:v>
                </c:pt>
                <c:pt idx="29">
                  <c:v>44967</c:v>
                </c:pt>
                <c:pt idx="30">
                  <c:v>44970</c:v>
                </c:pt>
                <c:pt idx="31">
                  <c:v>44971</c:v>
                </c:pt>
                <c:pt idx="32">
                  <c:v>44972</c:v>
                </c:pt>
                <c:pt idx="33">
                  <c:v>44973</c:v>
                </c:pt>
                <c:pt idx="34">
                  <c:v>44974</c:v>
                </c:pt>
                <c:pt idx="35">
                  <c:v>44977</c:v>
                </c:pt>
                <c:pt idx="36">
                  <c:v>44978</c:v>
                </c:pt>
                <c:pt idx="37">
                  <c:v>44979</c:v>
                </c:pt>
                <c:pt idx="38">
                  <c:v>44980</c:v>
                </c:pt>
                <c:pt idx="39">
                  <c:v>44981</c:v>
                </c:pt>
                <c:pt idx="40">
                  <c:v>44984</c:v>
                </c:pt>
                <c:pt idx="41">
                  <c:v>44985</c:v>
                </c:pt>
                <c:pt idx="42">
                  <c:v>44986</c:v>
                </c:pt>
                <c:pt idx="43">
                  <c:v>44987</c:v>
                </c:pt>
                <c:pt idx="44">
                  <c:v>44988</c:v>
                </c:pt>
                <c:pt idx="45">
                  <c:v>44991</c:v>
                </c:pt>
                <c:pt idx="46">
                  <c:v>44992</c:v>
                </c:pt>
                <c:pt idx="47">
                  <c:v>44993</c:v>
                </c:pt>
                <c:pt idx="48">
                  <c:v>44994</c:v>
                </c:pt>
                <c:pt idx="49">
                  <c:v>44995</c:v>
                </c:pt>
                <c:pt idx="50">
                  <c:v>44998</c:v>
                </c:pt>
                <c:pt idx="51">
                  <c:v>44999</c:v>
                </c:pt>
                <c:pt idx="52">
                  <c:v>45000</c:v>
                </c:pt>
                <c:pt idx="53">
                  <c:v>45001</c:v>
                </c:pt>
                <c:pt idx="54">
                  <c:v>45002</c:v>
                </c:pt>
                <c:pt idx="55">
                  <c:v>45005</c:v>
                </c:pt>
                <c:pt idx="56">
                  <c:v>45006</c:v>
                </c:pt>
                <c:pt idx="57">
                  <c:v>45007</c:v>
                </c:pt>
                <c:pt idx="58">
                  <c:v>45008</c:v>
                </c:pt>
                <c:pt idx="59">
                  <c:v>45009</c:v>
                </c:pt>
                <c:pt idx="60">
                  <c:v>45012</c:v>
                </c:pt>
                <c:pt idx="61">
                  <c:v>45013</c:v>
                </c:pt>
                <c:pt idx="62">
                  <c:v>45014</c:v>
                </c:pt>
                <c:pt idx="63">
                  <c:v>45015</c:v>
                </c:pt>
                <c:pt idx="64">
                  <c:v>45016</c:v>
                </c:pt>
                <c:pt idx="65">
                  <c:v>45019</c:v>
                </c:pt>
                <c:pt idx="66">
                  <c:v>45020</c:v>
                </c:pt>
                <c:pt idx="67">
                  <c:v>45021</c:v>
                </c:pt>
                <c:pt idx="68">
                  <c:v>45022</c:v>
                </c:pt>
                <c:pt idx="69">
                  <c:v>45023</c:v>
                </c:pt>
                <c:pt idx="70">
                  <c:v>45026</c:v>
                </c:pt>
                <c:pt idx="71">
                  <c:v>45027</c:v>
                </c:pt>
                <c:pt idx="72">
                  <c:v>45028</c:v>
                </c:pt>
                <c:pt idx="73">
                  <c:v>45029</c:v>
                </c:pt>
                <c:pt idx="74">
                  <c:v>45030</c:v>
                </c:pt>
                <c:pt idx="75">
                  <c:v>45033</c:v>
                </c:pt>
                <c:pt idx="76">
                  <c:v>45034</c:v>
                </c:pt>
                <c:pt idx="77">
                  <c:v>45035</c:v>
                </c:pt>
                <c:pt idx="78">
                  <c:v>45036</c:v>
                </c:pt>
                <c:pt idx="79">
                  <c:v>45037</c:v>
                </c:pt>
                <c:pt idx="80">
                  <c:v>45040</c:v>
                </c:pt>
                <c:pt idx="81">
                  <c:v>45041</c:v>
                </c:pt>
                <c:pt idx="82">
                  <c:v>45042</c:v>
                </c:pt>
                <c:pt idx="83">
                  <c:v>45043</c:v>
                </c:pt>
                <c:pt idx="84">
                  <c:v>45044</c:v>
                </c:pt>
                <c:pt idx="85">
                  <c:v>45047</c:v>
                </c:pt>
                <c:pt idx="86">
                  <c:v>45048</c:v>
                </c:pt>
                <c:pt idx="87">
                  <c:v>45049</c:v>
                </c:pt>
                <c:pt idx="88">
                  <c:v>45050</c:v>
                </c:pt>
                <c:pt idx="89">
                  <c:v>45051</c:v>
                </c:pt>
                <c:pt idx="90">
                  <c:v>45054</c:v>
                </c:pt>
                <c:pt idx="91">
                  <c:v>45055</c:v>
                </c:pt>
                <c:pt idx="92">
                  <c:v>45056</c:v>
                </c:pt>
                <c:pt idx="93">
                  <c:v>45057</c:v>
                </c:pt>
                <c:pt idx="94">
                  <c:v>45058</c:v>
                </c:pt>
                <c:pt idx="95">
                  <c:v>45061</c:v>
                </c:pt>
                <c:pt idx="96">
                  <c:v>45062</c:v>
                </c:pt>
                <c:pt idx="97">
                  <c:v>45063</c:v>
                </c:pt>
                <c:pt idx="98">
                  <c:v>45064</c:v>
                </c:pt>
                <c:pt idx="99">
                  <c:v>45065</c:v>
                </c:pt>
                <c:pt idx="100">
                  <c:v>45068</c:v>
                </c:pt>
                <c:pt idx="101">
                  <c:v>45069</c:v>
                </c:pt>
                <c:pt idx="102">
                  <c:v>45070</c:v>
                </c:pt>
                <c:pt idx="103">
                  <c:v>45071</c:v>
                </c:pt>
                <c:pt idx="104">
                  <c:v>45072</c:v>
                </c:pt>
                <c:pt idx="105">
                  <c:v>45075</c:v>
                </c:pt>
                <c:pt idx="106">
                  <c:v>45076</c:v>
                </c:pt>
                <c:pt idx="107">
                  <c:v>45077</c:v>
                </c:pt>
                <c:pt idx="108">
                  <c:v>45078</c:v>
                </c:pt>
                <c:pt idx="109">
                  <c:v>45079</c:v>
                </c:pt>
                <c:pt idx="110">
                  <c:v>45082</c:v>
                </c:pt>
                <c:pt idx="111">
                  <c:v>45083</c:v>
                </c:pt>
                <c:pt idx="112">
                  <c:v>45084</c:v>
                </c:pt>
                <c:pt idx="113">
                  <c:v>45085</c:v>
                </c:pt>
                <c:pt idx="114">
                  <c:v>45086</c:v>
                </c:pt>
                <c:pt idx="115">
                  <c:v>45089</c:v>
                </c:pt>
                <c:pt idx="116">
                  <c:v>45090</c:v>
                </c:pt>
                <c:pt idx="117">
                  <c:v>45091</c:v>
                </c:pt>
                <c:pt idx="118">
                  <c:v>45092</c:v>
                </c:pt>
                <c:pt idx="119">
                  <c:v>45093</c:v>
                </c:pt>
                <c:pt idx="120">
                  <c:v>45096</c:v>
                </c:pt>
                <c:pt idx="121">
                  <c:v>45097</c:v>
                </c:pt>
                <c:pt idx="122">
                  <c:v>45098</c:v>
                </c:pt>
                <c:pt idx="123">
                  <c:v>45099</c:v>
                </c:pt>
                <c:pt idx="124">
                  <c:v>45100</c:v>
                </c:pt>
                <c:pt idx="125">
                  <c:v>45103</c:v>
                </c:pt>
              </c:numCache>
            </c:numRef>
          </c:cat>
          <c:val>
            <c:numRef>
              <c:f>Sheet1!$E$5:$E$130</c:f>
              <c:numCache>
                <c:formatCode>General</c:formatCode>
                <c:ptCount val="126"/>
                <c:pt idx="0">
                  <c:v>852.11</c:v>
                </c:pt>
                <c:pt idx="1">
                  <c:v>861.52</c:v>
                </c:pt>
                <c:pt idx="2">
                  <c:v>883.1</c:v>
                </c:pt>
                <c:pt idx="3">
                  <c:v>877.68</c:v>
                </c:pt>
                <c:pt idx="4">
                  <c:v>889.09</c:v>
                </c:pt>
                <c:pt idx="5">
                  <c:v>894.81</c:v>
                </c:pt>
                <c:pt idx="6">
                  <c:v>893.45</c:v>
                </c:pt>
                <c:pt idx="7">
                  <c:v>898.19</c:v>
                </c:pt>
                <c:pt idx="8">
                  <c:v>916.26</c:v>
                </c:pt>
                <c:pt idx="9">
                  <c:v>929.9</c:v>
                </c:pt>
                <c:pt idx="10">
                  <c:v>928.29</c:v>
                </c:pt>
                <c:pt idx="11">
                  <c:v>927.38</c:v>
                </c:pt>
                <c:pt idx="12">
                  <c:v>925.53</c:v>
                </c:pt>
                <c:pt idx="13">
                  <c:v>910.52</c:v>
                </c:pt>
                <c:pt idx="14">
                  <c:v>922.47</c:v>
                </c:pt>
                <c:pt idx="15">
                  <c:v>929.79</c:v>
                </c:pt>
                <c:pt idx="16">
                  <c:v>935.2</c:v>
                </c:pt>
                <c:pt idx="17">
                  <c:v>937.59</c:v>
                </c:pt>
                <c:pt idx="18">
                  <c:v>948.13</c:v>
                </c:pt>
                <c:pt idx="19">
                  <c:v>955.1</c:v>
                </c:pt>
                <c:pt idx="20">
                  <c:v>950.5</c:v>
                </c:pt>
                <c:pt idx="21">
                  <c:v>955.03</c:v>
                </c:pt>
                <c:pt idx="22">
                  <c:v>962.28</c:v>
                </c:pt>
                <c:pt idx="23">
                  <c:v>960.11</c:v>
                </c:pt>
                <c:pt idx="24">
                  <c:v>954.6</c:v>
                </c:pt>
                <c:pt idx="25">
                  <c:v>941.28</c:v>
                </c:pt>
                <c:pt idx="26">
                  <c:v>953.86</c:v>
                </c:pt>
                <c:pt idx="27">
                  <c:v>958.41</c:v>
                </c:pt>
                <c:pt idx="28">
                  <c:v>958.16</c:v>
                </c:pt>
                <c:pt idx="29">
                  <c:v>951.01</c:v>
                </c:pt>
                <c:pt idx="30">
                  <c:v>954.45</c:v>
                </c:pt>
                <c:pt idx="31">
                  <c:v>958.3</c:v>
                </c:pt>
                <c:pt idx="32">
                  <c:v>951.98</c:v>
                </c:pt>
                <c:pt idx="33">
                  <c:v>958.05</c:v>
                </c:pt>
                <c:pt idx="34">
                  <c:v>956.44</c:v>
                </c:pt>
                <c:pt idx="35">
                  <c:v>959.05</c:v>
                </c:pt>
                <c:pt idx="36">
                  <c:v>948.86</c:v>
                </c:pt>
                <c:pt idx="37">
                  <c:v>938.53</c:v>
                </c:pt>
                <c:pt idx="38">
                  <c:v>940.58</c:v>
                </c:pt>
                <c:pt idx="39">
                  <c:v>932.35</c:v>
                </c:pt>
                <c:pt idx="40">
                  <c:v>943.55</c:v>
                </c:pt>
                <c:pt idx="41">
                  <c:v>948.53</c:v>
                </c:pt>
                <c:pt idx="42">
                  <c:v>944.42</c:v>
                </c:pt>
                <c:pt idx="43">
                  <c:v>935.18</c:v>
                </c:pt>
                <c:pt idx="44">
                  <c:v>950.22</c:v>
                </c:pt>
                <c:pt idx="45">
                  <c:v>957.93</c:v>
                </c:pt>
                <c:pt idx="46">
                  <c:v>941.25</c:v>
                </c:pt>
                <c:pt idx="47">
                  <c:v>938.97</c:v>
                </c:pt>
                <c:pt idx="48">
                  <c:v>923.17</c:v>
                </c:pt>
                <c:pt idx="49">
                  <c:v>900.61</c:v>
                </c:pt>
                <c:pt idx="50">
                  <c:v>862.13</c:v>
                </c:pt>
                <c:pt idx="51">
                  <c:v>867.58</c:v>
                </c:pt>
                <c:pt idx="52">
                  <c:v>825.06</c:v>
                </c:pt>
                <c:pt idx="53">
                  <c:v>835.44</c:v>
                </c:pt>
                <c:pt idx="54">
                  <c:v>819.74</c:v>
                </c:pt>
                <c:pt idx="55">
                  <c:v>806.51</c:v>
                </c:pt>
                <c:pt idx="56">
                  <c:v>830.89</c:v>
                </c:pt>
                <c:pt idx="57">
                  <c:v>824.86</c:v>
                </c:pt>
                <c:pt idx="58">
                  <c:v>817.29</c:v>
                </c:pt>
                <c:pt idx="59">
                  <c:v>794.72</c:v>
                </c:pt>
                <c:pt idx="60">
                  <c:v>806.16</c:v>
                </c:pt>
                <c:pt idx="61">
                  <c:v>813.51</c:v>
                </c:pt>
                <c:pt idx="62">
                  <c:v>826.05</c:v>
                </c:pt>
                <c:pt idx="63">
                  <c:v>831.07</c:v>
                </c:pt>
                <c:pt idx="64">
                  <c:v>834.44</c:v>
                </c:pt>
                <c:pt idx="65">
                  <c:v>840.57</c:v>
                </c:pt>
                <c:pt idx="66">
                  <c:v>839.87</c:v>
                </c:pt>
                <c:pt idx="67">
                  <c:v>834.57</c:v>
                </c:pt>
                <c:pt idx="68">
                  <c:v>841.53</c:v>
                </c:pt>
                <c:pt idx="69">
                  <c:v>842.67</c:v>
                </c:pt>
                <c:pt idx="70">
                  <c:v>841.51</c:v>
                </c:pt>
                <c:pt idx="71">
                  <c:v>850.05</c:v>
                </c:pt>
                <c:pt idx="72">
                  <c:v>855.33</c:v>
                </c:pt>
                <c:pt idx="73">
                  <c:v>860.75</c:v>
                </c:pt>
                <c:pt idx="74">
                  <c:v>876.99</c:v>
                </c:pt>
                <c:pt idx="75">
                  <c:v>870.02</c:v>
                </c:pt>
                <c:pt idx="76">
                  <c:v>880.28</c:v>
                </c:pt>
                <c:pt idx="77">
                  <c:v>882.71</c:v>
                </c:pt>
                <c:pt idx="78">
                  <c:v>878.4</c:v>
                </c:pt>
                <c:pt idx="79">
                  <c:v>871.14</c:v>
                </c:pt>
                <c:pt idx="80">
                  <c:v>869.52</c:v>
                </c:pt>
                <c:pt idx="81">
                  <c:v>852.35</c:v>
                </c:pt>
                <c:pt idx="82">
                  <c:v>848.92</c:v>
                </c:pt>
                <c:pt idx="83">
                  <c:v>858.45</c:v>
                </c:pt>
                <c:pt idx="84">
                  <c:v>857.31</c:v>
                </c:pt>
                <c:pt idx="85">
                  <c:v>856.06</c:v>
                </c:pt>
                <c:pt idx="86">
                  <c:v>842.18</c:v>
                </c:pt>
                <c:pt idx="87">
                  <c:v>839.49</c:v>
                </c:pt>
                <c:pt idx="88">
                  <c:v>832.01</c:v>
                </c:pt>
                <c:pt idx="89">
                  <c:v>852.12</c:v>
                </c:pt>
                <c:pt idx="90">
                  <c:v>858.14</c:v>
                </c:pt>
                <c:pt idx="91">
                  <c:v>855.23</c:v>
                </c:pt>
                <c:pt idx="92">
                  <c:v>850.49</c:v>
                </c:pt>
                <c:pt idx="93">
                  <c:v>847.12</c:v>
                </c:pt>
                <c:pt idx="94">
                  <c:v>841.33</c:v>
                </c:pt>
                <c:pt idx="95">
                  <c:v>850.75</c:v>
                </c:pt>
                <c:pt idx="96">
                  <c:v>846.16</c:v>
                </c:pt>
                <c:pt idx="97">
                  <c:v>854.66</c:v>
                </c:pt>
                <c:pt idx="98">
                  <c:v>859.59</c:v>
                </c:pt>
                <c:pt idx="99">
                  <c:v>856.83</c:v>
                </c:pt>
                <c:pt idx="100">
                  <c:v>859.34</c:v>
                </c:pt>
                <c:pt idx="101">
                  <c:v>859.53</c:v>
                </c:pt>
                <c:pt idx="102">
                  <c:v>843.28</c:v>
                </c:pt>
                <c:pt idx="103">
                  <c:v>838.25</c:v>
                </c:pt>
                <c:pt idx="104">
                  <c:v>842.17</c:v>
                </c:pt>
                <c:pt idx="105">
                  <c:v>844.67</c:v>
                </c:pt>
                <c:pt idx="106">
                  <c:v>837.94</c:v>
                </c:pt>
                <c:pt idx="107">
                  <c:v>822.57</c:v>
                </c:pt>
                <c:pt idx="108">
                  <c:v>833.41</c:v>
                </c:pt>
                <c:pt idx="109">
                  <c:v>851.75</c:v>
                </c:pt>
                <c:pt idx="110">
                  <c:v>848.84</c:v>
                </c:pt>
                <c:pt idx="111">
                  <c:v>856.64</c:v>
                </c:pt>
                <c:pt idx="112">
                  <c:v>861.33</c:v>
                </c:pt>
                <c:pt idx="113">
                  <c:v>866.33</c:v>
                </c:pt>
                <c:pt idx="114">
                  <c:v>865.81</c:v>
                </c:pt>
                <c:pt idx="115">
                  <c:v>863.01</c:v>
                </c:pt>
                <c:pt idx="116">
                  <c:v>868.79</c:v>
                </c:pt>
                <c:pt idx="117">
                  <c:v>873.29</c:v>
                </c:pt>
                <c:pt idx="118">
                  <c:v>873.35</c:v>
                </c:pt>
                <c:pt idx="119">
                  <c:v>873.78</c:v>
                </c:pt>
                <c:pt idx="120">
                  <c:v>875.87</c:v>
                </c:pt>
                <c:pt idx="121">
                  <c:v>869.23</c:v>
                </c:pt>
                <c:pt idx="122">
                  <c:v>869.79</c:v>
                </c:pt>
                <c:pt idx="123">
                  <c:v>860.47</c:v>
                </c:pt>
                <c:pt idx="124">
                  <c:v>848.39</c:v>
                </c:pt>
                <c:pt idx="125">
                  <c:v>850.68</c:v>
                </c:pt>
              </c:numCache>
            </c:numRef>
          </c:val>
          <c:smooth val="0"/>
          <c:extLst>
            <c:ext xmlns:c16="http://schemas.microsoft.com/office/drawing/2014/chart" uri="{C3380CC4-5D6E-409C-BE32-E72D297353CC}">
              <c16:uniqueId val="{00000001-F38C-463A-8840-F3ADB233782C}"/>
            </c:ext>
          </c:extLst>
        </c:ser>
        <c:ser>
          <c:idx val="2"/>
          <c:order val="2"/>
          <c:tx>
            <c:strRef>
              <c:f>Sheet1!$F$4</c:f>
              <c:strCache>
                <c:ptCount val="1"/>
                <c:pt idx="0">
                  <c:v>S&amp;P500 BANKS - PRICE INDEX</c:v>
                </c:pt>
              </c:strCache>
            </c:strRef>
          </c:tx>
          <c:spPr>
            <a:ln w="28575" cap="rnd">
              <a:solidFill>
                <a:schemeClr val="accent3"/>
              </a:solidFill>
              <a:round/>
            </a:ln>
            <a:effectLst/>
          </c:spPr>
          <c:marker>
            <c:symbol val="none"/>
          </c:marker>
          <c:cat>
            <c:numRef>
              <c:f>Sheet1!$C$5:$C$130</c:f>
              <c:numCache>
                <c:formatCode>m/d/yyyy</c:formatCode>
                <c:ptCount val="126"/>
                <c:pt idx="0">
                  <c:v>44928</c:v>
                </c:pt>
                <c:pt idx="1">
                  <c:v>44929</c:v>
                </c:pt>
                <c:pt idx="2">
                  <c:v>44930</c:v>
                </c:pt>
                <c:pt idx="3">
                  <c:v>44931</c:v>
                </c:pt>
                <c:pt idx="4">
                  <c:v>44932</c:v>
                </c:pt>
                <c:pt idx="5">
                  <c:v>44935</c:v>
                </c:pt>
                <c:pt idx="6">
                  <c:v>44936</c:v>
                </c:pt>
                <c:pt idx="7">
                  <c:v>44937</c:v>
                </c:pt>
                <c:pt idx="8">
                  <c:v>44938</c:v>
                </c:pt>
                <c:pt idx="9">
                  <c:v>44939</c:v>
                </c:pt>
                <c:pt idx="10">
                  <c:v>44942</c:v>
                </c:pt>
                <c:pt idx="11">
                  <c:v>44943</c:v>
                </c:pt>
                <c:pt idx="12">
                  <c:v>44944</c:v>
                </c:pt>
                <c:pt idx="13">
                  <c:v>44945</c:v>
                </c:pt>
                <c:pt idx="14">
                  <c:v>44946</c:v>
                </c:pt>
                <c:pt idx="15">
                  <c:v>44949</c:v>
                </c:pt>
                <c:pt idx="16">
                  <c:v>44950</c:v>
                </c:pt>
                <c:pt idx="17">
                  <c:v>44951</c:v>
                </c:pt>
                <c:pt idx="18">
                  <c:v>44952</c:v>
                </c:pt>
                <c:pt idx="19">
                  <c:v>44953</c:v>
                </c:pt>
                <c:pt idx="20">
                  <c:v>44956</c:v>
                </c:pt>
                <c:pt idx="21">
                  <c:v>44957</c:v>
                </c:pt>
                <c:pt idx="22">
                  <c:v>44958</c:v>
                </c:pt>
                <c:pt idx="23">
                  <c:v>44959</c:v>
                </c:pt>
                <c:pt idx="24">
                  <c:v>44960</c:v>
                </c:pt>
                <c:pt idx="25">
                  <c:v>44963</c:v>
                </c:pt>
                <c:pt idx="26">
                  <c:v>44964</c:v>
                </c:pt>
                <c:pt idx="27">
                  <c:v>44965</c:v>
                </c:pt>
                <c:pt idx="28">
                  <c:v>44966</c:v>
                </c:pt>
                <c:pt idx="29">
                  <c:v>44967</c:v>
                </c:pt>
                <c:pt idx="30">
                  <c:v>44970</c:v>
                </c:pt>
                <c:pt idx="31">
                  <c:v>44971</c:v>
                </c:pt>
                <c:pt idx="32">
                  <c:v>44972</c:v>
                </c:pt>
                <c:pt idx="33">
                  <c:v>44973</c:v>
                </c:pt>
                <c:pt idx="34">
                  <c:v>44974</c:v>
                </c:pt>
                <c:pt idx="35">
                  <c:v>44977</c:v>
                </c:pt>
                <c:pt idx="36">
                  <c:v>44978</c:v>
                </c:pt>
                <c:pt idx="37">
                  <c:v>44979</c:v>
                </c:pt>
                <c:pt idx="38">
                  <c:v>44980</c:v>
                </c:pt>
                <c:pt idx="39">
                  <c:v>44981</c:v>
                </c:pt>
                <c:pt idx="40">
                  <c:v>44984</c:v>
                </c:pt>
                <c:pt idx="41">
                  <c:v>44985</c:v>
                </c:pt>
                <c:pt idx="42">
                  <c:v>44986</c:v>
                </c:pt>
                <c:pt idx="43">
                  <c:v>44987</c:v>
                </c:pt>
                <c:pt idx="44">
                  <c:v>44988</c:v>
                </c:pt>
                <c:pt idx="45">
                  <c:v>44991</c:v>
                </c:pt>
                <c:pt idx="46">
                  <c:v>44992</c:v>
                </c:pt>
                <c:pt idx="47">
                  <c:v>44993</c:v>
                </c:pt>
                <c:pt idx="48">
                  <c:v>44994</c:v>
                </c:pt>
                <c:pt idx="49">
                  <c:v>44995</c:v>
                </c:pt>
                <c:pt idx="50">
                  <c:v>44998</c:v>
                </c:pt>
                <c:pt idx="51">
                  <c:v>44999</c:v>
                </c:pt>
                <c:pt idx="52">
                  <c:v>45000</c:v>
                </c:pt>
                <c:pt idx="53">
                  <c:v>45001</c:v>
                </c:pt>
                <c:pt idx="54">
                  <c:v>45002</c:v>
                </c:pt>
                <c:pt idx="55">
                  <c:v>45005</c:v>
                </c:pt>
                <c:pt idx="56">
                  <c:v>45006</c:v>
                </c:pt>
                <c:pt idx="57">
                  <c:v>45007</c:v>
                </c:pt>
                <c:pt idx="58">
                  <c:v>45008</c:v>
                </c:pt>
                <c:pt idx="59">
                  <c:v>45009</c:v>
                </c:pt>
                <c:pt idx="60">
                  <c:v>45012</c:v>
                </c:pt>
                <c:pt idx="61">
                  <c:v>45013</c:v>
                </c:pt>
                <c:pt idx="62">
                  <c:v>45014</c:v>
                </c:pt>
                <c:pt idx="63">
                  <c:v>45015</c:v>
                </c:pt>
                <c:pt idx="64">
                  <c:v>45016</c:v>
                </c:pt>
                <c:pt idx="65">
                  <c:v>45019</c:v>
                </c:pt>
                <c:pt idx="66">
                  <c:v>45020</c:v>
                </c:pt>
                <c:pt idx="67">
                  <c:v>45021</c:v>
                </c:pt>
                <c:pt idx="68">
                  <c:v>45022</c:v>
                </c:pt>
                <c:pt idx="69">
                  <c:v>45023</c:v>
                </c:pt>
                <c:pt idx="70">
                  <c:v>45026</c:v>
                </c:pt>
                <c:pt idx="71">
                  <c:v>45027</c:v>
                </c:pt>
                <c:pt idx="72">
                  <c:v>45028</c:v>
                </c:pt>
                <c:pt idx="73">
                  <c:v>45029</c:v>
                </c:pt>
                <c:pt idx="74">
                  <c:v>45030</c:v>
                </c:pt>
                <c:pt idx="75">
                  <c:v>45033</c:v>
                </c:pt>
                <c:pt idx="76">
                  <c:v>45034</c:v>
                </c:pt>
                <c:pt idx="77">
                  <c:v>45035</c:v>
                </c:pt>
                <c:pt idx="78">
                  <c:v>45036</c:v>
                </c:pt>
                <c:pt idx="79">
                  <c:v>45037</c:v>
                </c:pt>
                <c:pt idx="80">
                  <c:v>45040</c:v>
                </c:pt>
                <c:pt idx="81">
                  <c:v>45041</c:v>
                </c:pt>
                <c:pt idx="82">
                  <c:v>45042</c:v>
                </c:pt>
                <c:pt idx="83">
                  <c:v>45043</c:v>
                </c:pt>
                <c:pt idx="84">
                  <c:v>45044</c:v>
                </c:pt>
                <c:pt idx="85">
                  <c:v>45047</c:v>
                </c:pt>
                <c:pt idx="86">
                  <c:v>45048</c:v>
                </c:pt>
                <c:pt idx="87">
                  <c:v>45049</c:v>
                </c:pt>
                <c:pt idx="88">
                  <c:v>45050</c:v>
                </c:pt>
                <c:pt idx="89">
                  <c:v>45051</c:v>
                </c:pt>
                <c:pt idx="90">
                  <c:v>45054</c:v>
                </c:pt>
                <c:pt idx="91">
                  <c:v>45055</c:v>
                </c:pt>
                <c:pt idx="92">
                  <c:v>45056</c:v>
                </c:pt>
                <c:pt idx="93">
                  <c:v>45057</c:v>
                </c:pt>
                <c:pt idx="94">
                  <c:v>45058</c:v>
                </c:pt>
                <c:pt idx="95">
                  <c:v>45061</c:v>
                </c:pt>
                <c:pt idx="96">
                  <c:v>45062</c:v>
                </c:pt>
                <c:pt idx="97">
                  <c:v>45063</c:v>
                </c:pt>
                <c:pt idx="98">
                  <c:v>45064</c:v>
                </c:pt>
                <c:pt idx="99">
                  <c:v>45065</c:v>
                </c:pt>
                <c:pt idx="100">
                  <c:v>45068</c:v>
                </c:pt>
                <c:pt idx="101">
                  <c:v>45069</c:v>
                </c:pt>
                <c:pt idx="102">
                  <c:v>45070</c:v>
                </c:pt>
                <c:pt idx="103">
                  <c:v>45071</c:v>
                </c:pt>
                <c:pt idx="104">
                  <c:v>45072</c:v>
                </c:pt>
                <c:pt idx="105">
                  <c:v>45075</c:v>
                </c:pt>
                <c:pt idx="106">
                  <c:v>45076</c:v>
                </c:pt>
                <c:pt idx="107">
                  <c:v>45077</c:v>
                </c:pt>
                <c:pt idx="108">
                  <c:v>45078</c:v>
                </c:pt>
                <c:pt idx="109">
                  <c:v>45079</c:v>
                </c:pt>
                <c:pt idx="110">
                  <c:v>45082</c:v>
                </c:pt>
                <c:pt idx="111">
                  <c:v>45083</c:v>
                </c:pt>
                <c:pt idx="112">
                  <c:v>45084</c:v>
                </c:pt>
                <c:pt idx="113">
                  <c:v>45085</c:v>
                </c:pt>
                <c:pt idx="114">
                  <c:v>45086</c:v>
                </c:pt>
                <c:pt idx="115">
                  <c:v>45089</c:v>
                </c:pt>
                <c:pt idx="116">
                  <c:v>45090</c:v>
                </c:pt>
                <c:pt idx="117">
                  <c:v>45091</c:v>
                </c:pt>
                <c:pt idx="118">
                  <c:v>45092</c:v>
                </c:pt>
                <c:pt idx="119">
                  <c:v>45093</c:v>
                </c:pt>
                <c:pt idx="120">
                  <c:v>45096</c:v>
                </c:pt>
                <c:pt idx="121">
                  <c:v>45097</c:v>
                </c:pt>
                <c:pt idx="122">
                  <c:v>45098</c:v>
                </c:pt>
                <c:pt idx="123">
                  <c:v>45099</c:v>
                </c:pt>
                <c:pt idx="124">
                  <c:v>45100</c:v>
                </c:pt>
                <c:pt idx="125">
                  <c:v>45103</c:v>
                </c:pt>
              </c:numCache>
            </c:numRef>
          </c:cat>
          <c:val>
            <c:numRef>
              <c:f>Sheet1!$F$5:$F$130</c:f>
              <c:numCache>
                <c:formatCode>General</c:formatCode>
                <c:ptCount val="126"/>
                <c:pt idx="0">
                  <c:v>468.64</c:v>
                </c:pt>
                <c:pt idx="1">
                  <c:v>472.77</c:v>
                </c:pt>
                <c:pt idx="2">
                  <c:v>481.68</c:v>
                </c:pt>
                <c:pt idx="3">
                  <c:v>477.77</c:v>
                </c:pt>
                <c:pt idx="4">
                  <c:v>486.81</c:v>
                </c:pt>
                <c:pt idx="5">
                  <c:v>483.83</c:v>
                </c:pt>
                <c:pt idx="6">
                  <c:v>486.79</c:v>
                </c:pt>
                <c:pt idx="7">
                  <c:v>490.58</c:v>
                </c:pt>
                <c:pt idx="8">
                  <c:v>492.54</c:v>
                </c:pt>
                <c:pt idx="9">
                  <c:v>500.35</c:v>
                </c:pt>
                <c:pt idx="10">
                  <c:v>500.35</c:v>
                </c:pt>
                <c:pt idx="11">
                  <c:v>495.68</c:v>
                </c:pt>
                <c:pt idx="12">
                  <c:v>482.19</c:v>
                </c:pt>
                <c:pt idx="13">
                  <c:v>478.95</c:v>
                </c:pt>
                <c:pt idx="14">
                  <c:v>487.99</c:v>
                </c:pt>
                <c:pt idx="15">
                  <c:v>497.42</c:v>
                </c:pt>
                <c:pt idx="16">
                  <c:v>496.44</c:v>
                </c:pt>
                <c:pt idx="17">
                  <c:v>502.24</c:v>
                </c:pt>
                <c:pt idx="18">
                  <c:v>505.96</c:v>
                </c:pt>
                <c:pt idx="19">
                  <c:v>507.81</c:v>
                </c:pt>
                <c:pt idx="20">
                  <c:v>504.87</c:v>
                </c:pt>
                <c:pt idx="21">
                  <c:v>510.33</c:v>
                </c:pt>
                <c:pt idx="22">
                  <c:v>512.47</c:v>
                </c:pt>
                <c:pt idx="23">
                  <c:v>514.59</c:v>
                </c:pt>
                <c:pt idx="24">
                  <c:v>516.79999999999995</c:v>
                </c:pt>
                <c:pt idx="25">
                  <c:v>515.87</c:v>
                </c:pt>
                <c:pt idx="26">
                  <c:v>521.41999999999996</c:v>
                </c:pt>
                <c:pt idx="27">
                  <c:v>518.07000000000005</c:v>
                </c:pt>
                <c:pt idx="28">
                  <c:v>509.32</c:v>
                </c:pt>
                <c:pt idx="29">
                  <c:v>509.59</c:v>
                </c:pt>
                <c:pt idx="30">
                  <c:v>514.59</c:v>
                </c:pt>
                <c:pt idx="31">
                  <c:v>515.66</c:v>
                </c:pt>
                <c:pt idx="32">
                  <c:v>515.49</c:v>
                </c:pt>
                <c:pt idx="33">
                  <c:v>508.88</c:v>
                </c:pt>
                <c:pt idx="34">
                  <c:v>510.07</c:v>
                </c:pt>
                <c:pt idx="35">
                  <c:v>510.07</c:v>
                </c:pt>
                <c:pt idx="36">
                  <c:v>497.96</c:v>
                </c:pt>
                <c:pt idx="37">
                  <c:v>495.61</c:v>
                </c:pt>
                <c:pt idx="38">
                  <c:v>497.72</c:v>
                </c:pt>
                <c:pt idx="39">
                  <c:v>499.69</c:v>
                </c:pt>
                <c:pt idx="40">
                  <c:v>501.34</c:v>
                </c:pt>
                <c:pt idx="41">
                  <c:v>503.41</c:v>
                </c:pt>
                <c:pt idx="42">
                  <c:v>501.54</c:v>
                </c:pt>
                <c:pt idx="43">
                  <c:v>493.19</c:v>
                </c:pt>
                <c:pt idx="44">
                  <c:v>502.68</c:v>
                </c:pt>
                <c:pt idx="45">
                  <c:v>500.64</c:v>
                </c:pt>
                <c:pt idx="46">
                  <c:v>482.66</c:v>
                </c:pt>
                <c:pt idx="47">
                  <c:v>478.23</c:v>
                </c:pt>
                <c:pt idx="48">
                  <c:v>446.8</c:v>
                </c:pt>
                <c:pt idx="49">
                  <c:v>444.64</c:v>
                </c:pt>
                <c:pt idx="50">
                  <c:v>413.58</c:v>
                </c:pt>
                <c:pt idx="51">
                  <c:v>420.13</c:v>
                </c:pt>
                <c:pt idx="52">
                  <c:v>404.93</c:v>
                </c:pt>
                <c:pt idx="53">
                  <c:v>413.67</c:v>
                </c:pt>
                <c:pt idx="54">
                  <c:v>394.81</c:v>
                </c:pt>
                <c:pt idx="55">
                  <c:v>397.1</c:v>
                </c:pt>
                <c:pt idx="56">
                  <c:v>411.55</c:v>
                </c:pt>
                <c:pt idx="57">
                  <c:v>396.37</c:v>
                </c:pt>
                <c:pt idx="58">
                  <c:v>391.55</c:v>
                </c:pt>
                <c:pt idx="59">
                  <c:v>390.27</c:v>
                </c:pt>
                <c:pt idx="60">
                  <c:v>402.17</c:v>
                </c:pt>
                <c:pt idx="61">
                  <c:v>402.5</c:v>
                </c:pt>
                <c:pt idx="62">
                  <c:v>408.14</c:v>
                </c:pt>
                <c:pt idx="63">
                  <c:v>404.08</c:v>
                </c:pt>
                <c:pt idx="64">
                  <c:v>407.81</c:v>
                </c:pt>
                <c:pt idx="65">
                  <c:v>406.67</c:v>
                </c:pt>
                <c:pt idx="66">
                  <c:v>398.94</c:v>
                </c:pt>
                <c:pt idx="67">
                  <c:v>396.8</c:v>
                </c:pt>
                <c:pt idx="68">
                  <c:v>400.04</c:v>
                </c:pt>
                <c:pt idx="69">
                  <c:v>400.04</c:v>
                </c:pt>
                <c:pt idx="70">
                  <c:v>402.85</c:v>
                </c:pt>
                <c:pt idx="71">
                  <c:v>407.73</c:v>
                </c:pt>
                <c:pt idx="72">
                  <c:v>405.55</c:v>
                </c:pt>
                <c:pt idx="73">
                  <c:v>408.14</c:v>
                </c:pt>
                <c:pt idx="74">
                  <c:v>422.47</c:v>
                </c:pt>
                <c:pt idx="75">
                  <c:v>431.36</c:v>
                </c:pt>
                <c:pt idx="76">
                  <c:v>433.94</c:v>
                </c:pt>
                <c:pt idx="77">
                  <c:v>435.91</c:v>
                </c:pt>
                <c:pt idx="78">
                  <c:v>430.57</c:v>
                </c:pt>
                <c:pt idx="79">
                  <c:v>426.46</c:v>
                </c:pt>
                <c:pt idx="80">
                  <c:v>426.19</c:v>
                </c:pt>
                <c:pt idx="81">
                  <c:v>414.98</c:v>
                </c:pt>
                <c:pt idx="82">
                  <c:v>409.25</c:v>
                </c:pt>
                <c:pt idx="83">
                  <c:v>414.83</c:v>
                </c:pt>
                <c:pt idx="84">
                  <c:v>419.78</c:v>
                </c:pt>
                <c:pt idx="85">
                  <c:v>419.68</c:v>
                </c:pt>
                <c:pt idx="86">
                  <c:v>406.21</c:v>
                </c:pt>
                <c:pt idx="87">
                  <c:v>399.17</c:v>
                </c:pt>
                <c:pt idx="88">
                  <c:v>387.92</c:v>
                </c:pt>
                <c:pt idx="89">
                  <c:v>400.48</c:v>
                </c:pt>
                <c:pt idx="90">
                  <c:v>400.53</c:v>
                </c:pt>
                <c:pt idx="91">
                  <c:v>400.06</c:v>
                </c:pt>
                <c:pt idx="92">
                  <c:v>397.1</c:v>
                </c:pt>
                <c:pt idx="93">
                  <c:v>394.62</c:v>
                </c:pt>
                <c:pt idx="94">
                  <c:v>390.05</c:v>
                </c:pt>
                <c:pt idx="95">
                  <c:v>397.27</c:v>
                </c:pt>
                <c:pt idx="96">
                  <c:v>392.54</c:v>
                </c:pt>
                <c:pt idx="97">
                  <c:v>410.04</c:v>
                </c:pt>
                <c:pt idx="98">
                  <c:v>411.03</c:v>
                </c:pt>
                <c:pt idx="99">
                  <c:v>408.11</c:v>
                </c:pt>
                <c:pt idx="100">
                  <c:v>411.16</c:v>
                </c:pt>
                <c:pt idx="101">
                  <c:v>411.51</c:v>
                </c:pt>
                <c:pt idx="102">
                  <c:v>405.95</c:v>
                </c:pt>
                <c:pt idx="103">
                  <c:v>405.87</c:v>
                </c:pt>
                <c:pt idx="104">
                  <c:v>408.92</c:v>
                </c:pt>
                <c:pt idx="105">
                  <c:v>408.92</c:v>
                </c:pt>
                <c:pt idx="106">
                  <c:v>409.53</c:v>
                </c:pt>
                <c:pt idx="107">
                  <c:v>401.45</c:v>
                </c:pt>
                <c:pt idx="108">
                  <c:v>406.15</c:v>
                </c:pt>
                <c:pt idx="109">
                  <c:v>418.21</c:v>
                </c:pt>
                <c:pt idx="110">
                  <c:v>413.86</c:v>
                </c:pt>
                <c:pt idx="111">
                  <c:v>421.46</c:v>
                </c:pt>
                <c:pt idx="112">
                  <c:v>426.93</c:v>
                </c:pt>
                <c:pt idx="113">
                  <c:v>426.41</c:v>
                </c:pt>
                <c:pt idx="114">
                  <c:v>425.52</c:v>
                </c:pt>
                <c:pt idx="115">
                  <c:v>423.13</c:v>
                </c:pt>
                <c:pt idx="116">
                  <c:v>427.93</c:v>
                </c:pt>
                <c:pt idx="117">
                  <c:v>422.94</c:v>
                </c:pt>
                <c:pt idx="118">
                  <c:v>428.09</c:v>
                </c:pt>
                <c:pt idx="119">
                  <c:v>426.75</c:v>
                </c:pt>
                <c:pt idx="120">
                  <c:v>426.75</c:v>
                </c:pt>
                <c:pt idx="121">
                  <c:v>423.41</c:v>
                </c:pt>
                <c:pt idx="122">
                  <c:v>421.7</c:v>
                </c:pt>
                <c:pt idx="123">
                  <c:v>412.75</c:v>
                </c:pt>
                <c:pt idx="124">
                  <c:v>409.24</c:v>
                </c:pt>
                <c:pt idx="125">
                  <c:v>411.65</c:v>
                </c:pt>
              </c:numCache>
            </c:numRef>
          </c:val>
          <c:smooth val="0"/>
          <c:extLst>
            <c:ext xmlns:c16="http://schemas.microsoft.com/office/drawing/2014/chart" uri="{C3380CC4-5D6E-409C-BE32-E72D297353CC}">
              <c16:uniqueId val="{00000002-F38C-463A-8840-F3ADB233782C}"/>
            </c:ext>
          </c:extLst>
        </c:ser>
        <c:dLbls>
          <c:showLegendKey val="0"/>
          <c:showVal val="0"/>
          <c:showCatName val="0"/>
          <c:showSerName val="0"/>
          <c:showPercent val="0"/>
          <c:showBubbleSize val="0"/>
        </c:dLbls>
        <c:marker val="1"/>
        <c:smooth val="0"/>
        <c:axId val="713138536"/>
        <c:axId val="713142800"/>
      </c:lineChart>
      <c:dateAx>
        <c:axId val="71314444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144112"/>
        <c:crosses val="autoZero"/>
        <c:auto val="1"/>
        <c:lblOffset val="100"/>
        <c:baseTimeUnit val="days"/>
      </c:dateAx>
      <c:valAx>
        <c:axId val="71314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144440"/>
        <c:crosses val="autoZero"/>
        <c:crossBetween val="between"/>
      </c:valAx>
      <c:valAx>
        <c:axId val="71314280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3138536"/>
        <c:crosses val="max"/>
        <c:crossBetween val="between"/>
      </c:valAx>
      <c:dateAx>
        <c:axId val="713138536"/>
        <c:scaling>
          <c:orientation val="minMax"/>
        </c:scaling>
        <c:delete val="1"/>
        <c:axPos val="b"/>
        <c:numFmt formatCode="m/d/yyyy" sourceLinked="1"/>
        <c:majorTickMark val="out"/>
        <c:minorTickMark val="none"/>
        <c:tickLblPos val="nextTo"/>
        <c:crossAx val="713142800"/>
        <c:crosses val="autoZero"/>
        <c:auto val="1"/>
        <c:lblOffset val="100"/>
        <c:baseTimeUnit val="days"/>
      </c:dateAx>
      <c:spPr>
        <a:noFill/>
        <a:ln>
          <a:noFill/>
        </a:ln>
        <a:effectLst/>
      </c:spPr>
    </c:plotArea>
    <c:legend>
      <c:legendPos val="b"/>
      <c:layout>
        <c:manualLayout>
          <c:xMode val="edge"/>
          <c:yMode val="edge"/>
          <c:x val="0.23375686001219559"/>
          <c:y val="0.78262909907345923"/>
          <c:w val="0.53248627997560882"/>
          <c:h val="0.19327451538437213"/>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61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spc="0" dirty="0">
                <a:solidFill>
                  <a:srgbClr val="000000">
                    <a:alpha val="100000"/>
                  </a:srgbClr>
                </a:solidFill>
                <a:latin typeface="Calibri"/>
              </a:rPr>
              <a:t>Source:
            Board of Governors of the Federal Reserve System (US)
Release:
            H.15 Selected Interest Rates
Units: 
Percent, Not Seasonally Adjusted
Frequency: 
          Daily, 7-Day
For additional historical federal funds rate data, please see  Daily Federal Funds Rate from 1928-1954.The federal funds rate is the interest rate at which depository institutions trade federal funds (balances held at Federal Reserve Banks) with each other overnight. When a depository institution has surplus balances in its reserve account, it lends to other banks in need of larger balances. In simpler terms, a bank with excess cash, which is often referred to as liquidity, will lend to another bank that needs to quickly raise liquidity. (1) The rate that the borrowing institution pays to the lending institution is determined between the two banks; the weighted average rate for all of these types of negotiations is called the effective federal funds rate.(2) The effective federal funds rate is essentially determined by the market but is influenced by the Federal Reserve through open market operations to reach the federal funds rate target.(2)The Federal Open Market Committee (FOMC) meets eight times a year to determine the federal funds target rate. As previously stated, this rate influences the effective federal funds rate through open market operations or by buying and selling of government bonds (government debt).(2) More specifically, the Federal Reserve decreases liquidity by selling government bonds, thereby raising the federal funds rate because banks have less liquidity to trade with other banks. Similarly, the Federal Reserve can increase liquidity by buying government bonds, decreasing the federal funds rate because banks have excess liquidity for trade. Whether the Federal Reserve wants to buy or sell bonds depends on the state of the economy. If the FOMC believes the economy is growing too fast and inflation pressures are inconsistent with the dual mandate of the Federal Reserve, the Committee may set a higher federal funds rate target to temper economic activity. In the opposing scenario, the FOMC may set a lower federal funds rate target to spur greater economic activity. Therefore, the FOMC must observe the current state of the economy to determine the best course of monetary policy that will maximize economic growth while adhering to the dual mandate set forth by Congress. In making its monetary policy decisions, the FOMC considers a wealth of economic data, such as: trends in prices and wages, employment, consumer spending and income, business investments, and foreign exchange </a:t>
            </a:r>
            <a:r>
              <a:rPr lang="en-US" sz="1000" u="none" spc="0" dirty="0" err="1">
                <a:solidFill>
                  <a:srgbClr val="000000">
                    <a:alpha val="100000"/>
                  </a:srgbClr>
                </a:solidFill>
                <a:latin typeface="Calibri"/>
              </a:rPr>
              <a:t>markets.The</a:t>
            </a:r>
            <a:r>
              <a:rPr lang="en-US" sz="1000" u="none" spc="0" dirty="0">
                <a:solidFill>
                  <a:srgbClr val="000000">
                    <a:alpha val="100000"/>
                  </a:srgbClr>
                </a:solidFill>
                <a:latin typeface="Calibri"/>
              </a:rPr>
              <a:t> federal funds rate is the central interest rate in the U.S. financial market. It influences other interest rates such as the prime rate, which is the rate banks charge their customers with higher credit ratings. Additionally, the federal funds rate indirectly influences longer- term interest rates such as mortgages, loans, and savings, all of which are very important to consumer wealth and confidence.(2)References(1) Federal Reserve Bank of New York. "Federal funds." </a:t>
            </a:r>
            <a:r>
              <a:rPr lang="en-US" sz="1000" u="none" spc="0" dirty="0" err="1">
                <a:solidFill>
                  <a:srgbClr val="000000">
                    <a:alpha val="100000"/>
                  </a:srgbClr>
                </a:solidFill>
                <a:latin typeface="Calibri"/>
              </a:rPr>
              <a:t>Fedpoints</a:t>
            </a:r>
            <a:r>
              <a:rPr lang="en-US" sz="1000" u="none" spc="0" dirty="0">
                <a:solidFill>
                  <a:srgbClr val="000000">
                    <a:alpha val="100000"/>
                  </a:srgbClr>
                </a:solidFill>
                <a:latin typeface="Calibri"/>
              </a:rPr>
              <a:t>, August 2007.(2) Monetary Policy, Board of Governors of the Federal Reserve System.
Board of Governors of the Federal Reserve System (US),
                    Federal Funds Effective Rate [DFF],
                    retrieved from FRED,
                    Federal Reserve Bank of St. Louis;
                    https://fred.stlouisfed.org/series/DFF,
                    June 27, 2023.
Source:
            U.S. Federal Housing Finance Agency
Release:
            House Price Index
Units: 
Index 1980:Q1=100, Not Seasonally Adjusted
Frequency: 
          Quarterly
Estimated using sales prices and appraisal data.
U.S. Federal Housing Finance Agency,
                    All-Transactions House Price Index for the United States [USSTHPI],
                    retrieved from FRED,
                    Federal Reserve Bank of St. Louis;
                    https://fred.stlouisfed.org/series/USSTHPI,
                    June 27, 2023.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SIPCMContentMarking" descr="{&quot;HashCode&quot;:577904551,&quot;Placement&quot;:&quot;Header&quot;}"/>
          <p:cNvSpPr txBox="1"/>
          <p:nvPr userDrawn="1"/>
        </p:nvSpPr>
        <p:spPr>
          <a:xfrm>
            <a:off x="7807637" y="0"/>
            <a:ext cx="1336362" cy="279261"/>
          </a:xfrm>
          <a:prstGeom prst="rect">
            <a:avLst/>
          </a:prstGeom>
          <a:noFill/>
        </p:spPr>
        <p:txBody>
          <a:bodyPr vert="horz" wrap="square" lIns="0" tIns="0" rIns="0" bIns="0" rtlCol="0" anchor="ctr" anchorCtr="1">
            <a:spAutoFit/>
          </a:bodyPr>
          <a:lstStyle/>
          <a:p>
            <a:pPr algn="r">
              <a:spcBef>
                <a:spcPts val="0"/>
              </a:spcBef>
              <a:spcAft>
                <a:spcPts val="0"/>
              </a:spcAft>
            </a:pPr>
            <a:r>
              <a:rPr lang="en-US" sz="1200" smtClean="0">
                <a:solidFill>
                  <a:srgbClr val="000000"/>
                </a:solidFill>
                <a:latin typeface="Times New Roman" panose="02020603050405020304" pitchFamily="18" charset="0"/>
              </a:rPr>
              <a:t>BNR - Uz intern</a:t>
            </a:r>
            <a:endParaRPr lang="en-US" sz="12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376883477" r:id="rId1"/>
  </p:sldLayoutIdLst>
  <p:hf hdr="0" ftr="0" dt="0"/>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ed.stlouisfed.org/graph/?g=16uw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licon Valley Bank a fost închisă de autoritățile de reglementare, care au  preluat controlul asupra depozitelor băncii - Financial Intellig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929" y="1168248"/>
            <a:ext cx="1872208" cy="9796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gnature Bank - Van Alen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32" y="2229068"/>
            <a:ext cx="2160000" cy="1118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liză XTB: Cazul Silvergate Capital, un nou test dur pentru piața cripto  - Financial Intellig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2182" y="882207"/>
            <a:ext cx="2459584" cy="12851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luarea First Republic Bank de către JPMorgan Chase a venit într-un  moment crucial pentru piețe și economie - Financial Intellig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964118"/>
            <a:ext cx="1400240" cy="1400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Credit Suisse Logo.svg - Wikimedia Comm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0174" y="1465754"/>
            <a:ext cx="3416230" cy="7633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9152" y="3508457"/>
            <a:ext cx="8324086" cy="3139321"/>
          </a:xfrm>
          <a:prstGeom prst="rect">
            <a:avLst/>
          </a:prstGeom>
          <a:noFill/>
        </p:spPr>
        <p:txBody>
          <a:bodyPr wrap="square" rtlCol="0">
            <a:spAutoFit/>
          </a:bodyPr>
          <a:lstStyle/>
          <a:p>
            <a:r>
              <a:rPr lang="ro-RO" dirty="0" smtClean="0"/>
              <a:t>The </a:t>
            </a:r>
            <a:r>
              <a:rPr lang="ro-RO" dirty="0" err="1" smtClean="0"/>
              <a:t>first</a:t>
            </a:r>
            <a:r>
              <a:rPr lang="ro-RO" dirty="0" smtClean="0"/>
              <a:t> </a:t>
            </a:r>
            <a:r>
              <a:rPr lang="ro-RO" dirty="0" err="1" smtClean="0"/>
              <a:t>quarter</a:t>
            </a:r>
            <a:r>
              <a:rPr lang="ro-RO" dirty="0" smtClean="0"/>
              <a:t> of </a:t>
            </a:r>
            <a:r>
              <a:rPr lang="ro-RO" dirty="0" err="1" smtClean="0"/>
              <a:t>this</a:t>
            </a:r>
            <a:r>
              <a:rPr lang="ro-RO" dirty="0" smtClean="0"/>
              <a:t> </a:t>
            </a:r>
            <a:r>
              <a:rPr lang="ro-RO" dirty="0" err="1" smtClean="0"/>
              <a:t>year</a:t>
            </a:r>
            <a:r>
              <a:rPr lang="ro-RO" dirty="0" smtClean="0"/>
              <a:t> </a:t>
            </a:r>
            <a:r>
              <a:rPr lang="ro-RO" dirty="0" err="1" smtClean="0"/>
              <a:t>marked</a:t>
            </a:r>
            <a:r>
              <a:rPr lang="ro-RO" dirty="0" smtClean="0"/>
              <a:t> a period of </a:t>
            </a:r>
            <a:r>
              <a:rPr lang="ro-RO" dirty="0" err="1" smtClean="0"/>
              <a:t>great</a:t>
            </a:r>
            <a:r>
              <a:rPr lang="ro-RO" dirty="0" smtClean="0"/>
              <a:t> </a:t>
            </a:r>
            <a:r>
              <a:rPr lang="ro-RO" dirty="0" err="1" smtClean="0"/>
              <a:t>financial</a:t>
            </a:r>
            <a:r>
              <a:rPr lang="ro-RO" dirty="0" smtClean="0"/>
              <a:t> </a:t>
            </a:r>
            <a:r>
              <a:rPr lang="ro-RO" dirty="0" err="1" smtClean="0"/>
              <a:t>turmoil</a:t>
            </a:r>
            <a:r>
              <a:rPr lang="ro-RO" dirty="0" smtClean="0"/>
              <a:t> </a:t>
            </a:r>
            <a:r>
              <a:rPr lang="ro-RO" dirty="0" err="1" smtClean="0"/>
              <a:t>which</a:t>
            </a:r>
            <a:r>
              <a:rPr lang="ro-RO" dirty="0" smtClean="0"/>
              <a:t> led </a:t>
            </a:r>
            <a:r>
              <a:rPr lang="ro-RO" dirty="0" err="1" smtClean="0"/>
              <a:t>to</a:t>
            </a:r>
            <a:r>
              <a:rPr lang="ro-RO" dirty="0" smtClean="0"/>
              <a:t> a </a:t>
            </a:r>
            <a:r>
              <a:rPr lang="ro-RO" dirty="0" err="1" smtClean="0"/>
              <a:t>series</a:t>
            </a:r>
            <a:r>
              <a:rPr lang="ro-RO" dirty="0" smtClean="0"/>
              <a:t> a banking </a:t>
            </a:r>
            <a:r>
              <a:rPr lang="ro-RO" dirty="0" err="1" smtClean="0"/>
              <a:t>failures</a:t>
            </a:r>
            <a:r>
              <a:rPr lang="ro-RO" dirty="0" smtClean="0"/>
              <a:t> in USA (</a:t>
            </a:r>
            <a:r>
              <a:rPr lang="ro-RO" dirty="0" err="1" smtClean="0"/>
              <a:t>most</a:t>
            </a:r>
            <a:r>
              <a:rPr lang="ro-RO" dirty="0" smtClean="0"/>
              <a:t> </a:t>
            </a:r>
            <a:r>
              <a:rPr lang="ro-RO" dirty="0" err="1" smtClean="0"/>
              <a:t>notably</a:t>
            </a:r>
            <a:r>
              <a:rPr lang="ro-RO" dirty="0" smtClean="0"/>
              <a:t> of Silicon Valley Bank, </a:t>
            </a:r>
            <a:r>
              <a:rPr lang="ro-RO" dirty="0" err="1" smtClean="0"/>
              <a:t>Signature</a:t>
            </a:r>
            <a:r>
              <a:rPr lang="ro-RO" dirty="0" smtClean="0"/>
              <a:t> Bank, </a:t>
            </a:r>
            <a:r>
              <a:rPr lang="ro-RO" dirty="0" err="1" smtClean="0"/>
              <a:t>Silvergate</a:t>
            </a:r>
            <a:r>
              <a:rPr lang="ro-RO" dirty="0" smtClean="0"/>
              <a:t> </a:t>
            </a:r>
            <a:r>
              <a:rPr lang="ro-RO" dirty="0" err="1" smtClean="0"/>
              <a:t>and</a:t>
            </a:r>
            <a:r>
              <a:rPr lang="ro-RO" dirty="0" smtClean="0"/>
              <a:t> </a:t>
            </a:r>
            <a:r>
              <a:rPr lang="ro-RO" dirty="0" err="1" smtClean="0"/>
              <a:t>First</a:t>
            </a:r>
            <a:r>
              <a:rPr lang="ro-RO" dirty="0" smtClean="0"/>
              <a:t> Republic) </a:t>
            </a:r>
            <a:r>
              <a:rPr lang="ro-RO" dirty="0" err="1" smtClean="0"/>
              <a:t>and</a:t>
            </a:r>
            <a:r>
              <a:rPr lang="ro-RO" dirty="0" smtClean="0"/>
              <a:t> </a:t>
            </a:r>
            <a:r>
              <a:rPr lang="ro-RO" dirty="0" err="1" smtClean="0"/>
              <a:t>the</a:t>
            </a:r>
            <a:r>
              <a:rPr lang="ro-RO" dirty="0" smtClean="0"/>
              <a:t> </a:t>
            </a:r>
            <a:r>
              <a:rPr lang="ro-RO" dirty="0" err="1" smtClean="0"/>
              <a:t>failure</a:t>
            </a:r>
            <a:r>
              <a:rPr lang="ro-RO" dirty="0" smtClean="0"/>
              <a:t> of Credit Suisse, a G-SII </a:t>
            </a:r>
            <a:r>
              <a:rPr lang="ro-RO" dirty="0" err="1" smtClean="0"/>
              <a:t>bank</a:t>
            </a:r>
            <a:r>
              <a:rPr lang="ro-RO" dirty="0" smtClean="0"/>
              <a:t>.</a:t>
            </a:r>
          </a:p>
          <a:p>
            <a:endParaRPr lang="ro-RO" dirty="0"/>
          </a:p>
          <a:p>
            <a:r>
              <a:rPr lang="ro-RO" dirty="0" err="1" smtClean="0"/>
              <a:t>Some</a:t>
            </a:r>
            <a:r>
              <a:rPr lang="ro-RO" dirty="0" smtClean="0"/>
              <a:t> </a:t>
            </a:r>
            <a:r>
              <a:rPr lang="ro-RO" dirty="0" err="1" smtClean="0"/>
              <a:t>banks</a:t>
            </a:r>
            <a:r>
              <a:rPr lang="ro-RO" dirty="0" smtClean="0"/>
              <a:t> </a:t>
            </a:r>
            <a:r>
              <a:rPr lang="ro-RO" dirty="0" err="1" smtClean="0"/>
              <a:t>were</a:t>
            </a:r>
            <a:r>
              <a:rPr lang="ro-RO" dirty="0" smtClean="0"/>
              <a:t> </a:t>
            </a:r>
            <a:r>
              <a:rPr lang="ro-RO" dirty="0" err="1" smtClean="0"/>
              <a:t>absorbed</a:t>
            </a:r>
            <a:r>
              <a:rPr lang="ro-RO" dirty="0" smtClean="0"/>
              <a:t> </a:t>
            </a:r>
            <a:r>
              <a:rPr lang="ro-RO" dirty="0" err="1" smtClean="0"/>
              <a:t>by</a:t>
            </a:r>
            <a:r>
              <a:rPr lang="ro-RO" dirty="0" smtClean="0"/>
              <a:t> </a:t>
            </a:r>
            <a:r>
              <a:rPr lang="ro-RO" dirty="0" err="1" smtClean="0"/>
              <a:t>other</a:t>
            </a:r>
            <a:r>
              <a:rPr lang="ro-RO" dirty="0" smtClean="0"/>
              <a:t> </a:t>
            </a:r>
            <a:r>
              <a:rPr lang="ro-RO" dirty="0" err="1" smtClean="0"/>
              <a:t>entities</a:t>
            </a:r>
            <a:r>
              <a:rPr lang="ro-RO" dirty="0" smtClean="0"/>
              <a:t> (</a:t>
            </a:r>
            <a:r>
              <a:rPr lang="ro-RO" dirty="0" err="1" smtClean="0"/>
              <a:t>eg</a:t>
            </a:r>
            <a:r>
              <a:rPr lang="ro-RO" dirty="0" smtClean="0"/>
              <a:t>. Credit Suisse </a:t>
            </a:r>
            <a:r>
              <a:rPr lang="ro-RO" dirty="0" err="1" smtClean="0"/>
              <a:t>by</a:t>
            </a:r>
            <a:r>
              <a:rPr lang="ro-RO" dirty="0" smtClean="0"/>
              <a:t> UBS, </a:t>
            </a:r>
            <a:r>
              <a:rPr lang="ro-RO" dirty="0" err="1" smtClean="0"/>
              <a:t>First</a:t>
            </a:r>
            <a:r>
              <a:rPr lang="ro-RO" dirty="0" smtClean="0"/>
              <a:t> Republic </a:t>
            </a:r>
            <a:r>
              <a:rPr lang="ro-RO" dirty="0" err="1" smtClean="0"/>
              <a:t>by</a:t>
            </a:r>
            <a:r>
              <a:rPr lang="ro-RO" dirty="0" smtClean="0"/>
              <a:t> JP Morgan), </a:t>
            </a:r>
            <a:r>
              <a:rPr lang="ro-RO" dirty="0" err="1" smtClean="0"/>
              <a:t>others</a:t>
            </a:r>
            <a:r>
              <a:rPr lang="ro-RO" dirty="0" smtClean="0"/>
              <a:t> </a:t>
            </a:r>
            <a:r>
              <a:rPr lang="en-US" dirty="0" smtClean="0"/>
              <a:t>did not attract any buyers and were </a:t>
            </a:r>
            <a:r>
              <a:rPr lang="ro-RO" dirty="0" err="1" smtClean="0"/>
              <a:t>allowed</a:t>
            </a:r>
            <a:r>
              <a:rPr lang="ro-RO" dirty="0" smtClean="0"/>
              <a:t> </a:t>
            </a:r>
            <a:r>
              <a:rPr lang="ro-RO" dirty="0" err="1" smtClean="0"/>
              <a:t>to</a:t>
            </a:r>
            <a:r>
              <a:rPr lang="ro-RO" dirty="0" smtClean="0"/>
              <a:t> </a:t>
            </a:r>
            <a:r>
              <a:rPr lang="ro-RO" dirty="0" err="1" smtClean="0"/>
              <a:t>go</a:t>
            </a:r>
            <a:r>
              <a:rPr lang="ro-RO" dirty="0" smtClean="0"/>
              <a:t> </a:t>
            </a:r>
            <a:r>
              <a:rPr lang="ro-RO" dirty="0" err="1" smtClean="0"/>
              <a:t>under</a:t>
            </a:r>
            <a:r>
              <a:rPr lang="ro-RO" dirty="0" smtClean="0"/>
              <a:t>.</a:t>
            </a:r>
          </a:p>
          <a:p>
            <a:endParaRPr lang="ro-RO" dirty="0"/>
          </a:p>
          <a:p>
            <a:pPr algn="just"/>
            <a:r>
              <a:rPr lang="ro-RO" dirty="0" err="1" smtClean="0"/>
              <a:t>Although</a:t>
            </a:r>
            <a:r>
              <a:rPr lang="ro-RO" dirty="0" smtClean="0"/>
              <a:t> </a:t>
            </a:r>
            <a:r>
              <a:rPr lang="ro-RO" dirty="0" err="1" smtClean="0"/>
              <a:t>the</a:t>
            </a:r>
            <a:r>
              <a:rPr lang="ro-RO" dirty="0" smtClean="0"/>
              <a:t> </a:t>
            </a:r>
            <a:r>
              <a:rPr lang="ro-RO" dirty="0" err="1" smtClean="0"/>
              <a:t>failures</a:t>
            </a:r>
            <a:r>
              <a:rPr lang="ro-RO" dirty="0" smtClean="0"/>
              <a:t> </a:t>
            </a:r>
            <a:r>
              <a:rPr lang="ro-RO" dirty="0" err="1" smtClean="0"/>
              <a:t>were</a:t>
            </a:r>
            <a:r>
              <a:rPr lang="ro-RO" dirty="0" smtClean="0"/>
              <a:t> </a:t>
            </a:r>
            <a:r>
              <a:rPr lang="ro-RO" dirty="0" err="1" smtClean="0"/>
              <a:t>mostly</a:t>
            </a:r>
            <a:r>
              <a:rPr lang="ro-RO" dirty="0" smtClean="0"/>
              <a:t> </a:t>
            </a:r>
            <a:r>
              <a:rPr lang="ro-RO" dirty="0" err="1" smtClean="0"/>
              <a:t>idiosyncratic</a:t>
            </a:r>
            <a:r>
              <a:rPr lang="ro-RO" dirty="0" smtClean="0"/>
              <a:t> (a </a:t>
            </a:r>
            <a:r>
              <a:rPr lang="ro-RO" dirty="0" err="1" smtClean="0"/>
              <a:t>combination</a:t>
            </a:r>
            <a:r>
              <a:rPr lang="ro-RO" dirty="0" smtClean="0"/>
              <a:t> of </a:t>
            </a:r>
            <a:r>
              <a:rPr lang="ro-RO" dirty="0" err="1" smtClean="0"/>
              <a:t>poor</a:t>
            </a:r>
            <a:r>
              <a:rPr lang="ro-RO" dirty="0" smtClean="0"/>
              <a:t> </a:t>
            </a:r>
            <a:r>
              <a:rPr lang="ro-RO" dirty="0" err="1" smtClean="0"/>
              <a:t>risk</a:t>
            </a:r>
            <a:r>
              <a:rPr lang="ro-RO" dirty="0" smtClean="0"/>
              <a:t> management </a:t>
            </a:r>
            <a:r>
              <a:rPr lang="ro-RO" dirty="0" err="1" smtClean="0"/>
              <a:t>and</a:t>
            </a:r>
            <a:r>
              <a:rPr lang="ro-RO" dirty="0" smtClean="0"/>
              <a:t> lax </a:t>
            </a:r>
            <a:r>
              <a:rPr lang="ro-RO" dirty="0" err="1" smtClean="0"/>
              <a:t>supervision</a:t>
            </a:r>
            <a:r>
              <a:rPr lang="ro-RO" dirty="0" smtClean="0"/>
              <a:t>) </a:t>
            </a:r>
            <a:r>
              <a:rPr lang="ro-RO" dirty="0" err="1" smtClean="0"/>
              <a:t>there</a:t>
            </a:r>
            <a:r>
              <a:rPr lang="ro-RO" dirty="0" smtClean="0"/>
              <a:t> are </a:t>
            </a:r>
            <a:r>
              <a:rPr lang="ro-RO" dirty="0" err="1" smtClean="0"/>
              <a:t>still</a:t>
            </a:r>
            <a:r>
              <a:rPr lang="ro-RO" dirty="0" smtClean="0"/>
              <a:t> </a:t>
            </a:r>
            <a:r>
              <a:rPr lang="ro-RO" dirty="0" err="1" smtClean="0"/>
              <a:t>some</a:t>
            </a:r>
            <a:r>
              <a:rPr lang="ro-RO" dirty="0" smtClean="0"/>
              <a:t> </a:t>
            </a:r>
            <a:r>
              <a:rPr lang="ro-RO" dirty="0" err="1" smtClean="0"/>
              <a:t>useful</a:t>
            </a:r>
            <a:r>
              <a:rPr lang="ro-RO" dirty="0" smtClean="0"/>
              <a:t> </a:t>
            </a:r>
            <a:r>
              <a:rPr lang="ro-RO" dirty="0" err="1" smtClean="0"/>
              <a:t>conclusions</a:t>
            </a:r>
            <a:r>
              <a:rPr lang="ro-RO" dirty="0" smtClean="0"/>
              <a:t> </a:t>
            </a:r>
            <a:r>
              <a:rPr lang="ro-RO" dirty="0" err="1" smtClean="0"/>
              <a:t>to</a:t>
            </a:r>
            <a:r>
              <a:rPr lang="ro-RO" dirty="0" smtClean="0"/>
              <a:t> </a:t>
            </a:r>
            <a:r>
              <a:rPr lang="ro-RO" dirty="0" err="1" smtClean="0"/>
              <a:t>be</a:t>
            </a:r>
            <a:r>
              <a:rPr lang="ro-RO" dirty="0"/>
              <a:t> </a:t>
            </a:r>
            <a:r>
              <a:rPr lang="ro-RO" dirty="0" err="1" smtClean="0"/>
              <a:t>extracted</a:t>
            </a:r>
            <a:r>
              <a:rPr lang="ro-RO" dirty="0" smtClean="0"/>
              <a:t> </a:t>
            </a:r>
            <a:r>
              <a:rPr lang="ro-RO" dirty="0" err="1" smtClean="0"/>
              <a:t>by</a:t>
            </a:r>
            <a:r>
              <a:rPr lang="ro-RO" dirty="0" smtClean="0"/>
              <a:t> </a:t>
            </a:r>
            <a:r>
              <a:rPr lang="ro-RO" dirty="0" err="1" smtClean="0"/>
              <a:t>the</a:t>
            </a:r>
            <a:r>
              <a:rPr lang="ro-RO" dirty="0" smtClean="0"/>
              <a:t> </a:t>
            </a:r>
            <a:r>
              <a:rPr lang="ro-RO" dirty="0" err="1" smtClean="0"/>
              <a:t>events</a:t>
            </a:r>
            <a:r>
              <a:rPr lang="ro-RO" dirty="0"/>
              <a:t> </a:t>
            </a:r>
            <a:r>
              <a:rPr lang="ro-RO" dirty="0" err="1" smtClean="0"/>
              <a:t>regarding</a:t>
            </a:r>
            <a:r>
              <a:rPr lang="ro-RO" dirty="0" smtClean="0"/>
              <a:t> </a:t>
            </a:r>
            <a:r>
              <a:rPr lang="ro-RO" dirty="0" err="1" smtClean="0"/>
              <a:t>the</a:t>
            </a:r>
            <a:r>
              <a:rPr lang="ro-RO" dirty="0" smtClean="0"/>
              <a:t> conduct of </a:t>
            </a:r>
            <a:r>
              <a:rPr lang="ro-RO" dirty="0" err="1" smtClean="0"/>
              <a:t>macroprudential</a:t>
            </a:r>
            <a:r>
              <a:rPr lang="ro-RO" dirty="0" smtClean="0"/>
              <a:t> </a:t>
            </a:r>
            <a:r>
              <a:rPr lang="ro-RO" dirty="0" err="1" smtClean="0"/>
              <a:t>policy</a:t>
            </a:r>
            <a:r>
              <a:rPr lang="ro-RO" dirty="0"/>
              <a:t>.</a:t>
            </a:r>
            <a:endParaRPr lang="ro-RO" dirty="0" smtClean="0"/>
          </a:p>
          <a:p>
            <a:endParaRPr lang="en-US" dirty="0"/>
          </a:p>
        </p:txBody>
      </p:sp>
      <p:sp>
        <p:nvSpPr>
          <p:cNvPr id="3" name="TextBox 2"/>
          <p:cNvSpPr txBox="1"/>
          <p:nvPr/>
        </p:nvSpPr>
        <p:spPr>
          <a:xfrm>
            <a:off x="244532" y="260648"/>
            <a:ext cx="5831872" cy="369332"/>
          </a:xfrm>
          <a:prstGeom prst="rect">
            <a:avLst/>
          </a:prstGeom>
          <a:noFill/>
        </p:spPr>
        <p:txBody>
          <a:bodyPr wrap="square" rtlCol="0">
            <a:spAutoFit/>
          </a:bodyPr>
          <a:lstStyle/>
          <a:p>
            <a:r>
              <a:rPr lang="ro-RO" b="1" dirty="0" err="1" smtClean="0"/>
              <a:t>Introduction</a:t>
            </a:r>
            <a:endParaRPr lang="en-US" b="1" dirty="0"/>
          </a:p>
        </p:txBody>
      </p:sp>
    </p:spTree>
    <p:extLst>
      <p:ext uri="{BB962C8B-B14F-4D97-AF65-F5344CB8AC3E}">
        <p14:creationId xmlns:p14="http://schemas.microsoft.com/office/powerpoint/2010/main" val="51970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532" y="260648"/>
            <a:ext cx="5831872" cy="369332"/>
          </a:xfrm>
          <a:prstGeom prst="rect">
            <a:avLst/>
          </a:prstGeom>
          <a:noFill/>
        </p:spPr>
        <p:txBody>
          <a:bodyPr wrap="square" rtlCol="0">
            <a:spAutoFit/>
          </a:bodyPr>
          <a:lstStyle/>
          <a:p>
            <a:r>
              <a:rPr lang="ro-RO" b="1" dirty="0" err="1" smtClean="0"/>
              <a:t>Good</a:t>
            </a:r>
            <a:r>
              <a:rPr lang="ro-RO" b="1" dirty="0" smtClean="0"/>
              <a:t> </a:t>
            </a:r>
            <a:r>
              <a:rPr lang="ro-RO" b="1" dirty="0" err="1" smtClean="0"/>
              <a:t>parts</a:t>
            </a:r>
            <a:endParaRPr lang="en-US" b="1" dirty="0"/>
          </a:p>
        </p:txBody>
      </p:sp>
      <p:sp>
        <p:nvSpPr>
          <p:cNvPr id="3" name="TextBox 2"/>
          <p:cNvSpPr txBox="1"/>
          <p:nvPr/>
        </p:nvSpPr>
        <p:spPr>
          <a:xfrm>
            <a:off x="323528" y="1196752"/>
            <a:ext cx="4320480" cy="3139321"/>
          </a:xfrm>
          <a:prstGeom prst="rect">
            <a:avLst/>
          </a:prstGeom>
          <a:noFill/>
        </p:spPr>
        <p:txBody>
          <a:bodyPr wrap="square" rtlCol="0">
            <a:spAutoFit/>
          </a:bodyPr>
          <a:lstStyle/>
          <a:p>
            <a:pPr algn="just"/>
            <a:r>
              <a:rPr lang="ro-RO" dirty="0" smtClean="0"/>
              <a:t>The </a:t>
            </a:r>
            <a:r>
              <a:rPr lang="ro-RO" dirty="0" err="1" smtClean="0"/>
              <a:t>events</a:t>
            </a:r>
            <a:r>
              <a:rPr lang="ro-RO" dirty="0" smtClean="0"/>
              <a:t> </a:t>
            </a:r>
            <a:r>
              <a:rPr lang="ro-RO" dirty="0" err="1" smtClean="0"/>
              <a:t>were</a:t>
            </a:r>
            <a:r>
              <a:rPr lang="ro-RO" dirty="0" smtClean="0"/>
              <a:t> </a:t>
            </a:r>
            <a:r>
              <a:rPr lang="ro-RO" dirty="0" err="1" smtClean="0"/>
              <a:t>unfortunate</a:t>
            </a:r>
            <a:r>
              <a:rPr lang="ro-RO" dirty="0" smtClean="0"/>
              <a:t>, but </a:t>
            </a:r>
            <a:r>
              <a:rPr lang="ro-RO" dirty="0" err="1" smtClean="0"/>
              <a:t>still</a:t>
            </a:r>
            <a:r>
              <a:rPr lang="ro-RO" dirty="0" smtClean="0"/>
              <a:t> </a:t>
            </a:r>
            <a:r>
              <a:rPr lang="ro-RO" dirty="0" err="1" smtClean="0"/>
              <a:t>could</a:t>
            </a:r>
            <a:r>
              <a:rPr lang="ro-RO" dirty="0" smtClean="0"/>
              <a:t> </a:t>
            </a:r>
            <a:r>
              <a:rPr lang="ro-RO" dirty="0" err="1" smtClean="0"/>
              <a:t>have</a:t>
            </a:r>
            <a:r>
              <a:rPr lang="ro-RO" dirty="0" smtClean="0"/>
              <a:t> </a:t>
            </a:r>
            <a:r>
              <a:rPr lang="ro-RO" dirty="0" err="1" smtClean="0"/>
              <a:t>been</a:t>
            </a:r>
            <a:r>
              <a:rPr lang="ro-RO" dirty="0" smtClean="0"/>
              <a:t> </a:t>
            </a:r>
            <a:r>
              <a:rPr lang="ro-RO" dirty="0" err="1" smtClean="0"/>
              <a:t>much</a:t>
            </a:r>
            <a:r>
              <a:rPr lang="ro-RO" dirty="0" smtClean="0"/>
              <a:t> </a:t>
            </a:r>
            <a:r>
              <a:rPr lang="ro-RO" dirty="0" err="1" smtClean="0"/>
              <a:t>worse</a:t>
            </a:r>
            <a:r>
              <a:rPr lang="ro-RO" dirty="0" smtClean="0"/>
              <a:t>.</a:t>
            </a:r>
          </a:p>
          <a:p>
            <a:pPr algn="just"/>
            <a:endParaRPr lang="ro-RO" dirty="0"/>
          </a:p>
          <a:p>
            <a:pPr algn="just"/>
            <a:r>
              <a:rPr lang="ro-RO" dirty="0" smtClean="0"/>
              <a:t>In </a:t>
            </a:r>
            <a:r>
              <a:rPr lang="ro-RO" dirty="0" err="1" smtClean="0"/>
              <a:t>spring</a:t>
            </a:r>
            <a:r>
              <a:rPr lang="ro-RO" dirty="0" smtClean="0"/>
              <a:t> </a:t>
            </a:r>
            <a:r>
              <a:rPr lang="ro-RO" dirty="0" err="1" smtClean="0"/>
              <a:t>everyone</a:t>
            </a:r>
            <a:r>
              <a:rPr lang="ro-RO" dirty="0" smtClean="0"/>
              <a:t> </a:t>
            </a:r>
            <a:r>
              <a:rPr lang="ro-RO" dirty="0" err="1" smtClean="0"/>
              <a:t>feared</a:t>
            </a:r>
            <a:r>
              <a:rPr lang="ro-RO" dirty="0" smtClean="0"/>
              <a:t> </a:t>
            </a:r>
            <a:r>
              <a:rPr lang="ro-RO" dirty="0" err="1" smtClean="0"/>
              <a:t>that</a:t>
            </a:r>
            <a:r>
              <a:rPr lang="ro-RO" dirty="0" smtClean="0"/>
              <a:t> a banking sector </a:t>
            </a:r>
            <a:r>
              <a:rPr lang="ro-RO" dirty="0" err="1" smtClean="0"/>
              <a:t>crisis</a:t>
            </a:r>
            <a:r>
              <a:rPr lang="ro-RO" dirty="0" smtClean="0"/>
              <a:t> </a:t>
            </a:r>
            <a:r>
              <a:rPr lang="ro-RO" dirty="0" err="1" smtClean="0"/>
              <a:t>would</a:t>
            </a:r>
            <a:r>
              <a:rPr lang="ro-RO" dirty="0" smtClean="0"/>
              <a:t> </a:t>
            </a:r>
            <a:r>
              <a:rPr lang="ro-RO" dirty="0" err="1" smtClean="0"/>
              <a:t>follow</a:t>
            </a:r>
            <a:r>
              <a:rPr lang="ro-RO" dirty="0" smtClean="0"/>
              <a:t> </a:t>
            </a:r>
            <a:r>
              <a:rPr lang="ro-RO" dirty="0" err="1" smtClean="0"/>
              <a:t>the</a:t>
            </a:r>
            <a:r>
              <a:rPr lang="ro-RO" dirty="0" smtClean="0"/>
              <a:t> </a:t>
            </a:r>
            <a:r>
              <a:rPr lang="ro-RO" dirty="0" err="1" smtClean="0"/>
              <a:t>series</a:t>
            </a:r>
            <a:r>
              <a:rPr lang="ro-RO" dirty="0" smtClean="0"/>
              <a:t> of </a:t>
            </a:r>
            <a:r>
              <a:rPr lang="ro-RO" dirty="0" err="1" smtClean="0"/>
              <a:t>failures</a:t>
            </a:r>
            <a:r>
              <a:rPr lang="ro-RO" dirty="0" smtClean="0"/>
              <a:t>.</a:t>
            </a:r>
          </a:p>
          <a:p>
            <a:pPr algn="just"/>
            <a:endParaRPr lang="ro-RO" dirty="0"/>
          </a:p>
          <a:p>
            <a:pPr algn="just"/>
            <a:r>
              <a:rPr lang="ro-RO" dirty="0" err="1" smtClean="0"/>
              <a:t>All</a:t>
            </a:r>
            <a:r>
              <a:rPr lang="ro-RO" dirty="0" smtClean="0"/>
              <a:t> </a:t>
            </a:r>
            <a:r>
              <a:rPr lang="ro-RO" dirty="0" err="1" smtClean="0"/>
              <a:t>the</a:t>
            </a:r>
            <a:r>
              <a:rPr lang="ro-RO" dirty="0" smtClean="0"/>
              <a:t> </a:t>
            </a:r>
            <a:r>
              <a:rPr lang="ro-RO" dirty="0" err="1" smtClean="0"/>
              <a:t>signs</a:t>
            </a:r>
            <a:r>
              <a:rPr lang="ro-RO" dirty="0" smtClean="0"/>
              <a:t> </a:t>
            </a:r>
            <a:r>
              <a:rPr lang="ro-RO" dirty="0" err="1" smtClean="0"/>
              <a:t>were</a:t>
            </a:r>
            <a:r>
              <a:rPr lang="ro-RO" dirty="0" smtClean="0"/>
              <a:t> </a:t>
            </a:r>
            <a:r>
              <a:rPr lang="ro-RO" dirty="0" err="1" smtClean="0"/>
              <a:t>there</a:t>
            </a:r>
            <a:r>
              <a:rPr lang="en-US" dirty="0" smtClean="0"/>
              <a:t>,</a:t>
            </a:r>
            <a:r>
              <a:rPr lang="ro-RO" dirty="0" smtClean="0"/>
              <a:t> but it </a:t>
            </a:r>
            <a:r>
              <a:rPr lang="ro-RO" dirty="0" err="1" smtClean="0"/>
              <a:t>didn</a:t>
            </a:r>
            <a:r>
              <a:rPr lang="en-US" dirty="0" smtClean="0"/>
              <a:t>’t happen and banks </a:t>
            </a:r>
            <a:r>
              <a:rPr lang="ro-RO" dirty="0" err="1" smtClean="0"/>
              <a:t>maintained</a:t>
            </a:r>
            <a:r>
              <a:rPr lang="ro-RO" dirty="0" smtClean="0"/>
              <a:t> a </a:t>
            </a:r>
            <a:r>
              <a:rPr lang="ro-RO" dirty="0" err="1" smtClean="0"/>
              <a:t>stable</a:t>
            </a:r>
            <a:r>
              <a:rPr lang="en-US" dirty="0" smtClean="0"/>
              <a:t> evolution despite losing some investor confidence (Graph 1).</a:t>
            </a:r>
            <a:endParaRPr lang="ro-RO" dirty="0"/>
          </a:p>
        </p:txBody>
      </p:sp>
      <p:sp>
        <p:nvSpPr>
          <p:cNvPr id="4" name="TextBox 3"/>
          <p:cNvSpPr txBox="1"/>
          <p:nvPr/>
        </p:nvSpPr>
        <p:spPr>
          <a:xfrm>
            <a:off x="323528" y="4149080"/>
            <a:ext cx="8359916" cy="2308324"/>
          </a:xfrm>
          <a:prstGeom prst="rect">
            <a:avLst/>
          </a:prstGeom>
          <a:noFill/>
        </p:spPr>
        <p:txBody>
          <a:bodyPr wrap="square" rtlCol="0">
            <a:spAutoFit/>
          </a:bodyPr>
          <a:lstStyle/>
          <a:p>
            <a:pPr algn="just"/>
            <a:endParaRPr lang="ro-RO" dirty="0" smtClean="0"/>
          </a:p>
          <a:p>
            <a:pPr algn="just"/>
            <a:r>
              <a:rPr lang="ro-RO" dirty="0" err="1" smtClean="0"/>
              <a:t>This</a:t>
            </a:r>
            <a:r>
              <a:rPr lang="ro-RO" dirty="0" smtClean="0"/>
              <a:t> </a:t>
            </a:r>
            <a:r>
              <a:rPr lang="ro-RO" dirty="0" err="1"/>
              <a:t>showcases</a:t>
            </a:r>
            <a:r>
              <a:rPr lang="ro-RO" dirty="0"/>
              <a:t> </a:t>
            </a:r>
            <a:r>
              <a:rPr lang="ro-RO" dirty="0" err="1"/>
              <a:t>that</a:t>
            </a:r>
            <a:r>
              <a:rPr lang="ro-RO" dirty="0"/>
              <a:t> </a:t>
            </a:r>
            <a:r>
              <a:rPr lang="ro-RO" dirty="0" err="1"/>
              <a:t>some</a:t>
            </a:r>
            <a:r>
              <a:rPr lang="ro-RO" dirty="0"/>
              <a:t> </a:t>
            </a:r>
            <a:r>
              <a:rPr lang="ro-RO" dirty="0" err="1"/>
              <a:t>lessons</a:t>
            </a:r>
            <a:r>
              <a:rPr lang="ro-RO" dirty="0"/>
              <a:t> </a:t>
            </a:r>
            <a:r>
              <a:rPr lang="ro-RO" dirty="0" err="1"/>
              <a:t>from</a:t>
            </a:r>
            <a:r>
              <a:rPr lang="ro-RO" dirty="0"/>
              <a:t> </a:t>
            </a:r>
            <a:r>
              <a:rPr lang="ro-RO" dirty="0" err="1"/>
              <a:t>the</a:t>
            </a:r>
            <a:r>
              <a:rPr lang="ro-RO" dirty="0"/>
              <a:t> Great Financial </a:t>
            </a:r>
            <a:r>
              <a:rPr lang="ro-RO" dirty="0" err="1"/>
              <a:t>Crisis</a:t>
            </a:r>
            <a:r>
              <a:rPr lang="ro-RO" dirty="0"/>
              <a:t> </a:t>
            </a:r>
            <a:r>
              <a:rPr lang="ro-RO" dirty="0" err="1"/>
              <a:t>have</a:t>
            </a:r>
            <a:r>
              <a:rPr lang="ro-RO" dirty="0"/>
              <a:t> </a:t>
            </a:r>
            <a:r>
              <a:rPr lang="ro-RO" dirty="0" err="1"/>
              <a:t>been</a:t>
            </a:r>
            <a:r>
              <a:rPr lang="ro-RO" dirty="0"/>
              <a:t> </a:t>
            </a:r>
            <a:r>
              <a:rPr lang="ro-RO" dirty="0" err="1"/>
              <a:t>learned</a:t>
            </a:r>
            <a:r>
              <a:rPr lang="ro-RO" dirty="0"/>
              <a:t> </a:t>
            </a:r>
            <a:r>
              <a:rPr lang="ro-RO" dirty="0" err="1"/>
              <a:t>and</a:t>
            </a:r>
            <a:r>
              <a:rPr lang="ro-RO" dirty="0"/>
              <a:t> </a:t>
            </a:r>
            <a:r>
              <a:rPr lang="ro-RO" dirty="0" err="1"/>
              <a:t>that</a:t>
            </a:r>
            <a:r>
              <a:rPr lang="ro-RO" dirty="0"/>
              <a:t> </a:t>
            </a:r>
            <a:r>
              <a:rPr lang="ro-RO" dirty="0" err="1"/>
              <a:t>the</a:t>
            </a:r>
            <a:r>
              <a:rPr lang="ro-RO" dirty="0"/>
              <a:t> </a:t>
            </a:r>
            <a:r>
              <a:rPr lang="ro-RO" dirty="0" err="1"/>
              <a:t>current</a:t>
            </a:r>
            <a:r>
              <a:rPr lang="ro-RO" dirty="0"/>
              <a:t> </a:t>
            </a:r>
            <a:r>
              <a:rPr lang="ro-RO" dirty="0" err="1"/>
              <a:t>prudential</a:t>
            </a:r>
            <a:r>
              <a:rPr lang="ro-RO" dirty="0"/>
              <a:t> </a:t>
            </a:r>
            <a:r>
              <a:rPr lang="ro-RO" dirty="0" err="1"/>
              <a:t>and</a:t>
            </a:r>
            <a:r>
              <a:rPr lang="ro-RO" dirty="0"/>
              <a:t> </a:t>
            </a:r>
            <a:r>
              <a:rPr lang="ro-RO" dirty="0" err="1"/>
              <a:t>resolution</a:t>
            </a:r>
            <a:r>
              <a:rPr lang="ro-RO" dirty="0"/>
              <a:t> </a:t>
            </a:r>
            <a:r>
              <a:rPr lang="ro-RO" dirty="0" err="1"/>
              <a:t>mechanisms</a:t>
            </a:r>
            <a:r>
              <a:rPr lang="ro-RO" dirty="0"/>
              <a:t> </a:t>
            </a:r>
            <a:r>
              <a:rPr lang="ro-RO" dirty="0" err="1"/>
              <a:t>can</a:t>
            </a:r>
            <a:r>
              <a:rPr lang="ro-RO" dirty="0"/>
              <a:t> </a:t>
            </a:r>
            <a:r>
              <a:rPr lang="ro-RO" dirty="0" err="1"/>
              <a:t>be</a:t>
            </a:r>
            <a:r>
              <a:rPr lang="ro-RO" dirty="0"/>
              <a:t> </a:t>
            </a:r>
            <a:r>
              <a:rPr lang="ro-RO" dirty="0" err="1"/>
              <a:t>effective</a:t>
            </a:r>
            <a:r>
              <a:rPr lang="ro-RO" dirty="0"/>
              <a:t> in </a:t>
            </a:r>
            <a:r>
              <a:rPr lang="ro-RO" dirty="0" err="1"/>
              <a:t>avoiding</a:t>
            </a:r>
            <a:r>
              <a:rPr lang="ro-RO" dirty="0"/>
              <a:t> a </a:t>
            </a:r>
            <a:r>
              <a:rPr lang="ro-RO" dirty="0" err="1"/>
              <a:t>financial</a:t>
            </a:r>
            <a:r>
              <a:rPr lang="ro-RO" dirty="0"/>
              <a:t> </a:t>
            </a:r>
            <a:r>
              <a:rPr lang="ro-RO" dirty="0" err="1"/>
              <a:t>crisis</a:t>
            </a:r>
            <a:r>
              <a:rPr lang="ro-RO" dirty="0" smtClean="0"/>
              <a:t>.</a:t>
            </a:r>
            <a:endParaRPr lang="en-US" dirty="0" smtClean="0"/>
          </a:p>
          <a:p>
            <a:pPr algn="just"/>
            <a:endParaRPr lang="en-US" dirty="0"/>
          </a:p>
          <a:p>
            <a:pPr algn="just"/>
            <a:r>
              <a:rPr lang="en-US" dirty="0" smtClean="0"/>
              <a:t>Noteworthy that no banking groups from the EU had definitive issues following the events.</a:t>
            </a:r>
            <a:endParaRPr lang="ro-RO" dirty="0"/>
          </a:p>
          <a:p>
            <a:pPr algn="just"/>
            <a:endParaRPr lang="en-US" dirty="0"/>
          </a:p>
        </p:txBody>
      </p:sp>
      <p:graphicFrame>
        <p:nvGraphicFramePr>
          <p:cNvPr id="5" name="Chart 4"/>
          <p:cNvGraphicFramePr>
            <a:graphicFrameLocks/>
          </p:cNvGraphicFramePr>
          <p:nvPr>
            <p:extLst>
              <p:ext uri="{D42A27DB-BD31-4B8C-83A1-F6EECF244321}">
                <p14:modId xmlns:p14="http://schemas.microsoft.com/office/powerpoint/2010/main" val="73063467"/>
              </p:ext>
            </p:extLst>
          </p:nvPr>
        </p:nvGraphicFramePr>
        <p:xfrm>
          <a:off x="4644008" y="885366"/>
          <a:ext cx="4499992" cy="3162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175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descr="FRED Graph">
            <a:hlinkClick r:id="rId3" tooltip="View this chart in your browser. "/>
          </p:cNvPr>
          <p:cNvPicPr>
            <a:picLocks noChangeAspect="1"/>
          </p:cNvPicPr>
          <p:nvPr/>
        </p:nvPicPr>
        <p:blipFill>
          <a:blip r:embed="rId4"/>
          <a:stretch>
            <a:fillRect/>
          </a:stretch>
        </p:blipFill>
        <p:spPr>
          <a:xfrm>
            <a:off x="4133528" y="952556"/>
            <a:ext cx="4743822" cy="3560408"/>
          </a:xfrm>
          <a:prstGeom prst="rect">
            <a:avLst/>
          </a:prstGeom>
        </p:spPr>
      </p:pic>
      <p:sp>
        <p:nvSpPr>
          <p:cNvPr id="2" name="TextBox 1"/>
          <p:cNvSpPr txBox="1"/>
          <p:nvPr/>
        </p:nvSpPr>
        <p:spPr>
          <a:xfrm>
            <a:off x="323528" y="-21680"/>
            <a:ext cx="7620000" cy="952500"/>
          </a:xfrm>
          <a:prstGeom prst="rect">
            <a:avLst/>
          </a:prstGeom>
          <a:noFill/>
        </p:spPr>
        <p:txBody>
          <a:bodyPr lIns="91440" tIns="45720" rIns="91440" bIns="45720" rtlCol="0">
            <a:spAutoFit/>
          </a:bodyPr>
          <a:lstStyle/>
          <a:p>
            <a:pPr marL="0" marR="0" lvl="0" indent="0" algn="ctr" fontAlgn="base">
              <a:lnSpc>
                <a:spcPct val="100000"/>
              </a:lnSpc>
            </a:pPr>
            <a:r>
              <a:rPr lang="en-US" sz="2400" u="none" spc="0">
                <a:solidFill>
                  <a:srgbClr val="333333">
                    <a:alpha val="20000"/>
                  </a:srgbClr>
                </a:solidFill>
                <a:latin typeface="Calibri"/>
              </a:rPr>
              <a:t> </a:t>
            </a:r>
          </a:p>
        </p:txBody>
      </p:sp>
      <p:sp>
        <p:nvSpPr>
          <p:cNvPr id="5" name="TextBox 4"/>
          <p:cNvSpPr txBox="1"/>
          <p:nvPr/>
        </p:nvSpPr>
        <p:spPr>
          <a:xfrm>
            <a:off x="251520" y="113854"/>
            <a:ext cx="7848872" cy="369332"/>
          </a:xfrm>
          <a:prstGeom prst="rect">
            <a:avLst/>
          </a:prstGeom>
          <a:noFill/>
        </p:spPr>
        <p:txBody>
          <a:bodyPr wrap="square" rtlCol="0">
            <a:spAutoFit/>
          </a:bodyPr>
          <a:lstStyle/>
          <a:p>
            <a:r>
              <a:rPr lang="en-US" b="1" dirty="0" smtClean="0"/>
              <a:t>Issue 1: Transition from low interest rates to high interest rates environment</a:t>
            </a:r>
            <a:endParaRPr lang="en-US" b="1" dirty="0"/>
          </a:p>
        </p:txBody>
      </p:sp>
      <p:sp>
        <p:nvSpPr>
          <p:cNvPr id="6" name="TextBox 5"/>
          <p:cNvSpPr txBox="1"/>
          <p:nvPr/>
        </p:nvSpPr>
        <p:spPr>
          <a:xfrm>
            <a:off x="166664" y="929708"/>
            <a:ext cx="3685256" cy="3970318"/>
          </a:xfrm>
          <a:prstGeom prst="rect">
            <a:avLst/>
          </a:prstGeom>
          <a:noFill/>
        </p:spPr>
        <p:txBody>
          <a:bodyPr wrap="square" rtlCol="0">
            <a:spAutoFit/>
          </a:bodyPr>
          <a:lstStyle/>
          <a:p>
            <a:pPr algn="just"/>
            <a:r>
              <a:rPr lang="en-US" dirty="0" smtClean="0"/>
              <a:t>Following the Great Financial Crisis the world experienced a prolonged period of ultra-low interest rates.</a:t>
            </a:r>
          </a:p>
          <a:p>
            <a:pPr algn="just"/>
            <a:endParaRPr lang="en-US" dirty="0"/>
          </a:p>
          <a:p>
            <a:pPr algn="just"/>
            <a:r>
              <a:rPr lang="en-US" dirty="0" smtClean="0"/>
              <a:t>There were some signs of renormalization before, but the COVID-19 pandemic cancelled them in favor of more easing times.</a:t>
            </a:r>
          </a:p>
          <a:p>
            <a:pPr algn="just"/>
            <a:endParaRPr lang="en-US" dirty="0" smtClean="0"/>
          </a:p>
          <a:p>
            <a:pPr algn="just"/>
            <a:r>
              <a:rPr lang="en-US" dirty="0"/>
              <a:t>The rapid inflation that followed the pandemic made central banks worldwide to enter one of the most abrupt hiking cycles in history.</a:t>
            </a:r>
          </a:p>
          <a:p>
            <a:pPr algn="just"/>
            <a:endParaRPr lang="ro-RO" dirty="0"/>
          </a:p>
        </p:txBody>
      </p:sp>
      <p:sp>
        <p:nvSpPr>
          <p:cNvPr id="8" name="TextBox 7"/>
          <p:cNvSpPr txBox="1"/>
          <p:nvPr/>
        </p:nvSpPr>
        <p:spPr>
          <a:xfrm>
            <a:off x="166664" y="4725144"/>
            <a:ext cx="8653808" cy="1754326"/>
          </a:xfrm>
          <a:prstGeom prst="rect">
            <a:avLst/>
          </a:prstGeom>
          <a:noFill/>
        </p:spPr>
        <p:txBody>
          <a:bodyPr wrap="square" rtlCol="0">
            <a:spAutoFit/>
          </a:bodyPr>
          <a:lstStyle/>
          <a:p>
            <a:r>
              <a:rPr lang="en-US" dirty="0" smtClean="0"/>
              <a:t>Banks had little time to adapt to this new environment that few analysts predicted.</a:t>
            </a:r>
          </a:p>
          <a:p>
            <a:endParaRPr lang="en-US" dirty="0"/>
          </a:p>
          <a:p>
            <a:r>
              <a:rPr lang="en-US" dirty="0" smtClean="0"/>
              <a:t>Most worrisome is that interest rates hikes tend to deflate asset price growth, especially in housing (Graph 2). </a:t>
            </a:r>
          </a:p>
          <a:p>
            <a:endParaRPr lang="en-US" dirty="0"/>
          </a:p>
          <a:p>
            <a:r>
              <a:rPr lang="en-US" dirty="0" smtClean="0"/>
              <a:t>The new remote working paradigm poses significant risk also to commercial real estate.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288" y="260648"/>
            <a:ext cx="5831872" cy="369332"/>
          </a:xfrm>
          <a:prstGeom prst="rect">
            <a:avLst/>
          </a:prstGeom>
          <a:noFill/>
        </p:spPr>
        <p:txBody>
          <a:bodyPr wrap="square" rtlCol="0">
            <a:spAutoFit/>
          </a:bodyPr>
          <a:lstStyle/>
          <a:p>
            <a:r>
              <a:rPr lang="en-US" b="1" dirty="0" smtClean="0"/>
              <a:t>Issue 2: Bank’s asset side is overvalued</a:t>
            </a:r>
            <a:endParaRPr lang="en-US" b="1" dirty="0"/>
          </a:p>
        </p:txBody>
      </p:sp>
      <p:sp>
        <p:nvSpPr>
          <p:cNvPr id="3" name="TextBox 2"/>
          <p:cNvSpPr txBox="1"/>
          <p:nvPr/>
        </p:nvSpPr>
        <p:spPr>
          <a:xfrm>
            <a:off x="323528" y="1018296"/>
            <a:ext cx="8357676" cy="4524315"/>
          </a:xfrm>
          <a:prstGeom prst="rect">
            <a:avLst/>
          </a:prstGeom>
          <a:noFill/>
        </p:spPr>
        <p:txBody>
          <a:bodyPr wrap="square" rtlCol="0">
            <a:spAutoFit/>
          </a:bodyPr>
          <a:lstStyle/>
          <a:p>
            <a:pPr algn="just"/>
            <a:r>
              <a:rPr lang="en-US" dirty="0" smtClean="0"/>
              <a:t>IFRS 9 introduced two methods of accounting for financial assets: </a:t>
            </a:r>
            <a:r>
              <a:rPr lang="en-US" dirty="0" err="1" smtClean="0"/>
              <a:t>amortised</a:t>
            </a:r>
            <a:r>
              <a:rPr lang="en-US" dirty="0" smtClean="0"/>
              <a:t> cost or fair value.</a:t>
            </a:r>
          </a:p>
          <a:p>
            <a:pPr algn="just"/>
            <a:endParaRPr lang="en-US" dirty="0"/>
          </a:p>
          <a:p>
            <a:pPr algn="just"/>
            <a:r>
              <a:rPr lang="en-US" dirty="0" smtClean="0"/>
              <a:t>Items that bank’s intend to hold to maturity and collect </a:t>
            </a:r>
            <a:r>
              <a:rPr lang="en-US" dirty="0" err="1" smtClean="0"/>
              <a:t>cashflows</a:t>
            </a:r>
            <a:r>
              <a:rPr lang="en-US" dirty="0" smtClean="0"/>
              <a:t> appear in bookkeeping at face value (</a:t>
            </a:r>
            <a:r>
              <a:rPr lang="en-US" dirty="0" err="1" smtClean="0"/>
              <a:t>amortised</a:t>
            </a:r>
            <a:r>
              <a:rPr lang="en-US" dirty="0" smtClean="0"/>
              <a:t> cost accounting) and their devaluation do not affect the bank’s balance sheet or P&amp;L position.</a:t>
            </a:r>
          </a:p>
          <a:p>
            <a:pPr algn="just"/>
            <a:endParaRPr lang="en-US" dirty="0"/>
          </a:p>
          <a:p>
            <a:pPr algn="just"/>
            <a:r>
              <a:rPr lang="en-US" dirty="0"/>
              <a:t>After the recent rise in interest rates, a great part of bank’s bond </a:t>
            </a:r>
            <a:r>
              <a:rPr lang="en-US" dirty="0" smtClean="0"/>
              <a:t>holdings </a:t>
            </a:r>
            <a:r>
              <a:rPr lang="en-US" dirty="0"/>
              <a:t>have lost value, but for some banks this is hidden by the fact that they are </a:t>
            </a:r>
            <a:r>
              <a:rPr lang="en-US" dirty="0" smtClean="0"/>
              <a:t>accounted </a:t>
            </a:r>
            <a:r>
              <a:rPr lang="en-US" dirty="0"/>
              <a:t>at </a:t>
            </a:r>
            <a:r>
              <a:rPr lang="en-US" dirty="0" err="1"/>
              <a:t>amortised</a:t>
            </a:r>
            <a:r>
              <a:rPr lang="en-US" dirty="0"/>
              <a:t> costs. </a:t>
            </a:r>
            <a:endParaRPr lang="ro-RO" dirty="0"/>
          </a:p>
          <a:p>
            <a:pPr algn="just"/>
            <a:endParaRPr lang="en-US" dirty="0"/>
          </a:p>
          <a:p>
            <a:pPr algn="just"/>
            <a:r>
              <a:rPr lang="en-US" dirty="0"/>
              <a:t>In case of a run on deposits, these assets might need to be sold at price value, resulting in large short term </a:t>
            </a:r>
            <a:r>
              <a:rPr lang="en-US" dirty="0" smtClean="0"/>
              <a:t>loses, which was a mechanism seen in the recent banking failures.</a:t>
            </a:r>
            <a:endParaRPr lang="en-US" dirty="0"/>
          </a:p>
          <a:p>
            <a:pPr algn="just"/>
            <a:endParaRPr lang="en-US" dirty="0" smtClean="0"/>
          </a:p>
          <a:p>
            <a:pPr algn="just"/>
            <a:r>
              <a:rPr lang="en-US" dirty="0" smtClean="0"/>
              <a:t>This is relevant especially for small banks that tend to lack sophisticated interest rate risk management.</a:t>
            </a:r>
          </a:p>
        </p:txBody>
      </p:sp>
    </p:spTree>
    <p:extLst>
      <p:ext uri="{BB962C8B-B14F-4D97-AF65-F5344CB8AC3E}">
        <p14:creationId xmlns:p14="http://schemas.microsoft.com/office/powerpoint/2010/main" val="150074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288" y="260648"/>
            <a:ext cx="5831872" cy="369332"/>
          </a:xfrm>
          <a:prstGeom prst="rect">
            <a:avLst/>
          </a:prstGeom>
          <a:noFill/>
        </p:spPr>
        <p:txBody>
          <a:bodyPr wrap="square" rtlCol="0">
            <a:spAutoFit/>
          </a:bodyPr>
          <a:lstStyle/>
          <a:p>
            <a:r>
              <a:rPr lang="en-US" b="1" dirty="0" smtClean="0"/>
              <a:t>Issue 3: Potential financial cycle downturn</a:t>
            </a:r>
            <a:endParaRPr lang="en-US" b="1" dirty="0"/>
          </a:p>
        </p:txBody>
      </p:sp>
      <p:sp>
        <p:nvSpPr>
          <p:cNvPr id="4" name="TextBox 3"/>
          <p:cNvSpPr txBox="1"/>
          <p:nvPr/>
        </p:nvSpPr>
        <p:spPr>
          <a:xfrm>
            <a:off x="395536" y="1124744"/>
            <a:ext cx="3746656" cy="923330"/>
          </a:xfrm>
          <a:prstGeom prst="rect">
            <a:avLst/>
          </a:prstGeom>
          <a:noFill/>
        </p:spPr>
        <p:txBody>
          <a:bodyPr wrap="square" rtlCol="0">
            <a:spAutoFit/>
          </a:bodyPr>
          <a:lstStyle/>
          <a:p>
            <a:pPr algn="just"/>
            <a:r>
              <a:rPr lang="en-US" dirty="0" smtClean="0"/>
              <a:t>Even though it didn’t cause a banking crisis, there are sign that the financial cycle is turning downside.</a:t>
            </a:r>
          </a:p>
        </p:txBody>
      </p:sp>
      <p:sp>
        <p:nvSpPr>
          <p:cNvPr id="5" name="TextBox 4"/>
          <p:cNvSpPr txBox="1"/>
          <p:nvPr/>
        </p:nvSpPr>
        <p:spPr>
          <a:xfrm>
            <a:off x="467544" y="4005064"/>
            <a:ext cx="8376164" cy="369332"/>
          </a:xfrm>
          <a:prstGeom prst="rect">
            <a:avLst/>
          </a:prstGeom>
          <a:noFill/>
        </p:spPr>
        <p:txBody>
          <a:bodyPr wrap="square" rtlCol="0">
            <a:spAutoFit/>
          </a:bodyPr>
          <a:lstStyle/>
          <a:p>
            <a:r>
              <a:rPr lang="en-US" dirty="0" err="1" smtClean="0"/>
              <a:t>Typicall</a:t>
            </a:r>
            <a:r>
              <a:rPr lang="en-US" dirty="0" smtClean="0"/>
              <a:t> </a:t>
            </a:r>
            <a:r>
              <a:rPr lang="en-US" dirty="0" err="1" smtClean="0"/>
              <a:t>Mynski</a:t>
            </a:r>
            <a:r>
              <a:rPr lang="en-US" dirty="0" smtClean="0"/>
              <a:t> cycle turning signs</a:t>
            </a:r>
            <a:endParaRPr lang="en-US" dirty="0"/>
          </a:p>
        </p:txBody>
      </p:sp>
    </p:spTree>
    <p:extLst>
      <p:ext uri="{BB962C8B-B14F-4D97-AF65-F5344CB8AC3E}">
        <p14:creationId xmlns:p14="http://schemas.microsoft.com/office/powerpoint/2010/main" val="747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55976" y="692696"/>
            <a:ext cx="4415724" cy="3164384"/>
          </a:xfrm>
          <a:prstGeom prst="rect">
            <a:avLst/>
          </a:prstGeom>
        </p:spPr>
      </p:pic>
      <p:sp>
        <p:nvSpPr>
          <p:cNvPr id="3" name="TextBox 2"/>
          <p:cNvSpPr txBox="1"/>
          <p:nvPr/>
        </p:nvSpPr>
        <p:spPr>
          <a:xfrm>
            <a:off x="321288" y="260648"/>
            <a:ext cx="5831872" cy="369332"/>
          </a:xfrm>
          <a:prstGeom prst="rect">
            <a:avLst/>
          </a:prstGeom>
          <a:noFill/>
        </p:spPr>
        <p:txBody>
          <a:bodyPr wrap="square" rtlCol="0">
            <a:spAutoFit/>
          </a:bodyPr>
          <a:lstStyle/>
          <a:p>
            <a:r>
              <a:rPr lang="en-US" b="1" dirty="0" smtClean="0"/>
              <a:t>Issue 4: Prudential indicators might be </a:t>
            </a:r>
            <a:r>
              <a:rPr lang="en-US" b="1" dirty="0" err="1" smtClean="0"/>
              <a:t>missleading</a:t>
            </a:r>
            <a:endParaRPr lang="en-US" b="1" dirty="0"/>
          </a:p>
        </p:txBody>
      </p:sp>
      <p:sp>
        <p:nvSpPr>
          <p:cNvPr id="4" name="TextBox 3"/>
          <p:cNvSpPr txBox="1"/>
          <p:nvPr/>
        </p:nvSpPr>
        <p:spPr>
          <a:xfrm>
            <a:off x="395536" y="1124744"/>
            <a:ext cx="3746656" cy="2585323"/>
          </a:xfrm>
          <a:prstGeom prst="rect">
            <a:avLst/>
          </a:prstGeom>
          <a:noFill/>
        </p:spPr>
        <p:txBody>
          <a:bodyPr wrap="square" rtlCol="0">
            <a:spAutoFit/>
          </a:bodyPr>
          <a:lstStyle/>
          <a:p>
            <a:pPr algn="just"/>
            <a:r>
              <a:rPr lang="en-US" dirty="0" smtClean="0"/>
              <a:t>One of the most intriguing aspects of the recent banking failures was the rapidity of the unfolding events.</a:t>
            </a:r>
          </a:p>
          <a:p>
            <a:pPr algn="just"/>
            <a:endParaRPr lang="en-US" dirty="0"/>
          </a:p>
          <a:p>
            <a:pPr algn="just"/>
            <a:r>
              <a:rPr lang="en-US" dirty="0" smtClean="0"/>
              <a:t>Few people guessed before the events that the banks would fail. Some analysts even recommended buying the stocks just weeks prior to the failures.</a:t>
            </a:r>
          </a:p>
        </p:txBody>
      </p:sp>
      <p:sp>
        <p:nvSpPr>
          <p:cNvPr id="5" name="TextBox 4"/>
          <p:cNvSpPr txBox="1"/>
          <p:nvPr/>
        </p:nvSpPr>
        <p:spPr>
          <a:xfrm>
            <a:off x="467544" y="4005064"/>
            <a:ext cx="8376164" cy="2585323"/>
          </a:xfrm>
          <a:prstGeom prst="rect">
            <a:avLst/>
          </a:prstGeom>
          <a:noFill/>
        </p:spPr>
        <p:txBody>
          <a:bodyPr wrap="square" rtlCol="0">
            <a:spAutoFit/>
          </a:bodyPr>
          <a:lstStyle/>
          <a:p>
            <a:r>
              <a:rPr lang="en-US" dirty="0" smtClean="0"/>
              <a:t>Standard financial reporting of the banks showed no signs of trouble before the loss of confidence of the debtors and the massive deposit withdrawals</a:t>
            </a:r>
          </a:p>
          <a:p>
            <a:endParaRPr lang="en-US" dirty="0"/>
          </a:p>
          <a:p>
            <a:r>
              <a:rPr lang="en-US" dirty="0" smtClean="0"/>
              <a:t>Even for the case of Credit Suisse, which has been ailing for some months prior, the capital position looked very strong just before going under (Graph 4).</a:t>
            </a:r>
          </a:p>
          <a:p>
            <a:endParaRPr lang="en-US" dirty="0"/>
          </a:p>
          <a:p>
            <a:r>
              <a:rPr lang="en-US" dirty="0" smtClean="0"/>
              <a:t>This poses questions as to the validity of the current prudential indicators and their adequacy. Nevertheless, it may be true that the problem is not with the indicators, but the banks learned ability to </a:t>
            </a:r>
            <a:r>
              <a:rPr lang="en-US" dirty="0" err="1" smtClean="0"/>
              <a:t>windowdress</a:t>
            </a:r>
            <a:r>
              <a:rPr lang="en-US" dirty="0" smtClean="0"/>
              <a:t> them in order to appear normal.</a:t>
            </a:r>
            <a:endParaRPr lang="en-US" dirty="0"/>
          </a:p>
        </p:txBody>
      </p:sp>
    </p:spTree>
    <p:extLst>
      <p:ext uri="{BB962C8B-B14F-4D97-AF65-F5344CB8AC3E}">
        <p14:creationId xmlns:p14="http://schemas.microsoft.com/office/powerpoint/2010/main" val="29323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288" y="260648"/>
            <a:ext cx="5831872" cy="369332"/>
          </a:xfrm>
          <a:prstGeom prst="rect">
            <a:avLst/>
          </a:prstGeom>
          <a:noFill/>
        </p:spPr>
        <p:txBody>
          <a:bodyPr wrap="square" rtlCol="0">
            <a:spAutoFit/>
          </a:bodyPr>
          <a:lstStyle/>
          <a:p>
            <a:r>
              <a:rPr lang="en-US" b="1" dirty="0" smtClean="0"/>
              <a:t>Other issues</a:t>
            </a:r>
            <a:endParaRPr lang="en-US" b="1" dirty="0"/>
          </a:p>
        </p:txBody>
      </p:sp>
      <p:sp>
        <p:nvSpPr>
          <p:cNvPr id="4" name="TextBox 3"/>
          <p:cNvSpPr txBox="1"/>
          <p:nvPr/>
        </p:nvSpPr>
        <p:spPr>
          <a:xfrm>
            <a:off x="395536" y="1124744"/>
            <a:ext cx="8424936" cy="3416320"/>
          </a:xfrm>
          <a:prstGeom prst="rect">
            <a:avLst/>
          </a:prstGeom>
          <a:noFill/>
        </p:spPr>
        <p:txBody>
          <a:bodyPr wrap="square" rtlCol="0">
            <a:spAutoFit/>
          </a:bodyPr>
          <a:lstStyle/>
          <a:p>
            <a:pPr algn="just"/>
            <a:r>
              <a:rPr lang="en-US" dirty="0" smtClean="0"/>
              <a:t>Client quality matters very much. It is no coincidence that the failing American banks had large crypto exposures. Also, the ties that Credit Suisse had with the defunct </a:t>
            </a:r>
            <a:r>
              <a:rPr lang="en-US" dirty="0" err="1" smtClean="0"/>
              <a:t>Archegos</a:t>
            </a:r>
            <a:r>
              <a:rPr lang="en-US" dirty="0" smtClean="0"/>
              <a:t> company are now beginning to unfold.</a:t>
            </a:r>
          </a:p>
          <a:p>
            <a:pPr algn="just"/>
            <a:endParaRPr lang="en-US" dirty="0"/>
          </a:p>
          <a:p>
            <a:pPr algn="just"/>
            <a:r>
              <a:rPr lang="en-US" dirty="0" smtClean="0"/>
              <a:t>Bad executives went unpunished for their inappropriate management, even kept their bonuses.  The US Senate is now reanalyzing the compensation rules for failing bank executives.</a:t>
            </a:r>
          </a:p>
          <a:p>
            <a:pPr algn="just"/>
            <a:endParaRPr lang="en-US" dirty="0"/>
          </a:p>
          <a:p>
            <a:pPr algn="just"/>
            <a:r>
              <a:rPr lang="en-US" dirty="0" smtClean="0"/>
              <a:t>The executives encouraged employees to keep buying bank’s shares even though they were actually selling them behind their back, knowing for what’s coming.</a:t>
            </a:r>
          </a:p>
          <a:p>
            <a:pPr algn="just"/>
            <a:endParaRPr lang="en-US" dirty="0"/>
          </a:p>
          <a:p>
            <a:pPr algn="just"/>
            <a:r>
              <a:rPr lang="en-US" dirty="0" smtClean="0"/>
              <a:t>The FDIC ended up bailing out large companies</a:t>
            </a:r>
          </a:p>
        </p:txBody>
      </p:sp>
    </p:spTree>
    <p:extLst>
      <p:ext uri="{BB962C8B-B14F-4D97-AF65-F5344CB8AC3E}">
        <p14:creationId xmlns:p14="http://schemas.microsoft.com/office/powerpoint/2010/main" val="72596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288" y="260648"/>
            <a:ext cx="5831872" cy="369332"/>
          </a:xfrm>
          <a:prstGeom prst="rect">
            <a:avLst/>
          </a:prstGeom>
          <a:noFill/>
        </p:spPr>
        <p:txBody>
          <a:bodyPr wrap="square" rtlCol="0">
            <a:spAutoFit/>
          </a:bodyPr>
          <a:lstStyle/>
          <a:p>
            <a:r>
              <a:rPr lang="en-US" b="1" dirty="0" err="1" smtClean="0"/>
              <a:t>Macroprudential</a:t>
            </a:r>
            <a:r>
              <a:rPr lang="en-US" b="1" dirty="0" smtClean="0"/>
              <a:t> policy implications</a:t>
            </a:r>
            <a:endParaRPr lang="en-US" b="1" dirty="0"/>
          </a:p>
        </p:txBody>
      </p:sp>
      <p:sp>
        <p:nvSpPr>
          <p:cNvPr id="4" name="TextBox 3"/>
          <p:cNvSpPr txBox="1"/>
          <p:nvPr/>
        </p:nvSpPr>
        <p:spPr>
          <a:xfrm>
            <a:off x="395536" y="1124744"/>
            <a:ext cx="8424936" cy="3416320"/>
          </a:xfrm>
          <a:prstGeom prst="rect">
            <a:avLst/>
          </a:prstGeom>
          <a:noFill/>
        </p:spPr>
        <p:txBody>
          <a:bodyPr wrap="square" rtlCol="0">
            <a:spAutoFit/>
          </a:bodyPr>
          <a:lstStyle/>
          <a:p>
            <a:pPr algn="just"/>
            <a:r>
              <a:rPr lang="en-US" dirty="0" smtClean="0"/>
              <a:t>Client quality matters very much. It is no coincidence that the failing American banks had large crypto exposures. Also, the ties that Credit Suisse had with the defunct </a:t>
            </a:r>
            <a:r>
              <a:rPr lang="en-US" dirty="0" err="1" smtClean="0"/>
              <a:t>Archegos</a:t>
            </a:r>
            <a:r>
              <a:rPr lang="en-US" dirty="0" smtClean="0"/>
              <a:t> company are now beginning to unfold.</a:t>
            </a:r>
          </a:p>
          <a:p>
            <a:pPr algn="just"/>
            <a:endParaRPr lang="en-US" dirty="0"/>
          </a:p>
          <a:p>
            <a:pPr algn="just"/>
            <a:r>
              <a:rPr lang="en-US" dirty="0" smtClean="0"/>
              <a:t>Bad executives went unpunished for their inappropriate management, even kept their bonuses.  The US Senate is now reanalyzing the compensation rules for failing bank executives.</a:t>
            </a:r>
          </a:p>
          <a:p>
            <a:pPr algn="just"/>
            <a:endParaRPr lang="en-US" dirty="0"/>
          </a:p>
          <a:p>
            <a:pPr algn="just"/>
            <a:r>
              <a:rPr lang="en-US" dirty="0" smtClean="0"/>
              <a:t>The executives encouraged employees to keep buying bank’s shares even though they were actually selling them behind their back, knowing for what’s coming.</a:t>
            </a:r>
          </a:p>
          <a:p>
            <a:pPr algn="just"/>
            <a:endParaRPr lang="en-US" dirty="0"/>
          </a:p>
          <a:p>
            <a:pPr algn="just"/>
            <a:r>
              <a:rPr lang="en-US" dirty="0" smtClean="0"/>
              <a:t>The FDIC ended up bailing out large companies</a:t>
            </a:r>
          </a:p>
        </p:txBody>
      </p:sp>
    </p:spTree>
    <p:extLst>
      <p:ext uri="{BB962C8B-B14F-4D97-AF65-F5344CB8AC3E}">
        <p14:creationId xmlns:p14="http://schemas.microsoft.com/office/powerpoint/2010/main" val="3296596724"/>
      </p:ext>
    </p:extLst>
  </p:cSld>
  <p:clrMapOvr>
    <a:masterClrMapping/>
  </p:clrMapOvr>
</p:sld>
</file>

<file path=ppt/theme/theme1.xml><?xml version="1.0" encoding="utf-8"?>
<a:theme xmlns:a="http://schemas.openxmlformats.org/drawingml/2006/main" name="Theme52">
  <a:themeElements>
    <a:clrScheme name="Theme5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52">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1646</Words>
  <Application>Microsoft Office PowerPoint</Application>
  <PresentationFormat>On-screen Show (4:3)</PresentationFormat>
  <Paragraphs>68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Theme52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Federal Reserve Bank of St. Louis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FRED Dashboard</dc:subject>
  <dc:creator>Research - Federal Reserve Bank of St. Louis</dc:creator>
  <cp:keywords/>
  <dc:description>https://fred.stlouisfed.org/graph/fredgraph.png?pp=1&amp;hires=1&amp;width=670&amp;g=16uwQ
Source:_x000d_
            Board of Governors of the Federal Reserve System (US)
Release:_x000d_
            H.15 Selected Interest Rates
Units:Â _x000d_
            _x000d_
Percent,Â Not Seasonally Adjusted
Frequency:Â _x000d_
            _x000d_
      _x000d_
          Daily, 7-Day
For additional historical federal funds rate data, please see  Daily Federal Funds Rate from 1928-1954.The federal funds rate is the interest rate at which depository institutions trade federal funds (balances held at Federal Reserve Banks) with each other overnight. When a depository institution has surplus balances in its reserve account, it lends to other banks in need of larger balances. In simpler terms, a bank with excess cash, which is often referred to as liquidity, will lend to another bank that needs to quickly raise liquidity. (1) The rate that the borrowing institution pays to the lending institution is determined between the two banks; the weighted average rate for all of these types of negotiations is called the effective federal funds rate.(2) The effective federal funds rate is essentially determined by the market but is influenced by the Federal Reserve through open market operations to reach the federal funds rate target.(2)The Federal Open Market Committee (FOMC) meets eight times a year to determine the federal funds target rate. As previously stated, this rate influences the effective federal funds rate through open market operations or by buying and selling of government bonds (government debt).(2) More specifically, the Federal Reserve decreases liquidity by selling government bonds, thereby raising the federal funds rate because banks have less liquidity to trade with other banks. Similarly, the Federal Reserve can increase liquidity by buying government bonds, decreasing the federal funds rate because banks have excess liquidity for trade. Whether the Federal Reserve wants to buy or sell bonds depends on the state of the economy. If the FOMC believes the economy is growing too fast and inflation pressures</dc:description>
  <cp:lastModifiedBy> </cp:lastModifiedBy>
  <cp:revision>15</cp:revision>
  <dcterms:created xsi:type="dcterms:W3CDTF">2023-06-27T11:59:57Z</dcterms:created>
  <dcterms:modified xsi:type="dcterms:W3CDTF">2023-06-27T16:59:00Z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afb927-1963-43d7-9438-a57409110b91_Enabled">
    <vt:lpwstr>True</vt:lpwstr>
  </property>
  <property fmtid="{D5CDD505-2E9C-101B-9397-08002B2CF9AE}" pid="3" name="MSIP_Label_31afb927-1963-43d7-9438-a57409110b91_SiteId">
    <vt:lpwstr>c4f8f904-47e9-4e03-8a3a-90619d4a24a0</vt:lpwstr>
  </property>
  <property fmtid="{D5CDD505-2E9C-101B-9397-08002B2CF9AE}" pid="4" name="MSIP_Label_31afb927-1963-43d7-9438-a57409110b91_Owner">
    <vt:lpwstr>Mihai.Aliman@bnr.ro</vt:lpwstr>
  </property>
  <property fmtid="{D5CDD505-2E9C-101B-9397-08002B2CF9AE}" pid="5" name="MSIP_Label_31afb927-1963-43d7-9438-a57409110b91_SetDate">
    <vt:lpwstr>2023-06-27T13:11:50.1439322Z</vt:lpwstr>
  </property>
  <property fmtid="{D5CDD505-2E9C-101B-9397-08002B2CF9AE}" pid="6" name="MSIP_Label_31afb927-1963-43d7-9438-a57409110b91_Name">
    <vt:lpwstr>BNR - Uz Intern</vt:lpwstr>
  </property>
  <property fmtid="{D5CDD505-2E9C-101B-9397-08002B2CF9AE}" pid="7" name="MSIP_Label_31afb927-1963-43d7-9438-a57409110b91_Application">
    <vt:lpwstr>Microsoft Azure Information Protection</vt:lpwstr>
  </property>
  <property fmtid="{D5CDD505-2E9C-101B-9397-08002B2CF9AE}" pid="8" name="MSIP_Label_31afb927-1963-43d7-9438-a57409110b91_ActionId">
    <vt:lpwstr>dad80b55-df13-48be-9ee6-710188c2a1cf</vt:lpwstr>
  </property>
  <property fmtid="{D5CDD505-2E9C-101B-9397-08002B2CF9AE}" pid="9" name="MSIP_Label_31afb927-1963-43d7-9438-a57409110b91_Extended_MSFT_Method">
    <vt:lpwstr>Automatic</vt:lpwstr>
  </property>
  <property fmtid="{D5CDD505-2E9C-101B-9397-08002B2CF9AE}" pid="10" name="Sensitivity">
    <vt:lpwstr>BNR - Uz Intern</vt:lpwstr>
  </property>
</Properties>
</file>