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64" r:id="rId3"/>
    <p:sldId id="265" r:id="rId4"/>
    <p:sldId id="277" r:id="rId5"/>
    <p:sldId id="278" r:id="rId6"/>
    <p:sldId id="280" r:id="rId7"/>
    <p:sldId id="281" r:id="rId8"/>
    <p:sldId id="282" r:id="rId9"/>
    <p:sldId id="283" r:id="rId10"/>
    <p:sldId id="279" r:id="rId11"/>
    <p:sldId id="284" r:id="rId12"/>
    <p:sldId id="287" r:id="rId13"/>
    <p:sldId id="286" r:id="rId14"/>
    <p:sldId id="268" r:id="rId15"/>
    <p:sldId id="275" r:id="rId1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2"/>
    <a:srgbClr val="F1C232"/>
    <a:srgbClr val="434343"/>
    <a:srgbClr val="D9D9D9"/>
    <a:srgbClr val="FFE599"/>
    <a:srgbClr val="0E8BC6"/>
    <a:srgbClr val="222065"/>
    <a:srgbClr val="D1D4E0"/>
    <a:srgbClr val="5F6769"/>
    <a:srgbClr val="BCB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0B63-FA9C-42A0-B183-46BD4868F0DF}" type="datetimeFigureOut">
              <a:rPr lang="ro-RO" smtClean="0"/>
              <a:t>07.06.2022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1F8F5-4A44-4D6C-9266-6A20F3CD70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85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02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818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511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718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733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28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948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080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450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569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4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905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610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99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4A3-1198-4221-8EA1-07294B39B75D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41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E4-624C-4E8A-AF3C-5917C45911A9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0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55C-F699-4E38-8AD9-2F84FFB16048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515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0A3-F37C-4B73-810C-0BCE29537850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484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2DB-5E51-44AB-B29C-BB9C8570D1A8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536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1A4-D1E6-48C3-97A4-74859FC21810}" type="datetime1">
              <a:rPr lang="ro-RO" smtClean="0"/>
              <a:t>07.06.2022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6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7FD-025E-4476-B3EB-97A7C277F525}" type="datetime1">
              <a:rPr lang="ro-RO" smtClean="0"/>
              <a:t>07.06.2022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86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D273-64C6-49F0-BC95-5435AFDE1C05}" type="datetime1">
              <a:rPr lang="ro-RO" smtClean="0"/>
              <a:t>07.06.2022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91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DEB6-04B7-4779-9CAB-11094AAB34F6}" type="datetime1">
              <a:rPr lang="ro-RO" smtClean="0"/>
              <a:t>07.06.2022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69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7DB0-239F-4E87-B51A-CF052D738C19}" type="datetime1">
              <a:rPr lang="ro-RO" smtClean="0"/>
              <a:t>07.06.2022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156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7D3-4D61-4E7E-B00E-3FDCDB5FB5EE}" type="datetime1">
              <a:rPr lang="ro-RO" smtClean="0"/>
              <a:t>07.06.2022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964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779C-70FC-448F-A56E-D10D1ACECD4F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48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6743900" y="1843667"/>
            <a:ext cx="4039200" cy="31604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6626100" y="1494200"/>
            <a:ext cx="4039153" cy="3396181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7986433" y="1845492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6326176" y="3023346"/>
            <a:ext cx="1715971" cy="521996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-5764" y="354683"/>
            <a:ext cx="7423499" cy="1858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o-RO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Modele de politică macroprudențială</a:t>
            </a:r>
            <a:endParaRPr sz="5400" dirty="0">
              <a:solidFill>
                <a:srgbClr val="A500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671835" y="6255326"/>
            <a:ext cx="7443966" cy="4571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26"/>
          <p:cNvSpPr/>
          <p:nvPr/>
        </p:nvSpPr>
        <p:spPr>
          <a:xfrm>
            <a:off x="8322257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26"/>
          <p:cNvSpPr/>
          <p:nvPr/>
        </p:nvSpPr>
        <p:spPr>
          <a:xfrm>
            <a:off x="9474624" y="3100302"/>
            <a:ext cx="28721" cy="2872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26"/>
          <p:cNvSpPr/>
          <p:nvPr/>
        </p:nvSpPr>
        <p:spPr>
          <a:xfrm>
            <a:off x="9265034" y="5184738"/>
            <a:ext cx="92073" cy="20825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26"/>
          <p:cNvSpPr/>
          <p:nvPr/>
        </p:nvSpPr>
        <p:spPr>
          <a:xfrm>
            <a:off x="9585590" y="5184738"/>
            <a:ext cx="92308" cy="20825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26"/>
          <p:cNvSpPr/>
          <p:nvPr/>
        </p:nvSpPr>
        <p:spPr>
          <a:xfrm>
            <a:off x="9906381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26"/>
          <p:cNvSpPr/>
          <p:nvPr/>
        </p:nvSpPr>
        <p:spPr>
          <a:xfrm>
            <a:off x="10227230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26"/>
          <p:cNvSpPr/>
          <p:nvPr/>
        </p:nvSpPr>
        <p:spPr>
          <a:xfrm>
            <a:off x="9470763" y="4214176"/>
            <a:ext cx="32583" cy="31179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26"/>
          <p:cNvSpPr/>
          <p:nvPr/>
        </p:nvSpPr>
        <p:spPr>
          <a:xfrm>
            <a:off x="8368433" y="3728833"/>
            <a:ext cx="2151240" cy="1949144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" name="Google Shape;195;p26"/>
          <p:cNvSpPr/>
          <p:nvPr/>
        </p:nvSpPr>
        <p:spPr>
          <a:xfrm>
            <a:off x="9851453" y="4145621"/>
            <a:ext cx="32524" cy="31471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8460309" y="3848813"/>
            <a:ext cx="1876921" cy="1714863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10273413" y="970782"/>
            <a:ext cx="1726085" cy="786097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8258557" y="1945872"/>
            <a:ext cx="1208009" cy="182217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10722749" y="3790849"/>
            <a:ext cx="662416" cy="630127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10319600" y="2016667"/>
            <a:ext cx="1479637" cy="1337104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403" name="Google Shape;403;p26"/>
          <p:cNvGrpSpPr/>
          <p:nvPr/>
        </p:nvGrpSpPr>
        <p:grpSpPr>
          <a:xfrm>
            <a:off x="6064719" y="4906085"/>
            <a:ext cx="2105763" cy="895057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9668333" y="2811500"/>
            <a:ext cx="92000" cy="21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26"/>
          <p:cNvSpPr/>
          <p:nvPr/>
        </p:nvSpPr>
        <p:spPr>
          <a:xfrm>
            <a:off x="7725491" y="30718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3" name="Google Shape;413;p26"/>
          <p:cNvSpPr/>
          <p:nvPr/>
        </p:nvSpPr>
        <p:spPr>
          <a:xfrm>
            <a:off x="10163191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4" name="Google Shape;414;p26"/>
          <p:cNvSpPr/>
          <p:nvPr/>
        </p:nvSpPr>
        <p:spPr>
          <a:xfrm>
            <a:off x="5763731" y="4367400"/>
            <a:ext cx="2105768" cy="858755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5" name="Google Shape;415;p26"/>
          <p:cNvSpPr/>
          <p:nvPr/>
        </p:nvSpPr>
        <p:spPr>
          <a:xfrm>
            <a:off x="6332228" y="3219926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6" name="Google Shape;416;p26"/>
          <p:cNvSpPr/>
          <p:nvPr/>
        </p:nvSpPr>
        <p:spPr>
          <a:xfrm>
            <a:off x="7935857" y="1804864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77002" y="5261681"/>
            <a:ext cx="535064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Student: Aliman Mihai</a:t>
            </a:r>
          </a:p>
          <a:p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Profesor coordonator: prof. univ. dr. Necula Ciprian</a:t>
            </a:r>
          </a:p>
          <a:p>
            <a:endParaRPr lang="ro-RO" sz="1400" dirty="0" smtClean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o-RO" sz="14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Evaluarea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comisiei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îndrumare, </a:t>
            </a:r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iunie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US" sz="11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Serii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date </a:t>
            </a:r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utilizate </a:t>
            </a:r>
            <a:r>
              <a:rPr lang="en-US" sz="28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pentru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Rom</a:t>
            </a:r>
            <a:r>
              <a:rPr lang="ro-RO" sz="28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ânia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10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49547" y="1055238"/>
            <a:ext cx="292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Perioada: 2007 Q1 – 2021 Q4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18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cu ținta de capital inițială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11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20040" y="1399032"/>
            <a:ext cx="11484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Articol în cadrul Acordului de cooperare BNR-ASE (FABBV)</a:t>
            </a:r>
          </a:p>
          <a:p>
            <a:endParaRPr lang="ro-RO" dirty="0"/>
          </a:p>
          <a:p>
            <a:r>
              <a:rPr lang="en-US" dirty="0"/>
              <a:t>EVALUAREA EFICIENȚEI AMORTIZORULUI PENTRU RISCUL SISTEMIC ÎN </a:t>
            </a:r>
            <a:r>
              <a:rPr lang="en-US" dirty="0" smtClean="0"/>
              <a:t>ROMÂNIA</a:t>
            </a:r>
            <a:endParaRPr lang="ro-RO" dirty="0" smtClean="0"/>
          </a:p>
          <a:p>
            <a:endParaRPr lang="ro-RO" dirty="0" smtClean="0"/>
          </a:p>
          <a:p>
            <a:r>
              <a:rPr lang="en-US" sz="1400" i="1" dirty="0" err="1"/>
              <a:t>Lucrarea</a:t>
            </a:r>
            <a:r>
              <a:rPr lang="en-US" sz="1400" i="1" dirty="0"/>
              <a:t> </a:t>
            </a:r>
            <a:r>
              <a:rPr lang="en-US" sz="1400" i="1" dirty="0" err="1"/>
              <a:t>vizează</a:t>
            </a:r>
            <a:r>
              <a:rPr lang="en-US" sz="1400" i="1" dirty="0"/>
              <a:t> </a:t>
            </a:r>
            <a:r>
              <a:rPr lang="en-US" sz="1400" i="1" dirty="0" err="1"/>
              <a:t>evaluarea</a:t>
            </a:r>
            <a:r>
              <a:rPr lang="en-US" sz="1400" i="1" dirty="0"/>
              <a:t> </a:t>
            </a:r>
            <a:r>
              <a:rPr lang="en-US" sz="1400" i="1" dirty="0" err="1"/>
              <a:t>eficienței</a:t>
            </a:r>
            <a:r>
              <a:rPr lang="en-US" sz="1400" i="1" dirty="0"/>
              <a:t> </a:t>
            </a:r>
            <a:r>
              <a:rPr lang="en-US" sz="1400" i="1" dirty="0" err="1"/>
              <a:t>amortizorului</a:t>
            </a:r>
            <a:r>
              <a:rPr lang="en-US" sz="1400" i="1" dirty="0"/>
              <a:t> </a:t>
            </a:r>
            <a:r>
              <a:rPr lang="en-US" sz="1400" i="1" dirty="0" err="1"/>
              <a:t>pentru</a:t>
            </a:r>
            <a:r>
              <a:rPr lang="en-US" sz="1400" i="1" dirty="0"/>
              <a:t> </a:t>
            </a:r>
            <a:r>
              <a:rPr lang="en-US" sz="1400" i="1" dirty="0" err="1"/>
              <a:t>riscul</a:t>
            </a:r>
            <a:r>
              <a:rPr lang="en-US" sz="1400" i="1" dirty="0"/>
              <a:t> </a:t>
            </a:r>
            <a:r>
              <a:rPr lang="en-US" sz="1400" i="1" dirty="0" err="1"/>
              <a:t>sistemic</a:t>
            </a:r>
            <a:r>
              <a:rPr lang="en-US" sz="1400" i="1" dirty="0"/>
              <a:t> </a:t>
            </a:r>
            <a:r>
              <a:rPr lang="en-US" sz="1400" i="1" dirty="0" err="1"/>
              <a:t>introdus</a:t>
            </a:r>
            <a:r>
              <a:rPr lang="en-US" sz="1400" i="1" dirty="0"/>
              <a:t> </a:t>
            </a:r>
            <a:r>
              <a:rPr lang="en-US" sz="1400" i="1" dirty="0" err="1"/>
              <a:t>în</a:t>
            </a:r>
            <a:r>
              <a:rPr lang="en-US" sz="1400" i="1" dirty="0"/>
              <a:t> 2018 </a:t>
            </a:r>
            <a:r>
              <a:rPr lang="en-US" sz="1400" i="1" dirty="0" err="1"/>
              <a:t>în</a:t>
            </a:r>
            <a:r>
              <a:rPr lang="en-US" sz="1400" i="1" dirty="0"/>
              <a:t> </a:t>
            </a:r>
            <a:r>
              <a:rPr lang="en-US" sz="1400" i="1" dirty="0" err="1"/>
              <a:t>România</a:t>
            </a:r>
            <a:r>
              <a:rPr lang="en-US" sz="1400" i="1" dirty="0"/>
              <a:t>, </a:t>
            </a:r>
            <a:r>
              <a:rPr lang="en-US" sz="1400" i="1" dirty="0" err="1"/>
              <a:t>prin</a:t>
            </a:r>
            <a:r>
              <a:rPr lang="en-US" sz="1400" i="1" dirty="0"/>
              <a:t> </a:t>
            </a:r>
            <a:r>
              <a:rPr lang="en-US" sz="1400" i="1" dirty="0" err="1"/>
              <a:t>determinarea</a:t>
            </a:r>
            <a:r>
              <a:rPr lang="en-US" sz="1400" i="1" dirty="0"/>
              <a:t> </a:t>
            </a:r>
            <a:r>
              <a:rPr lang="en-US" sz="1400" i="1" dirty="0" err="1"/>
              <a:t>impactului</a:t>
            </a:r>
            <a:r>
              <a:rPr lang="en-US" sz="1400" i="1" dirty="0"/>
              <a:t> </a:t>
            </a:r>
            <a:r>
              <a:rPr lang="en-US" sz="1400" i="1" dirty="0" err="1"/>
              <a:t>pe</a:t>
            </a:r>
            <a:r>
              <a:rPr lang="en-US" sz="1400" i="1" dirty="0"/>
              <a:t> care </a:t>
            </a:r>
            <a:r>
              <a:rPr lang="en-US" sz="1400" i="1" dirty="0" err="1"/>
              <a:t>introducerea</a:t>
            </a:r>
            <a:r>
              <a:rPr lang="en-US" sz="1400" i="1" dirty="0"/>
              <a:t> </a:t>
            </a:r>
            <a:r>
              <a:rPr lang="en-US" sz="1400" i="1" dirty="0" err="1"/>
              <a:t>acestuia</a:t>
            </a:r>
            <a:r>
              <a:rPr lang="en-US" sz="1400" i="1" dirty="0"/>
              <a:t> l-a </a:t>
            </a:r>
            <a:r>
              <a:rPr lang="en-US" sz="1400" i="1" dirty="0" err="1"/>
              <a:t>avut</a:t>
            </a:r>
            <a:r>
              <a:rPr lang="en-US" sz="1400" i="1" dirty="0"/>
              <a:t> </a:t>
            </a:r>
            <a:r>
              <a:rPr lang="en-US" sz="1400" i="1" dirty="0" err="1"/>
              <a:t>în</a:t>
            </a:r>
            <a:r>
              <a:rPr lang="en-US" sz="1400" i="1" dirty="0"/>
              <a:t> </a:t>
            </a:r>
            <a:r>
              <a:rPr lang="en-US" sz="1400" i="1" dirty="0" err="1"/>
              <a:t>îmbunătățirea</a:t>
            </a:r>
            <a:r>
              <a:rPr lang="en-US" sz="1400" i="1" dirty="0"/>
              <a:t> </a:t>
            </a:r>
            <a:r>
              <a:rPr lang="en-US" sz="1400" i="1" dirty="0" err="1"/>
              <a:t>nivelului</a:t>
            </a:r>
            <a:r>
              <a:rPr lang="en-US" sz="1400" i="1" dirty="0"/>
              <a:t> </a:t>
            </a:r>
            <a:r>
              <a:rPr lang="en-US" sz="1400" i="1" dirty="0" err="1"/>
              <a:t>ratei</a:t>
            </a:r>
            <a:r>
              <a:rPr lang="en-US" sz="1400" i="1" dirty="0"/>
              <a:t> </a:t>
            </a:r>
            <a:r>
              <a:rPr lang="en-US" sz="1400" i="1" dirty="0" err="1"/>
              <a:t>creditelor</a:t>
            </a:r>
            <a:r>
              <a:rPr lang="en-US" sz="1400" i="1" dirty="0"/>
              <a:t> </a:t>
            </a:r>
            <a:r>
              <a:rPr lang="en-US" sz="1400" i="1" dirty="0" err="1"/>
              <a:t>neperformante</a:t>
            </a:r>
            <a:r>
              <a:rPr lang="en-US" sz="1400" i="1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67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59" y="232012"/>
            <a:ext cx="993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cu ținta de capital modificată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12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20040" y="1399032"/>
            <a:ext cx="11484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Articol în cadrul Acordului de cooperare BNR-ASE (FABBV)</a:t>
            </a:r>
          </a:p>
          <a:p>
            <a:endParaRPr lang="ro-RO" dirty="0"/>
          </a:p>
          <a:p>
            <a:r>
              <a:rPr lang="en-US" dirty="0"/>
              <a:t>EVALUAREA EFICIENȚEI AMORTIZORULUI PENTRU RISCUL SISTEMIC ÎN </a:t>
            </a:r>
            <a:r>
              <a:rPr lang="en-US" dirty="0" smtClean="0"/>
              <a:t>ROMÂNIA</a:t>
            </a:r>
            <a:endParaRPr lang="ro-RO" dirty="0" smtClean="0"/>
          </a:p>
          <a:p>
            <a:endParaRPr lang="ro-RO" dirty="0" smtClean="0"/>
          </a:p>
          <a:p>
            <a:r>
              <a:rPr lang="en-US" sz="1400" i="1" dirty="0" err="1"/>
              <a:t>Lucrarea</a:t>
            </a:r>
            <a:r>
              <a:rPr lang="en-US" sz="1400" i="1" dirty="0"/>
              <a:t> </a:t>
            </a:r>
            <a:r>
              <a:rPr lang="en-US" sz="1400" i="1" dirty="0" err="1"/>
              <a:t>vizează</a:t>
            </a:r>
            <a:r>
              <a:rPr lang="en-US" sz="1400" i="1" dirty="0"/>
              <a:t> </a:t>
            </a:r>
            <a:r>
              <a:rPr lang="en-US" sz="1400" i="1" dirty="0" err="1"/>
              <a:t>evaluarea</a:t>
            </a:r>
            <a:r>
              <a:rPr lang="en-US" sz="1400" i="1" dirty="0"/>
              <a:t> </a:t>
            </a:r>
            <a:r>
              <a:rPr lang="en-US" sz="1400" i="1" dirty="0" err="1"/>
              <a:t>eficienței</a:t>
            </a:r>
            <a:r>
              <a:rPr lang="en-US" sz="1400" i="1" dirty="0"/>
              <a:t> </a:t>
            </a:r>
            <a:r>
              <a:rPr lang="en-US" sz="1400" i="1" dirty="0" err="1"/>
              <a:t>amortizorului</a:t>
            </a:r>
            <a:r>
              <a:rPr lang="en-US" sz="1400" i="1" dirty="0"/>
              <a:t> </a:t>
            </a:r>
            <a:r>
              <a:rPr lang="en-US" sz="1400" i="1" dirty="0" err="1"/>
              <a:t>pentru</a:t>
            </a:r>
            <a:r>
              <a:rPr lang="en-US" sz="1400" i="1" dirty="0"/>
              <a:t> </a:t>
            </a:r>
            <a:r>
              <a:rPr lang="en-US" sz="1400" i="1" dirty="0" err="1"/>
              <a:t>riscul</a:t>
            </a:r>
            <a:r>
              <a:rPr lang="en-US" sz="1400" i="1" dirty="0"/>
              <a:t> </a:t>
            </a:r>
            <a:r>
              <a:rPr lang="en-US" sz="1400" i="1" dirty="0" err="1"/>
              <a:t>sistemic</a:t>
            </a:r>
            <a:r>
              <a:rPr lang="en-US" sz="1400" i="1" dirty="0"/>
              <a:t> </a:t>
            </a:r>
            <a:r>
              <a:rPr lang="en-US" sz="1400" i="1" dirty="0" err="1"/>
              <a:t>introdus</a:t>
            </a:r>
            <a:r>
              <a:rPr lang="en-US" sz="1400" i="1" dirty="0"/>
              <a:t> </a:t>
            </a:r>
            <a:r>
              <a:rPr lang="en-US" sz="1400" i="1" dirty="0" err="1"/>
              <a:t>în</a:t>
            </a:r>
            <a:r>
              <a:rPr lang="en-US" sz="1400" i="1" dirty="0"/>
              <a:t> 2018 </a:t>
            </a:r>
            <a:r>
              <a:rPr lang="en-US" sz="1400" i="1" dirty="0" err="1"/>
              <a:t>în</a:t>
            </a:r>
            <a:r>
              <a:rPr lang="en-US" sz="1400" i="1" dirty="0"/>
              <a:t> </a:t>
            </a:r>
            <a:r>
              <a:rPr lang="en-US" sz="1400" i="1" dirty="0" err="1"/>
              <a:t>România</a:t>
            </a:r>
            <a:r>
              <a:rPr lang="en-US" sz="1400" i="1" dirty="0"/>
              <a:t>, </a:t>
            </a:r>
            <a:r>
              <a:rPr lang="en-US" sz="1400" i="1" dirty="0" err="1"/>
              <a:t>prin</a:t>
            </a:r>
            <a:r>
              <a:rPr lang="en-US" sz="1400" i="1" dirty="0"/>
              <a:t> </a:t>
            </a:r>
            <a:r>
              <a:rPr lang="en-US" sz="1400" i="1" dirty="0" err="1"/>
              <a:t>determinarea</a:t>
            </a:r>
            <a:r>
              <a:rPr lang="en-US" sz="1400" i="1" dirty="0"/>
              <a:t> </a:t>
            </a:r>
            <a:r>
              <a:rPr lang="en-US" sz="1400" i="1" dirty="0" err="1"/>
              <a:t>impactului</a:t>
            </a:r>
            <a:r>
              <a:rPr lang="en-US" sz="1400" i="1" dirty="0"/>
              <a:t> </a:t>
            </a:r>
            <a:r>
              <a:rPr lang="en-US" sz="1400" i="1" dirty="0" err="1"/>
              <a:t>pe</a:t>
            </a:r>
            <a:r>
              <a:rPr lang="en-US" sz="1400" i="1" dirty="0"/>
              <a:t> care </a:t>
            </a:r>
            <a:r>
              <a:rPr lang="en-US" sz="1400" i="1" dirty="0" err="1"/>
              <a:t>introducerea</a:t>
            </a:r>
            <a:r>
              <a:rPr lang="en-US" sz="1400" i="1" dirty="0"/>
              <a:t> </a:t>
            </a:r>
            <a:r>
              <a:rPr lang="en-US" sz="1400" i="1" dirty="0" err="1"/>
              <a:t>acestuia</a:t>
            </a:r>
            <a:r>
              <a:rPr lang="en-US" sz="1400" i="1" dirty="0"/>
              <a:t> l-a </a:t>
            </a:r>
            <a:r>
              <a:rPr lang="en-US" sz="1400" i="1" dirty="0" err="1"/>
              <a:t>avut</a:t>
            </a:r>
            <a:r>
              <a:rPr lang="en-US" sz="1400" i="1" dirty="0"/>
              <a:t> </a:t>
            </a:r>
            <a:r>
              <a:rPr lang="en-US" sz="1400" i="1" dirty="0" err="1"/>
              <a:t>în</a:t>
            </a:r>
            <a:r>
              <a:rPr lang="en-US" sz="1400" i="1" dirty="0"/>
              <a:t> </a:t>
            </a:r>
            <a:r>
              <a:rPr lang="en-US" sz="1400" i="1" dirty="0" err="1"/>
              <a:t>îmbunătățirea</a:t>
            </a:r>
            <a:r>
              <a:rPr lang="en-US" sz="1400" i="1" dirty="0"/>
              <a:t> </a:t>
            </a:r>
            <a:r>
              <a:rPr lang="en-US" sz="1400" i="1" dirty="0" err="1"/>
              <a:t>nivelului</a:t>
            </a:r>
            <a:r>
              <a:rPr lang="en-US" sz="1400" i="1" dirty="0"/>
              <a:t> </a:t>
            </a:r>
            <a:r>
              <a:rPr lang="en-US" sz="1400" i="1" dirty="0" err="1"/>
              <a:t>ratei</a:t>
            </a:r>
            <a:r>
              <a:rPr lang="en-US" sz="1400" i="1" dirty="0"/>
              <a:t> </a:t>
            </a:r>
            <a:r>
              <a:rPr lang="en-US" sz="1400" i="1" dirty="0" err="1"/>
              <a:t>creditelor</a:t>
            </a:r>
            <a:r>
              <a:rPr lang="en-US" sz="1400" i="1" dirty="0"/>
              <a:t> </a:t>
            </a:r>
            <a:r>
              <a:rPr lang="en-US" sz="1400" i="1" dirty="0" err="1"/>
              <a:t>neperformante</a:t>
            </a:r>
            <a:r>
              <a:rPr lang="en-US" sz="1400" i="1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03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ro-RO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13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415947" y="3815229"/>
            <a:ext cx="114848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C00000"/>
                </a:solidFill>
              </a:rPr>
              <a:t>Obiectivul 3</a:t>
            </a:r>
          </a:p>
          <a:p>
            <a:endParaRPr lang="ro-RO" dirty="0" smtClean="0"/>
          </a:p>
          <a:p>
            <a:r>
              <a:rPr lang="ro-RO" dirty="0" smtClean="0"/>
              <a:t>Articol în cadrul Acordului de cooperare BNR-ASE (FABBV)</a:t>
            </a:r>
          </a:p>
          <a:p>
            <a:endParaRPr lang="ro-RO" dirty="0"/>
          </a:p>
          <a:p>
            <a:r>
              <a:rPr lang="ro-RO" dirty="0" smtClean="0"/>
              <a:t>”</a:t>
            </a:r>
            <a:r>
              <a:rPr lang="en-US" dirty="0" smtClean="0"/>
              <a:t>EVALUAREA </a:t>
            </a:r>
            <a:r>
              <a:rPr lang="en-US" dirty="0"/>
              <a:t>EFICIENȚEI AMORTIZORULUI PENTRU RISCUL SISTEMIC ÎN </a:t>
            </a:r>
            <a:r>
              <a:rPr lang="en-US" dirty="0" smtClean="0"/>
              <a:t>ROMÂNIA</a:t>
            </a:r>
            <a:r>
              <a:rPr lang="ro-RO" dirty="0"/>
              <a:t>”</a:t>
            </a:r>
            <a:endParaRPr lang="ro-RO" dirty="0" smtClean="0"/>
          </a:p>
          <a:p>
            <a:endParaRPr lang="ro-RO" dirty="0" smtClean="0"/>
          </a:p>
          <a:p>
            <a:r>
              <a:rPr lang="en-US" sz="1400" i="1" dirty="0" err="1"/>
              <a:t>Lucrarea</a:t>
            </a:r>
            <a:r>
              <a:rPr lang="en-US" sz="1400" i="1" dirty="0"/>
              <a:t> </a:t>
            </a:r>
            <a:r>
              <a:rPr lang="en-US" sz="1400" i="1" dirty="0" err="1"/>
              <a:t>vizează</a:t>
            </a:r>
            <a:r>
              <a:rPr lang="en-US" sz="1400" i="1" dirty="0"/>
              <a:t> </a:t>
            </a:r>
            <a:r>
              <a:rPr lang="en-US" sz="1400" i="1" dirty="0" err="1"/>
              <a:t>evaluarea</a:t>
            </a:r>
            <a:r>
              <a:rPr lang="en-US" sz="1400" i="1" dirty="0"/>
              <a:t> </a:t>
            </a:r>
            <a:r>
              <a:rPr lang="en-US" sz="1400" i="1" dirty="0" err="1"/>
              <a:t>eficienței</a:t>
            </a:r>
            <a:r>
              <a:rPr lang="en-US" sz="1400" i="1" dirty="0"/>
              <a:t> </a:t>
            </a:r>
            <a:r>
              <a:rPr lang="en-US" sz="1400" i="1" dirty="0" err="1"/>
              <a:t>amortizorului</a:t>
            </a:r>
            <a:r>
              <a:rPr lang="en-US" sz="1400" i="1" dirty="0"/>
              <a:t> </a:t>
            </a:r>
            <a:r>
              <a:rPr lang="en-US" sz="1400" i="1" dirty="0" err="1"/>
              <a:t>pentru</a:t>
            </a:r>
            <a:r>
              <a:rPr lang="en-US" sz="1400" i="1" dirty="0"/>
              <a:t> </a:t>
            </a:r>
            <a:r>
              <a:rPr lang="en-US" sz="1400" i="1" dirty="0" err="1"/>
              <a:t>riscul</a:t>
            </a:r>
            <a:r>
              <a:rPr lang="en-US" sz="1400" i="1" dirty="0"/>
              <a:t> </a:t>
            </a:r>
            <a:r>
              <a:rPr lang="en-US" sz="1400" i="1" dirty="0" err="1"/>
              <a:t>sistemic</a:t>
            </a:r>
            <a:r>
              <a:rPr lang="en-US" sz="1400" i="1" dirty="0"/>
              <a:t> </a:t>
            </a:r>
            <a:r>
              <a:rPr lang="en-US" sz="1400" i="1" dirty="0" err="1"/>
              <a:t>introdus</a:t>
            </a:r>
            <a:r>
              <a:rPr lang="en-US" sz="1400" i="1" dirty="0"/>
              <a:t> </a:t>
            </a:r>
            <a:r>
              <a:rPr lang="en-US" sz="1400" i="1" dirty="0" err="1"/>
              <a:t>în</a:t>
            </a:r>
            <a:r>
              <a:rPr lang="en-US" sz="1400" i="1" dirty="0"/>
              <a:t> 2018 </a:t>
            </a:r>
            <a:r>
              <a:rPr lang="en-US" sz="1400" i="1" dirty="0" err="1"/>
              <a:t>în</a:t>
            </a:r>
            <a:r>
              <a:rPr lang="en-US" sz="1400" i="1" dirty="0"/>
              <a:t> </a:t>
            </a:r>
            <a:r>
              <a:rPr lang="en-US" sz="1400" i="1" dirty="0" err="1"/>
              <a:t>România</a:t>
            </a:r>
            <a:r>
              <a:rPr lang="en-US" sz="1400" i="1" dirty="0"/>
              <a:t>, </a:t>
            </a:r>
            <a:r>
              <a:rPr lang="en-US" sz="1400" i="1" dirty="0" err="1"/>
              <a:t>prin</a:t>
            </a:r>
            <a:r>
              <a:rPr lang="en-US" sz="1400" i="1" dirty="0"/>
              <a:t> </a:t>
            </a:r>
            <a:r>
              <a:rPr lang="en-US" sz="1400" i="1" dirty="0" err="1"/>
              <a:t>determinarea</a:t>
            </a:r>
            <a:r>
              <a:rPr lang="en-US" sz="1400" i="1" dirty="0"/>
              <a:t> </a:t>
            </a:r>
            <a:r>
              <a:rPr lang="en-US" sz="1400" i="1" dirty="0" err="1"/>
              <a:t>impactului</a:t>
            </a:r>
            <a:r>
              <a:rPr lang="en-US" sz="1400" i="1" dirty="0"/>
              <a:t> </a:t>
            </a:r>
            <a:r>
              <a:rPr lang="en-US" sz="1400" i="1" dirty="0" err="1"/>
              <a:t>pe</a:t>
            </a:r>
            <a:r>
              <a:rPr lang="en-US" sz="1400" i="1" dirty="0"/>
              <a:t> </a:t>
            </a:r>
            <a:r>
              <a:rPr lang="en-US" sz="1400" i="1" dirty="0" smtClean="0"/>
              <a:t>care</a:t>
            </a:r>
            <a:endParaRPr lang="ro-RO" sz="1400" i="1" dirty="0" smtClean="0"/>
          </a:p>
          <a:p>
            <a:r>
              <a:rPr lang="en-US" sz="1400" i="1" dirty="0" smtClean="0"/>
              <a:t> </a:t>
            </a:r>
            <a:r>
              <a:rPr lang="en-US" sz="1400" i="1" dirty="0" err="1"/>
              <a:t>introducerea</a:t>
            </a:r>
            <a:r>
              <a:rPr lang="en-US" sz="1400" i="1" dirty="0"/>
              <a:t> </a:t>
            </a:r>
            <a:r>
              <a:rPr lang="en-US" sz="1400" i="1" dirty="0" err="1"/>
              <a:t>acestuia</a:t>
            </a:r>
            <a:r>
              <a:rPr lang="en-US" sz="1400" i="1" dirty="0"/>
              <a:t> l-a </a:t>
            </a:r>
            <a:r>
              <a:rPr lang="en-US" sz="1400" i="1" dirty="0" err="1"/>
              <a:t>avut</a:t>
            </a:r>
            <a:r>
              <a:rPr lang="en-US" sz="1400" i="1" dirty="0"/>
              <a:t> </a:t>
            </a:r>
            <a:r>
              <a:rPr lang="en-US" sz="1400" i="1" dirty="0" err="1"/>
              <a:t>în</a:t>
            </a:r>
            <a:r>
              <a:rPr lang="en-US" sz="1400" i="1" dirty="0"/>
              <a:t> </a:t>
            </a:r>
            <a:r>
              <a:rPr lang="en-US" sz="1400" i="1" dirty="0" err="1"/>
              <a:t>îmbunătățirea</a:t>
            </a:r>
            <a:r>
              <a:rPr lang="en-US" sz="1400" i="1" dirty="0"/>
              <a:t> </a:t>
            </a:r>
            <a:r>
              <a:rPr lang="en-US" sz="1400" i="1" dirty="0" err="1"/>
              <a:t>nivelului</a:t>
            </a:r>
            <a:r>
              <a:rPr lang="en-US" sz="1400" i="1" dirty="0"/>
              <a:t> </a:t>
            </a:r>
            <a:r>
              <a:rPr lang="en-US" sz="1400" i="1" dirty="0" err="1"/>
              <a:t>ratei</a:t>
            </a:r>
            <a:r>
              <a:rPr lang="en-US" sz="1400" i="1" dirty="0"/>
              <a:t> </a:t>
            </a:r>
            <a:r>
              <a:rPr lang="en-US" sz="1400" i="1" dirty="0" err="1"/>
              <a:t>creditelor</a:t>
            </a:r>
            <a:r>
              <a:rPr lang="en-US" sz="1400" i="1" dirty="0"/>
              <a:t> </a:t>
            </a:r>
            <a:r>
              <a:rPr lang="en-US" sz="1400" i="1" dirty="0" err="1"/>
              <a:t>neperformante</a:t>
            </a:r>
            <a:r>
              <a:rPr lang="en-US" sz="1400" i="1" dirty="0"/>
              <a:t>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7093" y="1197930"/>
            <a:ext cx="1148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C00000"/>
                </a:solidFill>
              </a:rPr>
              <a:t>Obiectivul 1</a:t>
            </a:r>
          </a:p>
          <a:p>
            <a:r>
              <a:rPr lang="ro-RO" dirty="0"/>
              <a:t>M</a:t>
            </a:r>
            <a:r>
              <a:rPr lang="ro-RO" dirty="0" smtClean="0"/>
              <a:t>odelul </a:t>
            </a:r>
            <a:r>
              <a:rPr lang="ro-RO" dirty="0" err="1" smtClean="0"/>
              <a:t>Gerali</a:t>
            </a:r>
            <a:r>
              <a:rPr lang="ro-RO" dirty="0" smtClean="0"/>
              <a:t> et al. (2010):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Recalibrarea unor parametrii (ex.: </a:t>
            </a:r>
            <a:r>
              <a:rPr lang="ro-RO" dirty="0" err="1" smtClean="0"/>
              <a:t>elasticitățile</a:t>
            </a:r>
            <a:r>
              <a:rPr lang="ro-RO" dirty="0" smtClean="0"/>
              <a:t> pentru credite și depozite, proporția capitalului în formarea output, deprecierea capitalului fizic, factori de discount)</a:t>
            </a:r>
          </a:p>
          <a:p>
            <a:pPr marL="285750" indent="-285750">
              <a:buFontTx/>
              <a:buChar char="-"/>
            </a:pPr>
            <a:r>
              <a:rPr lang="ro-RO" dirty="0" err="1" smtClean="0"/>
              <a:t>Endogenizarea</a:t>
            </a:r>
            <a:r>
              <a:rPr lang="ro-RO" dirty="0" smtClean="0"/>
              <a:t> parametrului de politică </a:t>
            </a:r>
            <a:r>
              <a:rPr lang="ro-RO" dirty="0" err="1" smtClean="0"/>
              <a:t>macroprudențială</a:t>
            </a:r>
            <a:endParaRPr lang="ro-RO" dirty="0" smtClean="0"/>
          </a:p>
          <a:p>
            <a:pPr marL="285750" indent="-285750">
              <a:buFontTx/>
              <a:buChar char="-"/>
            </a:pPr>
            <a:r>
              <a:rPr lang="ro-RO" dirty="0" smtClean="0"/>
              <a:t>Adăugarea unui sector care să formeze bunuri imobiliare</a:t>
            </a:r>
            <a:endParaRPr lang="ro-RO" dirty="0"/>
          </a:p>
        </p:txBody>
      </p:sp>
      <p:grpSp>
        <p:nvGrpSpPr>
          <p:cNvPr id="13" name="Google Shape;10913;p61"/>
          <p:cNvGrpSpPr/>
          <p:nvPr/>
        </p:nvGrpSpPr>
        <p:grpSpPr>
          <a:xfrm>
            <a:off x="137021" y="1258364"/>
            <a:ext cx="280072" cy="275521"/>
            <a:chOff x="4210933" y="2926777"/>
            <a:chExt cx="280072" cy="275521"/>
          </a:xfrm>
        </p:grpSpPr>
        <p:sp>
          <p:nvSpPr>
            <p:cNvPr id="14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13;p61"/>
          <p:cNvGrpSpPr/>
          <p:nvPr/>
        </p:nvGrpSpPr>
        <p:grpSpPr>
          <a:xfrm>
            <a:off x="137021" y="3848834"/>
            <a:ext cx="280072" cy="275521"/>
            <a:chOff x="4210933" y="2926777"/>
            <a:chExt cx="280072" cy="275521"/>
          </a:xfrm>
        </p:grpSpPr>
        <p:sp>
          <p:nvSpPr>
            <p:cNvPr id="28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42844" y="1197930"/>
            <a:ext cx="11110981" cy="1900201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83767" y="3839339"/>
            <a:ext cx="11110981" cy="2247136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646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Bibliografie</a:t>
            </a:r>
            <a:endParaRPr lang="ro-RO" sz="3200" spc="300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280" y="1494735"/>
            <a:ext cx="117768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Bennani</a:t>
            </a:r>
            <a:r>
              <a:rPr lang="en-US" sz="1600" dirty="0"/>
              <a:t>, </a:t>
            </a:r>
            <a:r>
              <a:rPr lang="en-US" sz="1600" dirty="0" err="1"/>
              <a:t>Taryk</a:t>
            </a:r>
            <a:r>
              <a:rPr lang="en-US" sz="1600" dirty="0"/>
              <a:t>, Cyril </a:t>
            </a:r>
            <a:r>
              <a:rPr lang="en-US" sz="1600" dirty="0" err="1"/>
              <a:t>Couaillier</a:t>
            </a:r>
            <a:r>
              <a:rPr lang="en-US" sz="1600" dirty="0"/>
              <a:t>, Antoine </a:t>
            </a:r>
            <a:r>
              <a:rPr lang="en-US" sz="1600" dirty="0" err="1"/>
              <a:t>Devulder</a:t>
            </a:r>
            <a:r>
              <a:rPr lang="en-US" sz="1600" dirty="0"/>
              <a:t>, Silvia </a:t>
            </a:r>
            <a:r>
              <a:rPr lang="en-US" sz="1600" dirty="0" err="1"/>
              <a:t>Gabrieli</a:t>
            </a:r>
            <a:r>
              <a:rPr lang="en-US" sz="1600" dirty="0"/>
              <a:t>, Julien </a:t>
            </a:r>
            <a:r>
              <a:rPr lang="en-US" sz="1600" dirty="0" err="1"/>
              <a:t>Idier</a:t>
            </a:r>
            <a:r>
              <a:rPr lang="en-US" sz="1600" dirty="0"/>
              <a:t>, </a:t>
            </a:r>
            <a:r>
              <a:rPr lang="en-US" sz="1600" dirty="0" err="1"/>
              <a:t>Pierlauro</a:t>
            </a:r>
            <a:r>
              <a:rPr lang="en-US" sz="1600" dirty="0"/>
              <a:t> Lopez, Thibaut </a:t>
            </a:r>
            <a:r>
              <a:rPr lang="en-US" sz="1600" dirty="0" err="1"/>
              <a:t>Piquard</a:t>
            </a:r>
            <a:r>
              <a:rPr lang="en-US" sz="1600" dirty="0"/>
              <a:t>, and Valerio </a:t>
            </a:r>
            <a:r>
              <a:rPr lang="en-US" sz="1600" dirty="0" err="1"/>
              <a:t>Scalone</a:t>
            </a:r>
            <a:r>
              <a:rPr lang="en-US" sz="1600" dirty="0"/>
              <a:t>. "An Analytical Framework to Calibrate </a:t>
            </a:r>
            <a:r>
              <a:rPr lang="en-US" sz="1600" dirty="0" err="1"/>
              <a:t>Macroprudential</a:t>
            </a:r>
            <a:r>
              <a:rPr lang="en-US" sz="1600" dirty="0"/>
              <a:t> Policy.", </a:t>
            </a:r>
            <a:r>
              <a:rPr lang="en-US" sz="1600" dirty="0" err="1"/>
              <a:t>Banque</a:t>
            </a:r>
            <a:r>
              <a:rPr lang="en-US" sz="1600" dirty="0"/>
              <a:t> de France, Working Paper 648 (2017</a:t>
            </a:r>
            <a:r>
              <a:rPr lang="en-US" sz="1600" dirty="0" smtClean="0"/>
              <a:t>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Coenen</a:t>
            </a:r>
            <a:r>
              <a:rPr lang="en-US" sz="1600" dirty="0"/>
              <a:t>, Günter, Peter </a:t>
            </a:r>
            <a:r>
              <a:rPr lang="en-US" sz="1600" dirty="0" err="1"/>
              <a:t>Karadi</a:t>
            </a:r>
            <a:r>
              <a:rPr lang="en-US" sz="1600" dirty="0"/>
              <a:t>, Sebastian Schmidt, and Anders Warne. "The New Area-Wide Model II: an extended version of the ECB’s micro-founded model for forecasting and policy analysis with a financial sector</a:t>
            </a:r>
            <a:r>
              <a:rPr lang="en-US" sz="1600" dirty="0" smtClean="0"/>
              <a:t>.„</a:t>
            </a:r>
            <a:r>
              <a:rPr lang="ro-RO" sz="1600" dirty="0" smtClean="0"/>
              <a:t> ECB </a:t>
            </a:r>
            <a:r>
              <a:rPr lang="ro-RO" sz="1600" dirty="0" err="1" smtClean="0"/>
              <a:t>Working</a:t>
            </a:r>
            <a:r>
              <a:rPr lang="ro-RO" sz="1600" dirty="0" smtClean="0"/>
              <a:t> </a:t>
            </a:r>
            <a:r>
              <a:rPr lang="ro-RO" sz="1600" dirty="0" err="1" smtClean="0"/>
              <a:t>Papers</a:t>
            </a:r>
            <a:r>
              <a:rPr lang="ro-RO" sz="1600" dirty="0" smtClean="0"/>
              <a:t> 2200</a:t>
            </a:r>
            <a:r>
              <a:rPr lang="en-US" sz="1600" dirty="0" smtClean="0"/>
              <a:t> </a:t>
            </a:r>
            <a:r>
              <a:rPr lang="en-US" sz="1600" dirty="0"/>
              <a:t>(2018).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Darracq</a:t>
            </a:r>
            <a:r>
              <a:rPr lang="en-US" sz="1600" dirty="0"/>
              <a:t> </a:t>
            </a:r>
            <a:r>
              <a:rPr lang="en-US" sz="1600" dirty="0" err="1"/>
              <a:t>Pariès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, Pascal </a:t>
            </a:r>
            <a:r>
              <a:rPr lang="en-US" sz="1600" dirty="0" err="1"/>
              <a:t>Jacquinot</a:t>
            </a:r>
            <a:r>
              <a:rPr lang="en-US" sz="1600" dirty="0"/>
              <a:t>, and </a:t>
            </a:r>
            <a:r>
              <a:rPr lang="en-US" sz="1600" dirty="0" err="1"/>
              <a:t>Niki</a:t>
            </a:r>
            <a:r>
              <a:rPr lang="en-US" sz="1600" dirty="0"/>
              <a:t> </a:t>
            </a:r>
            <a:r>
              <a:rPr lang="en-US" sz="1600" dirty="0" err="1"/>
              <a:t>Papadopoulou</a:t>
            </a:r>
            <a:r>
              <a:rPr lang="en-US" sz="1600" dirty="0"/>
              <a:t>. "Parsing financial fragmentation in the euro area: a multi-country DSGE </a:t>
            </a:r>
            <a:r>
              <a:rPr lang="en-US" sz="1600" dirty="0" smtClean="0"/>
              <a:t>perspective.„</a:t>
            </a:r>
            <a:r>
              <a:rPr lang="ro-RO" sz="1600" dirty="0" smtClean="0"/>
              <a:t> </a:t>
            </a:r>
            <a:r>
              <a:rPr lang="ro-RO" sz="1600" dirty="0"/>
              <a:t>ECB </a:t>
            </a:r>
            <a:r>
              <a:rPr lang="ro-RO" sz="1600" dirty="0" err="1"/>
              <a:t>Working</a:t>
            </a:r>
            <a:r>
              <a:rPr lang="ro-RO" sz="1600" dirty="0"/>
              <a:t> </a:t>
            </a:r>
            <a:r>
              <a:rPr lang="ro-RO" sz="1600" dirty="0" err="1"/>
              <a:t>Papers</a:t>
            </a:r>
            <a:r>
              <a:rPr lang="ro-RO" sz="1600" dirty="0"/>
              <a:t> </a:t>
            </a:r>
            <a:r>
              <a:rPr lang="ro-RO" sz="1600" dirty="0" smtClean="0"/>
              <a:t>1891</a:t>
            </a:r>
            <a:r>
              <a:rPr lang="en-US" sz="1600" dirty="0" smtClean="0"/>
              <a:t> </a:t>
            </a:r>
            <a:r>
              <a:rPr lang="en-US" sz="1600" dirty="0"/>
              <a:t>(2016).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Gerali</a:t>
            </a:r>
            <a:r>
              <a:rPr lang="en-US" sz="1600" dirty="0"/>
              <a:t>, Andrea, Stefano </a:t>
            </a:r>
            <a:r>
              <a:rPr lang="en-US" sz="1600" dirty="0" err="1"/>
              <a:t>Neri</a:t>
            </a:r>
            <a:r>
              <a:rPr lang="en-US" sz="1600" dirty="0"/>
              <a:t>, Luca </a:t>
            </a:r>
            <a:r>
              <a:rPr lang="en-US" sz="1600" dirty="0" err="1"/>
              <a:t>Sessa</a:t>
            </a:r>
            <a:r>
              <a:rPr lang="en-US" sz="1600" dirty="0"/>
              <a:t>, and Federico M. Signoretti. "Credit and Banking in a DSGE Model of the Euro Area."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42 (2010): 107-141.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Hristov</a:t>
            </a:r>
            <a:r>
              <a:rPr lang="en-US" sz="1600" dirty="0"/>
              <a:t>, Nikolay, and Oliver </a:t>
            </a:r>
            <a:r>
              <a:rPr lang="en-US" sz="1600" dirty="0" err="1"/>
              <a:t>Hülsewig</a:t>
            </a:r>
            <a:r>
              <a:rPr lang="en-US" sz="1600" dirty="0"/>
              <a:t>. "Unexpected loan losses and bank capital in an estimated DSGE model of the euro area." </a:t>
            </a:r>
            <a:r>
              <a:rPr lang="en-US" sz="1600" i="1" dirty="0"/>
              <a:t>Journal of Macroeconomics</a:t>
            </a:r>
            <a:r>
              <a:rPr lang="en-US" sz="1600" dirty="0"/>
              <a:t> 54 (2017): 161-186.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Mendicino</a:t>
            </a:r>
            <a:r>
              <a:rPr lang="en-US" sz="1600" dirty="0"/>
              <a:t>, Caterina, </a:t>
            </a:r>
            <a:r>
              <a:rPr lang="en-US" sz="1600" dirty="0" err="1"/>
              <a:t>Kalin</a:t>
            </a:r>
            <a:r>
              <a:rPr lang="en-US" sz="1600" dirty="0"/>
              <a:t> </a:t>
            </a:r>
            <a:r>
              <a:rPr lang="en-US" sz="1600" dirty="0" err="1"/>
              <a:t>Nikolov</a:t>
            </a:r>
            <a:r>
              <a:rPr lang="en-US" sz="1600" dirty="0"/>
              <a:t>, Javier Suarez, and Dominik </a:t>
            </a:r>
            <a:r>
              <a:rPr lang="en-US" sz="1600" dirty="0" err="1"/>
              <a:t>Supera</a:t>
            </a:r>
            <a:r>
              <a:rPr lang="en-US" sz="1600" dirty="0"/>
              <a:t>. "Optimal dynamic capital requirements."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50, no. 6 (2018): 1271-1297.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Paries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 </a:t>
            </a:r>
            <a:r>
              <a:rPr lang="en-US" sz="1600" dirty="0" err="1"/>
              <a:t>Darracq</a:t>
            </a:r>
            <a:r>
              <a:rPr lang="en-US" sz="1600" dirty="0"/>
              <a:t>, </a:t>
            </a:r>
            <a:r>
              <a:rPr lang="en-US" sz="1600" dirty="0" err="1"/>
              <a:t>Christoffer</a:t>
            </a:r>
            <a:r>
              <a:rPr lang="en-US" sz="1600" dirty="0"/>
              <a:t> </a:t>
            </a:r>
            <a:r>
              <a:rPr lang="en-US" sz="1600" dirty="0" err="1"/>
              <a:t>Kok</a:t>
            </a:r>
            <a:r>
              <a:rPr lang="en-US" sz="1600" dirty="0"/>
              <a:t> </a:t>
            </a:r>
            <a:r>
              <a:rPr lang="en-US" sz="1600" dirty="0" err="1"/>
              <a:t>Sørensen</a:t>
            </a:r>
            <a:r>
              <a:rPr lang="en-US" sz="1600" dirty="0"/>
              <a:t>, and Diego Rodriguez-</a:t>
            </a:r>
            <a:r>
              <a:rPr lang="en-US" sz="1600" dirty="0" err="1"/>
              <a:t>Palenzuela</a:t>
            </a:r>
            <a:r>
              <a:rPr lang="en-US" sz="1600" dirty="0"/>
              <a:t>. "Macroeconomic propagation under different regulatory regimes: Evidence from an estimated </a:t>
            </a:r>
            <a:r>
              <a:rPr lang="en-US" sz="1600" dirty="0" err="1"/>
              <a:t>dsge</a:t>
            </a:r>
            <a:r>
              <a:rPr lang="en-US" sz="1600" dirty="0"/>
              <a:t> model for the euro area." </a:t>
            </a:r>
            <a:r>
              <a:rPr lang="en-US" sz="1600" i="1" dirty="0"/>
              <a:t>27th issue (November 2011) of the International Journal of Central Banking</a:t>
            </a:r>
            <a:r>
              <a:rPr lang="en-US" sz="1600" dirty="0"/>
              <a:t> (2018).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1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15</a:t>
            </a:fld>
            <a:endParaRPr lang="ro-RO"/>
          </a:p>
        </p:txBody>
      </p:sp>
      <p:grpSp>
        <p:nvGrpSpPr>
          <p:cNvPr id="10" name="Google Shape;3485;p48"/>
          <p:cNvGrpSpPr/>
          <p:nvPr/>
        </p:nvGrpSpPr>
        <p:grpSpPr>
          <a:xfrm>
            <a:off x="6208627" y="1556240"/>
            <a:ext cx="4564068" cy="4733459"/>
            <a:chOff x="411603" y="2906997"/>
            <a:chExt cx="1735458" cy="1808566"/>
          </a:xfrm>
        </p:grpSpPr>
        <p:grpSp>
          <p:nvGrpSpPr>
            <p:cNvPr id="11" name="Google Shape;3486;p4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9" name="Google Shape;3487;p4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3488;p4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3489;p4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3490;p4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3491;p4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3492;p4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3493;p4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3494;p4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3495;p4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3496;p4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3497;p4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3498;p4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3499;p4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3500;p4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3501;p4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3502;p4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" name="Google Shape;3503;p4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91" name="Google Shape;3504;p4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3505;p4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3506;p4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3507;p4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3508;p4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3509;p4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3510;p4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3511;p4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3512;p4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3513;p4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3514;p4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3515;p4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3516;p4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3517;p4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3518;p4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3519;p4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3520;p4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3521;p4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" name="Google Shape;3522;p4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71" name="Google Shape;3523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3524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3525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3526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3527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3528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3529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3530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3531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3532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3533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3534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3535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3536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3537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3538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3539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3540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3541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3542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" name="Google Shape;3543;p4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60" name="Google Shape;3544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3545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3546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3547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3548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3549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3550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3551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3552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3553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3554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5" name="Google Shape;3555;p4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3556;p4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" name="Google Shape;3557;p4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9" name="Google Shape;3558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" name="Google Shape;3559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1" name="Google Shape;3560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" name="Google Shape;3561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3562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3563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" name="Google Shape;3564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3565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" name="Google Shape;3566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" name="Google Shape;3567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" name="Google Shape;3568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" name="Google Shape;3569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" name="Google Shape;3570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3571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3572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3573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3574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3575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3576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3577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3578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8" name="Google Shape;3579;p4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35" name="Google Shape;3580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" name="Google Shape;3581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" name="Google Shape;3582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" name="Google Shape;3583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9" name="Google Shape;3584;p4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25" name="Google Shape;3585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" name="Google Shape;3586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" name="Google Shape;3587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" name="Google Shape;3588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" name="Google Shape;3589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" name="Google Shape;3590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" name="Google Shape;3591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" name="Google Shape;3592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" name="Google Shape;3593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" name="Google Shape;3594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0" name="Google Shape;3595;p4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21" name="Google Shape;3596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" name="Google Shape;3597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3598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3599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394549" y="1064659"/>
            <a:ext cx="5733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Mul</a:t>
            </a:r>
            <a:r>
              <a:rPr lang="ro-RO" sz="5400" dirty="0" err="1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țumesc</a:t>
            </a:r>
            <a:r>
              <a:rPr lang="ro-RO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pentru atenție!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4004" y="5706912"/>
            <a:ext cx="304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mihaialiman@gmail.com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40 722 624 828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7" name="Google Shape;10758;p61"/>
          <p:cNvGrpSpPr/>
          <p:nvPr/>
        </p:nvGrpSpPr>
        <p:grpSpPr>
          <a:xfrm>
            <a:off x="363896" y="5982290"/>
            <a:ext cx="346024" cy="345674"/>
            <a:chOff x="4650919" y="3817349"/>
            <a:chExt cx="346024" cy="345674"/>
          </a:xfrm>
        </p:grpSpPr>
        <p:sp>
          <p:nvSpPr>
            <p:cNvPr id="128" name="Google Shape;10759;p61"/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60;p61"/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61;p61"/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0932;p61"/>
          <p:cNvGrpSpPr/>
          <p:nvPr/>
        </p:nvGrpSpPr>
        <p:grpSpPr>
          <a:xfrm>
            <a:off x="403482" y="5692904"/>
            <a:ext cx="290924" cy="272856"/>
            <a:chOff x="5170480" y="2934639"/>
            <a:chExt cx="261929" cy="280550"/>
          </a:xfrm>
        </p:grpSpPr>
        <p:sp>
          <p:nvSpPr>
            <p:cNvPr id="132" name="Google Shape;10933;p61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3" name="Google Shape;10934;p61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4" name="Google Shape;10935;p61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5" name="Google Shape;10936;p61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6" name="Google Shape;10937;p61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7" name="Google Shape;10938;p61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8" name="Google Shape;10939;p61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59" y="232012"/>
            <a:ext cx="920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Obiectivele 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cercetării</a:t>
            </a:r>
            <a:endParaRPr lang="ro-RO" sz="3200" spc="300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05740" y="2595655"/>
            <a:ext cx="2951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>
                <a:cs typeface="Times New Roman" panose="02020603050405020304" pitchFamily="18" charset="0"/>
              </a:rPr>
              <a:t>Testarea econometrică a efectelor politicii macroprudențiale în cazul României și a altor țări </a:t>
            </a:r>
            <a:r>
              <a:rPr lang="ro-RO" sz="1600" dirty="0" smtClean="0">
                <a:cs typeface="Times New Roman" panose="02020603050405020304" pitchFamily="18" charset="0"/>
              </a:rPr>
              <a:t>europene comparabile.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1412" y="1939502"/>
            <a:ext cx="3851563" cy="4482058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93312" y="1945586"/>
            <a:ext cx="3851563" cy="4482058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25211" y="1933418"/>
            <a:ext cx="3851563" cy="4482058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90483" y="1013311"/>
            <a:ext cx="1193419" cy="904651"/>
          </a:xfrm>
          <a:prstGeom prst="ellipse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561618" y="1013311"/>
            <a:ext cx="1193419" cy="895600"/>
          </a:xfrm>
          <a:prstGeom prst="ellipse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499290" y="1013311"/>
            <a:ext cx="1193419" cy="895600"/>
          </a:xfrm>
          <a:prstGeom prst="ellipse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745104" y="2571709"/>
            <a:ext cx="3277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cs typeface="Times New Roman" panose="02020603050405020304" pitchFamily="18" charset="0"/>
              </a:rPr>
              <a:t>Realizarea unui </a:t>
            </a:r>
            <a:r>
              <a:rPr lang="ro-RO" sz="1600" dirty="0">
                <a:cs typeface="Times New Roman" panose="02020603050405020304" pitchFamily="18" charset="0"/>
              </a:rPr>
              <a:t>model </a:t>
            </a:r>
            <a:r>
              <a:rPr lang="ro-RO" sz="1600" dirty="0" smtClean="0">
                <a:cs typeface="Times New Roman" panose="02020603050405020304" pitchFamily="18" charset="0"/>
              </a:rPr>
              <a:t>macroeconomic care </a:t>
            </a:r>
            <a:r>
              <a:rPr lang="ro-RO" sz="1600" dirty="0">
                <a:cs typeface="Times New Roman" panose="02020603050405020304" pitchFamily="18" charset="0"/>
              </a:rPr>
              <a:t>să urmărească interacțiunea dintre politica macroprudențială și politica monetară pentru economia României</a:t>
            </a:r>
            <a:r>
              <a:rPr lang="ro-RO" sz="1600" dirty="0" smtClean="0">
                <a:cs typeface="Times New Roman" panose="02020603050405020304" pitchFamily="18" charset="0"/>
              </a:rPr>
              <a:t>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2509" y="2589440"/>
            <a:ext cx="3055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>
                <a:ea typeface="Verdana" panose="020B0604030504040204" pitchFamily="34" charset="0"/>
                <a:cs typeface="Times New Roman" panose="02020603050405020304" pitchFamily="18" charset="0"/>
              </a:rPr>
              <a:t>Construirea unui model macroeconomic care să surprindă mecanismul de transmitere a politicii macroprudențiale în contextul economiei României.</a:t>
            </a:r>
            <a:endParaRPr lang="en-US" sz="1600" dirty="0"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88840" y="5097065"/>
            <a:ext cx="303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 smtClean="0">
                <a:cs typeface="Times New Roman" panose="02020603050405020304" pitchFamily="18" charset="0"/>
              </a:rPr>
              <a:t>DSGE cu politică macroprudențială calibrat pentru România</a:t>
            </a:r>
            <a:r>
              <a:rPr lang="en-US" sz="1600" dirty="0" smtClean="0">
                <a:cs typeface="Times New Roman" panose="02020603050405020304" pitchFamily="18" charset="0"/>
              </a:rPr>
              <a:t>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9834" y="1002760"/>
            <a:ext cx="6509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o-RO" sz="5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1</a:t>
            </a:r>
            <a:endParaRPr lang="en-US" sz="5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97296" y="976636"/>
            <a:ext cx="65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>
                <a:solidFill>
                  <a:srgbClr val="C00000"/>
                </a:solidFill>
                <a:latin typeface="Algerian" panose="04020705040A02060702" pitchFamily="82" charset="0"/>
              </a:rPr>
              <a:t>2</a:t>
            </a:r>
            <a:endParaRPr lang="en-US" sz="5400" dirty="0">
              <a:solidFill>
                <a:srgbClr val="C00000"/>
              </a:solidFill>
              <a:latin typeface="HoloLens MDL2 Assets" panose="050A0102010101010101" pitchFamily="18" charset="0"/>
            </a:endParaRPr>
          </a:p>
        </p:txBody>
      </p:sp>
      <p:grpSp>
        <p:nvGrpSpPr>
          <p:cNvPr id="103" name="Google Shape;4620;p53"/>
          <p:cNvGrpSpPr/>
          <p:nvPr/>
        </p:nvGrpSpPr>
        <p:grpSpPr>
          <a:xfrm rot="5400000">
            <a:off x="169913" y="4192483"/>
            <a:ext cx="707180" cy="5478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104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8440;p57"/>
          <p:cNvSpPr/>
          <p:nvPr/>
        </p:nvSpPr>
        <p:spPr>
          <a:xfrm>
            <a:off x="279298" y="2672817"/>
            <a:ext cx="509542" cy="49377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349" name="Google Shape;8440;p57"/>
          <p:cNvSpPr/>
          <p:nvPr/>
        </p:nvSpPr>
        <p:spPr>
          <a:xfrm>
            <a:off x="8392673" y="2672817"/>
            <a:ext cx="509542" cy="49377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A50022"/>
          </a:solidFill>
          <a:ln>
            <a:solidFill>
              <a:srgbClr val="A5002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8440;p57"/>
          <p:cNvSpPr/>
          <p:nvPr/>
        </p:nvSpPr>
        <p:spPr>
          <a:xfrm>
            <a:off x="4273963" y="2672817"/>
            <a:ext cx="509542" cy="49377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A50022"/>
          </a:solidFill>
          <a:ln>
            <a:solidFill>
              <a:srgbClr val="A5002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7469;p55"/>
          <p:cNvGrpSpPr/>
          <p:nvPr/>
        </p:nvGrpSpPr>
        <p:grpSpPr>
          <a:xfrm>
            <a:off x="194004" y="5162980"/>
            <a:ext cx="460381" cy="406945"/>
            <a:chOff x="2497275" y="2744159"/>
            <a:chExt cx="370930" cy="370550"/>
          </a:xfrm>
        </p:grpSpPr>
        <p:sp>
          <p:nvSpPr>
            <p:cNvPr id="352" name="Google Shape;7470;p55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471;p55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472;p55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473;p55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474;p55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475;p55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61879" y="4339725"/>
            <a:ext cx="197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>
                <a:cs typeface="Times New Roman" panose="02020603050405020304" pitchFamily="18" charset="0"/>
              </a:rPr>
              <a:t>Metodologia cercetării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2</a:t>
            </a:fld>
            <a:endParaRPr lang="ro-RO"/>
          </a:p>
        </p:txBody>
      </p:sp>
      <p:sp>
        <p:nvSpPr>
          <p:cNvPr id="374" name="TextBox 373"/>
          <p:cNvSpPr txBox="1"/>
          <p:nvPr/>
        </p:nvSpPr>
        <p:spPr>
          <a:xfrm>
            <a:off x="251290" y="2052525"/>
            <a:ext cx="367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Transmiterea politicii macroprudențiale</a:t>
            </a:r>
            <a:endParaRPr lang="en-US" sz="1600" b="1" dirty="0">
              <a:solidFill>
                <a:srgbClr val="C00000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4356128" y="2048391"/>
            <a:ext cx="367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Interacțiunea dintre politica macroprudențială și politica monetară</a:t>
            </a:r>
            <a:endParaRPr lang="en-US" sz="1600" b="1" dirty="0">
              <a:solidFill>
                <a:srgbClr val="C00000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8349230" y="2050374"/>
            <a:ext cx="41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Testarea empirică a efectelor politicii </a:t>
            </a:r>
            <a:r>
              <a:rPr lang="ro-RO" sz="1600" b="1" dirty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macroprudențiale</a:t>
            </a:r>
            <a:endParaRPr lang="en-US" sz="1600" b="1" dirty="0">
              <a:solidFill>
                <a:srgbClr val="C00000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9887894" y="950703"/>
            <a:ext cx="65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3</a:t>
            </a:r>
            <a:endParaRPr lang="en-US" sz="5400" dirty="0">
              <a:solidFill>
                <a:srgbClr val="C00000"/>
              </a:solidFill>
              <a:latin typeface="HoloLens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Abordarea autorităților europene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3</a:t>
            </a:fld>
            <a:endParaRPr lang="ro-RO"/>
          </a:p>
        </p:txBody>
      </p:sp>
      <p:sp>
        <p:nvSpPr>
          <p:cNvPr id="5" name="TextBox 4"/>
          <p:cNvSpPr txBox="1"/>
          <p:nvPr/>
        </p:nvSpPr>
        <p:spPr>
          <a:xfrm>
            <a:off x="645276" y="1502927"/>
            <a:ext cx="108173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cs typeface="Times New Roman" panose="02020603050405020304" pitchFamily="18" charset="0"/>
              </a:rPr>
              <a:t>Banca Centrală Europeană 	   </a:t>
            </a:r>
            <a:r>
              <a:rPr lang="ro-RO" dirty="0" err="1" smtClean="0">
                <a:cs typeface="Times New Roman" panose="02020603050405020304" pitchFamily="18" charset="0"/>
              </a:rPr>
              <a:t>Darracq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Jacquinot</a:t>
            </a:r>
            <a:r>
              <a:rPr lang="ro-RO" dirty="0"/>
              <a:t>, </a:t>
            </a:r>
            <a:r>
              <a:rPr lang="ro-RO" dirty="0" err="1"/>
              <a:t>Papadopoulou</a:t>
            </a:r>
            <a:r>
              <a:rPr lang="ro-RO" dirty="0"/>
              <a:t> (2016</a:t>
            </a:r>
            <a:r>
              <a:rPr lang="ro-RO" dirty="0" smtClean="0"/>
              <a:t>)</a:t>
            </a:r>
          </a:p>
          <a:p>
            <a:r>
              <a:rPr lang="ro-RO" sz="1400" dirty="0" smtClean="0">
                <a:cs typeface="Times New Roman" panose="02020603050405020304" pitchFamily="18" charset="0"/>
              </a:rPr>
              <a:t>     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Cozzi</a:t>
            </a:r>
            <a:r>
              <a:rPr lang="en-US" sz="1400" dirty="0" smtClean="0">
                <a:cs typeface="Times New Roman" panose="02020603050405020304" pitchFamily="18" charset="0"/>
              </a:rPr>
              <a:t> et al.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2021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 smtClean="0">
                <a:cs typeface="Times New Roman" panose="02020603050405020304" pitchFamily="18" charset="0"/>
              </a:rPr>
              <a:t>	   </a:t>
            </a:r>
            <a:r>
              <a:rPr lang="ro-RO" dirty="0" err="1" smtClean="0">
                <a:cs typeface="Times New Roman" panose="02020603050405020304" pitchFamily="18" charset="0"/>
              </a:rPr>
              <a:t>Darracq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Kok</a:t>
            </a:r>
            <a:r>
              <a:rPr lang="ro-RO" dirty="0"/>
              <a:t> </a:t>
            </a:r>
            <a:r>
              <a:rPr lang="en-US" dirty="0" err="1"/>
              <a:t>Sørensen</a:t>
            </a:r>
            <a:r>
              <a:rPr lang="ro-RO" dirty="0"/>
              <a:t>, Rodriguez-</a:t>
            </a:r>
            <a:r>
              <a:rPr lang="ro-RO" dirty="0" err="1"/>
              <a:t>Palenzuela</a:t>
            </a:r>
            <a:r>
              <a:rPr lang="ro-RO" dirty="0"/>
              <a:t> (2018)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                 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Nikolov</a:t>
            </a:r>
            <a:r>
              <a:rPr lang="ro-RO" dirty="0">
                <a:cs typeface="Times New Roman" panose="02020603050405020304" pitchFamily="18" charset="0"/>
              </a:rPr>
              <a:t>, Suarez, </a:t>
            </a:r>
            <a:r>
              <a:rPr lang="ro-RO" dirty="0" err="1">
                <a:cs typeface="Times New Roman" panose="02020603050405020304" pitchFamily="18" charset="0"/>
              </a:rPr>
              <a:t>Supera</a:t>
            </a:r>
            <a:r>
              <a:rPr lang="ro-RO" dirty="0">
                <a:cs typeface="Times New Roman" panose="02020603050405020304" pitchFamily="18" charset="0"/>
              </a:rPr>
              <a:t> (2018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</a:t>
            </a:r>
            <a:r>
              <a:rPr lang="ro-RO" dirty="0" err="1" smtClean="0">
                <a:cs typeface="Times New Roman" panose="02020603050405020304" pitchFamily="18" charset="0"/>
              </a:rPr>
              <a:t>Coenen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Karadi</a:t>
            </a:r>
            <a:r>
              <a:rPr lang="ro-RO" dirty="0">
                <a:cs typeface="Times New Roman" panose="02020603050405020304" pitchFamily="18" charset="0"/>
              </a:rPr>
              <a:t>, Schmidt, </a:t>
            </a:r>
            <a:r>
              <a:rPr lang="ro-RO" dirty="0" err="1">
                <a:cs typeface="Times New Roman" panose="02020603050405020304" pitchFamily="18" charset="0"/>
              </a:rPr>
              <a:t>Warne</a:t>
            </a:r>
            <a:r>
              <a:rPr lang="ro-RO" dirty="0">
                <a:cs typeface="Times New Roman" panose="02020603050405020304" pitchFamily="18" charset="0"/>
              </a:rPr>
              <a:t> (2018)</a:t>
            </a: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>
                <a:cs typeface="Times New Roman" panose="02020603050405020304" pitchFamily="18" charset="0"/>
              </a:rPr>
              <a:t> </a:t>
            </a:r>
            <a:r>
              <a:rPr lang="ro-RO" dirty="0" smtClean="0">
                <a:cs typeface="Times New Roman" panose="02020603050405020304" pitchFamily="18" charset="0"/>
              </a:rPr>
              <a:t>Banca Centrală a Franței 	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Neri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Sessa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Signoretti</a:t>
            </a:r>
            <a:r>
              <a:rPr lang="ro-RO" dirty="0" smtClean="0">
                <a:cs typeface="Times New Roman" panose="02020603050405020304" pitchFamily="18" charset="0"/>
              </a:rPr>
              <a:t> (2010)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Bennani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et al</a:t>
            </a:r>
            <a:r>
              <a:rPr lang="en-US" sz="1400" dirty="0" smtClean="0">
                <a:cs typeface="Times New Roman" panose="02020603050405020304" pitchFamily="18" charset="0"/>
              </a:rPr>
              <a:t>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2017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>
                <a:cs typeface="Times New Roman" panose="02020603050405020304" pitchFamily="18" charset="0"/>
              </a:rPr>
              <a:t>	</a:t>
            </a:r>
            <a:r>
              <a:rPr lang="ro-RO" dirty="0" smtClean="0">
                <a:cs typeface="Times New Roman" panose="02020603050405020304" pitchFamily="18" charset="0"/>
              </a:rPr>
              <a:t>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Nikolov</a:t>
            </a:r>
            <a:r>
              <a:rPr lang="ro-RO" dirty="0" smtClean="0">
                <a:cs typeface="Times New Roman" panose="02020603050405020304" pitchFamily="18" charset="0"/>
              </a:rPr>
              <a:t>, Suarez, </a:t>
            </a:r>
            <a:r>
              <a:rPr lang="ro-RO" dirty="0" err="1" smtClean="0">
                <a:cs typeface="Times New Roman" panose="02020603050405020304" pitchFamily="18" charset="0"/>
              </a:rPr>
              <a:t>Supera</a:t>
            </a:r>
            <a:r>
              <a:rPr lang="ro-RO" dirty="0" smtClean="0">
                <a:cs typeface="Times New Roman" panose="02020603050405020304" pitchFamily="18" charset="0"/>
              </a:rPr>
              <a:t> (2018)</a:t>
            </a: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Banca Centrală a Germaniei    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Neri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Sessa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Signoretti</a:t>
            </a:r>
            <a:r>
              <a:rPr lang="ro-RO" dirty="0">
                <a:cs typeface="Times New Roman" panose="02020603050405020304" pitchFamily="18" charset="0"/>
              </a:rPr>
              <a:t> (2010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 </a:t>
            </a:r>
            <a:r>
              <a:rPr lang="ro-RO" dirty="0" smtClean="0">
                <a:cs typeface="Times New Roman" panose="02020603050405020304" pitchFamily="18" charset="0"/>
              </a:rPr>
              <a:t>Hristov și </a:t>
            </a:r>
            <a:r>
              <a:rPr lang="en-US" dirty="0" err="1" smtClean="0"/>
              <a:t>Hülsewig</a:t>
            </a:r>
            <a:r>
              <a:rPr lang="ro-RO" dirty="0" smtClean="0"/>
              <a:t> (2017)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45" name="Google Shape;10159;p59"/>
          <p:cNvGrpSpPr/>
          <p:nvPr/>
        </p:nvGrpSpPr>
        <p:grpSpPr>
          <a:xfrm>
            <a:off x="385462" y="1580073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46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159;p59"/>
          <p:cNvGrpSpPr/>
          <p:nvPr/>
        </p:nvGrpSpPr>
        <p:grpSpPr>
          <a:xfrm>
            <a:off x="385461" y="4011424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62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0159;p59"/>
          <p:cNvGrpSpPr/>
          <p:nvPr/>
        </p:nvGrpSpPr>
        <p:grpSpPr>
          <a:xfrm>
            <a:off x="391577" y="5672584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8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4620;p53"/>
          <p:cNvGrpSpPr/>
          <p:nvPr/>
        </p:nvGrpSpPr>
        <p:grpSpPr>
          <a:xfrm>
            <a:off x="3282053" y="1623520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94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4620;p53"/>
          <p:cNvGrpSpPr/>
          <p:nvPr/>
        </p:nvGrpSpPr>
        <p:grpSpPr>
          <a:xfrm>
            <a:off x="3282053" y="1875539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173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4620;p53"/>
          <p:cNvGrpSpPr/>
          <p:nvPr/>
        </p:nvGrpSpPr>
        <p:grpSpPr>
          <a:xfrm>
            <a:off x="3282053" y="2148353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252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4620;p53"/>
          <p:cNvGrpSpPr/>
          <p:nvPr/>
        </p:nvGrpSpPr>
        <p:grpSpPr>
          <a:xfrm>
            <a:off x="3282053" y="2427459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331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620;p53"/>
          <p:cNvGrpSpPr/>
          <p:nvPr/>
        </p:nvGrpSpPr>
        <p:grpSpPr>
          <a:xfrm>
            <a:off x="3327143" y="5728714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410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620;p53"/>
          <p:cNvGrpSpPr/>
          <p:nvPr/>
        </p:nvGrpSpPr>
        <p:grpSpPr>
          <a:xfrm>
            <a:off x="3327143" y="5999008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489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4620;p53"/>
          <p:cNvGrpSpPr/>
          <p:nvPr/>
        </p:nvGrpSpPr>
        <p:grpSpPr>
          <a:xfrm>
            <a:off x="3282053" y="4076484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568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4620;p53"/>
          <p:cNvGrpSpPr/>
          <p:nvPr/>
        </p:nvGrpSpPr>
        <p:grpSpPr>
          <a:xfrm>
            <a:off x="3282053" y="4355590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647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8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  (1)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4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48367" y="1026951"/>
            <a:ext cx="11843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(higher discounting factors)</a:t>
            </a: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	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work, accumulate housing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Impacient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(lower discounting factors)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homogenous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 using capital, bought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capital-good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saving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(deposits) and borrowing contracts (loans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set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maximize profit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(monopolistic behavior)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are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capital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costly to hold more capital than the required level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loans issued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financed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deposits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bank capital, which is accumulated out of profits.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orrowing constraint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borrow against the value of their stock of housing,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physical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amount of deposits and do not borrow, while impatient households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positive amount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roduction side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their differentiated labor services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unions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set wages to maximize members’ utility subject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adjustment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addition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entrepreneurs, there are two other producing sectors: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monopolistically competitive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sector and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capital goods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sector. Retailers buy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goods from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competitive market, differentiate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price them subject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nominal rigidities. Capital goods producers are introduced so to derive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market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for capital.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08176" y="1198789"/>
            <a:ext cx="804672" cy="227680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08176" y="1435272"/>
            <a:ext cx="804672" cy="265181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516273" y="1175317"/>
            <a:ext cx="274187" cy="553483"/>
          </a:xfrm>
          <a:prstGeom prst="rightBrace">
            <a:avLst/>
          </a:prstGeom>
          <a:ln w="19050"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8246;p57"/>
          <p:cNvGrpSpPr/>
          <p:nvPr/>
        </p:nvGrpSpPr>
        <p:grpSpPr>
          <a:xfrm>
            <a:off x="56557" y="1260283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246;p57"/>
          <p:cNvGrpSpPr/>
          <p:nvPr/>
        </p:nvGrpSpPr>
        <p:grpSpPr>
          <a:xfrm>
            <a:off x="56557" y="1997181"/>
            <a:ext cx="350166" cy="350198"/>
            <a:chOff x="1308631" y="1507830"/>
            <a:chExt cx="350166" cy="350198"/>
          </a:xfrm>
        </p:grpSpPr>
        <p:sp>
          <p:nvSpPr>
            <p:cNvPr id="2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246;p57"/>
          <p:cNvGrpSpPr/>
          <p:nvPr/>
        </p:nvGrpSpPr>
        <p:grpSpPr>
          <a:xfrm>
            <a:off x="61954" y="2499095"/>
            <a:ext cx="350166" cy="350198"/>
            <a:chOff x="1308631" y="1507830"/>
            <a:chExt cx="350166" cy="350198"/>
          </a:xfrm>
        </p:grpSpPr>
        <p:sp>
          <p:nvSpPr>
            <p:cNvPr id="2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8246;p57"/>
          <p:cNvGrpSpPr/>
          <p:nvPr/>
        </p:nvGrpSpPr>
        <p:grpSpPr>
          <a:xfrm>
            <a:off x="55892" y="3686713"/>
            <a:ext cx="350166" cy="350198"/>
            <a:chOff x="1308631" y="1507830"/>
            <a:chExt cx="350166" cy="350198"/>
          </a:xfrm>
        </p:grpSpPr>
        <p:sp>
          <p:nvSpPr>
            <p:cNvPr id="3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246;p57"/>
          <p:cNvGrpSpPr/>
          <p:nvPr/>
        </p:nvGrpSpPr>
        <p:grpSpPr>
          <a:xfrm>
            <a:off x="55892" y="4178893"/>
            <a:ext cx="350166" cy="350198"/>
            <a:chOff x="1308631" y="1507830"/>
            <a:chExt cx="350166" cy="350198"/>
          </a:xfrm>
        </p:grpSpPr>
        <p:sp>
          <p:nvSpPr>
            <p:cNvPr id="3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8246;p57"/>
          <p:cNvGrpSpPr/>
          <p:nvPr/>
        </p:nvGrpSpPr>
        <p:grpSpPr>
          <a:xfrm>
            <a:off x="55892" y="4925525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4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67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  (2)</a:t>
            </a:r>
          </a:p>
          <a:p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5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97557" y="1075635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cs typeface="Times New Roman" panose="02020603050405020304" pitchFamily="18" charset="0"/>
              </a:rPr>
              <a:t>Pacient </a:t>
            </a:r>
            <a:r>
              <a:rPr lang="ro-RO" dirty="0" err="1" smtClean="0">
                <a:cs typeface="Times New Roman" panose="02020603050405020304" pitchFamily="18" charset="0"/>
              </a:rPr>
              <a:t>Households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67863"/>
            <a:ext cx="5867400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381909"/>
            <a:ext cx="5133975" cy="529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606" y="1548813"/>
            <a:ext cx="5867400" cy="7715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38187" y="112600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Impatient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Households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7097" y="2374066"/>
            <a:ext cx="4293753" cy="104382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56" y="4892979"/>
            <a:ext cx="1962150" cy="6191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20" y="4192426"/>
            <a:ext cx="6000750" cy="7239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7401" y="5400460"/>
            <a:ext cx="6303606" cy="71153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57138" y="5033844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cs typeface="Times New Roman" panose="02020603050405020304" pitchFamily="18" charset="0"/>
              </a:rPr>
              <a:t>Phillips curve</a:t>
            </a: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8432" y="3760145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Wage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setting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by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labour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union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69" name="Google Shape;8246;p57"/>
          <p:cNvGrpSpPr/>
          <p:nvPr/>
        </p:nvGrpSpPr>
        <p:grpSpPr>
          <a:xfrm>
            <a:off x="7535" y="1075635"/>
            <a:ext cx="350166" cy="350198"/>
            <a:chOff x="1308631" y="1507830"/>
            <a:chExt cx="350166" cy="350198"/>
          </a:xfrm>
        </p:grpSpPr>
        <p:sp>
          <p:nvSpPr>
            <p:cNvPr id="70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1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2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3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  <p:grpSp>
        <p:nvGrpSpPr>
          <p:cNvPr id="74" name="Google Shape;8246;p57"/>
          <p:cNvGrpSpPr/>
          <p:nvPr/>
        </p:nvGrpSpPr>
        <p:grpSpPr>
          <a:xfrm>
            <a:off x="16293" y="3750393"/>
            <a:ext cx="350166" cy="350198"/>
            <a:chOff x="1308631" y="1507830"/>
            <a:chExt cx="350166" cy="350198"/>
          </a:xfrm>
        </p:grpSpPr>
        <p:sp>
          <p:nvSpPr>
            <p:cNvPr id="7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246;p57"/>
          <p:cNvGrpSpPr/>
          <p:nvPr/>
        </p:nvGrpSpPr>
        <p:grpSpPr>
          <a:xfrm>
            <a:off x="6005693" y="1154456"/>
            <a:ext cx="350166" cy="350198"/>
            <a:chOff x="1308631" y="1507830"/>
            <a:chExt cx="350166" cy="350198"/>
          </a:xfrm>
        </p:grpSpPr>
        <p:sp>
          <p:nvSpPr>
            <p:cNvPr id="8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246;p57"/>
          <p:cNvGrpSpPr/>
          <p:nvPr/>
        </p:nvGrpSpPr>
        <p:grpSpPr>
          <a:xfrm>
            <a:off x="6032670" y="5068603"/>
            <a:ext cx="350166" cy="350198"/>
            <a:chOff x="1308631" y="1507830"/>
            <a:chExt cx="350166" cy="350198"/>
          </a:xfrm>
        </p:grpSpPr>
        <p:sp>
          <p:nvSpPr>
            <p:cNvPr id="90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75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  (3)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6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79694" y="1048540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Entrepreneurs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0110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Capital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45873" y="4985941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Market clearing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932" y="3502592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Intermediary goods formation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0" y="1567863"/>
            <a:ext cx="31242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198727"/>
            <a:ext cx="5905500" cy="1123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5" y="3948584"/>
            <a:ext cx="2019300" cy="10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8960" y="1491663"/>
            <a:ext cx="3686175" cy="742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0110" y="2378102"/>
            <a:ext cx="3343275" cy="542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5529" y="5533631"/>
            <a:ext cx="4888271" cy="6167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40110" y="3052324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Final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8364" y="3362564"/>
            <a:ext cx="5183765" cy="5079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0110" y="3578499"/>
            <a:ext cx="317890" cy="168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9408" y="4013888"/>
            <a:ext cx="1408892" cy="29109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25" y="5586106"/>
            <a:ext cx="5391150" cy="5665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73399" y="522943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Monetary policy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32" name="Google Shape;8246;p57"/>
          <p:cNvGrpSpPr/>
          <p:nvPr/>
        </p:nvGrpSpPr>
        <p:grpSpPr>
          <a:xfrm>
            <a:off x="33449" y="5250212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248004" y="4992528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6248004" y="3079193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246;p57"/>
          <p:cNvGrpSpPr/>
          <p:nvPr/>
        </p:nvGrpSpPr>
        <p:grpSpPr>
          <a:xfrm>
            <a:off x="6229242" y="1106549"/>
            <a:ext cx="350166" cy="350198"/>
            <a:chOff x="1308631" y="1507830"/>
            <a:chExt cx="350166" cy="350198"/>
          </a:xfrm>
        </p:grpSpPr>
        <p:sp>
          <p:nvSpPr>
            <p:cNvPr id="5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8246;p57"/>
          <p:cNvGrpSpPr/>
          <p:nvPr/>
        </p:nvGrpSpPr>
        <p:grpSpPr>
          <a:xfrm>
            <a:off x="29196" y="3499122"/>
            <a:ext cx="350166" cy="350198"/>
            <a:chOff x="1308631" y="1507830"/>
            <a:chExt cx="350166" cy="350198"/>
          </a:xfrm>
        </p:grpSpPr>
        <p:sp>
          <p:nvSpPr>
            <p:cNvPr id="6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246;p57"/>
          <p:cNvGrpSpPr/>
          <p:nvPr/>
        </p:nvGrpSpPr>
        <p:grpSpPr>
          <a:xfrm>
            <a:off x="10766" y="1068449"/>
            <a:ext cx="350166" cy="350198"/>
            <a:chOff x="1308631" y="1507830"/>
            <a:chExt cx="350166" cy="350198"/>
          </a:xfrm>
        </p:grpSpPr>
        <p:sp>
          <p:nvSpPr>
            <p:cNvPr id="6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19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  (4)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7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88947" y="1041029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Loans and deposit demand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4938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Credit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05218" y="38141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Deposit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373" y="248644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Wholesale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07360"/>
            <a:ext cx="59436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2947725"/>
            <a:ext cx="58293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" y="3703405"/>
            <a:ext cx="1162050" cy="438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" y="4071998"/>
            <a:ext cx="3470406" cy="673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21" y="4745665"/>
            <a:ext cx="3225940" cy="593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7579" y="1499590"/>
            <a:ext cx="5924550" cy="1162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7525" y="2754660"/>
            <a:ext cx="174307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8716" y="3086613"/>
            <a:ext cx="5823284" cy="6740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3379" y="4244935"/>
            <a:ext cx="4552950" cy="619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3379" y="4920252"/>
            <a:ext cx="1143000" cy="2952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5618" y="5196926"/>
            <a:ext cx="5867400" cy="657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3946" y="56475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Overall bank profits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221" y="6119171"/>
            <a:ext cx="4743450" cy="590550"/>
          </a:xfrm>
          <a:prstGeom prst="rect">
            <a:avLst/>
          </a:prstGeom>
        </p:spPr>
      </p:pic>
      <p:grpSp>
        <p:nvGrpSpPr>
          <p:cNvPr id="27" name="Google Shape;8246;p57"/>
          <p:cNvGrpSpPr/>
          <p:nvPr/>
        </p:nvGrpSpPr>
        <p:grpSpPr>
          <a:xfrm>
            <a:off x="37704" y="1049917"/>
            <a:ext cx="350166" cy="350198"/>
            <a:chOff x="1308631" y="1507830"/>
            <a:chExt cx="350166" cy="350198"/>
          </a:xfrm>
        </p:grpSpPr>
        <p:sp>
          <p:nvSpPr>
            <p:cNvPr id="2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246;p57"/>
          <p:cNvGrpSpPr/>
          <p:nvPr/>
        </p:nvGrpSpPr>
        <p:grpSpPr>
          <a:xfrm>
            <a:off x="6571566" y="3821381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523213" y="1131133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15711" y="5630839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8246;p57"/>
          <p:cNvGrpSpPr/>
          <p:nvPr/>
        </p:nvGrpSpPr>
        <p:grpSpPr>
          <a:xfrm>
            <a:off x="37704" y="2506802"/>
            <a:ext cx="350166" cy="350198"/>
            <a:chOff x="1308631" y="1507830"/>
            <a:chExt cx="350166" cy="350198"/>
          </a:xfrm>
        </p:grpSpPr>
        <p:sp>
          <p:nvSpPr>
            <p:cNvPr id="49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8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  (5)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8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34831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Calibrated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31" y="1494798"/>
            <a:ext cx="8060969" cy="4861552"/>
          </a:xfrm>
          <a:prstGeom prst="rect">
            <a:avLst/>
          </a:prstGeom>
        </p:spPr>
      </p:pic>
      <p:grpSp>
        <p:nvGrpSpPr>
          <p:cNvPr id="15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12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  (6)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9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22737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Estimated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31" y="1746509"/>
            <a:ext cx="3648075" cy="2438400"/>
          </a:xfrm>
          <a:prstGeom prst="rect">
            <a:avLst/>
          </a:prstGeom>
        </p:spPr>
      </p:pic>
      <p:grpSp>
        <p:nvGrpSpPr>
          <p:cNvPr id="14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100" y="1655051"/>
            <a:ext cx="38481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1276</Words>
  <Application>Microsoft Office PowerPoint</Application>
  <PresentationFormat>Widescreen</PresentationFormat>
  <Paragraphs>176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Anaheim</vt:lpstr>
      <vt:lpstr>Arial</vt:lpstr>
      <vt:lpstr>Calibri</vt:lpstr>
      <vt:lpstr>Calibri Light</vt:lpstr>
      <vt:lpstr>HoloLens MDL2 Assets</vt:lpstr>
      <vt:lpstr>Josefin Slab</vt:lpstr>
      <vt:lpstr>Staatliches</vt:lpstr>
      <vt:lpstr>Times New Roman</vt:lpstr>
      <vt:lpstr>Verdana</vt:lpstr>
      <vt:lpstr>Wingdings</vt:lpstr>
      <vt:lpstr>Office Theme</vt:lpstr>
      <vt:lpstr>Modele de politică macroprudențială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Aliman</dc:creator>
  <cp:lastModifiedBy> </cp:lastModifiedBy>
  <cp:revision>176</cp:revision>
  <dcterms:created xsi:type="dcterms:W3CDTF">2017-12-16T11:19:05Z</dcterms:created>
  <dcterms:modified xsi:type="dcterms:W3CDTF">2022-06-07T13:19:44Z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854e4d-cbd9-4add-afce-3efecf8cc4fb_Enabled">
    <vt:lpwstr>True</vt:lpwstr>
  </property>
  <property fmtid="{D5CDD505-2E9C-101B-9397-08002B2CF9AE}" pid="3" name="MSIP_Label_d4854e4d-cbd9-4add-afce-3efecf8cc4fb_SiteId">
    <vt:lpwstr>c4f8f904-47e9-4e03-8a3a-90619d4a24a0</vt:lpwstr>
  </property>
  <property fmtid="{D5CDD505-2E9C-101B-9397-08002B2CF9AE}" pid="4" name="MSIP_Label_d4854e4d-cbd9-4add-afce-3efecf8cc4fb_Owner">
    <vt:lpwstr>Mihai.Aliman@bnr.ro</vt:lpwstr>
  </property>
  <property fmtid="{D5CDD505-2E9C-101B-9397-08002B2CF9AE}" pid="5" name="MSIP_Label_d4854e4d-cbd9-4add-afce-3efecf8cc4fb_SetDate">
    <vt:lpwstr>2021-07-16T12:57:01.6189597Z</vt:lpwstr>
  </property>
  <property fmtid="{D5CDD505-2E9C-101B-9397-08002B2CF9AE}" pid="6" name="MSIP_Label_d4854e4d-cbd9-4add-afce-3efecf8cc4fb_Name">
    <vt:lpwstr>Extern</vt:lpwstr>
  </property>
  <property fmtid="{D5CDD505-2E9C-101B-9397-08002B2CF9AE}" pid="7" name="MSIP_Label_d4854e4d-cbd9-4add-afce-3efecf8cc4fb_Application">
    <vt:lpwstr>Microsoft Azure Information Protection</vt:lpwstr>
  </property>
  <property fmtid="{D5CDD505-2E9C-101B-9397-08002B2CF9AE}" pid="8" name="MSIP_Label_d4854e4d-cbd9-4add-afce-3efecf8cc4fb_ActionId">
    <vt:lpwstr>dc42d18d-17bc-49b2-b61b-9736851de1ac</vt:lpwstr>
  </property>
  <property fmtid="{D5CDD505-2E9C-101B-9397-08002B2CF9AE}" pid="9" name="MSIP_Label_d4854e4d-cbd9-4add-afce-3efecf8cc4fb_Extended_MSFT_Method">
    <vt:lpwstr>Manual</vt:lpwstr>
  </property>
  <property fmtid="{D5CDD505-2E9C-101B-9397-08002B2CF9AE}" pid="10" name="Sensitivity">
    <vt:lpwstr>Extern</vt:lpwstr>
  </property>
</Properties>
</file>