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16.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notesSlides/notesSlide17.xml" ContentType="application/vnd.openxmlformats-officedocument.presentationml.notesSlid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6" r:id="rId2"/>
    <p:sldId id="292" r:id="rId3"/>
    <p:sldId id="265" r:id="rId4"/>
    <p:sldId id="277" r:id="rId5"/>
    <p:sldId id="278" r:id="rId6"/>
    <p:sldId id="280" r:id="rId7"/>
    <p:sldId id="281" r:id="rId8"/>
    <p:sldId id="282" r:id="rId9"/>
    <p:sldId id="283" r:id="rId10"/>
    <p:sldId id="291" r:id="rId11"/>
    <p:sldId id="289" r:id="rId12"/>
    <p:sldId id="279" r:id="rId13"/>
    <p:sldId id="290" r:id="rId14"/>
    <p:sldId id="288" r:id="rId15"/>
    <p:sldId id="298" r:id="rId16"/>
    <p:sldId id="299" r:id="rId17"/>
    <p:sldId id="300" r:id="rId18"/>
    <p:sldId id="286" r:id="rId19"/>
    <p:sldId id="301" r:id="rId20"/>
    <p:sldId id="294" r:id="rId21"/>
    <p:sldId id="293" r:id="rId22"/>
    <p:sldId id="297" r:id="rId23"/>
    <p:sldId id="296" r:id="rId24"/>
    <p:sldId id="302" r:id="rId25"/>
    <p:sldId id="268" r:id="rId26"/>
    <p:sldId id="275" r:id="rId2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2"/>
    <a:srgbClr val="F1C232"/>
    <a:srgbClr val="434343"/>
    <a:srgbClr val="D9D9D9"/>
    <a:srgbClr val="FFE599"/>
    <a:srgbClr val="0E8BC6"/>
    <a:srgbClr val="222065"/>
    <a:srgbClr val="D1D4E0"/>
    <a:srgbClr val="5F6769"/>
    <a:srgbClr val="BCB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D:\Desktop\doctorat\articol%20pol.%20macroprudentiala\replicare%20gerali%202010\IRFs%202023%20-%20cu%20housing%20si%20ccyb.xlsx" TargetMode="External"/><Relationship Id="rId2" Type="http://schemas.microsoft.com/office/2011/relationships/chartColorStyle" Target="colors60.xml"/><Relationship Id="rId1" Type="http://schemas.microsoft.com/office/2011/relationships/chartStyle" Target="style60.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ihai%20Aliman\Desktop\doctorat\model%20politica%20macroprudentiala\replicari\gerali%202010\dataGerali%20eng%20actualiza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en-US" sz="1050" baseline="0" dirty="0" smtClean="0"/>
              <a:t>Quarterly </a:t>
            </a:r>
            <a:r>
              <a:rPr lang="en-US" sz="1050" baseline="0" dirty="0"/>
              <a:t>Growth of Household and NPISH final consumption expenditure</a:t>
            </a:r>
            <a:r>
              <a:rPr lang="ro-RO" sz="1050" baseline="0" dirty="0"/>
              <a:t>, Eurostat</a:t>
            </a:r>
            <a:endParaRPr lang="en-US" sz="1050" dirty="0"/>
          </a:p>
        </c:rich>
      </c:tx>
      <c:layout/>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Sheet1!$B$2:$B$64</c:f>
              <c:numCache>
                <c:formatCode>General</c:formatCode>
                <c:ptCount val="63"/>
                <c:pt idx="0">
                  <c:v>-1.10586256209089</c:v>
                </c:pt>
                <c:pt idx="1">
                  <c:v>-3.529113898302275</c:v>
                </c:pt>
                <c:pt idx="2">
                  <c:v>6.8152481275366297</c:v>
                </c:pt>
                <c:pt idx="3">
                  <c:v>1.3091306992270759</c:v>
                </c:pt>
                <c:pt idx="4">
                  <c:v>-2.229832228223275</c:v>
                </c:pt>
                <c:pt idx="5">
                  <c:v>1.9123753494591247</c:v>
                </c:pt>
                <c:pt idx="6">
                  <c:v>-7.8893083014029557</c:v>
                </c:pt>
                <c:pt idx="7">
                  <c:v>-2.8530014609490815</c:v>
                </c:pt>
                <c:pt idx="8">
                  <c:v>-3.2113026991074021</c:v>
                </c:pt>
                <c:pt idx="9">
                  <c:v>0.77308541335191194</c:v>
                </c:pt>
                <c:pt idx="10">
                  <c:v>2.0883087375360123</c:v>
                </c:pt>
                <c:pt idx="11">
                  <c:v>-5.9566573239313945</c:v>
                </c:pt>
                <c:pt idx="12">
                  <c:v>-1.4804535809810035</c:v>
                </c:pt>
                <c:pt idx="13">
                  <c:v>0.42600233097821161</c:v>
                </c:pt>
                <c:pt idx="14">
                  <c:v>4.6625641720323543</c:v>
                </c:pt>
                <c:pt idx="15">
                  <c:v>-1.9438166164580304</c:v>
                </c:pt>
                <c:pt idx="16">
                  <c:v>-0.87562416335905968</c:v>
                </c:pt>
                <c:pt idx="17">
                  <c:v>2.71193679345921</c:v>
                </c:pt>
                <c:pt idx="18">
                  <c:v>-1.469827977154273</c:v>
                </c:pt>
                <c:pt idx="19">
                  <c:v>1.5820576552619228</c:v>
                </c:pt>
                <c:pt idx="20">
                  <c:v>-0.47564982665026256</c:v>
                </c:pt>
                <c:pt idx="21">
                  <c:v>-1.9876636272954804</c:v>
                </c:pt>
                <c:pt idx="22">
                  <c:v>-2.755322812430697</c:v>
                </c:pt>
                <c:pt idx="23">
                  <c:v>-4.5817186003746651</c:v>
                </c:pt>
                <c:pt idx="24">
                  <c:v>0.34310863830813976</c:v>
                </c:pt>
                <c:pt idx="25">
                  <c:v>-0.42496357941201068</c:v>
                </c:pt>
                <c:pt idx="26">
                  <c:v>-0.22157942120094887</c:v>
                </c:pt>
                <c:pt idx="27">
                  <c:v>2.424322297623557</c:v>
                </c:pt>
                <c:pt idx="28">
                  <c:v>-2.2976818012229536</c:v>
                </c:pt>
                <c:pt idx="29">
                  <c:v>-0.41241501010100012</c:v>
                </c:pt>
                <c:pt idx="30">
                  <c:v>2.1210922445303062</c:v>
                </c:pt>
                <c:pt idx="31">
                  <c:v>-0.95936359744643063</c:v>
                </c:pt>
                <c:pt idx="32">
                  <c:v>1.7666358494536984</c:v>
                </c:pt>
                <c:pt idx="33">
                  <c:v>-1.2374242679657508</c:v>
                </c:pt>
                <c:pt idx="34">
                  <c:v>1.0519662165182488</c:v>
                </c:pt>
                <c:pt idx="35">
                  <c:v>-0.88791455310881806</c:v>
                </c:pt>
                <c:pt idx="36">
                  <c:v>2.1361481399463669</c:v>
                </c:pt>
                <c:pt idx="37">
                  <c:v>-0.24199803648729279</c:v>
                </c:pt>
                <c:pt idx="38">
                  <c:v>-0.39292180759279727</c:v>
                </c:pt>
                <c:pt idx="39">
                  <c:v>2.8659774457560374</c:v>
                </c:pt>
                <c:pt idx="40">
                  <c:v>4.2220848158818516</c:v>
                </c:pt>
                <c:pt idx="41">
                  <c:v>1.6334148195031064</c:v>
                </c:pt>
                <c:pt idx="42">
                  <c:v>-8.8356327197977036E-3</c:v>
                </c:pt>
                <c:pt idx="43">
                  <c:v>0.27467239221455586</c:v>
                </c:pt>
                <c:pt idx="44">
                  <c:v>0.85940929918753828</c:v>
                </c:pt>
                <c:pt idx="45">
                  <c:v>1.5887252200157933</c:v>
                </c:pt>
                <c:pt idx="46">
                  <c:v>0.39761163822241408</c:v>
                </c:pt>
                <c:pt idx="47">
                  <c:v>-1.2472761054830226</c:v>
                </c:pt>
                <c:pt idx="48">
                  <c:v>-3.3445131651522439</c:v>
                </c:pt>
                <c:pt idx="49">
                  <c:v>1.3036398779648763</c:v>
                </c:pt>
                <c:pt idx="50">
                  <c:v>2.5272995029234826</c:v>
                </c:pt>
                <c:pt idx="51">
                  <c:v>-2.1903133188939581</c:v>
                </c:pt>
                <c:pt idx="52">
                  <c:v>-11.539436391428461</c:v>
                </c:pt>
                <c:pt idx="53">
                  <c:v>4.3315825823757006</c:v>
                </c:pt>
                <c:pt idx="54">
                  <c:v>-0.85645157616194589</c:v>
                </c:pt>
                <c:pt idx="55">
                  <c:v>5.0712552793579082</c:v>
                </c:pt>
                <c:pt idx="56">
                  <c:v>-4.5815954840976918</c:v>
                </c:pt>
                <c:pt idx="57">
                  <c:v>8.6244720920508922</c:v>
                </c:pt>
                <c:pt idx="58">
                  <c:v>0.75249927214141288</c:v>
                </c:pt>
                <c:pt idx="59">
                  <c:v>-4.1542859636004819</c:v>
                </c:pt>
                <c:pt idx="60">
                  <c:v>1.1602987522208421</c:v>
                </c:pt>
                <c:pt idx="61">
                  <c:v>4.0506905224321734</c:v>
                </c:pt>
                <c:pt idx="62">
                  <c:v>5.5565092133149943</c:v>
                </c:pt>
              </c:numCache>
            </c:numRef>
          </c:val>
          <c:smooth val="0"/>
          <c:extLst>
            <c:ext xmlns:c16="http://schemas.microsoft.com/office/drawing/2014/chart" uri="{C3380CC4-5D6E-409C-BE32-E72D297353CC}">
              <c16:uniqueId val="{00000000-BED4-47CD-8818-FF33BAC5AD97}"/>
            </c:ext>
          </c:extLst>
        </c:ser>
        <c:dLbls>
          <c:showLegendKey val="0"/>
          <c:showVal val="0"/>
          <c:showCatName val="0"/>
          <c:showSerName val="0"/>
          <c:showPercent val="0"/>
          <c:showBubbleSize val="0"/>
        </c:dLbls>
        <c:smooth val="0"/>
        <c:axId val="2047677728"/>
        <c:axId val="2047670656"/>
      </c:lineChart>
      <c:catAx>
        <c:axId val="204767772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70656"/>
        <c:crosses val="autoZero"/>
        <c:auto val="1"/>
        <c:lblAlgn val="ctr"/>
        <c:lblOffset val="100"/>
        <c:noMultiLvlLbl val="0"/>
      </c:catAx>
      <c:valAx>
        <c:axId val="204767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77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a:t>
            </a:r>
            <a:r>
              <a:rPr lang="en-US" sz="1000" baseline="0"/>
              <a:t> Interest Rate on New Deposits by Households in lei, NBR</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33858267716535"/>
          <c:y val="0.3084027777777778"/>
          <c:w val="0.83810586176727908"/>
          <c:h val="0.40640091863517058"/>
        </c:manualLayout>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Sheet1!$M$2:$M$64</c:f>
              <c:numCache>
                <c:formatCode>General</c:formatCode>
                <c:ptCount val="63"/>
                <c:pt idx="0">
                  <c:v>6.6999999999999993</c:v>
                </c:pt>
                <c:pt idx="1">
                  <c:v>6.43</c:v>
                </c:pt>
                <c:pt idx="2">
                  <c:v>6.8466666666666667</c:v>
                </c:pt>
                <c:pt idx="3">
                  <c:v>7.5200000000000005</c:v>
                </c:pt>
                <c:pt idx="4">
                  <c:v>9.4666666666666668</c:v>
                </c:pt>
                <c:pt idx="5">
                  <c:v>10.719999999999999</c:v>
                </c:pt>
                <c:pt idx="6">
                  <c:v>13.753333333333332</c:v>
                </c:pt>
                <c:pt idx="7">
                  <c:v>16.193333333333332</c:v>
                </c:pt>
                <c:pt idx="8">
                  <c:v>14.773333333333333</c:v>
                </c:pt>
                <c:pt idx="9">
                  <c:v>10.949999999999998</c:v>
                </c:pt>
                <c:pt idx="10">
                  <c:v>9.8933333333333326</c:v>
                </c:pt>
                <c:pt idx="11">
                  <c:v>8.9933333333333341</c:v>
                </c:pt>
                <c:pt idx="12">
                  <c:v>7.44</c:v>
                </c:pt>
                <c:pt idx="13">
                  <c:v>7.4966666666666661</c:v>
                </c:pt>
                <c:pt idx="14">
                  <c:v>7.496666666666667</c:v>
                </c:pt>
                <c:pt idx="15">
                  <c:v>7.12</c:v>
                </c:pt>
                <c:pt idx="16">
                  <c:v>6.8070637219999997</c:v>
                </c:pt>
                <c:pt idx="17">
                  <c:v>6.623333333333334</c:v>
                </c:pt>
                <c:pt idx="18">
                  <c:v>6.5846023436666661</c:v>
                </c:pt>
                <c:pt idx="19">
                  <c:v>6.5166666666666666</c:v>
                </c:pt>
                <c:pt idx="20">
                  <c:v>5.7324123793333328</c:v>
                </c:pt>
                <c:pt idx="21">
                  <c:v>5.580000000000001</c:v>
                </c:pt>
                <c:pt idx="22">
                  <c:v>5.6533333333333333</c:v>
                </c:pt>
                <c:pt idx="23">
                  <c:v>5.5566666666666675</c:v>
                </c:pt>
                <c:pt idx="24">
                  <c:v>5.14</c:v>
                </c:pt>
                <c:pt idx="25">
                  <c:v>4.5866666666666669</c:v>
                </c:pt>
                <c:pt idx="26">
                  <c:v>4.0566666666666666</c:v>
                </c:pt>
                <c:pt idx="27">
                  <c:v>3.6033333333333335</c:v>
                </c:pt>
                <c:pt idx="28">
                  <c:v>3.2533333333333334</c:v>
                </c:pt>
                <c:pt idx="29">
                  <c:v>3.03</c:v>
                </c:pt>
                <c:pt idx="30">
                  <c:v>2.93</c:v>
                </c:pt>
                <c:pt idx="31">
                  <c:v>2.4600000000000004</c:v>
                </c:pt>
                <c:pt idx="32">
                  <c:v>1.9933333333333334</c:v>
                </c:pt>
                <c:pt idx="33">
                  <c:v>1.6566666666666665</c:v>
                </c:pt>
                <c:pt idx="34">
                  <c:v>1.5666666666666667</c:v>
                </c:pt>
                <c:pt idx="35">
                  <c:v>1.2233333333333334</c:v>
                </c:pt>
                <c:pt idx="36">
                  <c:v>1.0933333333333335</c:v>
                </c:pt>
                <c:pt idx="37">
                  <c:v>0.96666666666666667</c:v>
                </c:pt>
                <c:pt idx="38">
                  <c:v>0.91</c:v>
                </c:pt>
                <c:pt idx="39">
                  <c:v>0.87333333333333341</c:v>
                </c:pt>
                <c:pt idx="40">
                  <c:v>0.79999999999999993</c:v>
                </c:pt>
                <c:pt idx="41">
                  <c:v>0.7533333333333333</c:v>
                </c:pt>
                <c:pt idx="42">
                  <c:v>0.77</c:v>
                </c:pt>
                <c:pt idx="43">
                  <c:v>0.95000000000000007</c:v>
                </c:pt>
                <c:pt idx="44">
                  <c:v>1.0900000000000001</c:v>
                </c:pt>
                <c:pt idx="45">
                  <c:v>1.49</c:v>
                </c:pt>
                <c:pt idx="46">
                  <c:v>1.7433333333333334</c:v>
                </c:pt>
                <c:pt idx="47">
                  <c:v>1.64</c:v>
                </c:pt>
                <c:pt idx="48">
                  <c:v>1.6833333333333333</c:v>
                </c:pt>
                <c:pt idx="49">
                  <c:v>1.9066666666666665</c:v>
                </c:pt>
                <c:pt idx="50">
                  <c:v>2.0333333333333332</c:v>
                </c:pt>
                <c:pt idx="51">
                  <c:v>1.8499999999999999</c:v>
                </c:pt>
                <c:pt idx="52">
                  <c:v>1.7533333333333332</c:v>
                </c:pt>
                <c:pt idx="53">
                  <c:v>1.6566666666666665</c:v>
                </c:pt>
                <c:pt idx="54">
                  <c:v>1.5333333333333332</c:v>
                </c:pt>
                <c:pt idx="55">
                  <c:v>1.2866666666666664</c:v>
                </c:pt>
                <c:pt idx="56">
                  <c:v>1.0999999999999999</c:v>
                </c:pt>
                <c:pt idx="57">
                  <c:v>1.1566666666666665</c:v>
                </c:pt>
                <c:pt idx="58">
                  <c:v>1.3</c:v>
                </c:pt>
                <c:pt idx="59">
                  <c:v>1.6933333333333334</c:v>
                </c:pt>
                <c:pt idx="60">
                  <c:v>3.4033333333333329</c:v>
                </c:pt>
                <c:pt idx="61">
                  <c:v>6.1000000000000005</c:v>
                </c:pt>
                <c:pt idx="62">
                  <c:v>7.0633333333333335</c:v>
                </c:pt>
              </c:numCache>
            </c:numRef>
          </c:val>
          <c:smooth val="0"/>
          <c:extLst>
            <c:ext xmlns:c16="http://schemas.microsoft.com/office/drawing/2014/chart" uri="{C3380CC4-5D6E-409C-BE32-E72D297353CC}">
              <c16:uniqueId val="{00000000-C9BA-4B94-A378-5C1A188A2E4F}"/>
            </c:ext>
          </c:extLst>
        </c:ser>
        <c:dLbls>
          <c:showLegendKey val="0"/>
          <c:showVal val="0"/>
          <c:showCatName val="0"/>
          <c:showSerName val="0"/>
          <c:showPercent val="0"/>
          <c:showBubbleSize val="0"/>
        </c:dLbls>
        <c:smooth val="0"/>
        <c:axId val="1934549728"/>
        <c:axId val="1934545984"/>
      </c:lineChart>
      <c:catAx>
        <c:axId val="19345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4545984"/>
        <c:crosses val="autoZero"/>
        <c:auto val="1"/>
        <c:lblAlgn val="ctr"/>
        <c:lblOffset val="100"/>
        <c:noMultiLvlLbl val="0"/>
      </c:catAx>
      <c:valAx>
        <c:axId val="193454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4549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Interest Rate on New Real</a:t>
            </a:r>
            <a:r>
              <a:rPr lang="en-US" sz="1000" baseline="0"/>
              <a:t> Estate Loans to Households in lei, NBR</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Sheet1!$K$2:$K$64</c:f>
              <c:numCache>
                <c:formatCode>General</c:formatCode>
                <c:ptCount val="63"/>
                <c:pt idx="0">
                  <c:v>8.1702578909542414</c:v>
                </c:pt>
                <c:pt idx="1">
                  <c:v>8.2421244115234469</c:v>
                </c:pt>
                <c:pt idx="2">
                  <c:v>8.7665139182839997</c:v>
                </c:pt>
                <c:pt idx="3">
                  <c:v>9.6730173338367127</c:v>
                </c:pt>
                <c:pt idx="4">
                  <c:v>8.9071340102615455</c:v>
                </c:pt>
                <c:pt idx="5">
                  <c:v>8.8051296867161888</c:v>
                </c:pt>
                <c:pt idx="6">
                  <c:v>9.0274650954070825</c:v>
                </c:pt>
                <c:pt idx="7">
                  <c:v>9.8216066019986332</c:v>
                </c:pt>
                <c:pt idx="8">
                  <c:v>10.811719899016637</c:v>
                </c:pt>
                <c:pt idx="9">
                  <c:v>12.187881247533745</c:v>
                </c:pt>
                <c:pt idx="10">
                  <c:v>12.388551464711057</c:v>
                </c:pt>
                <c:pt idx="11">
                  <c:v>12.123333333333333</c:v>
                </c:pt>
                <c:pt idx="12">
                  <c:v>10.371814406478961</c:v>
                </c:pt>
                <c:pt idx="13">
                  <c:v>10.327593383500856</c:v>
                </c:pt>
                <c:pt idx="14">
                  <c:v>10.369676788587279</c:v>
                </c:pt>
                <c:pt idx="15">
                  <c:v>9.7834090317137683</c:v>
                </c:pt>
                <c:pt idx="16">
                  <c:v>8.2657275150095497</c:v>
                </c:pt>
                <c:pt idx="17">
                  <c:v>8.7998909910577918</c:v>
                </c:pt>
                <c:pt idx="18">
                  <c:v>8.3279354675688975</c:v>
                </c:pt>
                <c:pt idx="19">
                  <c:v>7.5686522745935889</c:v>
                </c:pt>
                <c:pt idx="20">
                  <c:v>6.9367851007826049</c:v>
                </c:pt>
                <c:pt idx="21">
                  <c:v>7.6113029381791764</c:v>
                </c:pt>
                <c:pt idx="22">
                  <c:v>8.1358628804883057</c:v>
                </c:pt>
                <c:pt idx="23">
                  <c:v>8.3658771282491298</c:v>
                </c:pt>
                <c:pt idx="24">
                  <c:v>7.2787979884601093</c:v>
                </c:pt>
                <c:pt idx="25">
                  <c:v>6.7621591722756804</c:v>
                </c:pt>
                <c:pt idx="26">
                  <c:v>5.5866901357539618</c:v>
                </c:pt>
                <c:pt idx="27">
                  <c:v>5.1358364901893951</c:v>
                </c:pt>
                <c:pt idx="28">
                  <c:v>5.3118140772976998</c:v>
                </c:pt>
                <c:pt idx="29">
                  <c:v>4.9143360644449556</c:v>
                </c:pt>
                <c:pt idx="30">
                  <c:v>4.9523349647398325</c:v>
                </c:pt>
                <c:pt idx="31">
                  <c:v>4.1690482009463921</c:v>
                </c:pt>
                <c:pt idx="32">
                  <c:v>3.9885188935465936</c:v>
                </c:pt>
                <c:pt idx="33">
                  <c:v>3.8967240867600226</c:v>
                </c:pt>
                <c:pt idx="34">
                  <c:v>3.9000229379391413</c:v>
                </c:pt>
                <c:pt idx="35">
                  <c:v>3.6299314363865882</c:v>
                </c:pt>
                <c:pt idx="36">
                  <c:v>3.2937861628723883</c:v>
                </c:pt>
                <c:pt idx="37">
                  <c:v>3.4642392001881928</c:v>
                </c:pt>
                <c:pt idx="38">
                  <c:v>3.5016867877165225</c:v>
                </c:pt>
                <c:pt idx="39">
                  <c:v>3.6003061733150141</c:v>
                </c:pt>
                <c:pt idx="40">
                  <c:v>3.481697208362561</c:v>
                </c:pt>
                <c:pt idx="41">
                  <c:v>3.4726085967748066</c:v>
                </c:pt>
                <c:pt idx="42">
                  <c:v>4.2261479031231763</c:v>
                </c:pt>
                <c:pt idx="43">
                  <c:v>4.644725436784392</c:v>
                </c:pt>
                <c:pt idx="44">
                  <c:v>4.8390478619268729</c:v>
                </c:pt>
                <c:pt idx="45">
                  <c:v>5.62553552018883</c:v>
                </c:pt>
                <c:pt idx="46">
                  <c:v>5.792276735614645</c:v>
                </c:pt>
                <c:pt idx="47">
                  <c:v>5.7694259131426158</c:v>
                </c:pt>
                <c:pt idx="48">
                  <c:v>5.5268058194056833</c:v>
                </c:pt>
                <c:pt idx="49">
                  <c:v>5.4023090715434847</c:v>
                </c:pt>
                <c:pt idx="50">
                  <c:v>5.4473960818629008</c:v>
                </c:pt>
                <c:pt idx="51">
                  <c:v>5.29993074132127</c:v>
                </c:pt>
                <c:pt idx="52">
                  <c:v>5.1621857690289037</c:v>
                </c:pt>
                <c:pt idx="53">
                  <c:v>5.2713715394970819</c:v>
                </c:pt>
                <c:pt idx="54">
                  <c:v>4.8700274236620062</c:v>
                </c:pt>
                <c:pt idx="55">
                  <c:v>4.6361337224906114</c:v>
                </c:pt>
                <c:pt idx="56">
                  <c:v>4.3162495880749354</c:v>
                </c:pt>
                <c:pt idx="57">
                  <c:v>3.8327393131956931</c:v>
                </c:pt>
                <c:pt idx="58">
                  <c:v>3.6964566452377148</c:v>
                </c:pt>
                <c:pt idx="59">
                  <c:v>3.8219440505977746</c:v>
                </c:pt>
                <c:pt idx="60">
                  <c:v>4.4443568736313148</c:v>
                </c:pt>
                <c:pt idx="61">
                  <c:v>5.4678347907327121</c:v>
                </c:pt>
                <c:pt idx="62">
                  <c:v>6.8635005590456641</c:v>
                </c:pt>
              </c:numCache>
            </c:numRef>
          </c:val>
          <c:smooth val="0"/>
          <c:extLst>
            <c:ext xmlns:c16="http://schemas.microsoft.com/office/drawing/2014/chart" uri="{C3380CC4-5D6E-409C-BE32-E72D297353CC}">
              <c16:uniqueId val="{00000000-E445-4B12-813F-545CC78E35EC}"/>
            </c:ext>
          </c:extLst>
        </c:ser>
        <c:dLbls>
          <c:showLegendKey val="0"/>
          <c:showVal val="0"/>
          <c:showCatName val="0"/>
          <c:showSerName val="0"/>
          <c:showPercent val="0"/>
          <c:showBubbleSize val="0"/>
        </c:dLbls>
        <c:smooth val="0"/>
        <c:axId val="2126170352"/>
        <c:axId val="2126167856"/>
      </c:lineChart>
      <c:catAx>
        <c:axId val="212617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67856"/>
        <c:crosses val="autoZero"/>
        <c:auto val="1"/>
        <c:lblAlgn val="ctr"/>
        <c:lblOffset val="100"/>
        <c:noMultiLvlLbl val="0"/>
      </c:catAx>
      <c:valAx>
        <c:axId val="2126167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70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a:t>
            </a:r>
            <a:r>
              <a:rPr lang="en-US" sz="1000" baseline="0"/>
              <a:t> Interest Rate on New Credits to Non FInancial Companies in lei, NBR</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Sheet1!$L$2:$L$64</c:f>
              <c:numCache>
                <c:formatCode>General</c:formatCode>
                <c:ptCount val="63"/>
                <c:pt idx="0">
                  <c:v>11.969999999999999</c:v>
                </c:pt>
                <c:pt idx="1">
                  <c:v>10.660000000000002</c:v>
                </c:pt>
                <c:pt idx="2">
                  <c:v>11.42</c:v>
                </c:pt>
                <c:pt idx="3">
                  <c:v>12.636666666666665</c:v>
                </c:pt>
                <c:pt idx="4">
                  <c:v>14.19</c:v>
                </c:pt>
                <c:pt idx="5">
                  <c:v>15.173333333333332</c:v>
                </c:pt>
                <c:pt idx="6">
                  <c:v>19.866666666666667</c:v>
                </c:pt>
                <c:pt idx="7">
                  <c:v>20.816666666666666</c:v>
                </c:pt>
                <c:pt idx="8">
                  <c:v>17.986666666666668</c:v>
                </c:pt>
                <c:pt idx="9">
                  <c:v>15.526666666666666</c:v>
                </c:pt>
                <c:pt idx="10">
                  <c:v>15.783333333333333</c:v>
                </c:pt>
                <c:pt idx="11">
                  <c:v>13.056666666666667</c:v>
                </c:pt>
                <c:pt idx="12">
                  <c:v>11.253333333333332</c:v>
                </c:pt>
                <c:pt idx="13">
                  <c:v>11.153333333333334</c:v>
                </c:pt>
                <c:pt idx="14">
                  <c:v>10.003333333333332</c:v>
                </c:pt>
                <c:pt idx="15">
                  <c:v>10.066666666666666</c:v>
                </c:pt>
                <c:pt idx="16">
                  <c:v>9.3666666666666654</c:v>
                </c:pt>
                <c:pt idx="17">
                  <c:v>9.4166666666666661</c:v>
                </c:pt>
                <c:pt idx="18">
                  <c:v>10.006666666666666</c:v>
                </c:pt>
                <c:pt idx="19">
                  <c:v>9.4866666666666664</c:v>
                </c:pt>
                <c:pt idx="20">
                  <c:v>9.2299999999999986</c:v>
                </c:pt>
                <c:pt idx="21">
                  <c:v>9.8066666666666666</c:v>
                </c:pt>
                <c:pt idx="22">
                  <c:v>9.7899999999999991</c:v>
                </c:pt>
                <c:pt idx="23">
                  <c:v>9.6333333333333329</c:v>
                </c:pt>
                <c:pt idx="24">
                  <c:v>9.413333333333334</c:v>
                </c:pt>
                <c:pt idx="25">
                  <c:v>8.4233333333333338</c:v>
                </c:pt>
                <c:pt idx="26">
                  <c:v>7.376666666666666</c:v>
                </c:pt>
                <c:pt idx="27">
                  <c:v>7.1833333333333336</c:v>
                </c:pt>
                <c:pt idx="28">
                  <c:v>6.6933333333333325</c:v>
                </c:pt>
                <c:pt idx="29">
                  <c:v>6.27</c:v>
                </c:pt>
                <c:pt idx="30">
                  <c:v>5.9333333333333327</c:v>
                </c:pt>
                <c:pt idx="31">
                  <c:v>5.2333333333333334</c:v>
                </c:pt>
                <c:pt idx="32">
                  <c:v>4.8566666666666665</c:v>
                </c:pt>
                <c:pt idx="33">
                  <c:v>4.6566666666666672</c:v>
                </c:pt>
                <c:pt idx="34">
                  <c:v>4.4800000000000004</c:v>
                </c:pt>
                <c:pt idx="35">
                  <c:v>4.333333333333333</c:v>
                </c:pt>
                <c:pt idx="36">
                  <c:v>4.08</c:v>
                </c:pt>
                <c:pt idx="37">
                  <c:v>3.7266666666666666</c:v>
                </c:pt>
                <c:pt idx="38">
                  <c:v>3.6966666666666668</c:v>
                </c:pt>
                <c:pt idx="39">
                  <c:v>3.8466666666666671</c:v>
                </c:pt>
                <c:pt idx="40">
                  <c:v>3.98</c:v>
                </c:pt>
                <c:pt idx="41">
                  <c:v>3.84</c:v>
                </c:pt>
                <c:pt idx="42">
                  <c:v>4.7333333333333334</c:v>
                </c:pt>
                <c:pt idx="43">
                  <c:v>4.9766666666666666</c:v>
                </c:pt>
                <c:pt idx="44">
                  <c:v>5.3566666666666665</c:v>
                </c:pt>
                <c:pt idx="45">
                  <c:v>5.9333333333333327</c:v>
                </c:pt>
                <c:pt idx="46">
                  <c:v>6.0066666666666668</c:v>
                </c:pt>
                <c:pt idx="47">
                  <c:v>6.0766666666666671</c:v>
                </c:pt>
                <c:pt idx="48">
                  <c:v>6.2166666666666677</c:v>
                </c:pt>
                <c:pt idx="49">
                  <c:v>5.71</c:v>
                </c:pt>
                <c:pt idx="50">
                  <c:v>5.8533333333333344</c:v>
                </c:pt>
                <c:pt idx="51">
                  <c:v>5.7433333333333323</c:v>
                </c:pt>
                <c:pt idx="52">
                  <c:v>5.246666666666667</c:v>
                </c:pt>
                <c:pt idx="53">
                  <c:v>4.5766666666666671</c:v>
                </c:pt>
                <c:pt idx="54">
                  <c:v>4.5933333333333328</c:v>
                </c:pt>
                <c:pt idx="55">
                  <c:v>4.47</c:v>
                </c:pt>
                <c:pt idx="56">
                  <c:v>4.1633333333333331</c:v>
                </c:pt>
                <c:pt idx="57">
                  <c:v>3.9599999999999995</c:v>
                </c:pt>
                <c:pt idx="58">
                  <c:v>4.4666666666666668</c:v>
                </c:pt>
                <c:pt idx="59">
                  <c:v>5.5933333333333328</c:v>
                </c:pt>
                <c:pt idx="60">
                  <c:v>7.2600000000000007</c:v>
                </c:pt>
                <c:pt idx="61">
                  <c:v>9.4233333333333338</c:v>
                </c:pt>
                <c:pt idx="62">
                  <c:v>10.18</c:v>
                </c:pt>
              </c:numCache>
            </c:numRef>
          </c:val>
          <c:smooth val="0"/>
          <c:extLst>
            <c:ext xmlns:c16="http://schemas.microsoft.com/office/drawing/2014/chart" uri="{C3380CC4-5D6E-409C-BE32-E72D297353CC}">
              <c16:uniqueId val="{00000000-63A3-4984-884E-BACD6BC1905D}"/>
            </c:ext>
          </c:extLst>
        </c:ser>
        <c:dLbls>
          <c:showLegendKey val="0"/>
          <c:showVal val="0"/>
          <c:showCatName val="0"/>
          <c:showSerName val="0"/>
          <c:showPercent val="0"/>
          <c:showBubbleSize val="0"/>
        </c:dLbls>
        <c:smooth val="0"/>
        <c:axId val="2047671488"/>
        <c:axId val="2047673152"/>
      </c:lineChart>
      <c:catAx>
        <c:axId val="2047671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73152"/>
        <c:crosses val="autoZero"/>
        <c:auto val="1"/>
        <c:lblAlgn val="ctr"/>
        <c:lblOffset val="100"/>
        <c:noMultiLvlLbl val="0"/>
      </c:catAx>
      <c:valAx>
        <c:axId val="204767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71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vi'!$B$32:$U$32</c:f>
              <c:numCache>
                <c:formatCode>General</c:formatCode>
                <c:ptCount val="20"/>
                <c:pt idx="0">
                  <c:v>4.27220588379899</c:v>
                </c:pt>
                <c:pt idx="1">
                  <c:v>0.928030139006636</c:v>
                </c:pt>
                <c:pt idx="2">
                  <c:v>-0.29590991828882401</c:v>
                </c:pt>
                <c:pt idx="3">
                  <c:v>-0.58471690505229001</c:v>
                </c:pt>
                <c:pt idx="4">
                  <c:v>-0.51528930616040003</c:v>
                </c:pt>
                <c:pt idx="5">
                  <c:v>-0.356650429687356</c:v>
                </c:pt>
                <c:pt idx="6">
                  <c:v>-0.21745108199695001</c:v>
                </c:pt>
                <c:pt idx="7">
                  <c:v>-0.126457060331126</c:v>
                </c:pt>
                <c:pt idx="8">
                  <c:v>-7.8034826272448801E-2</c:v>
                </c:pt>
                <c:pt idx="9">
                  <c:v>-5.6586462143078303E-2</c:v>
                </c:pt>
                <c:pt idx="10">
                  <c:v>-4.7885127816669398E-2</c:v>
                </c:pt>
                <c:pt idx="11">
                  <c:v>-4.27622414025342E-2</c:v>
                </c:pt>
                <c:pt idx="12">
                  <c:v>-3.6948218201417402E-2</c:v>
                </c:pt>
                <c:pt idx="13">
                  <c:v>-2.9494395657755801E-2</c:v>
                </c:pt>
                <c:pt idx="14">
                  <c:v>-2.1102397544003899E-2</c:v>
                </c:pt>
                <c:pt idx="15">
                  <c:v>-1.2913164538436399E-2</c:v>
                </c:pt>
                <c:pt idx="16">
                  <c:v>-5.8487232594217602E-3</c:v>
                </c:pt>
                <c:pt idx="17">
                  <c:v>-3.86371407671948E-4</c:v>
                </c:pt>
                <c:pt idx="18">
                  <c:v>3.4102551977286399E-3</c:v>
                </c:pt>
                <c:pt idx="19">
                  <c:v>5.7529046880728796E-3</c:v>
                </c:pt>
              </c:numCache>
            </c:numRef>
          </c:val>
          <c:smooth val="0"/>
          <c:extLst>
            <c:ext xmlns:c16="http://schemas.microsoft.com/office/drawing/2014/chart" uri="{C3380CC4-5D6E-409C-BE32-E72D297353CC}">
              <c16:uniqueId val="{00000000-979B-4493-8F15-90D55F74E90D}"/>
            </c:ext>
          </c:extLst>
        </c:ser>
        <c:ser>
          <c:idx val="2"/>
          <c:order val="2"/>
          <c:spPr>
            <a:ln w="28575" cap="rnd">
              <a:solidFill>
                <a:schemeClr val="accent4"/>
              </a:solidFill>
              <a:round/>
            </a:ln>
            <a:effectLst/>
          </c:spPr>
          <c:marker>
            <c:symbol val="none"/>
          </c:marker>
          <c:val>
            <c:numRef>
              <c:f>'soc vi'!$B$46:$U$46</c:f>
              <c:numCache>
                <c:formatCode>General</c:formatCode>
                <c:ptCount val="20"/>
                <c:pt idx="0">
                  <c:v>5.1857858853693699</c:v>
                </c:pt>
                <c:pt idx="1">
                  <c:v>1.0721561807031299</c:v>
                </c:pt>
                <c:pt idx="2">
                  <c:v>-0.44269185373245801</c:v>
                </c:pt>
                <c:pt idx="3">
                  <c:v>-0.79040848401925401</c:v>
                </c:pt>
                <c:pt idx="4">
                  <c:v>-0.684501409477839</c:v>
                </c:pt>
                <c:pt idx="5">
                  <c:v>-0.46524914223527702</c:v>
                </c:pt>
                <c:pt idx="6">
                  <c:v>-0.27294531701636499</c:v>
                </c:pt>
                <c:pt idx="7">
                  <c:v>-0.14573239892753301</c:v>
                </c:pt>
                <c:pt idx="8">
                  <c:v>-7.6751524824537606E-2</c:v>
                </c:pt>
                <c:pt idx="9">
                  <c:v>-4.5661606855626598E-2</c:v>
                </c:pt>
                <c:pt idx="10">
                  <c:v>-3.3577963866652898E-2</c:v>
                </c:pt>
                <c:pt idx="11">
                  <c:v>-2.8069314794679098E-2</c:v>
                </c:pt>
                <c:pt idx="12">
                  <c:v>-2.30627339976304E-2</c:v>
                </c:pt>
                <c:pt idx="13" formatCode="0.00E+00">
                  <c:v>-1.68369978348821E-2</c:v>
                </c:pt>
                <c:pt idx="14">
                  <c:v>-9.86783319759388E-3</c:v>
                </c:pt>
                <c:pt idx="15">
                  <c:v>-3.2655131792778099E-3</c:v>
                </c:pt>
                <c:pt idx="16">
                  <c:v>2.0689155336555101E-3</c:v>
                </c:pt>
                <c:pt idx="17">
                  <c:v>5.7284745900074699E-3</c:v>
                </c:pt>
                <c:pt idx="18">
                  <c:v>7.7585815577327901E-3</c:v>
                </c:pt>
                <c:pt idx="19">
                  <c:v>8.4849060219014394E-3</c:v>
                </c:pt>
              </c:numCache>
            </c:numRef>
          </c:val>
          <c:smooth val="0"/>
          <c:extLst>
            <c:ext xmlns:c16="http://schemas.microsoft.com/office/drawing/2014/chart" uri="{C3380CC4-5D6E-409C-BE32-E72D297353CC}">
              <c16:uniqueId val="{00000001-979B-4493-8F15-90D55F74E90D}"/>
            </c:ext>
          </c:extLst>
        </c:ser>
        <c:ser>
          <c:idx val="3"/>
          <c:order val="3"/>
          <c:spPr>
            <a:ln w="28575" cap="rnd">
              <a:solidFill>
                <a:schemeClr val="accent6"/>
              </a:solidFill>
              <a:round/>
            </a:ln>
            <a:effectLst/>
          </c:spPr>
          <c:marker>
            <c:symbol val="none"/>
          </c:marker>
          <c:val>
            <c:numRef>
              <c:f>'soc vi'!$B$18:$U$18</c:f>
              <c:numCache>
                <c:formatCode>General</c:formatCode>
                <c:ptCount val="20"/>
                <c:pt idx="0">
                  <c:v>4.0535832775949796</c:v>
                </c:pt>
                <c:pt idx="1">
                  <c:v>0.887750856867632</c:v>
                </c:pt>
                <c:pt idx="2">
                  <c:v>-0.267305678242441</c:v>
                </c:pt>
                <c:pt idx="3">
                  <c:v>-0.53238293314890806</c:v>
                </c:pt>
                <c:pt idx="4">
                  <c:v>-0.46778274017497901</c:v>
                </c:pt>
                <c:pt idx="5">
                  <c:v>-0.32317761628054797</c:v>
                </c:pt>
                <c:pt idx="6">
                  <c:v>-0.198472676339533</c:v>
                </c:pt>
                <c:pt idx="7">
                  <c:v>-0.11880356567186599</c:v>
                </c:pt>
                <c:pt idx="8">
                  <c:v>-7.7683195111724695E-2</c:v>
                </c:pt>
                <c:pt idx="9">
                  <c:v>-6.0079409151383399E-2</c:v>
                </c:pt>
                <c:pt idx="10">
                  <c:v>-5.2844984441549697E-2</c:v>
                </c:pt>
                <c:pt idx="11">
                  <c:v>-4.7856182406321703E-2</c:v>
                </c:pt>
                <c:pt idx="12">
                  <c:v>-4.1603386357862898E-2</c:v>
                </c:pt>
                <c:pt idx="13">
                  <c:v>-3.3572050737974403E-2</c:v>
                </c:pt>
                <c:pt idx="14">
                  <c:v>-2.4642459856924401E-2</c:v>
                </c:pt>
                <c:pt idx="15">
                  <c:v>-1.59823136981747E-2</c:v>
                </c:pt>
                <c:pt idx="16">
                  <c:v>-8.4782137680969906E-3</c:v>
                </c:pt>
                <c:pt idx="17">
                  <c:v>-2.56725707174499E-3</c:v>
                </c:pt>
                <c:pt idx="18">
                  <c:v>1.70624929458407E-3</c:v>
                </c:pt>
                <c:pt idx="19">
                  <c:v>4.54915652725174E-3</c:v>
                </c:pt>
              </c:numCache>
            </c:numRef>
          </c:val>
          <c:smooth val="0"/>
          <c:extLst>
            <c:ext xmlns:c16="http://schemas.microsoft.com/office/drawing/2014/chart" uri="{C3380CC4-5D6E-409C-BE32-E72D297353CC}">
              <c16:uniqueId val="{00000002-979B-4493-8F15-90D55F74E90D}"/>
            </c:ext>
          </c:extLst>
        </c:ser>
        <c:dLbls>
          <c:showLegendKey val="0"/>
          <c:showVal val="0"/>
          <c:showCatName val="0"/>
          <c:showSerName val="0"/>
          <c:showPercent val="0"/>
          <c:showBubbleSize val="0"/>
        </c:dLbls>
        <c:marker val="1"/>
        <c:smooth val="0"/>
        <c:axId val="1736539887"/>
        <c:axId val="1736540303"/>
      </c:lineChart>
      <c:lineChart>
        <c:grouping val="standard"/>
        <c:varyColors val="0"/>
        <c:ser>
          <c:idx val="0"/>
          <c:order val="0"/>
          <c:spPr>
            <a:ln w="28575" cap="rnd">
              <a:solidFill>
                <a:schemeClr val="accent1"/>
              </a:solidFill>
              <a:round/>
            </a:ln>
            <a:effectLst/>
          </c:spPr>
          <c:marker>
            <c:symbol val="none"/>
          </c:marker>
          <c:val>
            <c:numRef>
              <c:f>'soc vi'!$B$4:$U$4</c:f>
              <c:numCache>
                <c:formatCode>General</c:formatCode>
                <c:ptCount val="20"/>
                <c:pt idx="0">
                  <c:v>5.6467476298803602E-2</c:v>
                </c:pt>
                <c:pt idx="1">
                  <c:v>3.1559525948754399E-2</c:v>
                </c:pt>
                <c:pt idx="2">
                  <c:v>1.53729522260075E-2</c:v>
                </c:pt>
                <c:pt idx="3">
                  <c:v>5.3038809270322699E-3</c:v>
                </c:pt>
                <c:pt idx="4">
                  <c:v>-5.9140663723944399E-4</c:v>
                </c:pt>
                <c:pt idx="5">
                  <c:v>-3.7261307044946798E-3</c:v>
                </c:pt>
                <c:pt idx="6">
                  <c:v>-5.10198791893046E-3</c:v>
                </c:pt>
                <c:pt idx="7">
                  <c:v>-5.4105761102949401E-3</c:v>
                </c:pt>
                <c:pt idx="8">
                  <c:v>-5.1159395379487601E-3</c:v>
                </c:pt>
                <c:pt idx="9">
                  <c:v>-4.5193572123673996E-3</c:v>
                </c:pt>
                <c:pt idx="10">
                  <c:v>-3.8086416806022401E-3</c:v>
                </c:pt>
                <c:pt idx="11">
                  <c:v>-3.0946169284495899E-3</c:v>
                </c:pt>
                <c:pt idx="12">
                  <c:v>-2.4374084014304699E-3</c:v>
                </c:pt>
                <c:pt idx="13">
                  <c:v>-1.8649081076622699E-3</c:v>
                </c:pt>
                <c:pt idx="14" formatCode="0.00E+00">
                  <c:v>-1.38540683682908E-3</c:v>
                </c:pt>
                <c:pt idx="15">
                  <c:v>-9.9599646723902402E-4</c:v>
                </c:pt>
                <c:pt idx="16">
                  <c:v>-6.8798469869424405E-4</c:v>
                </c:pt>
                <c:pt idx="17">
                  <c:v>-4.5025448724267403E-4</c:v>
                </c:pt>
                <c:pt idx="18">
                  <c:v>-2.7124770107267399E-4</c:v>
                </c:pt>
                <c:pt idx="19">
                  <c:v>-1.40054870573891E-4</c:v>
                </c:pt>
              </c:numCache>
            </c:numRef>
          </c:val>
          <c:smooth val="0"/>
          <c:extLst>
            <c:ext xmlns:c16="http://schemas.microsoft.com/office/drawing/2014/chart" uri="{C3380CC4-5D6E-409C-BE32-E72D297353CC}">
              <c16:uniqueId val="{00000003-979B-4493-8F15-90D55F74E90D}"/>
            </c:ext>
          </c:extLst>
        </c:ser>
        <c:dLbls>
          <c:showLegendKey val="0"/>
          <c:showVal val="0"/>
          <c:showCatName val="0"/>
          <c:showSerName val="0"/>
          <c:showPercent val="0"/>
          <c:showBubbleSize val="0"/>
        </c:dLbls>
        <c:marker val="1"/>
        <c:smooth val="0"/>
        <c:axId val="1733862287"/>
        <c:axId val="1733862703"/>
      </c:lineChart>
      <c:catAx>
        <c:axId val="17365398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40303"/>
        <c:crosses val="autoZero"/>
        <c:auto val="1"/>
        <c:lblAlgn val="ctr"/>
        <c:lblOffset val="100"/>
        <c:noMultiLvlLbl val="0"/>
      </c:catAx>
      <c:valAx>
        <c:axId val="173654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39887"/>
        <c:crosses val="autoZero"/>
        <c:crossBetween val="between"/>
      </c:valAx>
      <c:valAx>
        <c:axId val="173386270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862287"/>
        <c:crosses val="max"/>
        <c:crossBetween val="between"/>
      </c:valAx>
      <c:catAx>
        <c:axId val="1733862287"/>
        <c:scaling>
          <c:orientation val="minMax"/>
        </c:scaling>
        <c:delete val="1"/>
        <c:axPos val="b"/>
        <c:majorTickMark val="out"/>
        <c:minorTickMark val="none"/>
        <c:tickLblPos val="nextTo"/>
        <c:crossAx val="173386270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vi'!$B$33:$U$33</c:f>
              <c:numCache>
                <c:formatCode>General</c:formatCode>
                <c:ptCount val="20"/>
                <c:pt idx="0">
                  <c:v>2.8178845790390201</c:v>
                </c:pt>
                <c:pt idx="1">
                  <c:v>1.07472626231586</c:v>
                </c:pt>
                <c:pt idx="2">
                  <c:v>7.98363355167266E-2</c:v>
                </c:pt>
                <c:pt idx="3">
                  <c:v>-0.369307612797106</c:v>
                </c:pt>
                <c:pt idx="4">
                  <c:v>-0.49116917234028201</c:v>
                </c:pt>
                <c:pt idx="5">
                  <c:v>-0.45512199906568201</c:v>
                </c:pt>
                <c:pt idx="6">
                  <c:v>-0.367204950868257</c:v>
                </c:pt>
                <c:pt idx="7">
                  <c:v>-0.28066155131292198</c:v>
                </c:pt>
                <c:pt idx="8">
                  <c:v>-0.21408100330902299</c:v>
                </c:pt>
                <c:pt idx="9">
                  <c:v>-0.167935065293911</c:v>
                </c:pt>
                <c:pt idx="10">
                  <c:v>-0.136054950396819</c:v>
                </c:pt>
                <c:pt idx="11">
                  <c:v>-0.111938177192642</c:v>
                </c:pt>
                <c:pt idx="12">
                  <c:v>-9.1225059422282304E-2</c:v>
                </c:pt>
                <c:pt idx="13">
                  <c:v>-7.19419483578152E-2</c:v>
                </c:pt>
                <c:pt idx="14">
                  <c:v>-5.3787694581614302E-2</c:v>
                </c:pt>
                <c:pt idx="15">
                  <c:v>-3.7257959018655903E-2</c:v>
                </c:pt>
                <c:pt idx="16">
                  <c:v>-2.2981053257594902E-2</c:v>
                </c:pt>
                <c:pt idx="17">
                  <c:v>-1.13580391358545E-2</c:v>
                </c:pt>
                <c:pt idx="18">
                  <c:v>-2.4552005113815901E-3</c:v>
                </c:pt>
                <c:pt idx="19">
                  <c:v>3.9496841068546997E-3</c:v>
                </c:pt>
              </c:numCache>
            </c:numRef>
          </c:val>
          <c:smooth val="0"/>
          <c:extLst>
            <c:ext xmlns:c16="http://schemas.microsoft.com/office/drawing/2014/chart" uri="{C3380CC4-5D6E-409C-BE32-E72D297353CC}">
              <c16:uniqueId val="{00000000-82BF-48D3-81CF-20CED199BAFD}"/>
            </c:ext>
          </c:extLst>
        </c:ser>
        <c:ser>
          <c:idx val="2"/>
          <c:order val="2"/>
          <c:spPr>
            <a:ln w="28575" cap="rnd">
              <a:solidFill>
                <a:schemeClr val="accent4"/>
              </a:solidFill>
              <a:round/>
            </a:ln>
            <a:effectLst/>
          </c:spPr>
          <c:marker>
            <c:symbol val="none"/>
          </c:marker>
          <c:val>
            <c:numRef>
              <c:f>'soc vi'!$B$47:$U$47</c:f>
              <c:numCache>
                <c:formatCode>General</c:formatCode>
                <c:ptCount val="20"/>
                <c:pt idx="0">
                  <c:v>3.3981830187443798</c:v>
                </c:pt>
                <c:pt idx="1">
                  <c:v>1.2318323532089399</c:v>
                </c:pt>
                <c:pt idx="2">
                  <c:v>-6.7687653242693999E-3</c:v>
                </c:pt>
                <c:pt idx="3">
                  <c:v>-0.55425286812401098</c:v>
                </c:pt>
                <c:pt idx="4">
                  <c:v>-0.68316617769888499</c:v>
                </c:pt>
                <c:pt idx="5">
                  <c:v>-0.61038435809325897</c:v>
                </c:pt>
                <c:pt idx="6">
                  <c:v>-0.473768590284038</c:v>
                </c:pt>
                <c:pt idx="7">
                  <c:v>-0.34328722871478101</c:v>
                </c:pt>
                <c:pt idx="8">
                  <c:v>-0.24356652655865799</c:v>
                </c:pt>
                <c:pt idx="9">
                  <c:v>-0.175175765322514</c:v>
                </c:pt>
                <c:pt idx="10">
                  <c:v>-0.129652861024634</c:v>
                </c:pt>
                <c:pt idx="11">
                  <c:v>-9.7868099488112495E-2</c:v>
                </c:pt>
                <c:pt idx="12">
                  <c:v>-7.3374366799900503E-2</c:v>
                </c:pt>
                <c:pt idx="13">
                  <c:v>-5.2809540876264098E-2</c:v>
                </c:pt>
                <c:pt idx="14">
                  <c:v>-3.5025592449557101E-2</c:v>
                </c:pt>
                <c:pt idx="15">
                  <c:v>-1.9991040240006999E-2</c:v>
                </c:pt>
                <c:pt idx="16">
                  <c:v>-7.9577484663539994E-3</c:v>
                </c:pt>
                <c:pt idx="17">
                  <c:v>9.8799966449059106E-4</c:v>
                </c:pt>
                <c:pt idx="18">
                  <c:v>7.0594635586012098E-3</c:v>
                </c:pt>
                <c:pt idx="19">
                  <c:v>1.0716677398699701E-2</c:v>
                </c:pt>
              </c:numCache>
            </c:numRef>
          </c:val>
          <c:smooth val="0"/>
          <c:extLst>
            <c:ext xmlns:c16="http://schemas.microsoft.com/office/drawing/2014/chart" uri="{C3380CC4-5D6E-409C-BE32-E72D297353CC}">
              <c16:uniqueId val="{00000001-82BF-48D3-81CF-20CED199BAFD}"/>
            </c:ext>
          </c:extLst>
        </c:ser>
        <c:ser>
          <c:idx val="3"/>
          <c:order val="3"/>
          <c:spPr>
            <a:ln w="28575" cap="rnd">
              <a:solidFill>
                <a:schemeClr val="accent6"/>
              </a:solidFill>
              <a:round/>
            </a:ln>
            <a:effectLst/>
          </c:spPr>
          <c:marker>
            <c:symbol val="none"/>
          </c:marker>
          <c:val>
            <c:numRef>
              <c:f>'soc vi'!$B$19:$U$19</c:f>
              <c:numCache>
                <c:formatCode>General</c:formatCode>
                <c:ptCount val="20"/>
                <c:pt idx="0">
                  <c:v>2.9100083029983899</c:v>
                </c:pt>
                <c:pt idx="1">
                  <c:v>1.08885003287764</c:v>
                </c:pt>
                <c:pt idx="2">
                  <c:v>8.3270505426142893E-2</c:v>
                </c:pt>
                <c:pt idx="3">
                  <c:v>-0.35244563427813802</c:v>
                </c:pt>
                <c:pt idx="4">
                  <c:v>-0.46461420596793301</c:v>
                </c:pt>
                <c:pt idx="5">
                  <c:v>-0.426556516745633</c:v>
                </c:pt>
                <c:pt idx="6">
                  <c:v>-0.342939891044439</c:v>
                </c:pt>
                <c:pt idx="7">
                  <c:v>-0.26385797022930002</c:v>
                </c:pt>
                <c:pt idx="8">
                  <c:v>-0.205070814405406</c:v>
                </c:pt>
                <c:pt idx="9">
                  <c:v>-0.16534319418482299</c:v>
                </c:pt>
                <c:pt idx="10">
                  <c:v>-0.137899461400706</c:v>
                </c:pt>
                <c:pt idx="11">
                  <c:v>-0.116359675497441</c:v>
                </c:pt>
                <c:pt idx="12">
                  <c:v>-9.6814061422796402E-2</c:v>
                </c:pt>
                <c:pt idx="13">
                  <c:v>-7.7780000323847395E-2</c:v>
                </c:pt>
                <c:pt idx="14">
                  <c:v>-5.9344748923424499E-2</c:v>
                </c:pt>
                <c:pt idx="15">
                  <c:v>-4.22547158684283E-2</c:v>
                </c:pt>
                <c:pt idx="16">
                  <c:v>-2.7275579139209898E-2</c:v>
                </c:pt>
                <c:pt idx="17">
                  <c:v>-1.48753724560207E-2</c:v>
                </c:pt>
                <c:pt idx="18">
                  <c:v>-5.1547266273712601E-3</c:v>
                </c:pt>
                <c:pt idx="19">
                  <c:v>2.0833094496954798E-3</c:v>
                </c:pt>
              </c:numCache>
            </c:numRef>
          </c:val>
          <c:smooth val="0"/>
          <c:extLst>
            <c:ext xmlns:c16="http://schemas.microsoft.com/office/drawing/2014/chart" uri="{C3380CC4-5D6E-409C-BE32-E72D297353CC}">
              <c16:uniqueId val="{00000002-82BF-48D3-81CF-20CED199BAFD}"/>
            </c:ext>
          </c:extLst>
        </c:ser>
        <c:dLbls>
          <c:showLegendKey val="0"/>
          <c:showVal val="0"/>
          <c:showCatName val="0"/>
          <c:showSerName val="0"/>
          <c:showPercent val="0"/>
          <c:showBubbleSize val="0"/>
        </c:dLbls>
        <c:marker val="1"/>
        <c:smooth val="0"/>
        <c:axId val="1904892655"/>
        <c:axId val="1904893071"/>
      </c:lineChart>
      <c:lineChart>
        <c:grouping val="standard"/>
        <c:varyColors val="0"/>
        <c:ser>
          <c:idx val="0"/>
          <c:order val="0"/>
          <c:spPr>
            <a:ln w="28575" cap="rnd">
              <a:solidFill>
                <a:schemeClr val="accent1"/>
              </a:solidFill>
              <a:round/>
            </a:ln>
            <a:effectLst/>
          </c:spPr>
          <c:marker>
            <c:symbol val="none"/>
          </c:marker>
          <c:val>
            <c:numRef>
              <c:f>'soc vi'!$B$5:$U$5</c:f>
              <c:numCache>
                <c:formatCode>General</c:formatCode>
                <c:ptCount val="20"/>
                <c:pt idx="0">
                  <c:v>5.9984417181895303E-2</c:v>
                </c:pt>
                <c:pt idx="1">
                  <c:v>3.3036985309879099E-2</c:v>
                </c:pt>
                <c:pt idx="2">
                  <c:v>1.5790212627406298E-2</c:v>
                </c:pt>
                <c:pt idx="3">
                  <c:v>5.2208835067215596E-3</c:v>
                </c:pt>
                <c:pt idx="4">
                  <c:v>-8.6811259580432698E-4</c:v>
                </c:pt>
                <c:pt idx="5">
                  <c:v>-4.0393907244906701E-3</c:v>
                </c:pt>
                <c:pt idx="6">
                  <c:v>-5.3798816752257403E-3</c:v>
                </c:pt>
                <c:pt idx="7">
                  <c:v>-5.6275946724033696E-3</c:v>
                </c:pt>
                <c:pt idx="8">
                  <c:v>-5.27008407066187E-3</c:v>
                </c:pt>
                <c:pt idx="9">
                  <c:v>-4.6190889466686301E-3</c:v>
                </c:pt>
                <c:pt idx="10">
                  <c:v>-3.8658061335317098E-3</c:v>
                </c:pt>
                <c:pt idx="11">
                  <c:v>-3.1208962097295499E-3</c:v>
                </c:pt>
                <c:pt idx="12">
                  <c:v>-2.4427827616477801E-3</c:v>
                </c:pt>
                <c:pt idx="13">
                  <c:v>-1.8572031999433099E-3</c:v>
                </c:pt>
                <c:pt idx="14">
                  <c:v>-1.3703804946301201E-3</c:v>
                </c:pt>
                <c:pt idx="15">
                  <c:v>-9.7765399178850699E-4</c:v>
                </c:pt>
                <c:pt idx="16">
                  <c:v>-6.6895507714814805E-4</c:v>
                </c:pt>
                <c:pt idx="17">
                  <c:v>-4.3214493910159702E-4</c:v>
                </c:pt>
                <c:pt idx="18">
                  <c:v>-2.5494234227441099E-4</c:v>
                </c:pt>
                <c:pt idx="19">
                  <c:v>-1.25949294167427E-4</c:v>
                </c:pt>
              </c:numCache>
            </c:numRef>
          </c:val>
          <c:smooth val="0"/>
          <c:extLst>
            <c:ext xmlns:c16="http://schemas.microsoft.com/office/drawing/2014/chart" uri="{C3380CC4-5D6E-409C-BE32-E72D297353CC}">
              <c16:uniqueId val="{00000003-82BF-48D3-81CF-20CED199BAFD}"/>
            </c:ext>
          </c:extLst>
        </c:ser>
        <c:dLbls>
          <c:showLegendKey val="0"/>
          <c:showVal val="0"/>
          <c:showCatName val="0"/>
          <c:showSerName val="0"/>
          <c:showPercent val="0"/>
          <c:showBubbleSize val="0"/>
        </c:dLbls>
        <c:marker val="1"/>
        <c:smooth val="0"/>
        <c:axId val="1730954079"/>
        <c:axId val="1730953663"/>
      </c:lineChart>
      <c:catAx>
        <c:axId val="1904892655"/>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3071"/>
        <c:crosses val="autoZero"/>
        <c:auto val="1"/>
        <c:lblAlgn val="ctr"/>
        <c:lblOffset val="100"/>
        <c:noMultiLvlLbl val="0"/>
      </c:catAx>
      <c:valAx>
        <c:axId val="1904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2655"/>
        <c:crosses val="autoZero"/>
        <c:crossBetween val="between"/>
      </c:valAx>
      <c:valAx>
        <c:axId val="1730953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4079"/>
        <c:crosses val="max"/>
        <c:crossBetween val="between"/>
      </c:valAx>
      <c:catAx>
        <c:axId val="1730954079"/>
        <c:scaling>
          <c:orientation val="minMax"/>
        </c:scaling>
        <c:delete val="1"/>
        <c:axPos val="b"/>
        <c:majorTickMark val="out"/>
        <c:minorTickMark val="none"/>
        <c:tickLblPos val="nextTo"/>
        <c:crossAx val="1730953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vi'!$B$35:$U$35</c:f>
              <c:numCache>
                <c:formatCode>General</c:formatCode>
                <c:ptCount val="20"/>
                <c:pt idx="0">
                  <c:v>-4.5358280010909198</c:v>
                </c:pt>
                <c:pt idx="1">
                  <c:v>-4.7067159401127601</c:v>
                </c:pt>
                <c:pt idx="2">
                  <c:v>-3.9090237048328098</c:v>
                </c:pt>
                <c:pt idx="3">
                  <c:v>-2.94328037822322</c:v>
                </c:pt>
                <c:pt idx="4">
                  <c:v>-2.0485820018991201</c:v>
                </c:pt>
                <c:pt idx="5">
                  <c:v>-1.31657615962871</c:v>
                </c:pt>
                <c:pt idx="6">
                  <c:v>-0.76001720931546402</c:v>
                </c:pt>
                <c:pt idx="7">
                  <c:v>-0.35735117709342001</c:v>
                </c:pt>
                <c:pt idx="8">
                  <c:v>-7.7669347669314007E-2</c:v>
                </c:pt>
                <c:pt idx="9">
                  <c:v>0.10787599872065801</c:v>
                </c:pt>
                <c:pt idx="10">
                  <c:v>0.22254100725515999</c:v>
                </c:pt>
                <c:pt idx="11">
                  <c:v>0.28417098832753102</c:v>
                </c:pt>
                <c:pt idx="12">
                  <c:v>0.30655000801482402</c:v>
                </c:pt>
                <c:pt idx="13">
                  <c:v>0.30068319203402899</c:v>
                </c:pt>
                <c:pt idx="14">
                  <c:v>0.27561549731189</c:v>
                </c:pt>
                <c:pt idx="15">
                  <c:v>0.23881875698319299</c:v>
                </c:pt>
                <c:pt idx="16">
                  <c:v>0.19632472977943399</c:v>
                </c:pt>
                <c:pt idx="17">
                  <c:v>0.15277502125420001</c:v>
                </c:pt>
                <c:pt idx="18">
                  <c:v>0.11149431749939299</c:v>
                </c:pt>
                <c:pt idx="19">
                  <c:v>7.4626619083716206E-2</c:v>
                </c:pt>
              </c:numCache>
            </c:numRef>
          </c:val>
          <c:smooth val="0"/>
          <c:extLst>
            <c:ext xmlns:c16="http://schemas.microsoft.com/office/drawing/2014/chart" uri="{C3380CC4-5D6E-409C-BE32-E72D297353CC}">
              <c16:uniqueId val="{00000000-C4F8-4DC2-89B4-7753DE567DF9}"/>
            </c:ext>
          </c:extLst>
        </c:ser>
        <c:ser>
          <c:idx val="2"/>
          <c:order val="2"/>
          <c:spPr>
            <a:ln w="28575" cap="rnd">
              <a:solidFill>
                <a:schemeClr val="accent4"/>
              </a:solidFill>
              <a:round/>
            </a:ln>
            <a:effectLst/>
          </c:spPr>
          <c:marker>
            <c:symbol val="none"/>
          </c:marker>
          <c:val>
            <c:numRef>
              <c:f>'soc vi'!$B$49:$U$49</c:f>
              <c:numCache>
                <c:formatCode>General</c:formatCode>
                <c:ptCount val="20"/>
                <c:pt idx="0">
                  <c:v>-5.3794393553640401</c:v>
                </c:pt>
                <c:pt idx="1">
                  <c:v>-5.3862507850874399</c:v>
                </c:pt>
                <c:pt idx="2">
                  <c:v>-4.3236509999545101</c:v>
                </c:pt>
                <c:pt idx="3">
                  <c:v>-3.09637378668782</c:v>
                </c:pt>
                <c:pt idx="4">
                  <c:v>-2.0017032821790499</c:v>
                </c:pt>
                <c:pt idx="5">
                  <c:v>-1.1454243704162099</c:v>
                </c:pt>
                <c:pt idx="6">
                  <c:v>-0.53128632728390801</c:v>
                </c:pt>
                <c:pt idx="7">
                  <c:v>-0.120127014939101</c:v>
                </c:pt>
                <c:pt idx="8">
                  <c:v>0.13687530226977199</c:v>
                </c:pt>
                <c:pt idx="9">
                  <c:v>0.28314296545139001</c:v>
                </c:pt>
                <c:pt idx="10">
                  <c:v>0.35233734122169802</c:v>
                </c:pt>
                <c:pt idx="11">
                  <c:v>0.36904475153579602</c:v>
                </c:pt>
                <c:pt idx="12">
                  <c:v>0.351034037654955</c:v>
                </c:pt>
                <c:pt idx="13">
                  <c:v>0.31138679008910197</c:v>
                </c:pt>
                <c:pt idx="14">
                  <c:v>0.25995230532990399</c:v>
                </c:pt>
                <c:pt idx="15">
                  <c:v>0.20416675091445299</c:v>
                </c:pt>
                <c:pt idx="16">
                  <c:v>0.14947581972131699</c:v>
                </c:pt>
                <c:pt idx="17">
                  <c:v>9.9591048021863998E-2</c:v>
                </c:pt>
                <c:pt idx="18">
                  <c:v>5.67235820247163E-2</c:v>
                </c:pt>
                <c:pt idx="19">
                  <c:v>2.1851080582109699E-2</c:v>
                </c:pt>
              </c:numCache>
            </c:numRef>
          </c:val>
          <c:smooth val="0"/>
          <c:extLst>
            <c:ext xmlns:c16="http://schemas.microsoft.com/office/drawing/2014/chart" uri="{C3380CC4-5D6E-409C-BE32-E72D297353CC}">
              <c16:uniqueId val="{00000001-C4F8-4DC2-89B4-7753DE567DF9}"/>
            </c:ext>
          </c:extLst>
        </c:ser>
        <c:ser>
          <c:idx val="3"/>
          <c:order val="3"/>
          <c:spPr>
            <a:ln w="28575" cap="rnd">
              <a:solidFill>
                <a:schemeClr val="accent6"/>
              </a:solidFill>
              <a:round/>
            </a:ln>
            <a:effectLst/>
          </c:spPr>
          <c:marker>
            <c:symbol val="none"/>
          </c:marker>
          <c:val>
            <c:numRef>
              <c:f>'soc vi'!$B$21:$U$21</c:f>
              <c:numCache>
                <c:formatCode>General</c:formatCode>
                <c:ptCount val="20"/>
                <c:pt idx="0">
                  <c:v>-4.3960313794743797</c:v>
                </c:pt>
                <c:pt idx="1">
                  <c:v>-4.5847371663029399</c:v>
                </c:pt>
                <c:pt idx="2">
                  <c:v>-3.8164287529787702</c:v>
                </c:pt>
                <c:pt idx="3">
                  <c:v>-2.8862114343699301</c:v>
                </c:pt>
                <c:pt idx="4">
                  <c:v>-2.01871618313257</c:v>
                </c:pt>
                <c:pt idx="5">
                  <c:v>-1.3020310465714999</c:v>
                </c:pt>
                <c:pt idx="6">
                  <c:v>-0.749780223693023</c:v>
                </c:pt>
                <c:pt idx="7">
                  <c:v>-0.34331778283862502</c:v>
                </c:pt>
                <c:pt idx="8">
                  <c:v>-5.5206976693114002E-2</c:v>
                </c:pt>
                <c:pt idx="9">
                  <c:v>0.140375833650182</c:v>
                </c:pt>
                <c:pt idx="10">
                  <c:v>0.26457051071705001</c:v>
                </c:pt>
                <c:pt idx="11">
                  <c:v>0.33404553757426902</c:v>
                </c:pt>
                <c:pt idx="12">
                  <c:v>0.36214483793369801</c:v>
                </c:pt>
                <c:pt idx="13">
                  <c:v>0.35989991397269699</c:v>
                </c:pt>
                <c:pt idx="14">
                  <c:v>0.336613650461345</c:v>
                </c:pt>
                <c:pt idx="15">
                  <c:v>0.30008820950857301</c:v>
                </c:pt>
                <c:pt idx="16">
                  <c:v>0.25667359250340399</c:v>
                </c:pt>
                <c:pt idx="17">
                  <c:v>0.21128693725563599</c:v>
                </c:pt>
                <c:pt idx="18">
                  <c:v>0.167484819094284</c:v>
                </c:pt>
                <c:pt idx="19">
                  <c:v>0.127609360011576</c:v>
                </c:pt>
              </c:numCache>
            </c:numRef>
          </c:val>
          <c:smooth val="0"/>
          <c:extLst>
            <c:ext xmlns:c16="http://schemas.microsoft.com/office/drawing/2014/chart" uri="{C3380CC4-5D6E-409C-BE32-E72D297353CC}">
              <c16:uniqueId val="{00000002-C4F8-4DC2-89B4-7753DE567DF9}"/>
            </c:ext>
          </c:extLst>
        </c:ser>
        <c:dLbls>
          <c:showLegendKey val="0"/>
          <c:showVal val="0"/>
          <c:showCatName val="0"/>
          <c:showSerName val="0"/>
          <c:showPercent val="0"/>
          <c:showBubbleSize val="0"/>
        </c:dLbls>
        <c:marker val="1"/>
        <c:smooth val="0"/>
        <c:axId val="1833368943"/>
        <c:axId val="1833366447"/>
      </c:lineChart>
      <c:lineChart>
        <c:grouping val="standard"/>
        <c:varyColors val="0"/>
        <c:ser>
          <c:idx val="0"/>
          <c:order val="0"/>
          <c:spPr>
            <a:ln w="28575" cap="rnd">
              <a:solidFill>
                <a:schemeClr val="accent1"/>
              </a:solidFill>
              <a:round/>
            </a:ln>
            <a:effectLst/>
          </c:spPr>
          <c:marker>
            <c:symbol val="none"/>
          </c:marker>
          <c:val>
            <c:numRef>
              <c:f>'soc vi'!$B$7:$U$7</c:f>
              <c:numCache>
                <c:formatCode>General</c:formatCode>
                <c:ptCount val="20"/>
                <c:pt idx="0">
                  <c:v>-5.7686067271195199E-2</c:v>
                </c:pt>
                <c:pt idx="1">
                  <c:v>-7.3900147364199101E-2</c:v>
                </c:pt>
                <c:pt idx="2">
                  <c:v>-7.5742866460611694E-2</c:v>
                </c:pt>
                <c:pt idx="3">
                  <c:v>-7.1318204193872303E-2</c:v>
                </c:pt>
                <c:pt idx="4">
                  <c:v>-6.33909243156872E-2</c:v>
                </c:pt>
                <c:pt idx="5">
                  <c:v>-5.3860101198719E-2</c:v>
                </c:pt>
                <c:pt idx="6">
                  <c:v>-4.3976112971915199E-2</c:v>
                </c:pt>
                <c:pt idx="7">
                  <c:v>-3.4517434818059897E-2</c:v>
                </c:pt>
                <c:pt idx="8">
                  <c:v>-2.5928882064409499E-2</c:v>
                </c:pt>
                <c:pt idx="9">
                  <c:v>-1.8426583431654799E-2</c:v>
                </c:pt>
                <c:pt idx="10">
                  <c:v>-1.20756667847317E-2</c:v>
                </c:pt>
                <c:pt idx="11">
                  <c:v>-6.8463404584626596E-3</c:v>
                </c:pt>
                <c:pt idx="12">
                  <c:v>-2.6533535710378002E-3</c:v>
                </c:pt>
                <c:pt idx="13">
                  <c:v>6.1701151675919196E-4</c:v>
                </c:pt>
                <c:pt idx="14">
                  <c:v>3.08908167919952E-3</c:v>
                </c:pt>
                <c:pt idx="15">
                  <c:v>4.8864763940130703E-3</c:v>
                </c:pt>
                <c:pt idx="16">
                  <c:v>6.1253654098898398E-3</c:v>
                </c:pt>
                <c:pt idx="17">
                  <c:v>6.9108445936549899E-3</c:v>
                </c:pt>
                <c:pt idx="18">
                  <c:v>7.3353753116265404E-3</c:v>
                </c:pt>
                <c:pt idx="19">
                  <c:v>7.4785396360255198E-3</c:v>
                </c:pt>
              </c:numCache>
            </c:numRef>
          </c:val>
          <c:smooth val="0"/>
          <c:extLst>
            <c:ext xmlns:c16="http://schemas.microsoft.com/office/drawing/2014/chart" uri="{C3380CC4-5D6E-409C-BE32-E72D297353CC}">
              <c16:uniqueId val="{00000003-C4F8-4DC2-89B4-7753DE567DF9}"/>
            </c:ext>
          </c:extLst>
        </c:ser>
        <c:dLbls>
          <c:showLegendKey val="0"/>
          <c:showVal val="0"/>
          <c:showCatName val="0"/>
          <c:showSerName val="0"/>
          <c:showPercent val="0"/>
          <c:showBubbleSize val="0"/>
        </c:dLbls>
        <c:marker val="1"/>
        <c:smooth val="0"/>
        <c:axId val="1838994959"/>
        <c:axId val="1730952831"/>
      </c:lineChart>
      <c:catAx>
        <c:axId val="18333689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447"/>
        <c:crosses val="autoZero"/>
        <c:auto val="1"/>
        <c:lblAlgn val="ctr"/>
        <c:lblOffset val="100"/>
        <c:noMultiLvlLbl val="0"/>
      </c:catAx>
      <c:valAx>
        <c:axId val="1833366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943"/>
        <c:crosses val="autoZero"/>
        <c:crossBetween val="between"/>
      </c:valAx>
      <c:valAx>
        <c:axId val="17309528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994959"/>
        <c:crosses val="max"/>
        <c:crossBetween val="between"/>
      </c:valAx>
      <c:catAx>
        <c:axId val="1838994959"/>
        <c:scaling>
          <c:orientation val="minMax"/>
        </c:scaling>
        <c:delete val="1"/>
        <c:axPos val="b"/>
        <c:majorTickMark val="out"/>
        <c:minorTickMark val="none"/>
        <c:tickLblPos val="nextTo"/>
        <c:crossAx val="17309528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vi'!$B$36:$U$36</c:f>
              <c:numCache>
                <c:formatCode>General</c:formatCode>
                <c:ptCount val="20"/>
                <c:pt idx="0">
                  <c:v>-0.47289676969387501</c:v>
                </c:pt>
                <c:pt idx="1">
                  <c:v>0.17924392936362199</c:v>
                </c:pt>
                <c:pt idx="2">
                  <c:v>0.40604301852567898</c:v>
                </c:pt>
                <c:pt idx="3">
                  <c:v>0.407958853037997</c:v>
                </c:pt>
                <c:pt idx="4">
                  <c:v>0.32142907162284501</c:v>
                </c:pt>
                <c:pt idx="5">
                  <c:v>0.225832221783662</c:v>
                </c:pt>
                <c:pt idx="6">
                  <c:v>0.15565845779076401</c:v>
                </c:pt>
                <c:pt idx="7">
                  <c:v>0.117543843289639</c:v>
                </c:pt>
                <c:pt idx="8">
                  <c:v>0.104864028720726</c:v>
                </c:pt>
                <c:pt idx="9">
                  <c:v>0.10740974114037299</c:v>
                </c:pt>
                <c:pt idx="10">
                  <c:v>0.116394271438423</c:v>
                </c:pt>
                <c:pt idx="11">
                  <c:v>0.12614257982232899</c:v>
                </c:pt>
                <c:pt idx="12">
                  <c:v>0.133924293609994</c:v>
                </c:pt>
                <c:pt idx="13">
                  <c:v>0.13905166188811799</c:v>
                </c:pt>
                <c:pt idx="14">
                  <c:v>0.141917634521917</c:v>
                </c:pt>
                <c:pt idx="15">
                  <c:v>0.14327708670794001</c:v>
                </c:pt>
                <c:pt idx="16">
                  <c:v>0.14383327110118699</c:v>
                </c:pt>
                <c:pt idx="17">
                  <c:v>0.14407168631095099</c:v>
                </c:pt>
                <c:pt idx="18">
                  <c:v>0.144247969085257</c:v>
                </c:pt>
                <c:pt idx="19">
                  <c:v>0.14444670520424599</c:v>
                </c:pt>
              </c:numCache>
            </c:numRef>
          </c:val>
          <c:smooth val="0"/>
          <c:extLst>
            <c:ext xmlns:c16="http://schemas.microsoft.com/office/drawing/2014/chart" uri="{C3380CC4-5D6E-409C-BE32-E72D297353CC}">
              <c16:uniqueId val="{00000000-D8C9-447D-A442-56B47BFB1F40}"/>
            </c:ext>
          </c:extLst>
        </c:ser>
        <c:ser>
          <c:idx val="2"/>
          <c:order val="2"/>
          <c:spPr>
            <a:ln w="28575" cap="rnd">
              <a:solidFill>
                <a:schemeClr val="accent4"/>
              </a:solidFill>
              <a:round/>
            </a:ln>
            <a:effectLst/>
          </c:spPr>
          <c:marker>
            <c:symbol val="none"/>
          </c:marker>
          <c:val>
            <c:numRef>
              <c:f>'soc vi'!$B$50:$U$50</c:f>
              <c:numCache>
                <c:formatCode>General</c:formatCode>
                <c:ptCount val="20"/>
                <c:pt idx="0">
                  <c:v>-0.53754394717128695</c:v>
                </c:pt>
                <c:pt idx="1">
                  <c:v>0.244045625299293</c:v>
                </c:pt>
                <c:pt idx="2">
                  <c:v>0.51425035196314195</c:v>
                </c:pt>
                <c:pt idx="3">
                  <c:v>0.50905654591485905</c:v>
                </c:pt>
                <c:pt idx="4">
                  <c:v>0.39560874698253201</c:v>
                </c:pt>
                <c:pt idx="5">
                  <c:v>0.27221777592819801</c:v>
                </c:pt>
                <c:pt idx="6">
                  <c:v>0.18173609318245099</c:v>
                </c:pt>
                <c:pt idx="7">
                  <c:v>0.13223298456341601</c:v>
                </c:pt>
                <c:pt idx="8">
                  <c:v>0.115161771938915</c:v>
                </c:pt>
                <c:pt idx="9">
                  <c:v>0.117527080035984</c:v>
                </c:pt>
                <c:pt idx="10">
                  <c:v>0.12819591756141299</c:v>
                </c:pt>
                <c:pt idx="11">
                  <c:v>0.14000647595423699</c:v>
                </c:pt>
                <c:pt idx="12">
                  <c:v>0.14952503182820501</c:v>
                </c:pt>
                <c:pt idx="13">
                  <c:v>0.15588180245521199</c:v>
                </c:pt>
                <c:pt idx="14">
                  <c:v>0.15954660268829499</c:v>
                </c:pt>
                <c:pt idx="15">
                  <c:v>0.161425770098958</c:v>
                </c:pt>
                <c:pt idx="16">
                  <c:v>0.16235225175523699</c:v>
                </c:pt>
                <c:pt idx="17">
                  <c:v>0.16288881768821301</c:v>
                </c:pt>
                <c:pt idx="18">
                  <c:v>0.16332179126624199</c:v>
                </c:pt>
                <c:pt idx="19">
                  <c:v>0.16373874197131499</c:v>
                </c:pt>
              </c:numCache>
            </c:numRef>
          </c:val>
          <c:smooth val="0"/>
          <c:extLst>
            <c:ext xmlns:c16="http://schemas.microsoft.com/office/drawing/2014/chart" uri="{C3380CC4-5D6E-409C-BE32-E72D297353CC}">
              <c16:uniqueId val="{00000001-D8C9-447D-A442-56B47BFB1F40}"/>
            </c:ext>
          </c:extLst>
        </c:ser>
        <c:ser>
          <c:idx val="3"/>
          <c:order val="3"/>
          <c:spPr>
            <a:ln w="28575" cap="rnd">
              <a:solidFill>
                <a:schemeClr val="accent6"/>
              </a:solidFill>
              <a:round/>
            </a:ln>
            <a:effectLst/>
          </c:spPr>
          <c:marker>
            <c:symbol val="none"/>
          </c:marker>
          <c:val>
            <c:numRef>
              <c:f>'soc vi'!$B$22:$U$22</c:f>
              <c:numCache>
                <c:formatCode>General</c:formatCode>
                <c:ptCount val="20"/>
                <c:pt idx="0">
                  <c:v>-0.49351489513782099</c:v>
                </c:pt>
                <c:pt idx="1">
                  <c:v>0.18344654661967799</c:v>
                </c:pt>
                <c:pt idx="2">
                  <c:v>0.41245465723193298</c:v>
                </c:pt>
                <c:pt idx="3">
                  <c:v>0.40959382442264303</c:v>
                </c:pt>
                <c:pt idx="4">
                  <c:v>0.31965300295496502</c:v>
                </c:pt>
                <c:pt idx="5">
                  <c:v>0.22293420773411299</c:v>
                </c:pt>
                <c:pt idx="6">
                  <c:v>0.153188664660206</c:v>
                </c:pt>
                <c:pt idx="7">
                  <c:v>0.11599779023168801</c:v>
                </c:pt>
                <c:pt idx="8">
                  <c:v>0.104016366764085</c:v>
                </c:pt>
                <c:pt idx="9">
                  <c:v>0.106773687861903</c:v>
                </c:pt>
                <c:pt idx="10">
                  <c:v>0.115548393306369</c:v>
                </c:pt>
                <c:pt idx="11">
                  <c:v>0.12486814456787</c:v>
                </c:pt>
                <c:pt idx="12">
                  <c:v>0.13220029288743301</c:v>
                </c:pt>
                <c:pt idx="13">
                  <c:v>0.136981643558727</c:v>
                </c:pt>
                <c:pt idx="14">
                  <c:v>0.13964773543506201</c:v>
                </c:pt>
                <c:pt idx="15">
                  <c:v>0.140937048740227</c:v>
                </c:pt>
                <c:pt idx="16">
                  <c:v>0.141508438975052</c:v>
                </c:pt>
                <c:pt idx="17">
                  <c:v>0.141799983998283</c:v>
                </c:pt>
                <c:pt idx="18">
                  <c:v>0.14203101521917499</c:v>
                </c:pt>
                <c:pt idx="19">
                  <c:v>0.14226527025590499</c:v>
                </c:pt>
              </c:numCache>
            </c:numRef>
          </c:val>
          <c:smooth val="0"/>
          <c:extLst>
            <c:ext xmlns:c16="http://schemas.microsoft.com/office/drawing/2014/chart" uri="{C3380CC4-5D6E-409C-BE32-E72D297353CC}">
              <c16:uniqueId val="{00000002-D8C9-447D-A442-56B47BFB1F40}"/>
            </c:ext>
          </c:extLst>
        </c:ser>
        <c:dLbls>
          <c:showLegendKey val="0"/>
          <c:showVal val="0"/>
          <c:showCatName val="0"/>
          <c:showSerName val="0"/>
          <c:showPercent val="0"/>
          <c:showBubbleSize val="0"/>
        </c:dLbls>
        <c:marker val="1"/>
        <c:smooth val="0"/>
        <c:axId val="1909897983"/>
        <c:axId val="1909896735"/>
      </c:lineChart>
      <c:lineChart>
        <c:grouping val="standard"/>
        <c:varyColors val="0"/>
        <c:ser>
          <c:idx val="0"/>
          <c:order val="0"/>
          <c:spPr>
            <a:ln w="28575" cap="rnd">
              <a:solidFill>
                <a:schemeClr val="accent1"/>
              </a:solidFill>
              <a:round/>
            </a:ln>
            <a:effectLst/>
          </c:spPr>
          <c:marker>
            <c:symbol val="none"/>
          </c:marker>
          <c:val>
            <c:numRef>
              <c:f>'soc vi'!$B$8:$U$8</c:f>
              <c:numCache>
                <c:formatCode>General</c:formatCode>
                <c:ptCount val="20"/>
                <c:pt idx="0">
                  <c:v>-1.6968829284337499E-2</c:v>
                </c:pt>
                <c:pt idx="1">
                  <c:v>-4.3371158031959602E-3</c:v>
                </c:pt>
                <c:pt idx="2">
                  <c:v>2.4031876258589998E-3</c:v>
                </c:pt>
                <c:pt idx="3">
                  <c:v>5.5553520715392298E-3</c:v>
                </c:pt>
                <c:pt idx="4">
                  <c:v>6.5696513907767002E-3</c:v>
                </c:pt>
                <c:pt idx="5">
                  <c:v>6.3984722773540196E-3</c:v>
                </c:pt>
                <c:pt idx="6">
                  <c:v>5.6466182015668699E-3</c:v>
                </c:pt>
                <c:pt idx="7">
                  <c:v>4.6813303169841499E-3</c:v>
                </c:pt>
                <c:pt idx="8">
                  <c:v>3.7118743006061602E-3</c:v>
                </c:pt>
                <c:pt idx="9">
                  <c:v>2.8458770832742201E-3</c:v>
                </c:pt>
                <c:pt idx="10">
                  <c:v>2.12822190044903E-3</c:v>
                </c:pt>
                <c:pt idx="11">
                  <c:v>1.56716591868644E-3</c:v>
                </c:pt>
                <c:pt idx="12">
                  <c:v>1.1513283366326699E-3</c:v>
                </c:pt>
                <c:pt idx="13">
                  <c:v>8.60322898432742E-4</c:v>
                </c:pt>
                <c:pt idx="14">
                  <c:v>6.7108741320964804E-4</c:v>
                </c:pt>
                <c:pt idx="15">
                  <c:v>5.6138907787328695E-4</c:v>
                </c:pt>
                <c:pt idx="16">
                  <c:v>5.11542690844635E-4</c:v>
                </c:pt>
                <c:pt idx="17">
                  <c:v>5.0504885676616595E-4</c:v>
                </c:pt>
                <c:pt idx="18">
                  <c:v>5.2861967247963602E-4</c:v>
                </c:pt>
                <c:pt idx="19">
                  <c:v>5.7189021693204701E-4</c:v>
                </c:pt>
              </c:numCache>
            </c:numRef>
          </c:val>
          <c:smooth val="0"/>
          <c:extLst>
            <c:ext xmlns:c16="http://schemas.microsoft.com/office/drawing/2014/chart" uri="{C3380CC4-5D6E-409C-BE32-E72D297353CC}">
              <c16:uniqueId val="{00000003-D8C9-447D-A442-56B47BFB1F40}"/>
            </c:ext>
          </c:extLst>
        </c:ser>
        <c:dLbls>
          <c:showLegendKey val="0"/>
          <c:showVal val="0"/>
          <c:showCatName val="0"/>
          <c:showSerName val="0"/>
          <c:showPercent val="0"/>
          <c:showBubbleSize val="0"/>
        </c:dLbls>
        <c:marker val="1"/>
        <c:smooth val="0"/>
        <c:axId val="1829231599"/>
        <c:axId val="1829232847"/>
      </c:lineChart>
      <c:catAx>
        <c:axId val="190989798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6735"/>
        <c:crosses val="autoZero"/>
        <c:auto val="1"/>
        <c:lblAlgn val="ctr"/>
        <c:lblOffset val="100"/>
        <c:noMultiLvlLbl val="0"/>
      </c:catAx>
      <c:valAx>
        <c:axId val="190989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7983"/>
        <c:crosses val="autoZero"/>
        <c:crossBetween val="between"/>
      </c:valAx>
      <c:valAx>
        <c:axId val="18292328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231599"/>
        <c:crosses val="max"/>
        <c:crossBetween val="between"/>
      </c:valAx>
      <c:catAx>
        <c:axId val="1829231599"/>
        <c:scaling>
          <c:orientation val="minMax"/>
        </c:scaling>
        <c:delete val="1"/>
        <c:axPos val="b"/>
        <c:majorTickMark val="out"/>
        <c:minorTickMark val="none"/>
        <c:tickLblPos val="nextTo"/>
        <c:crossAx val="1829232847"/>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housing</a:t>
            </a:r>
            <a:r>
              <a:rPr lang="en-US" sz="1000" baseline="0"/>
              <a:t> prices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vi'!$B$31:$U$31</c:f>
              <c:numCache>
                <c:formatCode>General</c:formatCode>
                <c:ptCount val="20"/>
                <c:pt idx="0">
                  <c:v>8.0754085387093201E-4</c:v>
                </c:pt>
                <c:pt idx="1">
                  <c:v>4.6321559994842401E-4</c:v>
                </c:pt>
                <c:pt idx="2">
                  <c:v>-5.3025991172461805E-4</c:v>
                </c:pt>
                <c:pt idx="3">
                  <c:v>-1.5206123310848999E-3</c:v>
                </c:pt>
                <c:pt idx="4">
                  <c:v>-2.1679634296232699E-3</c:v>
                </c:pt>
                <c:pt idx="5">
                  <c:v>-2.37874702644769E-3</c:v>
                </c:pt>
                <c:pt idx="6">
                  <c:v>-2.21724946594077E-3</c:v>
                </c:pt>
                <c:pt idx="7">
                  <c:v>-1.81589146910434E-3</c:v>
                </c:pt>
                <c:pt idx="8">
                  <c:v>-1.31094423149497E-3</c:v>
                </c:pt>
                <c:pt idx="9">
                  <c:v>-8.0844009357772305E-4</c:v>
                </c:pt>
                <c:pt idx="10">
                  <c:v>-3.7394246463000401E-4</c:v>
                </c:pt>
                <c:pt idx="11" formatCode="0.00E+00">
                  <c:v>-3.6707910072333797E-5</c:v>
                </c:pt>
                <c:pt idx="12">
                  <c:v>2.00035462290966E-4</c:v>
                </c:pt>
                <c:pt idx="13">
                  <c:v>3.4820065417502498E-4</c:v>
                </c:pt>
                <c:pt idx="14">
                  <c:v>4.2613001316250401E-4</c:v>
                </c:pt>
                <c:pt idx="15">
                  <c:v>4.5286697186625702E-4</c:v>
                </c:pt>
                <c:pt idx="16">
                  <c:v>4.4509869230687101E-4</c:v>
                </c:pt>
                <c:pt idx="17">
                  <c:v>4.1601432631838597E-4</c:v>
                </c:pt>
                <c:pt idx="18">
                  <c:v>3.7530113672806E-4</c:v>
                </c:pt>
                <c:pt idx="19">
                  <c:v>3.2967414477770498E-4</c:v>
                </c:pt>
              </c:numCache>
            </c:numRef>
          </c:val>
          <c:smooth val="0"/>
          <c:extLst>
            <c:ext xmlns:c16="http://schemas.microsoft.com/office/drawing/2014/chart" uri="{C3380CC4-5D6E-409C-BE32-E72D297353CC}">
              <c16:uniqueId val="{00000000-5C4E-48A1-8195-D7F48FD3BD4F}"/>
            </c:ext>
          </c:extLst>
        </c:ser>
        <c:ser>
          <c:idx val="2"/>
          <c:order val="2"/>
          <c:spPr>
            <a:ln w="28575" cap="rnd">
              <a:solidFill>
                <a:schemeClr val="accent4"/>
              </a:solidFill>
              <a:round/>
            </a:ln>
            <a:effectLst/>
          </c:spPr>
          <c:marker>
            <c:symbol val="none"/>
          </c:marker>
          <c:val>
            <c:numRef>
              <c:f>'soc vi'!$B$45:$U$45</c:f>
              <c:numCache>
                <c:formatCode>General</c:formatCode>
                <c:ptCount val="20"/>
                <c:pt idx="0">
                  <c:v>7.2655407512105404E-4</c:v>
                </c:pt>
                <c:pt idx="1">
                  <c:v>1.5569262250791799E-4</c:v>
                </c:pt>
                <c:pt idx="2">
                  <c:v>-9.9581876668556691E-4</c:v>
                </c:pt>
                <c:pt idx="3">
                  <c:v>-2.0452336108383799E-3</c:v>
                </c:pt>
                <c:pt idx="4">
                  <c:v>-2.6511944786872799E-3</c:v>
                </c:pt>
                <c:pt idx="5">
                  <c:v>-2.7459345902046501E-3</c:v>
                </c:pt>
                <c:pt idx="6">
                  <c:v>-2.4317795709048501E-3</c:v>
                </c:pt>
                <c:pt idx="7">
                  <c:v>-1.8773760205394901E-3</c:v>
                </c:pt>
                <c:pt idx="8">
                  <c:v>-1.24499235060096E-3</c:v>
                </c:pt>
                <c:pt idx="9">
                  <c:v>-6.5392586805132101E-4</c:v>
                </c:pt>
                <c:pt idx="10">
                  <c:v>-1.7189395687726701E-4</c:v>
                </c:pt>
                <c:pt idx="11">
                  <c:v>1.7724817227469201E-4</c:v>
                </c:pt>
                <c:pt idx="12">
                  <c:v>3.9945489668519201E-4</c:v>
                </c:pt>
                <c:pt idx="13">
                  <c:v>5.1658782607972805E-4</c:v>
                </c:pt>
                <c:pt idx="14">
                  <c:v>5.5578127065113105E-4</c:v>
                </c:pt>
                <c:pt idx="15">
                  <c:v>5.4280104368240696E-4</c:v>
                </c:pt>
                <c:pt idx="16">
                  <c:v>4.9881180100330897E-4</c:v>
                </c:pt>
                <c:pt idx="17">
                  <c:v>4.3949579279600699E-4</c:v>
                </c:pt>
                <c:pt idx="18">
                  <c:v>3.7549907124257001E-4</c:v>
                </c:pt>
                <c:pt idx="19">
                  <c:v>3.1343746438989602E-4</c:v>
                </c:pt>
              </c:numCache>
            </c:numRef>
          </c:val>
          <c:smooth val="0"/>
          <c:extLst>
            <c:ext xmlns:c16="http://schemas.microsoft.com/office/drawing/2014/chart" uri="{C3380CC4-5D6E-409C-BE32-E72D297353CC}">
              <c16:uniqueId val="{00000001-5C4E-48A1-8195-D7F48FD3BD4F}"/>
            </c:ext>
          </c:extLst>
        </c:ser>
        <c:ser>
          <c:idx val="3"/>
          <c:order val="3"/>
          <c:spPr>
            <a:ln w="28575" cap="rnd">
              <a:solidFill>
                <a:schemeClr val="accent6"/>
              </a:solidFill>
              <a:round/>
            </a:ln>
            <a:effectLst/>
          </c:spPr>
          <c:marker>
            <c:symbol val="none"/>
          </c:marker>
          <c:val>
            <c:numRef>
              <c:f>'soc vi'!$B$17:$U$17</c:f>
              <c:numCache>
                <c:formatCode>General</c:formatCode>
                <c:ptCount val="20"/>
                <c:pt idx="0">
                  <c:v>8.6159772043098502E-4</c:v>
                </c:pt>
                <c:pt idx="1">
                  <c:v>5.6479910125735899E-4</c:v>
                </c:pt>
                <c:pt idx="2">
                  <c:v>-4.2967472299674798E-4</c:v>
                </c:pt>
                <c:pt idx="3">
                  <c:v>-1.45274747529109E-3</c:v>
                </c:pt>
                <c:pt idx="4">
                  <c:v>-2.1393281212951001E-3</c:v>
                </c:pt>
                <c:pt idx="5">
                  <c:v>-2.3844725961409299E-3</c:v>
                </c:pt>
                <c:pt idx="6">
                  <c:v>-2.2489328774847098E-3</c:v>
                </c:pt>
                <c:pt idx="7">
                  <c:v>-1.8652291455486501E-3</c:v>
                </c:pt>
                <c:pt idx="8">
                  <c:v>-1.3707701527198701E-3</c:v>
                </c:pt>
                <c:pt idx="9">
                  <c:v>-8.7270994318691501E-4</c:v>
                </c:pt>
                <c:pt idx="10">
                  <c:v>-4.3755907078103898E-4</c:v>
                </c:pt>
                <c:pt idx="11" formatCode="0.00E+00">
                  <c:v>-9.5495758580378505E-5</c:v>
                </c:pt>
                <c:pt idx="12">
                  <c:v>1.49229837985251E-4</c:v>
                </c:pt>
                <c:pt idx="13">
                  <c:v>3.0740738032234999E-4</c:v>
                </c:pt>
                <c:pt idx="14">
                  <c:v>3.96250632809581E-4</c:v>
                </c:pt>
                <c:pt idx="15">
                  <c:v>4.3379413930835997E-4</c:v>
                </c:pt>
                <c:pt idx="16">
                  <c:v>4.3593402637871401E-4</c:v>
                </c:pt>
                <c:pt idx="17">
                  <c:v>4.1533203443691401E-4</c:v>
                </c:pt>
                <c:pt idx="18">
                  <c:v>3.8140585343738101E-4</c:v>
                </c:pt>
                <c:pt idx="19">
                  <c:v>3.40817051117141E-4</c:v>
                </c:pt>
              </c:numCache>
            </c:numRef>
          </c:val>
          <c:smooth val="0"/>
          <c:extLst>
            <c:ext xmlns:c16="http://schemas.microsoft.com/office/drawing/2014/chart" uri="{C3380CC4-5D6E-409C-BE32-E72D297353CC}">
              <c16:uniqueId val="{00000002-5C4E-48A1-8195-D7F48FD3BD4F}"/>
            </c:ext>
          </c:extLst>
        </c:ser>
        <c:dLbls>
          <c:showLegendKey val="0"/>
          <c:showVal val="0"/>
          <c:showCatName val="0"/>
          <c:showSerName val="0"/>
          <c:showPercent val="0"/>
          <c:showBubbleSize val="0"/>
        </c:dLbls>
        <c:marker val="1"/>
        <c:smooth val="0"/>
        <c:axId val="1736315871"/>
        <c:axId val="1736315039"/>
      </c:lineChart>
      <c:lineChart>
        <c:grouping val="standard"/>
        <c:varyColors val="0"/>
        <c:ser>
          <c:idx val="0"/>
          <c:order val="0"/>
          <c:spPr>
            <a:ln w="28575" cap="rnd">
              <a:solidFill>
                <a:schemeClr val="accent1"/>
              </a:solidFill>
              <a:round/>
            </a:ln>
            <a:effectLst/>
          </c:spPr>
          <c:marker>
            <c:symbol val="none"/>
          </c:marker>
          <c:val>
            <c:numRef>
              <c:f>'soc vi'!$B$3:$U$3</c:f>
              <c:numCache>
                <c:formatCode>0.00E+00</c:formatCode>
                <c:ptCount val="20"/>
                <c:pt idx="0">
                  <c:v>2.65763550668957E-6</c:v>
                </c:pt>
                <c:pt idx="1">
                  <c:v>4.3629785315408802E-6</c:v>
                </c:pt>
                <c:pt idx="2">
                  <c:v>3.5992098453104099E-6</c:v>
                </c:pt>
                <c:pt idx="3">
                  <c:v>1.9686745667076602E-6</c:v>
                </c:pt>
                <c:pt idx="4">
                  <c:v>2.6652662410605401E-7</c:v>
                </c:pt>
                <c:pt idx="5">
                  <c:v>-1.1386948410878299E-6</c:v>
                </c:pt>
                <c:pt idx="6">
                  <c:v>-2.1229348103296799E-6</c:v>
                </c:pt>
                <c:pt idx="7">
                  <c:v>-2.6956959050380298E-6</c:v>
                </c:pt>
                <c:pt idx="8">
                  <c:v>-2.9292673600075299E-6</c:v>
                </c:pt>
                <c:pt idx="9">
                  <c:v>-2.91555114892556E-6</c:v>
                </c:pt>
                <c:pt idx="10">
                  <c:v>-2.7420783603101799E-6</c:v>
                </c:pt>
                <c:pt idx="11">
                  <c:v>-2.4807751242165601E-6</c:v>
                </c:pt>
                <c:pt idx="12">
                  <c:v>-2.1846237222243999E-6</c:v>
                </c:pt>
                <c:pt idx="13">
                  <c:v>-1.8887428445150299E-6</c:v>
                </c:pt>
                <c:pt idx="14">
                  <c:v>-1.6135473916534799E-6</c:v>
                </c:pt>
                <c:pt idx="15">
                  <c:v>-1.3685255202594E-6</c:v>
                </c:pt>
                <c:pt idx="16">
                  <c:v>-1.1558059948787699E-6</c:v>
                </c:pt>
                <c:pt idx="17">
                  <c:v>-9.7312025204436106E-7</c:v>
                </c:pt>
                <c:pt idx="18">
                  <c:v>-8.16035813671947E-7</c:v>
                </c:pt>
                <c:pt idx="19">
                  <c:v>-6.7949382573579196E-7</c:v>
                </c:pt>
              </c:numCache>
            </c:numRef>
          </c:val>
          <c:smooth val="0"/>
          <c:extLst>
            <c:ext xmlns:c16="http://schemas.microsoft.com/office/drawing/2014/chart" uri="{C3380CC4-5D6E-409C-BE32-E72D297353CC}">
              <c16:uniqueId val="{00000003-5C4E-48A1-8195-D7F48FD3BD4F}"/>
            </c:ext>
          </c:extLst>
        </c:ser>
        <c:dLbls>
          <c:showLegendKey val="0"/>
          <c:showVal val="0"/>
          <c:showCatName val="0"/>
          <c:showSerName val="0"/>
          <c:showPercent val="0"/>
          <c:showBubbleSize val="0"/>
        </c:dLbls>
        <c:marker val="1"/>
        <c:smooth val="0"/>
        <c:axId val="1910570959"/>
        <c:axId val="1910571375"/>
      </c:lineChart>
      <c:catAx>
        <c:axId val="173631587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039"/>
        <c:crosses val="autoZero"/>
        <c:auto val="1"/>
        <c:lblAlgn val="ctr"/>
        <c:lblOffset val="100"/>
        <c:noMultiLvlLbl val="0"/>
      </c:catAx>
      <c:valAx>
        <c:axId val="173631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871"/>
        <c:crosses val="autoZero"/>
        <c:crossBetween val="between"/>
      </c:valAx>
      <c:valAx>
        <c:axId val="1910571375"/>
        <c:scaling>
          <c:orientation val="minMax"/>
        </c:scaling>
        <c:delete val="0"/>
        <c:axPos val="r"/>
        <c:numFmt formatCode="0.00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0959"/>
        <c:crosses val="max"/>
        <c:crossBetween val="between"/>
      </c:valAx>
      <c:catAx>
        <c:axId val="1910570959"/>
        <c:scaling>
          <c:orientation val="minMax"/>
        </c:scaling>
        <c:delete val="1"/>
        <c:axPos val="b"/>
        <c:majorTickMark val="out"/>
        <c:minorTickMark val="none"/>
        <c:tickLblPos val="nextTo"/>
        <c:crossAx val="191057137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inflation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vi'!$B$34:$U$34</c:f>
              <c:numCache>
                <c:formatCode>General</c:formatCode>
                <c:ptCount val="20"/>
                <c:pt idx="0">
                  <c:v>-5.2560252949144903E-2</c:v>
                </c:pt>
                <c:pt idx="1">
                  <c:v>3.88274087538618E-2</c:v>
                </c:pt>
                <c:pt idx="2">
                  <c:v>0.112077851623509</c:v>
                </c:pt>
                <c:pt idx="3">
                  <c:v>0.12302832983624</c:v>
                </c:pt>
                <c:pt idx="4">
                  <c:v>9.9193681504991096E-2</c:v>
                </c:pt>
                <c:pt idx="5" formatCode="0.00E+00">
                  <c:v>6.2203880722449E-2</c:v>
                </c:pt>
                <c:pt idx="6">
                  <c:v>2.6638465818227298E-2</c:v>
                </c:pt>
                <c:pt idx="7">
                  <c:v>-2.904635727281E-4</c:v>
                </c:pt>
                <c:pt idx="8">
                  <c:v>-1.6859069451406999E-2</c:v>
                </c:pt>
                <c:pt idx="9">
                  <c:v>-2.4480196253253698E-2</c:v>
                </c:pt>
                <c:pt idx="10">
                  <c:v>-2.5779895359588401E-2</c:v>
                </c:pt>
                <c:pt idx="11">
                  <c:v>-2.3380577326876598E-2</c:v>
                </c:pt>
                <c:pt idx="12">
                  <c:v>-1.9324553046719501E-2</c:v>
                </c:pt>
                <c:pt idx="13">
                  <c:v>-1.49387692124226E-2</c:v>
                </c:pt>
                <c:pt idx="14">
                  <c:v>-1.0936096972767401E-2</c:v>
                </c:pt>
                <c:pt idx="15">
                  <c:v>-7.6002173715729298E-3</c:v>
                </c:pt>
                <c:pt idx="16">
                  <c:v>-4.9641412362530501E-3</c:v>
                </c:pt>
                <c:pt idx="17">
                  <c:v>-2.9437060125877099E-3</c:v>
                </c:pt>
                <c:pt idx="18">
                  <c:v>-1.4200596866408299E-3</c:v>
                </c:pt>
                <c:pt idx="19">
                  <c:v>-2.8106860075044401E-4</c:v>
                </c:pt>
              </c:numCache>
            </c:numRef>
          </c:val>
          <c:smooth val="0"/>
          <c:extLst>
            <c:ext xmlns:c16="http://schemas.microsoft.com/office/drawing/2014/chart" uri="{C3380CC4-5D6E-409C-BE32-E72D297353CC}">
              <c16:uniqueId val="{00000000-8C48-4FEB-B157-BFC5562783D0}"/>
            </c:ext>
          </c:extLst>
        </c:ser>
        <c:ser>
          <c:idx val="2"/>
          <c:order val="2"/>
          <c:spPr>
            <a:ln w="28575" cap="rnd">
              <a:solidFill>
                <a:schemeClr val="accent4"/>
              </a:solidFill>
              <a:round/>
            </a:ln>
            <a:effectLst/>
          </c:spPr>
          <c:marker>
            <c:symbol val="none"/>
          </c:marker>
          <c:val>
            <c:numRef>
              <c:f>'soc vi'!$B$48:$U$48</c:f>
              <c:numCache>
                <c:formatCode>General</c:formatCode>
                <c:ptCount val="20"/>
                <c:pt idx="0">
                  <c:v>-3.1855893260498702E-2</c:v>
                </c:pt>
                <c:pt idx="1">
                  <c:v>6.4626977803572197E-2</c:v>
                </c:pt>
                <c:pt idx="2">
                  <c:v>0.13369452104736201</c:v>
                </c:pt>
                <c:pt idx="3">
                  <c:v>0.136389053236664</c:v>
                </c:pt>
                <c:pt idx="4" formatCode="0.00E+00">
                  <c:v>0.102855827315205</c:v>
                </c:pt>
                <c:pt idx="5">
                  <c:v>5.7511132054404897E-2</c:v>
                </c:pt>
                <c:pt idx="6">
                  <c:v>1.6485188280563699E-2</c:v>
                </c:pt>
                <c:pt idx="7">
                  <c:v>-1.2732075410820901E-2</c:v>
                </c:pt>
                <c:pt idx="8">
                  <c:v>-2.8989168873904899E-2</c:v>
                </c:pt>
                <c:pt idx="9">
                  <c:v>-3.46286196628212E-2</c:v>
                </c:pt>
                <c:pt idx="10">
                  <c:v>-3.3192250401034698E-2</c:v>
                </c:pt>
                <c:pt idx="11">
                  <c:v>-2.8004458753400002E-2</c:v>
                </c:pt>
                <c:pt idx="12">
                  <c:v>-2.1539162400018502E-2</c:v>
                </c:pt>
                <c:pt idx="13">
                  <c:v>-1.5316362169781999E-2</c:v>
                </c:pt>
                <c:pt idx="14">
                  <c:v>-1.0072584074484201E-2</c:v>
                </c:pt>
                <c:pt idx="15">
                  <c:v>-6.0174336413572798E-3</c:v>
                </c:pt>
                <c:pt idx="16">
                  <c:v>-3.0687355804207401E-3</c:v>
                </c:pt>
                <c:pt idx="17">
                  <c:v>-1.02283277147945E-3</c:v>
                </c:pt>
                <c:pt idx="18">
                  <c:v>3.4349883670116497E-4</c:v>
                </c:pt>
                <c:pt idx="19">
                  <c:v>1.2244258143139499E-3</c:v>
                </c:pt>
              </c:numCache>
            </c:numRef>
          </c:val>
          <c:smooth val="0"/>
          <c:extLst>
            <c:ext xmlns:c16="http://schemas.microsoft.com/office/drawing/2014/chart" uri="{C3380CC4-5D6E-409C-BE32-E72D297353CC}">
              <c16:uniqueId val="{00000001-8C48-4FEB-B157-BFC5562783D0}"/>
            </c:ext>
          </c:extLst>
        </c:ser>
        <c:ser>
          <c:idx val="3"/>
          <c:order val="3"/>
          <c:spPr>
            <a:ln w="28575" cap="rnd">
              <a:solidFill>
                <a:schemeClr val="accent6"/>
              </a:solidFill>
              <a:round/>
            </a:ln>
            <a:effectLst/>
          </c:spPr>
          <c:marker>
            <c:symbol val="none"/>
          </c:marker>
          <c:val>
            <c:numRef>
              <c:f>'soc vi'!$B$20:$U$20</c:f>
              <c:numCache>
                <c:formatCode>General</c:formatCode>
                <c:ptCount val="20"/>
                <c:pt idx="0">
                  <c:v>-5.9342829574754702E-2</c:v>
                </c:pt>
                <c:pt idx="1">
                  <c:v>3.3570641920776703E-2</c:v>
                </c:pt>
                <c:pt idx="2">
                  <c:v>0.11224245163202599</c:v>
                </c:pt>
                <c:pt idx="3">
                  <c:v>0.12759511378013899</c:v>
                </c:pt>
                <c:pt idx="4">
                  <c:v>0.105708839527692</c:v>
                </c:pt>
                <c:pt idx="5">
                  <c:v>6.91683325814334E-2</c:v>
                </c:pt>
                <c:pt idx="6">
                  <c:v>3.3183071738178901E-2</c:v>
                </c:pt>
                <c:pt idx="7">
                  <c:v>5.3777751052165798E-3</c:v>
                </c:pt>
                <c:pt idx="8">
                  <c:v>-1.2275448751773201E-2</c:v>
                </c:pt>
                <c:pt idx="9">
                  <c:v>-2.1035696348178999E-2</c:v>
                </c:pt>
                <c:pt idx="10">
                  <c:v>-2.3424749871962199E-2</c:v>
                </c:pt>
                <c:pt idx="11">
                  <c:v>-2.19913710796142E-2</c:v>
                </c:pt>
                <c:pt idx="12">
                  <c:v>-1.8730570927477701E-2</c:v>
                </c:pt>
                <c:pt idx="13">
                  <c:v>-1.49478256613759E-2</c:v>
                </c:pt>
                <c:pt idx="14">
                  <c:v>-1.13579076899288E-2</c:v>
                </c:pt>
                <c:pt idx="15">
                  <c:v>-8.2642836600461799E-3</c:v>
                </c:pt>
                <c:pt idx="16">
                  <c:v>-5.7304834771519002E-3</c:v>
                </c:pt>
                <c:pt idx="17">
                  <c:v>-3.7066830777767799E-3</c:v>
                </c:pt>
                <c:pt idx="18">
                  <c:v>-2.1068635812330899E-3</c:v>
                </c:pt>
                <c:pt idx="19">
                  <c:v>-8.4698653510653502E-4</c:v>
                </c:pt>
              </c:numCache>
            </c:numRef>
          </c:val>
          <c:smooth val="0"/>
          <c:extLst>
            <c:ext xmlns:c16="http://schemas.microsoft.com/office/drawing/2014/chart" uri="{C3380CC4-5D6E-409C-BE32-E72D297353CC}">
              <c16:uniqueId val="{00000002-8C48-4FEB-B157-BFC5562783D0}"/>
            </c:ext>
          </c:extLst>
        </c:ser>
        <c:dLbls>
          <c:showLegendKey val="0"/>
          <c:showVal val="0"/>
          <c:showCatName val="0"/>
          <c:showSerName val="0"/>
          <c:showPercent val="0"/>
          <c:showBubbleSize val="0"/>
        </c:dLbls>
        <c:marker val="1"/>
        <c:smooth val="0"/>
        <c:axId val="1730955743"/>
        <c:axId val="1730956159"/>
      </c:lineChart>
      <c:lineChart>
        <c:grouping val="standard"/>
        <c:varyColors val="0"/>
        <c:ser>
          <c:idx val="0"/>
          <c:order val="0"/>
          <c:spPr>
            <a:ln w="28575" cap="rnd">
              <a:solidFill>
                <a:schemeClr val="accent1"/>
              </a:solidFill>
              <a:round/>
            </a:ln>
            <a:effectLst/>
          </c:spPr>
          <c:marker>
            <c:symbol val="none"/>
          </c:marker>
          <c:val>
            <c:numRef>
              <c:f>'soc vi'!$B$6:$U$6</c:f>
              <c:numCache>
                <c:formatCode>General</c:formatCode>
                <c:ptCount val="20"/>
                <c:pt idx="0">
                  <c:v>-4.8630382679283498E-4</c:v>
                </c:pt>
                <c:pt idx="1">
                  <c:v>-3.3351077638981103E-4</c:v>
                </c:pt>
                <c:pt idx="2">
                  <c:v>-1.3117450493089201E-4</c:v>
                </c:pt>
                <c:pt idx="3" formatCode="0.00E+00">
                  <c:v>-2.8173582960984301E-5</c:v>
                </c:pt>
                <c:pt idx="4" formatCode="0.00E+00">
                  <c:v>2.0746182353158799E-5</c:v>
                </c:pt>
                <c:pt idx="5" formatCode="0.00E+00">
                  <c:v>3.7745748450104002E-5</c:v>
                </c:pt>
                <c:pt idx="6" formatCode="0.00E+00">
                  <c:v>3.7206177010958099E-5</c:v>
                </c:pt>
                <c:pt idx="7" formatCode="0.00E+00">
                  <c:v>2.8639816318547299E-5</c:v>
                </c:pt>
                <c:pt idx="8" formatCode="0.00E+00">
                  <c:v>1.7929166294221199E-5</c:v>
                </c:pt>
                <c:pt idx="9" formatCode="0.00E+00">
                  <c:v>8.3175058383932704E-6</c:v>
                </c:pt>
                <c:pt idx="10" formatCode="0.00E+00">
                  <c:v>1.25312581884469E-6</c:v>
                </c:pt>
                <c:pt idx="11" formatCode="0.00E+00">
                  <c:v>-2.9387001229529101E-6</c:v>
                </c:pt>
                <c:pt idx="12" formatCode="0.00E+00">
                  <c:v>-4.5592412870989799E-6</c:v>
                </c:pt>
                <c:pt idx="13" formatCode="0.00E+00">
                  <c:v>-4.1950808343937801E-6</c:v>
                </c:pt>
                <c:pt idx="14" formatCode="0.00E+00">
                  <c:v>-2.5014958582078099E-6</c:v>
                </c:pt>
                <c:pt idx="15" formatCode="0.00E+00">
                  <c:v>-7.8607094385809896E-8</c:v>
                </c:pt>
                <c:pt idx="16" formatCode="0.00E+00">
                  <c:v>2.5879581213194501E-6</c:v>
                </c:pt>
                <c:pt idx="17" formatCode="0.00E+00">
                  <c:v>5.1446856097145899E-6</c:v>
                </c:pt>
                <c:pt idx="18" formatCode="0.00E+00">
                  <c:v>7.3631979385345803E-6</c:v>
                </c:pt>
                <c:pt idx="19" formatCode="0.00E+00">
                  <c:v>9.1207478902836007E-6</c:v>
                </c:pt>
              </c:numCache>
            </c:numRef>
          </c:val>
          <c:smooth val="0"/>
          <c:extLst>
            <c:ext xmlns:c16="http://schemas.microsoft.com/office/drawing/2014/chart" uri="{C3380CC4-5D6E-409C-BE32-E72D297353CC}">
              <c16:uniqueId val="{00000003-8C48-4FEB-B157-BFC5562783D0}"/>
            </c:ext>
          </c:extLst>
        </c:ser>
        <c:dLbls>
          <c:showLegendKey val="0"/>
          <c:showVal val="0"/>
          <c:showCatName val="0"/>
          <c:showSerName val="0"/>
          <c:showPercent val="0"/>
          <c:showBubbleSize val="0"/>
        </c:dLbls>
        <c:marker val="1"/>
        <c:smooth val="0"/>
        <c:axId val="1910571791"/>
        <c:axId val="1910568463"/>
      </c:lineChart>
      <c:catAx>
        <c:axId val="17309557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6159"/>
        <c:crosses val="autoZero"/>
        <c:auto val="1"/>
        <c:lblAlgn val="ctr"/>
        <c:lblOffset val="100"/>
        <c:noMultiLvlLbl val="0"/>
      </c:catAx>
      <c:valAx>
        <c:axId val="173095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5743"/>
        <c:crosses val="autoZero"/>
        <c:crossBetween val="between"/>
      </c:valAx>
      <c:valAx>
        <c:axId val="19105684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1791"/>
        <c:crosses val="max"/>
        <c:crossBetween val="between"/>
      </c:valAx>
      <c:catAx>
        <c:axId val="1910571791"/>
        <c:scaling>
          <c:orientation val="minMax"/>
        </c:scaling>
        <c:delete val="1"/>
        <c:axPos val="b"/>
        <c:majorTickMark val="out"/>
        <c:minorTickMark val="none"/>
        <c:tickLblPos val="nextTo"/>
        <c:crossAx val="19105684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vi'!$B$41:$U$41</c:f>
              <c:numCache>
                <c:formatCode>General</c:formatCode>
                <c:ptCount val="20"/>
                <c:pt idx="0">
                  <c:v>1.61865611911296E-2</c:v>
                </c:pt>
                <c:pt idx="1">
                  <c:v>4.9308004210988798E-2</c:v>
                </c:pt>
                <c:pt idx="2">
                  <c:v>9.4772096343226406E-2</c:v>
                </c:pt>
                <c:pt idx="3">
                  <c:v>0.13719706647896401</c:v>
                </c:pt>
                <c:pt idx="4">
                  <c:v>0.16437819784650201</c:v>
                </c:pt>
                <c:pt idx="5">
                  <c:v>0.17140951840025201</c:v>
                </c:pt>
                <c:pt idx="6">
                  <c:v>0.159875165516144</c:v>
                </c:pt>
                <c:pt idx="7" formatCode="0.00E+00">
                  <c:v>0.13515624058855399</c:v>
                </c:pt>
                <c:pt idx="8">
                  <c:v>0.103734238067891</c:v>
                </c:pt>
                <c:pt idx="9">
                  <c:v>7.1326977459377702E-2</c:v>
                </c:pt>
                <c:pt idx="10">
                  <c:v>4.1993164307915401E-2</c:v>
                </c:pt>
                <c:pt idx="11">
                  <c:v>1.7990957991709002E-2</c:v>
                </c:pt>
                <c:pt idx="12" formatCode="0.00E+00">
                  <c:v>7.72539097364522E-5</c:v>
                </c:pt>
                <c:pt idx="13">
                  <c:v>-1.2024694398377301E-2</c:v>
                </c:pt>
                <c:pt idx="14">
                  <c:v>-1.9169135216315698E-2</c:v>
                </c:pt>
                <c:pt idx="15">
                  <c:v>-2.2431897896159101E-2</c:v>
                </c:pt>
                <c:pt idx="16">
                  <c:v>-2.2877150510709501E-2</c:v>
                </c:pt>
                <c:pt idx="17">
                  <c:v>-2.1431710776922599E-2</c:v>
                </c:pt>
                <c:pt idx="18">
                  <c:v>-1.8837103351138799E-2</c:v>
                </c:pt>
                <c:pt idx="19">
                  <c:v>-1.5649207454466501E-2</c:v>
                </c:pt>
              </c:numCache>
            </c:numRef>
          </c:val>
          <c:smooth val="0"/>
          <c:extLst>
            <c:ext xmlns:c16="http://schemas.microsoft.com/office/drawing/2014/chart" uri="{C3380CC4-5D6E-409C-BE32-E72D297353CC}">
              <c16:uniqueId val="{00000000-D2EC-4172-AF87-52DBF18EEC79}"/>
            </c:ext>
          </c:extLst>
        </c:ser>
        <c:ser>
          <c:idx val="2"/>
          <c:order val="2"/>
          <c:spPr>
            <a:ln w="28575" cap="rnd">
              <a:solidFill>
                <a:schemeClr val="accent4"/>
              </a:solidFill>
              <a:round/>
            </a:ln>
            <a:effectLst/>
          </c:spPr>
          <c:marker>
            <c:symbol val="none"/>
          </c:marker>
          <c:val>
            <c:numRef>
              <c:f>'soc vi'!$B$55:$U$55</c:f>
              <c:numCache>
                <c:formatCode>General</c:formatCode>
                <c:ptCount val="20"/>
                <c:pt idx="0">
                  <c:v>2.8593681102454999E-2</c:v>
                </c:pt>
                <c:pt idx="1">
                  <c:v>7.2422214392835499E-2</c:v>
                </c:pt>
                <c:pt idx="2">
                  <c:v>0.12455936129554999</c:v>
                </c:pt>
                <c:pt idx="3">
                  <c:v>0.168478260174209</c:v>
                </c:pt>
                <c:pt idx="4">
                  <c:v>0.19217298043999601</c:v>
                </c:pt>
                <c:pt idx="5">
                  <c:v>0.192037043065338</c:v>
                </c:pt>
                <c:pt idx="6">
                  <c:v>0.17149902096761199</c:v>
                </c:pt>
                <c:pt idx="7">
                  <c:v>0.13775527337266</c:v>
                </c:pt>
                <c:pt idx="8">
                  <c:v>9.8674106006961096E-2</c:v>
                </c:pt>
                <c:pt idx="9">
                  <c:v>6.07639759806149E-2</c:v>
                </c:pt>
                <c:pt idx="10">
                  <c:v>2.8303211910135E-2</c:v>
                </c:pt>
                <c:pt idx="11">
                  <c:v>3.3381830243604002E-3</c:v>
                </c:pt>
                <c:pt idx="12">
                  <c:v>-1.3839998374532101E-2</c:v>
                </c:pt>
                <c:pt idx="13">
                  <c:v>-2.4066565156729301E-2</c:v>
                </c:pt>
                <c:pt idx="14">
                  <c:v>-2.8728944935555199E-2</c:v>
                </c:pt>
                <c:pt idx="15">
                  <c:v>-2.9341801345404098E-2</c:v>
                </c:pt>
                <c:pt idx="16">
                  <c:v>-2.72864533548349E-2</c:v>
                </c:pt>
                <c:pt idx="17">
                  <c:v>-2.36870008724108E-2</c:v>
                </c:pt>
                <c:pt idx="18">
                  <c:v>-1.9380767684291901E-2</c:v>
                </c:pt>
                <c:pt idx="19" formatCode="0.00E+00">
                  <c:v>-1.4942960090222401E-2</c:v>
                </c:pt>
              </c:numCache>
            </c:numRef>
          </c:val>
          <c:smooth val="0"/>
          <c:extLst>
            <c:ext xmlns:c16="http://schemas.microsoft.com/office/drawing/2014/chart" uri="{C3380CC4-5D6E-409C-BE32-E72D297353CC}">
              <c16:uniqueId val="{00000001-D2EC-4172-AF87-52DBF18EEC79}"/>
            </c:ext>
          </c:extLst>
        </c:ser>
        <c:ser>
          <c:idx val="3"/>
          <c:order val="3"/>
          <c:spPr>
            <a:ln w="28575" cap="rnd">
              <a:solidFill>
                <a:schemeClr val="accent6"/>
              </a:solidFill>
              <a:round/>
            </a:ln>
            <a:effectLst/>
          </c:spPr>
          <c:marker>
            <c:symbol val="none"/>
          </c:marker>
          <c:val>
            <c:numRef>
              <c:f>'soc vi'!$B$27:$U$27</c:f>
              <c:numCache>
                <c:formatCode>General</c:formatCode>
                <c:ptCount val="20"/>
                <c:pt idx="0">
                  <c:v>1.41771144703664E-2</c:v>
                </c:pt>
                <c:pt idx="1">
                  <c:v>4.9590028725992698E-2</c:v>
                </c:pt>
                <c:pt idx="2">
                  <c:v>9.9986979072356402E-2</c:v>
                </c:pt>
                <c:pt idx="3">
                  <c:v>0.147610501259618</c:v>
                </c:pt>
                <c:pt idx="4">
                  <c:v>0.17854070354343399</c:v>
                </c:pt>
                <c:pt idx="5">
                  <c:v>0.18725451509846899</c:v>
                </c:pt>
                <c:pt idx="6">
                  <c:v>0.175534142767725</c:v>
                </c:pt>
                <c:pt idx="7">
                  <c:v>0.14933990030861699</c:v>
                </c:pt>
                <c:pt idx="8">
                  <c:v>0.11577567563039901</c:v>
                </c:pt>
                <c:pt idx="9">
                  <c:v>8.1046765011795197E-2</c:v>
                </c:pt>
                <c:pt idx="10">
                  <c:v>4.9516841218645503E-2</c:v>
                </c:pt>
                <c:pt idx="11">
                  <c:v>2.35930593783686E-2</c:v>
                </c:pt>
                <c:pt idx="12">
                  <c:v>4.0775573274471899E-3</c:v>
                </c:pt>
                <c:pt idx="13">
                  <c:v>-9.3162222798863804E-3</c:v>
                </c:pt>
                <c:pt idx="14">
                  <c:v>-1.7473857471126598E-2</c:v>
                </c:pt>
                <c:pt idx="15">
                  <c:v>-2.1506139199840599E-2</c:v>
                </c:pt>
                <c:pt idx="16">
                  <c:v>-2.2509145860694298E-2</c:v>
                </c:pt>
                <c:pt idx="17">
                  <c:v>-2.1437894167189799E-2</c:v>
                </c:pt>
                <c:pt idx="18">
                  <c:v>-1.9059849161357199E-2</c:v>
                </c:pt>
                <c:pt idx="19">
                  <c:v>-1.5955958220728299E-2</c:v>
                </c:pt>
              </c:numCache>
            </c:numRef>
          </c:val>
          <c:smooth val="0"/>
          <c:extLst>
            <c:ext xmlns:c16="http://schemas.microsoft.com/office/drawing/2014/chart" uri="{C3380CC4-5D6E-409C-BE32-E72D297353CC}">
              <c16:uniqueId val="{00000002-D2EC-4172-AF87-52DBF18EEC79}"/>
            </c:ext>
          </c:extLst>
        </c:ser>
        <c:dLbls>
          <c:showLegendKey val="0"/>
          <c:showVal val="0"/>
          <c:showCatName val="0"/>
          <c:showSerName val="0"/>
          <c:showPercent val="0"/>
          <c:showBubbleSize val="0"/>
        </c:dLbls>
        <c:marker val="1"/>
        <c:smooth val="0"/>
        <c:axId val="1831880543"/>
        <c:axId val="1831880959"/>
      </c:lineChart>
      <c:lineChart>
        <c:grouping val="standard"/>
        <c:varyColors val="0"/>
        <c:ser>
          <c:idx val="0"/>
          <c:order val="0"/>
          <c:spPr>
            <a:ln w="28575" cap="rnd">
              <a:solidFill>
                <a:schemeClr val="accent1"/>
              </a:solidFill>
              <a:round/>
            </a:ln>
            <a:effectLst/>
          </c:spPr>
          <c:marker>
            <c:symbol val="none"/>
          </c:marker>
          <c:val>
            <c:numRef>
              <c:f>'soc vi'!$B$13:$U$13</c:f>
              <c:numCache>
                <c:formatCode>General</c:formatCode>
                <c:ptCount val="20"/>
                <c:pt idx="0">
                  <c:v>-7.1056006473613198E-4</c:v>
                </c:pt>
                <c:pt idx="1">
                  <c:v>-9.1841151836868896E-4</c:v>
                </c:pt>
                <c:pt idx="2">
                  <c:v>-8.6039394666981295E-4</c:v>
                </c:pt>
                <c:pt idx="3">
                  <c:v>-6.9020342540593305E-4</c:v>
                </c:pt>
                <c:pt idx="4">
                  <c:v>-4.9440319524762799E-4</c:v>
                </c:pt>
                <c:pt idx="5">
                  <c:v>-3.16319018748068E-4</c:v>
                </c:pt>
                <c:pt idx="6">
                  <c:v>-1.7329190536719E-4</c:v>
                </c:pt>
                <c:pt idx="7" formatCode="0.00E+00">
                  <c:v>-6.8106171487336594E-5</c:v>
                </c:pt>
                <c:pt idx="8" formatCode="0.00E+00">
                  <c:v>3.69256454613165E-6</c:v>
                </c:pt>
                <c:pt idx="9" formatCode="0.00E+00">
                  <c:v>4.9321080786590699E-5</c:v>
                </c:pt>
                <c:pt idx="10" formatCode="0.00E+00">
                  <c:v>7.6220120595937898E-5</c:v>
                </c:pt>
                <c:pt idx="11" formatCode="0.00E+00">
                  <c:v>9.0794312624709105E-5</c:v>
                </c:pt>
                <c:pt idx="12" formatCode="0.00E+00">
                  <c:v>9.7950094863463705E-5</c:v>
                </c:pt>
                <c:pt idx="13">
                  <c:v>1.01091609714388E-4</c:v>
                </c:pt>
                <c:pt idx="14">
                  <c:v>1.02344842645152E-4</c:v>
                </c:pt>
                <c:pt idx="15">
                  <c:v>1.02864290356219E-4</c:v>
                </c:pt>
                <c:pt idx="16">
                  <c:v>1.03137483606019E-4</c:v>
                </c:pt>
                <c:pt idx="17">
                  <c:v>1.03244624176213E-4</c:v>
                </c:pt>
                <c:pt idx="18">
                  <c:v>1.03057552026442E-4</c:v>
                </c:pt>
                <c:pt idx="19">
                  <c:v>1.0237814852720499E-4</c:v>
                </c:pt>
              </c:numCache>
            </c:numRef>
          </c:val>
          <c:smooth val="0"/>
          <c:extLst>
            <c:ext xmlns:c16="http://schemas.microsoft.com/office/drawing/2014/chart" uri="{C3380CC4-5D6E-409C-BE32-E72D297353CC}">
              <c16:uniqueId val="{00000003-D2EC-4172-AF87-52DBF18EEC79}"/>
            </c:ext>
          </c:extLst>
        </c:ser>
        <c:dLbls>
          <c:showLegendKey val="0"/>
          <c:showVal val="0"/>
          <c:showCatName val="0"/>
          <c:showSerName val="0"/>
          <c:showPercent val="0"/>
          <c:showBubbleSize val="0"/>
        </c:dLbls>
        <c:marker val="1"/>
        <c:smooth val="0"/>
        <c:axId val="1914152815"/>
        <c:axId val="1914151983"/>
      </c:lineChart>
      <c:catAx>
        <c:axId val="18318805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959"/>
        <c:crosses val="autoZero"/>
        <c:auto val="1"/>
        <c:lblAlgn val="ctr"/>
        <c:lblOffset val="100"/>
        <c:noMultiLvlLbl val="0"/>
      </c:catAx>
      <c:valAx>
        <c:axId val="183188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543"/>
        <c:crosses val="autoZero"/>
        <c:crossBetween val="between"/>
      </c:valAx>
      <c:valAx>
        <c:axId val="191415198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152815"/>
        <c:crosses val="max"/>
        <c:crossBetween val="between"/>
      </c:valAx>
      <c:catAx>
        <c:axId val="1914152815"/>
        <c:scaling>
          <c:orientation val="minMax"/>
        </c:scaling>
        <c:delete val="1"/>
        <c:axPos val="b"/>
        <c:majorTickMark val="out"/>
        <c:minorTickMark val="none"/>
        <c:tickLblPos val="nextTo"/>
        <c:crossAx val="191415198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dirty="0" smtClean="0"/>
              <a:t>Quarterly </a:t>
            </a:r>
            <a:r>
              <a:rPr lang="en-US" sz="1000" dirty="0"/>
              <a:t>Growth of Gross Fixed Capital Formation</a:t>
            </a:r>
            <a:r>
              <a:rPr lang="ro-RO" sz="1000" dirty="0"/>
              <a:t>,</a:t>
            </a:r>
            <a:r>
              <a:rPr lang="ro-RO" sz="1000" baseline="0" dirty="0"/>
              <a:t> Eurostat</a:t>
            </a:r>
            <a:endParaRPr lang="en-US" sz="1000" dirty="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Sheet1!$C$2:$C$64</c:f>
              <c:numCache>
                <c:formatCode>General</c:formatCode>
                <c:ptCount val="63"/>
                <c:pt idx="0">
                  <c:v>8.0009477027432609</c:v>
                </c:pt>
                <c:pt idx="1">
                  <c:v>5.6794905152895261</c:v>
                </c:pt>
                <c:pt idx="2">
                  <c:v>5.0404026015854422</c:v>
                </c:pt>
                <c:pt idx="3">
                  <c:v>1.1358138244287721</c:v>
                </c:pt>
                <c:pt idx="4">
                  <c:v>7.5500986711424183</c:v>
                </c:pt>
                <c:pt idx="5">
                  <c:v>1.4985451221693538</c:v>
                </c:pt>
                <c:pt idx="6">
                  <c:v>-7.304637368214312</c:v>
                </c:pt>
                <c:pt idx="7">
                  <c:v>-19.394223521147076</c:v>
                </c:pt>
                <c:pt idx="8">
                  <c:v>-20.202023927670805</c:v>
                </c:pt>
                <c:pt idx="9">
                  <c:v>4.2219211825791527</c:v>
                </c:pt>
                <c:pt idx="10">
                  <c:v>-8.3857920187535289</c:v>
                </c:pt>
                <c:pt idx="11">
                  <c:v>-2.9732199153548078E-2</c:v>
                </c:pt>
                <c:pt idx="12">
                  <c:v>0.34306286054894286</c:v>
                </c:pt>
                <c:pt idx="13">
                  <c:v>-2.7350756134725649</c:v>
                </c:pt>
                <c:pt idx="14">
                  <c:v>7.8470135829482981</c:v>
                </c:pt>
                <c:pt idx="15">
                  <c:v>-4.8888690087734386</c:v>
                </c:pt>
                <c:pt idx="16">
                  <c:v>4.8857135928531417</c:v>
                </c:pt>
                <c:pt idx="17">
                  <c:v>1.6554238583622762</c:v>
                </c:pt>
                <c:pt idx="18">
                  <c:v>9.2956266024894099</c:v>
                </c:pt>
                <c:pt idx="19">
                  <c:v>-0.9864940957306555</c:v>
                </c:pt>
                <c:pt idx="20">
                  <c:v>-4.8338386501296018</c:v>
                </c:pt>
                <c:pt idx="21">
                  <c:v>1.9875319741468669</c:v>
                </c:pt>
                <c:pt idx="22">
                  <c:v>-8.1983624760580796</c:v>
                </c:pt>
                <c:pt idx="23">
                  <c:v>-6.3547214574214692</c:v>
                </c:pt>
                <c:pt idx="24">
                  <c:v>1.9389894846945701</c:v>
                </c:pt>
                <c:pt idx="25">
                  <c:v>-0.69492197657712851</c:v>
                </c:pt>
                <c:pt idx="26">
                  <c:v>-4.6935947975954733</c:v>
                </c:pt>
                <c:pt idx="27">
                  <c:v>2.7958529222855635</c:v>
                </c:pt>
                <c:pt idx="28">
                  <c:v>0.5612961543249807</c:v>
                </c:pt>
                <c:pt idx="29">
                  <c:v>4.7296898525425348</c:v>
                </c:pt>
                <c:pt idx="30">
                  <c:v>-1.660363961218053</c:v>
                </c:pt>
                <c:pt idx="31">
                  <c:v>-0.40616220099652367</c:v>
                </c:pt>
                <c:pt idx="32">
                  <c:v>1.9752721242860263</c:v>
                </c:pt>
                <c:pt idx="33">
                  <c:v>-5.0535158600741923</c:v>
                </c:pt>
                <c:pt idx="34">
                  <c:v>14.445364094036844</c:v>
                </c:pt>
                <c:pt idx="35">
                  <c:v>-8.4346589370706884</c:v>
                </c:pt>
                <c:pt idx="36">
                  <c:v>-0.58256714028692136</c:v>
                </c:pt>
                <c:pt idx="37">
                  <c:v>-7.5917489303825967</c:v>
                </c:pt>
                <c:pt idx="38">
                  <c:v>1.0500626481958877</c:v>
                </c:pt>
                <c:pt idx="39">
                  <c:v>1.8635695064697479</c:v>
                </c:pt>
                <c:pt idx="40">
                  <c:v>5.2956943884754306</c:v>
                </c:pt>
                <c:pt idx="41">
                  <c:v>0.31659275236374806</c:v>
                </c:pt>
                <c:pt idx="42">
                  <c:v>3.5560375219225895</c:v>
                </c:pt>
                <c:pt idx="43">
                  <c:v>-4.3351560651349876</c:v>
                </c:pt>
                <c:pt idx="44">
                  <c:v>-5.278022158410983</c:v>
                </c:pt>
                <c:pt idx="45">
                  <c:v>1.4246684610353002</c:v>
                </c:pt>
                <c:pt idx="46">
                  <c:v>4.4749228586447645</c:v>
                </c:pt>
                <c:pt idx="47">
                  <c:v>-3.7739788144464934</c:v>
                </c:pt>
                <c:pt idx="48">
                  <c:v>9.4614863191576362</c:v>
                </c:pt>
                <c:pt idx="49">
                  <c:v>4.6516621539427874</c:v>
                </c:pt>
                <c:pt idx="50">
                  <c:v>-3.3768252284615494</c:v>
                </c:pt>
                <c:pt idx="51">
                  <c:v>0.64047030564750596</c:v>
                </c:pt>
                <c:pt idx="52">
                  <c:v>-4.9468819549116247</c:v>
                </c:pt>
                <c:pt idx="53">
                  <c:v>1.9236054796181126</c:v>
                </c:pt>
                <c:pt idx="54">
                  <c:v>-1.653885068280597</c:v>
                </c:pt>
                <c:pt idx="55">
                  <c:v>5.662390441998383</c:v>
                </c:pt>
                <c:pt idx="56">
                  <c:v>0.90380991868143645</c:v>
                </c:pt>
                <c:pt idx="57">
                  <c:v>-1.4885528309027616</c:v>
                </c:pt>
                <c:pt idx="58">
                  <c:v>-1.7306762081900793</c:v>
                </c:pt>
                <c:pt idx="59">
                  <c:v>5.0616681007603139</c:v>
                </c:pt>
                <c:pt idx="60">
                  <c:v>0.33862247285831326</c:v>
                </c:pt>
                <c:pt idx="61">
                  <c:v>7.0821161215547992</c:v>
                </c:pt>
                <c:pt idx="62">
                  <c:v>-0.28015370531840322</c:v>
                </c:pt>
              </c:numCache>
            </c:numRef>
          </c:val>
          <c:smooth val="0"/>
          <c:extLst>
            <c:ext xmlns:c16="http://schemas.microsoft.com/office/drawing/2014/chart" uri="{C3380CC4-5D6E-409C-BE32-E72D297353CC}">
              <c16:uniqueId val="{00000000-612A-4521-9DD6-DE8B989774FB}"/>
            </c:ext>
          </c:extLst>
        </c:ser>
        <c:dLbls>
          <c:showLegendKey val="0"/>
          <c:showVal val="0"/>
          <c:showCatName val="0"/>
          <c:showSerName val="0"/>
          <c:showPercent val="0"/>
          <c:showBubbleSize val="0"/>
        </c:dLbls>
        <c:smooth val="0"/>
        <c:axId val="2117492944"/>
        <c:axId val="2117490448"/>
      </c:lineChart>
      <c:catAx>
        <c:axId val="211749294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490448"/>
        <c:crosses val="autoZero"/>
        <c:auto val="1"/>
        <c:lblAlgn val="ctr"/>
        <c:lblOffset val="100"/>
        <c:noMultiLvlLbl val="0"/>
      </c:catAx>
      <c:valAx>
        <c:axId val="2117490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492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bank capital</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vi'!$B$42:$U$42</c:f>
              <c:numCache>
                <c:formatCode>General</c:formatCode>
                <c:ptCount val="20"/>
                <c:pt idx="0">
                  <c:v>5.2560252949120902E-2</c:v>
                </c:pt>
                <c:pt idx="1">
                  <c:v>5.9789822591695598</c:v>
                </c:pt>
                <c:pt idx="2">
                  <c:v>7.1900934631815403</c:v>
                </c:pt>
                <c:pt idx="3">
                  <c:v>6.6604713440360399</c:v>
                </c:pt>
                <c:pt idx="4">
                  <c:v>5.4405094630051902</c:v>
                </c:pt>
                <c:pt idx="5">
                  <c:v>4.1188527629280998</c:v>
                </c:pt>
                <c:pt idx="6">
                  <c:v>2.96398538259783</c:v>
                </c:pt>
                <c:pt idx="7">
                  <c:v>2.0545478481572301</c:v>
                </c:pt>
                <c:pt idx="8">
                  <c:v>1.37651003303051</c:v>
                </c:pt>
                <c:pt idx="9">
                  <c:v>0.88378746353214399</c:v>
                </c:pt>
                <c:pt idx="10">
                  <c:v>0.52921116737641705</c:v>
                </c:pt>
                <c:pt idx="11">
                  <c:v>0.27597986766619398</c:v>
                </c:pt>
                <c:pt idx="12">
                  <c:v>9.8688658019426598E-2</c:v>
                </c:pt>
                <c:pt idx="13">
                  <c:v>-1.9699926148348399E-2</c:v>
                </c:pt>
                <c:pt idx="14">
                  <c:v>-9.1363519653356207E-2</c:v>
                </c:pt>
                <c:pt idx="15">
                  <c:v>-0.12612095574047499</c:v>
                </c:pt>
                <c:pt idx="16">
                  <c:v>-0.13269057519664801</c:v>
                </c:pt>
                <c:pt idx="17">
                  <c:v>-0.119030436636791</c:v>
                </c:pt>
                <c:pt idx="18">
                  <c:v>-9.2207232248000495E-2</c:v>
                </c:pt>
                <c:pt idx="19">
                  <c:v>-5.8148545375416902E-2</c:v>
                </c:pt>
              </c:numCache>
            </c:numRef>
          </c:val>
          <c:smooth val="0"/>
          <c:extLst>
            <c:ext xmlns:c16="http://schemas.microsoft.com/office/drawing/2014/chart" uri="{C3380CC4-5D6E-409C-BE32-E72D297353CC}">
              <c16:uniqueId val="{00000000-F917-47E4-A56A-7068D78DAD2E}"/>
            </c:ext>
          </c:extLst>
        </c:ser>
        <c:ser>
          <c:idx val="2"/>
          <c:order val="2"/>
          <c:spPr>
            <a:ln w="28575" cap="rnd">
              <a:solidFill>
                <a:schemeClr val="accent4"/>
              </a:solidFill>
              <a:round/>
            </a:ln>
            <a:effectLst/>
          </c:spPr>
          <c:marker>
            <c:symbol val="none"/>
          </c:marker>
          <c:val>
            <c:numRef>
              <c:f>'soc vi'!$B$56:$U$56</c:f>
              <c:numCache>
                <c:formatCode>General</c:formatCode>
                <c:ptCount val="20"/>
                <c:pt idx="0">
                  <c:v>3.1855893260512899E-2</c:v>
                </c:pt>
                <c:pt idx="1">
                  <c:v>6.1519019919045403</c:v>
                </c:pt>
                <c:pt idx="2">
                  <c:v>7.4116986270012202</c:v>
                </c:pt>
                <c:pt idx="3">
                  <c:v>6.7365680379973298</c:v>
                </c:pt>
                <c:pt idx="4">
                  <c:v>5.3175171301025204</c:v>
                </c:pt>
                <c:pt idx="5">
                  <c:v>3.82680139838644</c:v>
                </c:pt>
                <c:pt idx="6">
                  <c:v>2.5672166794192002</c:v>
                </c:pt>
                <c:pt idx="7">
                  <c:v>1.61952320775933</c:v>
                </c:pt>
                <c:pt idx="8">
                  <c:v>0.95591429102731196</c:v>
                </c:pt>
                <c:pt idx="9">
                  <c:v>0.51205377279242703</c:v>
                </c:pt>
                <c:pt idx="10">
                  <c:v>0.224268983622324</c:v>
                </c:pt>
                <c:pt idx="11">
                  <c:v>4.3357795096397901E-2</c:v>
                </c:pt>
                <c:pt idx="12">
                  <c:v>-6.4262756196399096E-2</c:v>
                </c:pt>
                <c:pt idx="13">
                  <c:v>-0.12041237522211599</c:v>
                </c:pt>
                <c:pt idx="14">
                  <c:v>-0.139653290602752</c:v>
                </c:pt>
                <c:pt idx="15">
                  <c:v>-0.13261490230865999</c:v>
                </c:pt>
                <c:pt idx="16">
                  <c:v>-0.107824567562574</c:v>
                </c:pt>
                <c:pt idx="17">
                  <c:v>-7.2416596552727697E-2</c:v>
                </c:pt>
                <c:pt idx="18">
                  <c:v>-3.2242861526356102E-2</c:v>
                </c:pt>
                <c:pt idx="19">
                  <c:v>8.2001059975596001E-3</c:v>
                </c:pt>
              </c:numCache>
            </c:numRef>
          </c:val>
          <c:smooth val="0"/>
          <c:extLst>
            <c:ext xmlns:c16="http://schemas.microsoft.com/office/drawing/2014/chart" uri="{C3380CC4-5D6E-409C-BE32-E72D297353CC}">
              <c16:uniqueId val="{00000001-F917-47E4-A56A-7068D78DAD2E}"/>
            </c:ext>
          </c:extLst>
        </c:ser>
        <c:ser>
          <c:idx val="3"/>
          <c:order val="3"/>
          <c:spPr>
            <a:ln w="28575" cap="rnd">
              <a:solidFill>
                <a:schemeClr val="accent6"/>
              </a:solidFill>
              <a:round/>
            </a:ln>
            <a:effectLst/>
          </c:spPr>
          <c:marker>
            <c:symbol val="none"/>
          </c:marker>
          <c:val>
            <c:numRef>
              <c:f>'soc vi'!$B$28:$U$28</c:f>
              <c:numCache>
                <c:formatCode>General</c:formatCode>
                <c:ptCount val="20"/>
                <c:pt idx="0">
                  <c:v>5.93428295747742E-2</c:v>
                </c:pt>
                <c:pt idx="1">
                  <c:v>6.07693996091069</c:v>
                </c:pt>
                <c:pt idx="2">
                  <c:v>7.2950320712228596</c:v>
                </c:pt>
                <c:pt idx="3">
                  <c:v>6.76152162304823</c:v>
                </c:pt>
                <c:pt idx="4">
                  <c:v>5.5531569291658203</c:v>
                </c:pt>
                <c:pt idx="5">
                  <c:v>4.24773160413267</c:v>
                </c:pt>
                <c:pt idx="6">
                  <c:v>3.1054093805852898</c:v>
                </c:pt>
                <c:pt idx="7">
                  <c:v>2.1997648566248</c:v>
                </c:pt>
                <c:pt idx="8">
                  <c:v>1.51578009913428</c:v>
                </c:pt>
                <c:pt idx="9">
                  <c:v>1.00931168598197</c:v>
                </c:pt>
                <c:pt idx="10">
                  <c:v>0.63637847286565796</c:v>
                </c:pt>
                <c:pt idx="11">
                  <c:v>0.36327732264229001</c:v>
                </c:pt>
                <c:pt idx="12">
                  <c:v>0.16690509337402701</c:v>
                </c:pt>
                <c:pt idx="13">
                  <c:v>3.1568895576384703E-2</c:v>
                </c:pt>
                <c:pt idx="14">
                  <c:v>-5.4357933973790303E-2</c:v>
                </c:pt>
                <c:pt idx="15">
                  <c:v>-0.10065915496701899</c:v>
                </c:pt>
                <c:pt idx="16">
                  <c:v>-0.116278526925413</c:v>
                </c:pt>
                <c:pt idx="17">
                  <c:v>-0.109485321988217</c:v>
                </c:pt>
                <c:pt idx="18">
                  <c:v>-8.7652826564379893E-2</c:v>
                </c:pt>
                <c:pt idx="19">
                  <c:v>-5.6981230783407E-2</c:v>
                </c:pt>
              </c:numCache>
            </c:numRef>
          </c:val>
          <c:smooth val="0"/>
          <c:extLst>
            <c:ext xmlns:c16="http://schemas.microsoft.com/office/drawing/2014/chart" uri="{C3380CC4-5D6E-409C-BE32-E72D297353CC}">
              <c16:uniqueId val="{00000002-F917-47E4-A56A-7068D78DAD2E}"/>
            </c:ext>
          </c:extLst>
        </c:ser>
        <c:dLbls>
          <c:showLegendKey val="0"/>
          <c:showVal val="0"/>
          <c:showCatName val="0"/>
          <c:showSerName val="0"/>
          <c:showPercent val="0"/>
          <c:showBubbleSize val="0"/>
        </c:dLbls>
        <c:marker val="1"/>
        <c:smooth val="0"/>
        <c:axId val="1955560687"/>
        <c:axId val="1955561103"/>
      </c:lineChart>
      <c:lineChart>
        <c:grouping val="standard"/>
        <c:varyColors val="0"/>
        <c:ser>
          <c:idx val="0"/>
          <c:order val="0"/>
          <c:spPr>
            <a:ln w="28575" cap="rnd">
              <a:solidFill>
                <a:schemeClr val="accent1"/>
              </a:solidFill>
              <a:round/>
            </a:ln>
            <a:effectLst/>
          </c:spPr>
          <c:marker>
            <c:symbol val="none"/>
          </c:marker>
          <c:val>
            <c:numRef>
              <c:f>'soc vi'!$B$14:$U$14</c:f>
              <c:numCache>
                <c:formatCode>General</c:formatCode>
                <c:ptCount val="20"/>
                <c:pt idx="0">
                  <c:v>4.8630382678993599E-4</c:v>
                </c:pt>
                <c:pt idx="1">
                  <c:v>0.21642014155321501</c:v>
                </c:pt>
                <c:pt idx="2">
                  <c:v>0.28922472056933701</c:v>
                </c:pt>
                <c:pt idx="3">
                  <c:v>0.30506373802603598</c:v>
                </c:pt>
                <c:pt idx="4">
                  <c:v>0.28859345562150901</c:v>
                </c:pt>
                <c:pt idx="5">
                  <c:v>0.25594310882965499</c:v>
                </c:pt>
                <c:pt idx="6">
                  <c:v>0.21723879756424899</c:v>
                </c:pt>
                <c:pt idx="7">
                  <c:v>0.17848838740758299</c:v>
                </c:pt>
                <c:pt idx="8">
                  <c:v>0.14295677152827599</c:v>
                </c:pt>
                <c:pt idx="9">
                  <c:v>0.112145723231151</c:v>
                </c:pt>
                <c:pt idx="10">
                  <c:v>8.6474842752210193E-2</c:v>
                </c:pt>
                <c:pt idx="11">
                  <c:v>6.5742015633446699E-2</c:v>
                </c:pt>
                <c:pt idx="12">
                  <c:v>4.9425074734472198E-2</c:v>
                </c:pt>
                <c:pt idx="13">
                  <c:v>3.6871853664450803E-2</c:v>
                </c:pt>
                <c:pt idx="14">
                  <c:v>2.7413808665272699E-2</c:v>
                </c:pt>
                <c:pt idx="15">
                  <c:v>2.0428795505694101E-2</c:v>
                </c:pt>
                <c:pt idx="16">
                  <c:v>1.5371162448360599E-2</c:v>
                </c:pt>
                <c:pt idx="17">
                  <c:v>1.17817274067988E-2</c:v>
                </c:pt>
                <c:pt idx="18">
                  <c:v>9.2861019187750991E-3</c:v>
                </c:pt>
                <c:pt idx="19">
                  <c:v>7.5868854907810198E-3</c:v>
                </c:pt>
              </c:numCache>
            </c:numRef>
          </c:val>
          <c:smooth val="0"/>
          <c:extLst>
            <c:ext xmlns:c16="http://schemas.microsoft.com/office/drawing/2014/chart" uri="{C3380CC4-5D6E-409C-BE32-E72D297353CC}">
              <c16:uniqueId val="{00000003-F917-47E4-A56A-7068D78DAD2E}"/>
            </c:ext>
          </c:extLst>
        </c:ser>
        <c:dLbls>
          <c:showLegendKey val="0"/>
          <c:showVal val="0"/>
          <c:showCatName val="0"/>
          <c:showSerName val="0"/>
          <c:showPercent val="0"/>
          <c:showBubbleSize val="0"/>
        </c:dLbls>
        <c:marker val="1"/>
        <c:smooth val="0"/>
        <c:axId val="1910037551"/>
        <c:axId val="1910039631"/>
      </c:lineChart>
      <c:catAx>
        <c:axId val="19555606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1103"/>
        <c:crosses val="autoZero"/>
        <c:auto val="1"/>
        <c:lblAlgn val="ctr"/>
        <c:lblOffset val="100"/>
        <c:noMultiLvlLbl val="0"/>
      </c:catAx>
      <c:valAx>
        <c:axId val="195556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0687"/>
        <c:crosses val="autoZero"/>
        <c:crossBetween val="between"/>
      </c:valAx>
      <c:valAx>
        <c:axId val="19100396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037551"/>
        <c:crosses val="max"/>
        <c:crossBetween val="between"/>
      </c:valAx>
      <c:catAx>
        <c:axId val="1910037551"/>
        <c:scaling>
          <c:orientation val="minMax"/>
        </c:scaling>
        <c:delete val="1"/>
        <c:axPos val="b"/>
        <c:majorTickMark val="out"/>
        <c:minorTickMark val="none"/>
        <c:tickLblPos val="nextTo"/>
        <c:crossAx val="19100396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RO" sz="1000"/>
              <a:t>investment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vi'!$B$39:$U$39</c:f>
              <c:numCache>
                <c:formatCode>General</c:formatCode>
                <c:ptCount val="20"/>
                <c:pt idx="0">
                  <c:v>-0.68493044018481397</c:v>
                </c:pt>
                <c:pt idx="1">
                  <c:v>-0.32750194739423899</c:v>
                </c:pt>
                <c:pt idx="2">
                  <c:v>-5.0891023963401998E-2</c:v>
                </c:pt>
                <c:pt idx="3">
                  <c:v>9.0940123786310806E-2</c:v>
                </c:pt>
                <c:pt idx="4">
                  <c:v>0.12124049915559</c:v>
                </c:pt>
                <c:pt idx="5">
                  <c:v>8.6488123453307295E-2</c:v>
                </c:pt>
                <c:pt idx="6">
                  <c:v>2.8986243814983902E-2</c:v>
                </c:pt>
                <c:pt idx="7">
                  <c:v>-2.34780383721045E-2</c:v>
                </c:pt>
                <c:pt idx="8">
                  <c:v>-5.7901795500242798E-2</c:v>
                </c:pt>
                <c:pt idx="9">
                  <c:v>-7.1970029140345601E-2</c:v>
                </c:pt>
                <c:pt idx="10">
                  <c:v>-6.9220650806414596E-2</c:v>
                </c:pt>
                <c:pt idx="11">
                  <c:v>-5.5226646038192898E-2</c:v>
                </c:pt>
                <c:pt idx="12">
                  <c:v>-3.5274709007694603E-2</c:v>
                </c:pt>
                <c:pt idx="13">
                  <c:v>-1.3340524738907801E-2</c:v>
                </c:pt>
                <c:pt idx="14">
                  <c:v>8.0783242917732406E-3</c:v>
                </c:pt>
                <c:pt idx="15">
                  <c:v>2.76958736673691E-2</c:v>
                </c:pt>
                <c:pt idx="16">
                  <c:v>4.5040925245984902E-2</c:v>
                </c:pt>
                <c:pt idx="17">
                  <c:v>6.0098855928572503E-2</c:v>
                </c:pt>
                <c:pt idx="18">
                  <c:v>7.3057204697590805E-2</c:v>
                </c:pt>
                <c:pt idx="19">
                  <c:v>8.4157291209294299E-2</c:v>
                </c:pt>
              </c:numCache>
            </c:numRef>
          </c:val>
          <c:smooth val="0"/>
          <c:extLst>
            <c:ext xmlns:c16="http://schemas.microsoft.com/office/drawing/2014/chart" uri="{C3380CC4-5D6E-409C-BE32-E72D297353CC}">
              <c16:uniqueId val="{00000000-D548-4A87-B025-25771AB99F95}"/>
            </c:ext>
          </c:extLst>
        </c:ser>
        <c:ser>
          <c:idx val="2"/>
          <c:order val="2"/>
          <c:spPr>
            <a:ln w="28575" cap="rnd">
              <a:solidFill>
                <a:schemeClr val="accent4"/>
              </a:solidFill>
              <a:round/>
            </a:ln>
            <a:effectLst/>
          </c:spPr>
          <c:marker>
            <c:symbol val="none"/>
          </c:marker>
          <c:val>
            <c:numRef>
              <c:f>'soc vi'!$B$53:$U$53</c:f>
              <c:numCache>
                <c:formatCode>General</c:formatCode>
                <c:ptCount val="20"/>
                <c:pt idx="0">
                  <c:v>-0.72162751407353198</c:v>
                </c:pt>
                <c:pt idx="1">
                  <c:v>-0.30428402447375902</c:v>
                </c:pt>
                <c:pt idx="2">
                  <c:v>1.5213158821552501E-2</c:v>
                </c:pt>
                <c:pt idx="3">
                  <c:v>0.173463502524214</c:v>
                </c:pt>
                <c:pt idx="4">
                  <c:v>0.199101381329569</c:v>
                </c:pt>
                <c:pt idx="5">
                  <c:v>0.14869746107279999</c:v>
                </c:pt>
                <c:pt idx="6">
                  <c:v>7.3377175314476503E-2</c:v>
                </c:pt>
                <c:pt idx="7">
                  <c:v>6.2852527542531797E-3</c:v>
                </c:pt>
                <c:pt idx="8">
                  <c:v>-3.7569414972551798E-2</c:v>
                </c:pt>
                <c:pt idx="9">
                  <c:v>-5.6131617221240097E-2</c:v>
                </c:pt>
                <c:pt idx="10">
                  <c:v>-5.4276891230983899E-2</c:v>
                </c:pt>
                <c:pt idx="11">
                  <c:v>-3.9114914876790897E-2</c:v>
                </c:pt>
                <c:pt idx="12">
                  <c:v>-1.7188062033369499E-2</c:v>
                </c:pt>
                <c:pt idx="13">
                  <c:v>6.7119092663006103E-3</c:v>
                </c:pt>
                <c:pt idx="14">
                  <c:v>2.9675786047619099E-2</c:v>
                </c:pt>
                <c:pt idx="15">
                  <c:v>5.0294333165083999E-2</c:v>
                </c:pt>
                <c:pt idx="16">
                  <c:v>6.8138157862563303E-2</c:v>
                </c:pt>
                <c:pt idx="17">
                  <c:v>8.3304354067763597E-2</c:v>
                </c:pt>
                <c:pt idx="18">
                  <c:v>9.6103349908332802E-2</c:v>
                </c:pt>
                <c:pt idx="19">
                  <c:v>0.106882238911851</c:v>
                </c:pt>
              </c:numCache>
            </c:numRef>
          </c:val>
          <c:smooth val="0"/>
          <c:extLst>
            <c:ext xmlns:c16="http://schemas.microsoft.com/office/drawing/2014/chart" uri="{C3380CC4-5D6E-409C-BE32-E72D297353CC}">
              <c16:uniqueId val="{00000001-D548-4A87-B025-25771AB99F95}"/>
            </c:ext>
          </c:extLst>
        </c:ser>
        <c:ser>
          <c:idx val="3"/>
          <c:order val="3"/>
          <c:spPr>
            <a:ln w="28575" cap="rnd">
              <a:solidFill>
                <a:schemeClr val="accent6"/>
              </a:solidFill>
              <a:round/>
            </a:ln>
            <a:effectLst/>
          </c:spPr>
          <c:marker>
            <c:symbol val="none"/>
          </c:marker>
          <c:val>
            <c:numRef>
              <c:f>'soc vi'!$B$25:$U$25</c:f>
              <c:numCache>
                <c:formatCode>General</c:formatCode>
                <c:ptCount val="20"/>
                <c:pt idx="0">
                  <c:v>-0.69307782425914899</c:v>
                </c:pt>
                <c:pt idx="1">
                  <c:v>-0.33980815086823701</c:v>
                </c:pt>
                <c:pt idx="2">
                  <c:v>-6.7865067604714099E-2</c:v>
                </c:pt>
                <c:pt idx="3">
                  <c:v>7.0928510649309801E-2</c:v>
                </c:pt>
                <c:pt idx="4">
                  <c:v>0.100872439964178</c:v>
                </c:pt>
                <c:pt idx="5">
                  <c:v>6.7960109748412406E-2</c:v>
                </c:pt>
                <c:pt idx="6">
                  <c:v>1.33401213630009E-2</c:v>
                </c:pt>
                <c:pt idx="7">
                  <c:v>-3.6315825443296E-2</c:v>
                </c:pt>
                <c:pt idx="8">
                  <c:v>-6.8709882680650494E-2</c:v>
                </c:pt>
                <c:pt idx="9">
                  <c:v>-8.1751469836717702E-2</c:v>
                </c:pt>
                <c:pt idx="10">
                  <c:v>-7.8837786174744906E-2</c:v>
                </c:pt>
                <c:pt idx="11">
                  <c:v>-6.5215978814990194E-2</c:v>
                </c:pt>
                <c:pt idx="12">
                  <c:v>-4.5821498694010601E-2</c:v>
                </c:pt>
                <c:pt idx="13">
                  <c:v>-2.4354151192028401E-2</c:v>
                </c:pt>
                <c:pt idx="14">
                  <c:v>-3.1499946285293802E-3</c:v>
                </c:pt>
                <c:pt idx="15">
                  <c:v>1.6558408151979599E-2</c:v>
                </c:pt>
                <c:pt idx="16">
                  <c:v>3.4274927386377399E-2</c:v>
                </c:pt>
                <c:pt idx="17">
                  <c:v>4.9916964405497297E-2</c:v>
                </c:pt>
                <c:pt idx="18">
                  <c:v>6.3590727820610496E-2</c:v>
                </c:pt>
                <c:pt idx="19">
                  <c:v>7.5462487419940799E-2</c:v>
                </c:pt>
              </c:numCache>
            </c:numRef>
          </c:val>
          <c:smooth val="0"/>
          <c:extLst>
            <c:ext xmlns:c16="http://schemas.microsoft.com/office/drawing/2014/chart" uri="{C3380CC4-5D6E-409C-BE32-E72D297353CC}">
              <c16:uniqueId val="{00000002-D548-4A87-B025-25771AB99F95}"/>
            </c:ext>
          </c:extLst>
        </c:ser>
        <c:dLbls>
          <c:showLegendKey val="0"/>
          <c:showVal val="0"/>
          <c:showCatName val="0"/>
          <c:showSerName val="0"/>
          <c:showPercent val="0"/>
          <c:showBubbleSize val="0"/>
        </c:dLbls>
        <c:marker val="1"/>
        <c:smooth val="0"/>
        <c:axId val="1914818479"/>
        <c:axId val="1914817231"/>
      </c:lineChart>
      <c:lineChart>
        <c:grouping val="standard"/>
        <c:varyColors val="0"/>
        <c:ser>
          <c:idx val="0"/>
          <c:order val="0"/>
          <c:spPr>
            <a:ln w="28575" cap="rnd">
              <a:solidFill>
                <a:schemeClr val="accent1"/>
              </a:solidFill>
              <a:round/>
            </a:ln>
            <a:effectLst/>
          </c:spPr>
          <c:marker>
            <c:symbol val="none"/>
          </c:marker>
          <c:val>
            <c:numRef>
              <c:f>'soc vi'!$B$11:$U$11</c:f>
              <c:numCache>
                <c:formatCode>General</c:formatCode>
                <c:ptCount val="20"/>
                <c:pt idx="0">
                  <c:v>-1.5653060430963699E-2</c:v>
                </c:pt>
                <c:pt idx="1">
                  <c:v>-1.18607298190341E-2</c:v>
                </c:pt>
                <c:pt idx="2">
                  <c:v>-7.8659056451897396E-3</c:v>
                </c:pt>
                <c:pt idx="3">
                  <c:v>-4.26612930164083E-3</c:v>
                </c:pt>
                <c:pt idx="4">
                  <c:v>-1.3119831552899099E-3</c:v>
                </c:pt>
                <c:pt idx="5">
                  <c:v>9.4007362605452705E-4</c:v>
                </c:pt>
                <c:pt idx="6">
                  <c:v>2.5378399287205901E-3</c:v>
                </c:pt>
                <c:pt idx="7">
                  <c:v>3.5772097484709801E-3</c:v>
                </c:pt>
                <c:pt idx="8">
                  <c:v>4.1687813588282604E-3</c:v>
                </c:pt>
                <c:pt idx="9">
                  <c:v>4.4194023982981898E-3</c:v>
                </c:pt>
                <c:pt idx="10">
                  <c:v>4.4231558496221597E-3</c:v>
                </c:pt>
                <c:pt idx="11">
                  <c:v>4.2580388745250301E-3</c:v>
                </c:pt>
                <c:pt idx="12">
                  <c:v>3.9858572610569397E-3</c:v>
                </c:pt>
                <c:pt idx="13">
                  <c:v>3.6537569598635898E-3</c:v>
                </c:pt>
                <c:pt idx="14">
                  <c:v>3.29643114162081E-3</c:v>
                </c:pt>
                <c:pt idx="15">
                  <c:v>2.9384513116497099E-3</c:v>
                </c:pt>
                <c:pt idx="16">
                  <c:v>2.5964338539097298E-3</c:v>
                </c:pt>
                <c:pt idx="17">
                  <c:v>2.2809145738733601E-3</c:v>
                </c:pt>
                <c:pt idx="18">
                  <c:v>1.9978971450882498E-3</c:v>
                </c:pt>
                <c:pt idx="19">
                  <c:v>1.7500910288958901E-3</c:v>
                </c:pt>
              </c:numCache>
            </c:numRef>
          </c:val>
          <c:smooth val="0"/>
          <c:extLst>
            <c:ext xmlns:c16="http://schemas.microsoft.com/office/drawing/2014/chart" uri="{C3380CC4-5D6E-409C-BE32-E72D297353CC}">
              <c16:uniqueId val="{00000003-D548-4A87-B025-25771AB99F95}"/>
            </c:ext>
          </c:extLst>
        </c:ser>
        <c:dLbls>
          <c:showLegendKey val="0"/>
          <c:showVal val="0"/>
          <c:showCatName val="0"/>
          <c:showSerName val="0"/>
          <c:showPercent val="0"/>
          <c:showBubbleSize val="0"/>
        </c:dLbls>
        <c:marker val="1"/>
        <c:smooth val="0"/>
        <c:axId val="1835238815"/>
        <c:axId val="1914694255"/>
      </c:lineChart>
      <c:catAx>
        <c:axId val="19148184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7231"/>
        <c:crosses val="autoZero"/>
        <c:auto val="1"/>
        <c:lblAlgn val="ctr"/>
        <c:lblOffset val="100"/>
        <c:noMultiLvlLbl val="0"/>
      </c:catAx>
      <c:valAx>
        <c:axId val="1914817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8479"/>
        <c:crosses val="autoZero"/>
        <c:crossBetween val="between"/>
      </c:valAx>
      <c:valAx>
        <c:axId val="191469425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238815"/>
        <c:crosses val="max"/>
        <c:crossBetween val="between"/>
      </c:valAx>
      <c:catAx>
        <c:axId val="1835238815"/>
        <c:scaling>
          <c:orientation val="minMax"/>
        </c:scaling>
        <c:delete val="1"/>
        <c:axPos val="b"/>
        <c:majorTickMark val="out"/>
        <c:minorTickMark val="none"/>
        <c:tickLblPos val="nextTo"/>
        <c:crossAx val="191469425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spPr>
            <a:ln w="28575" cap="rnd">
              <a:solidFill>
                <a:schemeClr val="accent2"/>
              </a:solidFill>
              <a:round/>
            </a:ln>
            <a:effectLst/>
          </c:spPr>
          <c:marker>
            <c:symbol val="none"/>
          </c:marker>
          <c:val>
            <c:numRef>
              <c:f>'soc vi'!$B$40:$U$40</c:f>
              <c:numCache>
                <c:formatCode>General</c:formatCode>
                <c:ptCount val="20"/>
                <c:pt idx="0">
                  <c:v>-1.1117326619696499</c:v>
                </c:pt>
                <c:pt idx="1">
                  <c:v>-1.55333725187683</c:v>
                </c:pt>
                <c:pt idx="2">
                  <c:v>-1.4342271518681899</c:v>
                </c:pt>
                <c:pt idx="3">
                  <c:v>-1.2048372831165499</c:v>
                </c:pt>
                <c:pt idx="4">
                  <c:v>-0.94926149824112804</c:v>
                </c:pt>
                <c:pt idx="5">
                  <c:v>-0.70591597286136198</c:v>
                </c:pt>
                <c:pt idx="6">
                  <c:v>-0.49026295073321102</c:v>
                </c:pt>
                <c:pt idx="7">
                  <c:v>-0.30711704077361901</c:v>
                </c:pt>
                <c:pt idx="8">
                  <c:v>-0.15672492758409401</c:v>
                </c:pt>
                <c:pt idx="9">
                  <c:v>-3.7402891319175097E-2</c:v>
                </c:pt>
                <c:pt idx="10">
                  <c:v>5.34895828553772E-2</c:v>
                </c:pt>
                <c:pt idx="11">
                  <c:v>0.11921631878806201</c:v>
                </c:pt>
                <c:pt idx="12">
                  <c:v>0.16347619108557901</c:v>
                </c:pt>
                <c:pt idx="13">
                  <c:v>0.19018870439032301</c:v>
                </c:pt>
                <c:pt idx="14">
                  <c:v>0.203244120448687</c:v>
                </c:pt>
                <c:pt idx="15">
                  <c:v>0.206264443815144</c:v>
                </c:pt>
                <c:pt idx="16">
                  <c:v>0.20242026239810701</c:v>
                </c:pt>
                <c:pt idx="17">
                  <c:v>0.19432585666930899</c:v>
                </c:pt>
                <c:pt idx="18">
                  <c:v>0.18401173084618</c:v>
                </c:pt>
                <c:pt idx="19">
                  <c:v>0.17295847368268399</c:v>
                </c:pt>
              </c:numCache>
            </c:numRef>
          </c:val>
          <c:smooth val="0"/>
          <c:extLst>
            <c:ext xmlns:c16="http://schemas.microsoft.com/office/drawing/2014/chart" uri="{C3380CC4-5D6E-409C-BE32-E72D297353CC}">
              <c16:uniqueId val="{00000000-251A-4792-8A47-A5723EAB8A31}"/>
            </c:ext>
          </c:extLst>
        </c:ser>
        <c:ser>
          <c:idx val="3"/>
          <c:order val="2"/>
          <c:spPr>
            <a:ln w="28575" cap="rnd">
              <a:solidFill>
                <a:schemeClr val="accent4"/>
              </a:solidFill>
              <a:round/>
            </a:ln>
            <a:effectLst/>
          </c:spPr>
          <c:marker>
            <c:symbol val="none"/>
          </c:marker>
          <c:val>
            <c:numRef>
              <c:f>'soc vi'!$B$54:$U$54</c:f>
              <c:numCache>
                <c:formatCode>General</c:formatCode>
                <c:ptCount val="20"/>
                <c:pt idx="0">
                  <c:v>-1.3051438706854701</c:v>
                </c:pt>
                <c:pt idx="1">
                  <c:v>-1.7498095422795901</c:v>
                </c:pt>
                <c:pt idx="2">
                  <c:v>-1.5812973658891001</c:v>
                </c:pt>
                <c:pt idx="3">
                  <c:v>-1.28088775015891</c:v>
                </c:pt>
                <c:pt idx="4">
                  <c:v>-0.95854264759515195</c:v>
                </c:pt>
                <c:pt idx="5">
                  <c:v>-0.66375978692332205</c:v>
                </c:pt>
                <c:pt idx="6">
                  <c:v>-0.414495466684627</c:v>
                </c:pt>
                <c:pt idx="7">
                  <c:v>-0.21377919856627201</c:v>
                </c:pt>
                <c:pt idx="8">
                  <c:v>-5.8435833503438103E-2</c:v>
                </c:pt>
                <c:pt idx="9">
                  <c:v>5.6868728197855503E-2</c:v>
                </c:pt>
                <c:pt idx="10">
                  <c:v>0.13802693492715401</c:v>
                </c:pt>
                <c:pt idx="11">
                  <c:v>0.19095205913475899</c:v>
                </c:pt>
                <c:pt idx="12">
                  <c:v>0.221377628539983</c:v>
                </c:pt>
                <c:pt idx="13">
                  <c:v>0.23469931315662501</c:v>
                </c:pt>
                <c:pt idx="14">
                  <c:v>0.235798083364784</c:v>
                </c:pt>
                <c:pt idx="15">
                  <c:v>0.22887602219344699</c:v>
                </c:pt>
                <c:pt idx="16">
                  <c:v>0.21734852957848699</c:v>
                </c:pt>
                <c:pt idx="17">
                  <c:v>0.20381571245400201</c:v>
                </c:pt>
                <c:pt idx="18">
                  <c:v>0.19011014728954501</c:v>
                </c:pt>
                <c:pt idx="19">
                  <c:v>0.17740090322661201</c:v>
                </c:pt>
              </c:numCache>
            </c:numRef>
          </c:val>
          <c:smooth val="0"/>
          <c:extLst>
            <c:ext xmlns:c16="http://schemas.microsoft.com/office/drawing/2014/chart" uri="{C3380CC4-5D6E-409C-BE32-E72D297353CC}">
              <c16:uniqueId val="{00000001-251A-4792-8A47-A5723EAB8A31}"/>
            </c:ext>
          </c:extLst>
        </c:ser>
        <c:ser>
          <c:idx val="0"/>
          <c:order val="3"/>
          <c:spPr>
            <a:ln w="28575" cap="rnd">
              <a:solidFill>
                <a:schemeClr val="accent1"/>
              </a:solidFill>
              <a:round/>
            </a:ln>
            <a:effectLst/>
          </c:spPr>
          <c:marker>
            <c:symbol val="none"/>
          </c:marker>
          <c:val>
            <c:numRef>
              <c:f>'soc vi'!$B$26:$U$26</c:f>
              <c:numCache>
                <c:formatCode>General</c:formatCode>
                <c:ptCount val="20"/>
                <c:pt idx="0">
                  <c:v>-1.1162036758073</c:v>
                </c:pt>
                <c:pt idx="1">
                  <c:v>-1.55112272414476</c:v>
                </c:pt>
                <c:pt idx="2">
                  <c:v>-1.43489828307736</c:v>
                </c:pt>
                <c:pt idx="3">
                  <c:v>-1.2145173996504499</c:v>
                </c:pt>
                <c:pt idx="4">
                  <c:v>-0.96828673468542104</c:v>
                </c:pt>
                <c:pt idx="5">
                  <c:v>-0.73116009372131396</c:v>
                </c:pt>
                <c:pt idx="6">
                  <c:v>-0.51794488312884801</c:v>
                </c:pt>
                <c:pt idx="7">
                  <c:v>-0.33400899762256098</c:v>
                </c:pt>
                <c:pt idx="8">
                  <c:v>-0.180635510543596</c:v>
                </c:pt>
                <c:pt idx="9">
                  <c:v>-5.7179675226677801E-2</c:v>
                </c:pt>
                <c:pt idx="10">
                  <c:v>3.8192369725322799E-2</c:v>
                </c:pt>
                <c:pt idx="11">
                  <c:v>0.108224028725999</c:v>
                </c:pt>
                <c:pt idx="12">
                  <c:v>0.15633495227001501</c:v>
                </c:pt>
                <c:pt idx="13">
                  <c:v>0.186328894200017</c:v>
                </c:pt>
                <c:pt idx="14">
                  <c:v>0.20207282840311799</c:v>
                </c:pt>
                <c:pt idx="15">
                  <c:v>0.20720918050250201</c:v>
                </c:pt>
                <c:pt idx="16">
                  <c:v>0.204946419017972</c:v>
                </c:pt>
                <c:pt idx="17">
                  <c:v>0.19794380806030201</c:v>
                </c:pt>
                <c:pt idx="18">
                  <c:v>0.188281837380259</c:v>
                </c:pt>
                <c:pt idx="19">
                  <c:v>0.17749649087539901</c:v>
                </c:pt>
              </c:numCache>
            </c:numRef>
          </c:val>
          <c:smooth val="0"/>
          <c:extLst>
            <c:ext xmlns:c16="http://schemas.microsoft.com/office/drawing/2014/chart" uri="{C3380CC4-5D6E-409C-BE32-E72D297353CC}">
              <c16:uniqueId val="{00000002-251A-4792-8A47-A5723EAB8A31}"/>
            </c:ext>
          </c:extLst>
        </c:ser>
        <c:dLbls>
          <c:showLegendKey val="0"/>
          <c:showVal val="0"/>
          <c:showCatName val="0"/>
          <c:showSerName val="0"/>
          <c:showPercent val="0"/>
          <c:showBubbleSize val="0"/>
        </c:dLbls>
        <c:marker val="1"/>
        <c:smooth val="0"/>
        <c:axId val="1833368111"/>
        <c:axId val="1833366031"/>
      </c:lineChart>
      <c:lineChart>
        <c:grouping val="standard"/>
        <c:varyColors val="0"/>
        <c:ser>
          <c:idx val="1"/>
          <c:order val="0"/>
          <c:spPr>
            <a:ln w="28575" cap="rnd">
              <a:solidFill>
                <a:schemeClr val="accent1"/>
              </a:solidFill>
              <a:round/>
            </a:ln>
            <a:effectLst/>
          </c:spPr>
          <c:marker>
            <c:symbol val="none"/>
          </c:marker>
          <c:val>
            <c:numRef>
              <c:f>'soc vi'!$B$12:$U$12</c:f>
              <c:numCache>
                <c:formatCode>General</c:formatCode>
                <c:ptCount val="20"/>
                <c:pt idx="0">
                  <c:v>-3.4874452871534303E-2</c:v>
                </c:pt>
                <c:pt idx="1">
                  <c:v>-5.2667802672687003E-2</c:v>
                </c:pt>
                <c:pt idx="2">
                  <c:v>-5.5498131432372602E-2</c:v>
                </c:pt>
                <c:pt idx="3">
                  <c:v>-5.3015804288904199E-2</c:v>
                </c:pt>
                <c:pt idx="4">
                  <c:v>-4.7612327461308702E-2</c:v>
                </c:pt>
                <c:pt idx="5">
                  <c:v>-4.0885774274613602E-2</c:v>
                </c:pt>
                <c:pt idx="6">
                  <c:v>-3.38579037303504E-2</c:v>
                </c:pt>
                <c:pt idx="7">
                  <c:v>-2.7143748867175101E-2</c:v>
                </c:pt>
                <c:pt idx="8">
                  <c:v>-2.1079527435972498E-2</c:v>
                </c:pt>
                <c:pt idx="9">
                  <c:v>-1.5816621425628299E-2</c:v>
                </c:pt>
                <c:pt idx="10">
                  <c:v>-1.1388958971764399E-2</c:v>
                </c:pt>
                <c:pt idx="11">
                  <c:v>-7.7601249867598199E-3</c:v>
                </c:pt>
                <c:pt idx="12">
                  <c:v>-4.8553974033041002E-3</c:v>
                </c:pt>
                <c:pt idx="13">
                  <c:v>-2.58283192708575E-3</c:v>
                </c:pt>
                <c:pt idx="14">
                  <c:v>-8.4657411485977697E-4</c:v>
                </c:pt>
                <c:pt idx="15">
                  <c:v>4.4521132194574902E-4</c:v>
                </c:pt>
                <c:pt idx="16">
                  <c:v>1.3760388317365401E-3</c:v>
                </c:pt>
                <c:pt idx="17">
                  <c:v>2.01916791561985E-3</c:v>
                </c:pt>
                <c:pt idx="18">
                  <c:v>2.4371525169044599E-3</c:v>
                </c:pt>
                <c:pt idx="19">
                  <c:v>2.6822684157963299E-3</c:v>
                </c:pt>
              </c:numCache>
            </c:numRef>
          </c:val>
          <c:smooth val="0"/>
          <c:extLst>
            <c:ext xmlns:c16="http://schemas.microsoft.com/office/drawing/2014/chart" uri="{C3380CC4-5D6E-409C-BE32-E72D297353CC}">
              <c16:uniqueId val="{00000003-251A-4792-8A47-A5723EAB8A31}"/>
            </c:ext>
          </c:extLst>
        </c:ser>
        <c:dLbls>
          <c:showLegendKey val="0"/>
          <c:showVal val="0"/>
          <c:showCatName val="0"/>
          <c:showSerName val="0"/>
          <c:showPercent val="0"/>
          <c:showBubbleSize val="0"/>
        </c:dLbls>
        <c:marker val="1"/>
        <c:smooth val="0"/>
        <c:axId val="1573550911"/>
        <c:axId val="1573550495"/>
      </c:lineChart>
      <c:catAx>
        <c:axId val="18333681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031"/>
        <c:crosses val="autoZero"/>
        <c:auto val="1"/>
        <c:lblAlgn val="ctr"/>
        <c:lblOffset val="100"/>
        <c:noMultiLvlLbl val="0"/>
      </c:catAx>
      <c:valAx>
        <c:axId val="1833366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111"/>
        <c:crosses val="autoZero"/>
        <c:crossBetween val="between"/>
      </c:valAx>
      <c:valAx>
        <c:axId val="157355049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550911"/>
        <c:crosses val="max"/>
        <c:crossBetween val="between"/>
      </c:valAx>
      <c:catAx>
        <c:axId val="1573550911"/>
        <c:scaling>
          <c:orientation val="minMax"/>
        </c:scaling>
        <c:delete val="1"/>
        <c:axPos val="b"/>
        <c:majorTickMark val="out"/>
        <c:minorTickMark val="none"/>
        <c:tickLblPos val="nextTo"/>
        <c:crossAx val="157355049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consumption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vi'!$B$38:$U$38</c:f>
              <c:numCache>
                <c:formatCode>General</c:formatCode>
                <c:ptCount val="20"/>
                <c:pt idx="0">
                  <c:v>-0.36493610015386901</c:v>
                </c:pt>
                <c:pt idx="1">
                  <c:v>-0.21627501795310899</c:v>
                </c:pt>
                <c:pt idx="2">
                  <c:v>-0.152681689672789</c:v>
                </c:pt>
                <c:pt idx="3">
                  <c:v>-0.14263382894634399</c:v>
                </c:pt>
                <c:pt idx="4">
                  <c:v>-0.15562044696486099</c:v>
                </c:pt>
                <c:pt idx="5">
                  <c:v>-0.16923980739036901</c:v>
                </c:pt>
                <c:pt idx="6">
                  <c:v>-0.17119510275762201</c:v>
                </c:pt>
                <c:pt idx="7">
                  <c:v>-0.15802670439200001</c:v>
                </c:pt>
                <c:pt idx="8">
                  <c:v>-0.132121593479468</c:v>
                </c:pt>
                <c:pt idx="9">
                  <c:v>-9.8570173026274702E-2</c:v>
                </c:pt>
                <c:pt idx="10">
                  <c:v>-6.27737630284457E-2</c:v>
                </c:pt>
                <c:pt idx="11">
                  <c:v>-2.9063079371155699E-2</c:v>
                </c:pt>
                <c:pt idx="12">
                  <c:v>-1.90202832754949E-4</c:v>
                </c:pt>
                <c:pt idx="13">
                  <c:v>2.2600684514060301E-2</c:v>
                </c:pt>
                <c:pt idx="14">
                  <c:v>3.9216488688225602E-2</c:v>
                </c:pt>
                <c:pt idx="15">
                  <c:v>5.0288304616003601E-2</c:v>
                </c:pt>
                <c:pt idx="16">
                  <c:v>5.6798909824237902E-2</c:v>
                </c:pt>
                <c:pt idx="17">
                  <c:v>5.9814403729035397E-2</c:v>
                </c:pt>
                <c:pt idx="18">
                  <c:v>6.0321865842979598E-2</c:v>
                </c:pt>
                <c:pt idx="19">
                  <c:v>5.9151517941359102E-2</c:v>
                </c:pt>
              </c:numCache>
            </c:numRef>
          </c:val>
          <c:smooth val="0"/>
          <c:extLst>
            <c:ext xmlns:c16="http://schemas.microsoft.com/office/drawing/2014/chart" uri="{C3380CC4-5D6E-409C-BE32-E72D297353CC}">
              <c16:uniqueId val="{00000000-2863-4984-B5A7-5E77B9A502E2}"/>
            </c:ext>
          </c:extLst>
        </c:ser>
        <c:ser>
          <c:idx val="2"/>
          <c:order val="2"/>
          <c:spPr>
            <a:ln w="28575" cap="rnd">
              <a:solidFill>
                <a:schemeClr val="accent4"/>
              </a:solidFill>
              <a:round/>
            </a:ln>
            <a:effectLst/>
          </c:spPr>
          <c:marker>
            <c:symbol val="none"/>
          </c:marker>
          <c:val>
            <c:numRef>
              <c:f>'soc vi'!$B$52:$U$52</c:f>
              <c:numCache>
                <c:formatCode>General</c:formatCode>
                <c:ptCount val="20"/>
                <c:pt idx="0">
                  <c:v>-0.40458685205911099</c:v>
                </c:pt>
                <c:pt idx="1">
                  <c:v>-0.24838314248211199</c:v>
                </c:pt>
                <c:pt idx="2">
                  <c:v>-0.183228883900625</c:v>
                </c:pt>
                <c:pt idx="3">
                  <c:v>-0.17286768989998799</c:v>
                </c:pt>
                <c:pt idx="4">
                  <c:v>-0.18405881891826001</c:v>
                </c:pt>
                <c:pt idx="5">
                  <c:v>-0.19315043448492</c:v>
                </c:pt>
                <c:pt idx="6">
                  <c:v>-0.18794247954909299</c:v>
                </c:pt>
                <c:pt idx="7">
                  <c:v>-0.16599823184009199</c:v>
                </c:pt>
                <c:pt idx="8">
                  <c:v>-0.131091881373152</c:v>
                </c:pt>
                <c:pt idx="9">
                  <c:v>-8.9580209268774497E-2</c:v>
                </c:pt>
                <c:pt idx="10">
                  <c:v>-4.7720311196258101E-2</c:v>
                </c:pt>
                <c:pt idx="11">
                  <c:v>-1.0202912326775501E-2</c:v>
                </c:pt>
                <c:pt idx="12">
                  <c:v>2.0292011576174201E-2</c:v>
                </c:pt>
                <c:pt idx="13">
                  <c:v>4.2886088099152203E-2</c:v>
                </c:pt>
                <c:pt idx="14">
                  <c:v>5.7994833125917501E-2</c:v>
                </c:pt>
                <c:pt idx="15">
                  <c:v>6.6775963842161501E-2</c:v>
                </c:pt>
                <c:pt idx="16">
                  <c:v>7.0673910080671504E-2</c:v>
                </c:pt>
                <c:pt idx="17">
                  <c:v>7.1109720065266002E-2</c:v>
                </c:pt>
                <c:pt idx="18">
                  <c:v>6.9309130458634599E-2</c:v>
                </c:pt>
                <c:pt idx="19">
                  <c:v>6.6235725825691802E-2</c:v>
                </c:pt>
              </c:numCache>
            </c:numRef>
          </c:val>
          <c:smooth val="0"/>
          <c:extLst>
            <c:ext xmlns:c16="http://schemas.microsoft.com/office/drawing/2014/chart" uri="{C3380CC4-5D6E-409C-BE32-E72D297353CC}">
              <c16:uniqueId val="{00000001-2863-4984-B5A7-5E77B9A502E2}"/>
            </c:ext>
          </c:extLst>
        </c:ser>
        <c:ser>
          <c:idx val="3"/>
          <c:order val="3"/>
          <c:spPr>
            <a:ln w="28575" cap="rnd">
              <a:solidFill>
                <a:schemeClr val="accent6"/>
              </a:solidFill>
              <a:round/>
            </a:ln>
            <a:effectLst/>
          </c:spPr>
          <c:marker>
            <c:symbol val="none"/>
          </c:marker>
          <c:val>
            <c:numRef>
              <c:f>'soc vi'!$B$24:$U$24</c:f>
              <c:numCache>
                <c:formatCode>General</c:formatCode>
                <c:ptCount val="20"/>
                <c:pt idx="0">
                  <c:v>-0.40897944713927398</c:v>
                </c:pt>
                <c:pt idx="1">
                  <c:v>-0.22770626297688101</c:v>
                </c:pt>
                <c:pt idx="2">
                  <c:v>-0.15057919627656699</c:v>
                </c:pt>
                <c:pt idx="3">
                  <c:v>-0.13803980802075</c:v>
                </c:pt>
                <c:pt idx="4">
                  <c:v>-0.153139448507318</c:v>
                </c:pt>
                <c:pt idx="5">
                  <c:v>-0.169619353897076</c:v>
                </c:pt>
                <c:pt idx="6">
                  <c:v>-0.17351057488031099</c:v>
                </c:pt>
                <c:pt idx="7">
                  <c:v>-0.161063561313256</c:v>
                </c:pt>
                <c:pt idx="8">
                  <c:v>-0.135010146621767</c:v>
                </c:pt>
                <c:pt idx="9">
                  <c:v>-0.10091502040612001</c:v>
                </c:pt>
                <c:pt idx="10">
                  <c:v>-6.4535392059440297E-2</c:v>
                </c:pt>
                <c:pt idx="11">
                  <c:v>-3.0377763596305798E-2</c:v>
                </c:pt>
                <c:pt idx="12">
                  <c:v>-1.2262617783278501E-3</c:v>
                </c:pt>
                <c:pt idx="13">
                  <c:v>2.1720519890578799E-2</c:v>
                </c:pt>
                <c:pt idx="14">
                  <c:v>3.8435603435090102E-2</c:v>
                </c:pt>
                <c:pt idx="15">
                  <c:v>4.9602578047228001E-2</c:v>
                </c:pt>
                <c:pt idx="16">
                  <c:v>5.6230761441469199E-2</c:v>
                </c:pt>
                <c:pt idx="17">
                  <c:v>5.93889097922045E-2</c:v>
                </c:pt>
                <c:pt idx="18">
                  <c:v>6.0051432343868803E-2</c:v>
                </c:pt>
                <c:pt idx="19">
                  <c:v>5.9029866514038097E-2</c:v>
                </c:pt>
              </c:numCache>
            </c:numRef>
          </c:val>
          <c:smooth val="0"/>
          <c:extLst>
            <c:ext xmlns:c16="http://schemas.microsoft.com/office/drawing/2014/chart" uri="{C3380CC4-5D6E-409C-BE32-E72D297353CC}">
              <c16:uniqueId val="{00000002-2863-4984-B5A7-5E77B9A502E2}"/>
            </c:ext>
          </c:extLst>
        </c:ser>
        <c:dLbls>
          <c:showLegendKey val="0"/>
          <c:showVal val="0"/>
          <c:showCatName val="0"/>
          <c:showSerName val="0"/>
          <c:showPercent val="0"/>
          <c:showBubbleSize val="0"/>
        </c:dLbls>
        <c:marker val="1"/>
        <c:smooth val="0"/>
        <c:axId val="1909901311"/>
        <c:axId val="1909899647"/>
      </c:lineChart>
      <c:lineChart>
        <c:grouping val="standard"/>
        <c:varyColors val="0"/>
        <c:ser>
          <c:idx val="0"/>
          <c:order val="0"/>
          <c:spPr>
            <a:ln w="28575" cap="rnd">
              <a:solidFill>
                <a:schemeClr val="accent1"/>
              </a:solidFill>
              <a:round/>
            </a:ln>
            <a:effectLst/>
          </c:spPr>
          <c:marker>
            <c:symbol val="none"/>
          </c:marker>
          <c:val>
            <c:numRef>
              <c:f>'soc vi'!$B$10:$U$10</c:f>
              <c:numCache>
                <c:formatCode>General</c:formatCode>
                <c:ptCount val="20"/>
                <c:pt idx="0">
                  <c:v>-3.2065548105517701E-3</c:v>
                </c:pt>
                <c:pt idx="1">
                  <c:v>-2.7343214012258699E-3</c:v>
                </c:pt>
                <c:pt idx="2">
                  <c:v>-2.5649620735546099E-3</c:v>
                </c:pt>
                <c:pt idx="3">
                  <c:v>-2.5432571787522601E-3</c:v>
                </c:pt>
                <c:pt idx="4">
                  <c:v>-2.5692255840254999E-3</c:v>
                </c:pt>
                <c:pt idx="5">
                  <c:v>-2.5850778200009498E-3</c:v>
                </c:pt>
                <c:pt idx="6">
                  <c:v>-2.56202508871795E-3</c:v>
                </c:pt>
                <c:pt idx="7">
                  <c:v>-2.4902075855646202E-3</c:v>
                </c:pt>
                <c:pt idx="8">
                  <c:v>-2.3712887363789301E-3</c:v>
                </c:pt>
                <c:pt idx="9">
                  <c:v>-2.2132080626686701E-3</c:v>
                </c:pt>
                <c:pt idx="10">
                  <c:v>-2.0266203292180801E-3</c:v>
                </c:pt>
                <c:pt idx="11">
                  <c:v>-1.8226097253197799E-3</c:v>
                </c:pt>
                <c:pt idx="12">
                  <c:v>-1.6113360256628799E-3</c:v>
                </c:pt>
                <c:pt idx="13">
                  <c:v>-1.4013365658254199E-3</c:v>
                </c:pt>
                <c:pt idx="14">
                  <c:v>-1.1992689978264099E-3</c:v>
                </c:pt>
                <c:pt idx="15">
                  <c:v>-1.00993288877227E-3</c:v>
                </c:pt>
                <c:pt idx="16">
                  <c:v>-8.3645245596208895E-4</c:v>
                </c:pt>
                <c:pt idx="17">
                  <c:v>-6.8053822994862401E-4</c:v>
                </c:pt>
                <c:pt idx="18">
                  <c:v>-5.4277294511528905E-4</c:v>
                </c:pt>
                <c:pt idx="19">
                  <c:v>-4.2288754315222799E-4</c:v>
                </c:pt>
              </c:numCache>
            </c:numRef>
          </c:val>
          <c:smooth val="0"/>
          <c:extLst>
            <c:ext xmlns:c16="http://schemas.microsoft.com/office/drawing/2014/chart" uri="{C3380CC4-5D6E-409C-BE32-E72D297353CC}">
              <c16:uniqueId val="{00000003-2863-4984-B5A7-5E77B9A502E2}"/>
            </c:ext>
          </c:extLst>
        </c:ser>
        <c:dLbls>
          <c:showLegendKey val="0"/>
          <c:showVal val="0"/>
          <c:showCatName val="0"/>
          <c:showSerName val="0"/>
          <c:showPercent val="0"/>
          <c:showBubbleSize val="0"/>
        </c:dLbls>
        <c:marker val="1"/>
        <c:smooth val="0"/>
        <c:axId val="1835401327"/>
        <c:axId val="1835398415"/>
      </c:lineChart>
      <c:catAx>
        <c:axId val="19099013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9647"/>
        <c:crosses val="autoZero"/>
        <c:auto val="1"/>
        <c:lblAlgn val="ctr"/>
        <c:lblOffset val="100"/>
        <c:noMultiLvlLbl val="0"/>
      </c:catAx>
      <c:valAx>
        <c:axId val="190989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901311"/>
        <c:crosses val="autoZero"/>
        <c:crossBetween val="between"/>
      </c:valAx>
      <c:valAx>
        <c:axId val="18353984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401327"/>
        <c:crosses val="max"/>
        <c:crossBetween val="between"/>
      </c:valAx>
      <c:catAx>
        <c:axId val="1835401327"/>
        <c:scaling>
          <c:orientation val="minMax"/>
        </c:scaling>
        <c:delete val="1"/>
        <c:axPos val="b"/>
        <c:majorTickMark val="out"/>
        <c:minorTickMark val="none"/>
        <c:tickLblPos val="nextTo"/>
        <c:crossAx val="183539841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output</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vi'!$B$37:$U$37</c:f>
              <c:numCache>
                <c:formatCode>General</c:formatCode>
                <c:ptCount val="20"/>
                <c:pt idx="0">
                  <c:v>-0.40119376077552699</c:v>
                </c:pt>
                <c:pt idx="1">
                  <c:v>-0.18962199641777</c:v>
                </c:pt>
                <c:pt idx="2">
                  <c:v>-4.56624339407199E-2</c:v>
                </c:pt>
                <c:pt idx="3">
                  <c:v>2.4362876918928598E-2</c:v>
                </c:pt>
                <c:pt idx="4">
                  <c:v>4.1187888681975003E-2</c:v>
                </c:pt>
                <c:pt idx="5">
                  <c:v>3.0657429240079598E-2</c:v>
                </c:pt>
                <c:pt idx="6">
                  <c:v>1.3196673745881101E-2</c:v>
                </c:pt>
                <c:pt idx="7">
                  <c:v>6.0243319029496E-4</c:v>
                </c:pt>
                <c:pt idx="8">
                  <c:v>-2.8935802150158499E-3</c:v>
                </c:pt>
                <c:pt idx="9">
                  <c:v>2.05792636546676E-3</c:v>
                </c:pt>
                <c:pt idx="10">
                  <c:v>1.25733262185008E-2</c:v>
                </c:pt>
                <c:pt idx="11">
                  <c:v>2.5423538332915999E-2</c:v>
                </c:pt>
                <c:pt idx="12">
                  <c:v>3.8045480246864799E-2</c:v>
                </c:pt>
                <c:pt idx="13" formatCode="0.00E+00">
                  <c:v>4.8867953488468202E-2</c:v>
                </c:pt>
                <c:pt idx="14">
                  <c:v>5.7225577441727203E-2</c:v>
                </c:pt>
                <c:pt idx="15">
                  <c:v>6.3097112688524304E-2</c:v>
                </c:pt>
                <c:pt idx="16">
                  <c:v>6.6824065696607704E-2</c:v>
                </c:pt>
                <c:pt idx="17">
                  <c:v>6.8887541228150398E-2</c:v>
                </c:pt>
                <c:pt idx="18">
                  <c:v>6.9765358332176702E-2</c:v>
                </c:pt>
                <c:pt idx="19">
                  <c:v>6.9860165531338198E-2</c:v>
                </c:pt>
              </c:numCache>
            </c:numRef>
          </c:val>
          <c:smooth val="0"/>
          <c:extLst>
            <c:ext xmlns:c16="http://schemas.microsoft.com/office/drawing/2014/chart" uri="{C3380CC4-5D6E-409C-BE32-E72D297353CC}">
              <c16:uniqueId val="{00000000-97E9-4057-9A22-DCBAC3CE4BD6}"/>
            </c:ext>
          </c:extLst>
        </c:ser>
        <c:ser>
          <c:idx val="2"/>
          <c:order val="2"/>
          <c:spPr>
            <a:ln w="28575" cap="rnd">
              <a:solidFill>
                <a:schemeClr val="accent4"/>
              </a:solidFill>
              <a:round/>
            </a:ln>
            <a:effectLst/>
          </c:spPr>
          <c:marker>
            <c:symbol val="none"/>
          </c:marker>
          <c:val>
            <c:numRef>
              <c:f>'soc vi'!$B$51:$U$51</c:f>
              <c:numCache>
                <c:formatCode>General</c:formatCode>
                <c:ptCount val="20"/>
                <c:pt idx="0">
                  <c:v>-0.43156672130356799</c:v>
                </c:pt>
                <c:pt idx="1">
                  <c:v>-0.19087087899350799</c:v>
                </c:pt>
                <c:pt idx="2">
                  <c:v>-2.7366197128458201E-2</c:v>
                </c:pt>
                <c:pt idx="3">
                  <c:v>5.0807450708077802E-2</c:v>
                </c:pt>
                <c:pt idx="4">
                  <c:v>6.74500358950922E-2</c:v>
                </c:pt>
                <c:pt idx="5">
                  <c:v>5.2789451881096697E-2</c:v>
                </c:pt>
                <c:pt idx="6">
                  <c:v>3.0718320379889998E-2</c:v>
                </c:pt>
                <c:pt idx="7">
                  <c:v>1.4875250544605499E-2</c:v>
                </c:pt>
                <c:pt idx="8">
                  <c:v>9.9284183876306997E-3</c:v>
                </c:pt>
                <c:pt idx="9">
                  <c:v>1.4828051371353001E-2</c:v>
                </c:pt>
                <c:pt idx="10">
                  <c:v>2.6001146778071402E-2</c:v>
                </c:pt>
                <c:pt idx="11">
                  <c:v>3.9598735781055397E-2</c:v>
                </c:pt>
                <c:pt idx="12">
                  <c:v>5.2666540057373402E-2</c:v>
                </c:pt>
                <c:pt idx="13" formatCode="0.00E+00">
                  <c:v>6.3484313492438105E-2</c:v>
                </c:pt>
                <c:pt idx="14">
                  <c:v>7.1417304809017396E-2</c:v>
                </c:pt>
                <c:pt idx="15">
                  <c:v>7.6571878559548195E-2</c:v>
                </c:pt>
                <c:pt idx="16">
                  <c:v>7.9443898754050196E-2</c:v>
                </c:pt>
                <c:pt idx="17">
                  <c:v>8.0650332872608005E-2</c:v>
                </c:pt>
                <c:pt idx="18">
                  <c:v>8.0765501821986205E-2</c:v>
                </c:pt>
                <c:pt idx="19">
                  <c:v>8.0246064071161499E-2</c:v>
                </c:pt>
              </c:numCache>
            </c:numRef>
          </c:val>
          <c:smooth val="0"/>
          <c:extLst>
            <c:ext xmlns:c16="http://schemas.microsoft.com/office/drawing/2014/chart" uri="{C3380CC4-5D6E-409C-BE32-E72D297353CC}">
              <c16:uniqueId val="{00000001-97E9-4057-9A22-DCBAC3CE4BD6}"/>
            </c:ext>
          </c:extLst>
        </c:ser>
        <c:ser>
          <c:idx val="3"/>
          <c:order val="3"/>
          <c:spPr>
            <a:ln w="28575" cap="rnd">
              <a:solidFill>
                <a:schemeClr val="accent6"/>
              </a:solidFill>
              <a:round/>
            </a:ln>
            <a:effectLst/>
          </c:spPr>
          <c:marker>
            <c:symbol val="none"/>
          </c:marker>
          <c:val>
            <c:numRef>
              <c:f>'soc vi'!$B$23:$U$23</c:f>
              <c:numCache>
                <c:formatCode>General</c:formatCode>
                <c:ptCount val="20"/>
                <c:pt idx="0">
                  <c:v>-0.42491785744090299</c:v>
                </c:pt>
                <c:pt idx="1">
                  <c:v>-0.199841791368499</c:v>
                </c:pt>
                <c:pt idx="2">
                  <c:v>-5.1292548114531697E-2</c:v>
                </c:pt>
                <c:pt idx="3">
                  <c:v>1.8949175595935199E-2</c:v>
                </c:pt>
                <c:pt idx="4">
                  <c:v>3.4965334372088798E-2</c:v>
                </c:pt>
                <c:pt idx="5">
                  <c:v>2.4175008994404799E-2</c:v>
                </c:pt>
                <c:pt idx="6">
                  <c:v>7.3156772033371497E-3</c:v>
                </c:pt>
                <c:pt idx="7">
                  <c:v>-4.1296524773315503E-3</c:v>
                </c:pt>
                <c:pt idx="8">
                  <c:v>-6.3845649938798496E-3</c:v>
                </c:pt>
                <c:pt idx="9">
                  <c:v>-4.3402087896993202E-4</c:v>
                </c:pt>
                <c:pt idx="10">
                  <c:v>1.07004241190225E-2</c:v>
                </c:pt>
                <c:pt idx="11">
                  <c:v>2.38127516459485E-2</c:v>
                </c:pt>
                <c:pt idx="12">
                  <c:v>3.6449157344009102E-2</c:v>
                </c:pt>
                <c:pt idx="13">
                  <c:v>4.7165437482021802E-2</c:v>
                </c:pt>
                <c:pt idx="14">
                  <c:v>5.5398068638908199E-2</c:v>
                </c:pt>
                <c:pt idx="15">
                  <c:v>6.1186331099065697E-2</c:v>
                </c:pt>
                <c:pt idx="16">
                  <c:v>6.4893481003878206E-2</c:v>
                </c:pt>
                <c:pt idx="17">
                  <c:v>6.6995295353308407E-2</c:v>
                </c:pt>
                <c:pt idx="18">
                  <c:v>6.7950466636432297E-2</c:v>
                </c:pt>
                <c:pt idx="19">
                  <c:v>6.8139313203175803E-2</c:v>
                </c:pt>
              </c:numCache>
            </c:numRef>
          </c:val>
          <c:smooth val="0"/>
          <c:extLst>
            <c:ext xmlns:c16="http://schemas.microsoft.com/office/drawing/2014/chart" uri="{C3380CC4-5D6E-409C-BE32-E72D297353CC}">
              <c16:uniqueId val="{00000002-97E9-4057-9A22-DCBAC3CE4BD6}"/>
            </c:ext>
          </c:extLst>
        </c:ser>
        <c:dLbls>
          <c:showLegendKey val="0"/>
          <c:showVal val="0"/>
          <c:showCatName val="0"/>
          <c:showSerName val="0"/>
          <c:showPercent val="0"/>
          <c:showBubbleSize val="0"/>
        </c:dLbls>
        <c:marker val="1"/>
        <c:smooth val="0"/>
        <c:axId val="1575110079"/>
        <c:axId val="1575110495"/>
      </c:lineChart>
      <c:lineChart>
        <c:grouping val="standard"/>
        <c:varyColors val="0"/>
        <c:ser>
          <c:idx val="0"/>
          <c:order val="0"/>
          <c:spPr>
            <a:ln w="28575" cap="rnd">
              <a:solidFill>
                <a:schemeClr val="accent1"/>
              </a:solidFill>
              <a:round/>
            </a:ln>
            <a:effectLst/>
          </c:spPr>
          <c:marker>
            <c:symbol val="none"/>
          </c:marker>
          <c:val>
            <c:numRef>
              <c:f>'soc vi'!$B$23:$U$23</c:f>
              <c:numCache>
                <c:formatCode>General</c:formatCode>
                <c:ptCount val="20"/>
                <c:pt idx="0">
                  <c:v>-0.42491785744090299</c:v>
                </c:pt>
                <c:pt idx="1">
                  <c:v>-0.199841791368499</c:v>
                </c:pt>
                <c:pt idx="2">
                  <c:v>-5.1292548114531697E-2</c:v>
                </c:pt>
                <c:pt idx="3">
                  <c:v>1.8949175595935199E-2</c:v>
                </c:pt>
                <c:pt idx="4">
                  <c:v>3.4965334372088798E-2</c:v>
                </c:pt>
                <c:pt idx="5">
                  <c:v>2.4175008994404799E-2</c:v>
                </c:pt>
                <c:pt idx="6">
                  <c:v>7.3156772033371497E-3</c:v>
                </c:pt>
                <c:pt idx="7">
                  <c:v>-4.1296524773315503E-3</c:v>
                </c:pt>
                <c:pt idx="8">
                  <c:v>-6.3845649938798496E-3</c:v>
                </c:pt>
                <c:pt idx="9">
                  <c:v>-4.3402087896993202E-4</c:v>
                </c:pt>
                <c:pt idx="10">
                  <c:v>1.07004241190225E-2</c:v>
                </c:pt>
                <c:pt idx="11">
                  <c:v>2.38127516459485E-2</c:v>
                </c:pt>
                <c:pt idx="12">
                  <c:v>3.6449157344009102E-2</c:v>
                </c:pt>
                <c:pt idx="13">
                  <c:v>4.7165437482021802E-2</c:v>
                </c:pt>
                <c:pt idx="14">
                  <c:v>5.5398068638908199E-2</c:v>
                </c:pt>
                <c:pt idx="15">
                  <c:v>6.1186331099065697E-2</c:v>
                </c:pt>
                <c:pt idx="16">
                  <c:v>6.4893481003878206E-2</c:v>
                </c:pt>
                <c:pt idx="17">
                  <c:v>6.6995295353308407E-2</c:v>
                </c:pt>
                <c:pt idx="18">
                  <c:v>6.7950466636432297E-2</c:v>
                </c:pt>
                <c:pt idx="19">
                  <c:v>6.8139313203175803E-2</c:v>
                </c:pt>
              </c:numCache>
            </c:numRef>
          </c:val>
          <c:smooth val="0"/>
          <c:extLst>
            <c:ext xmlns:c16="http://schemas.microsoft.com/office/drawing/2014/chart" uri="{C3380CC4-5D6E-409C-BE32-E72D297353CC}">
              <c16:uniqueId val="{00000003-97E9-4057-9A22-DCBAC3CE4BD6}"/>
            </c:ext>
          </c:extLst>
        </c:ser>
        <c:dLbls>
          <c:showLegendKey val="0"/>
          <c:showVal val="0"/>
          <c:showCatName val="0"/>
          <c:showSerName val="0"/>
          <c:showPercent val="0"/>
          <c:showBubbleSize val="0"/>
        </c:dLbls>
        <c:marker val="1"/>
        <c:smooth val="0"/>
        <c:axId val="1835580911"/>
        <c:axId val="1835579663"/>
      </c:lineChart>
      <c:catAx>
        <c:axId val="15751100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495"/>
        <c:crosses val="autoZero"/>
        <c:auto val="1"/>
        <c:lblAlgn val="ctr"/>
        <c:lblOffset val="100"/>
        <c:noMultiLvlLbl val="0"/>
      </c:catAx>
      <c:valAx>
        <c:axId val="157511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079"/>
        <c:crosses val="autoZero"/>
        <c:crossBetween val="between"/>
      </c:valAx>
      <c:valAx>
        <c:axId val="1835579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580911"/>
        <c:crosses val="max"/>
        <c:crossBetween val="between"/>
      </c:valAx>
      <c:catAx>
        <c:axId val="1835580911"/>
        <c:scaling>
          <c:orientation val="minMax"/>
        </c:scaling>
        <c:delete val="1"/>
        <c:axPos val="b"/>
        <c:majorTickMark val="out"/>
        <c:minorTickMark val="none"/>
        <c:tickLblPos val="nextTo"/>
        <c:crossAx val="1835579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4"/>
              </a:solidFill>
              <a:round/>
            </a:ln>
            <a:effectLst/>
          </c:spPr>
          <c:marker>
            <c:symbol val="none"/>
          </c:marker>
          <c:val>
            <c:numRef>
              <c:f>'soc pol.mon'!$B$32:$U$32</c:f>
              <c:numCache>
                <c:formatCode>General</c:formatCode>
                <c:ptCount val="20"/>
                <c:pt idx="0">
                  <c:v>0.56814641419209</c:v>
                </c:pt>
                <c:pt idx="1">
                  <c:v>0.1008271752169</c:v>
                </c:pt>
                <c:pt idx="2">
                  <c:v>-0.339645089738838</c:v>
                </c:pt>
                <c:pt idx="3">
                  <c:v>-0.51272274545331198</c:v>
                </c:pt>
                <c:pt idx="4">
                  <c:v>-0.469811368699524</c:v>
                </c:pt>
                <c:pt idx="5">
                  <c:v>-0.32438336430405901</c:v>
                </c:pt>
                <c:pt idx="6">
                  <c:v>-0.166384048853709</c:v>
                </c:pt>
                <c:pt idx="7">
                  <c:v>-4.3496700480573802E-2</c:v>
                </c:pt>
                <c:pt idx="8">
                  <c:v>3.0898434020715199E-2</c:v>
                </c:pt>
                <c:pt idx="9">
                  <c:v>6.3192247014687994E-2</c:v>
                </c:pt>
                <c:pt idx="10">
                  <c:v>6.7188445865120003E-2</c:v>
                </c:pt>
                <c:pt idx="11">
                  <c:v>5.6447802664119799E-2</c:v>
                </c:pt>
                <c:pt idx="12">
                  <c:v>4.0902527682835602E-2</c:v>
                </c:pt>
                <c:pt idx="13">
                  <c:v>2.63014783158315E-2</c:v>
                </c:pt>
                <c:pt idx="14">
                  <c:v>1.5060357098834101E-2</c:v>
                </c:pt>
                <c:pt idx="15">
                  <c:v>7.5052345150654603E-3</c:v>
                </c:pt>
                <c:pt idx="16">
                  <c:v>2.9592315426980602E-3</c:v>
                </c:pt>
                <c:pt idx="17">
                  <c:v>4.7396002811050898E-4</c:v>
                </c:pt>
                <c:pt idx="18">
                  <c:v>-7.8563332798653495E-4</c:v>
                </c:pt>
                <c:pt idx="19">
                  <c:v>-1.4067350475530599E-3</c:v>
                </c:pt>
              </c:numCache>
            </c:numRef>
          </c:val>
          <c:smooth val="0"/>
          <c:extLst>
            <c:ext xmlns:c16="http://schemas.microsoft.com/office/drawing/2014/chart" uri="{C3380CC4-5D6E-409C-BE32-E72D297353CC}">
              <c16:uniqueId val="{00000000-3112-4D8F-AA6A-FA5E13EFD355}"/>
            </c:ext>
          </c:extLst>
        </c:ser>
        <c:ser>
          <c:idx val="2"/>
          <c:order val="2"/>
          <c:spPr>
            <a:ln w="28575" cap="rnd">
              <a:solidFill>
                <a:schemeClr val="accent2"/>
              </a:solidFill>
              <a:round/>
            </a:ln>
            <a:effectLst/>
          </c:spPr>
          <c:marker>
            <c:symbol val="none"/>
          </c:marker>
          <c:val>
            <c:numRef>
              <c:f>'soc pol.mon'!$B$18:$U$18</c:f>
              <c:numCache>
                <c:formatCode>General</c:formatCode>
                <c:ptCount val="20"/>
                <c:pt idx="0">
                  <c:v>0.62385583443788994</c:v>
                </c:pt>
                <c:pt idx="1">
                  <c:v>0.17129078572988701</c:v>
                </c:pt>
                <c:pt idx="2">
                  <c:v>-0.27982171378082799</c:v>
                </c:pt>
                <c:pt idx="3">
                  <c:v>-0.47631890485836598</c:v>
                </c:pt>
                <c:pt idx="4">
                  <c:v>-0.45871711755628702</c:v>
                </c:pt>
                <c:pt idx="5">
                  <c:v>-0.33328227372858199</c:v>
                </c:pt>
                <c:pt idx="6">
                  <c:v>-0.187025972668735</c:v>
                </c:pt>
                <c:pt idx="7">
                  <c:v>-6.8032580844917201E-2</c:v>
                </c:pt>
                <c:pt idx="8">
                  <c:v>8.1263397986821601E-3</c:v>
                </c:pt>
                <c:pt idx="9">
                  <c:v>4.5234624575600603E-2</c:v>
                </c:pt>
                <c:pt idx="10">
                  <c:v>5.49295456761048E-2</c:v>
                </c:pt>
                <c:pt idx="11">
                  <c:v>4.9377631168447698E-2</c:v>
                </c:pt>
                <c:pt idx="12">
                  <c:v>3.78568214573516E-2</c:v>
                </c:pt>
                <c:pt idx="13">
                  <c:v>2.59952102768326E-2</c:v>
                </c:pt>
                <c:pt idx="14">
                  <c:v>1.63845649396872E-2</c:v>
                </c:pt>
                <c:pt idx="15">
                  <c:v>9.6355690030862605E-3</c:v>
                </c:pt>
                <c:pt idx="16">
                  <c:v>5.3488036089881499E-3</c:v>
                </c:pt>
                <c:pt idx="17">
                  <c:v>2.7944802892292402E-3</c:v>
                </c:pt>
                <c:pt idx="18">
                  <c:v>1.28808105166778E-3</c:v>
                </c:pt>
                <c:pt idx="19" formatCode="0.00E+00">
                  <c:v>3.36809448616249E-4</c:v>
                </c:pt>
              </c:numCache>
            </c:numRef>
          </c:val>
          <c:smooth val="0"/>
          <c:extLst>
            <c:ext xmlns:c16="http://schemas.microsoft.com/office/drawing/2014/chart" uri="{C3380CC4-5D6E-409C-BE32-E72D297353CC}">
              <c16:uniqueId val="{00000001-3112-4D8F-AA6A-FA5E13EFD355}"/>
            </c:ext>
          </c:extLst>
        </c:ser>
        <c:ser>
          <c:idx val="3"/>
          <c:order val="3"/>
          <c:spPr>
            <a:ln w="28575" cap="rnd">
              <a:solidFill>
                <a:schemeClr val="accent6"/>
              </a:solidFill>
              <a:round/>
            </a:ln>
            <a:effectLst/>
          </c:spPr>
          <c:marker>
            <c:symbol val="none"/>
          </c:marker>
          <c:val>
            <c:numRef>
              <c:f>'soc pol.mon'!$B$46:$U$46</c:f>
              <c:numCache>
                <c:formatCode>General</c:formatCode>
                <c:ptCount val="20"/>
                <c:pt idx="0">
                  <c:v>0.54438921769990101</c:v>
                </c:pt>
                <c:pt idx="1">
                  <c:v>0.126029838560024</c:v>
                </c:pt>
                <c:pt idx="2">
                  <c:v>-0.26675424446625701</c:v>
                </c:pt>
                <c:pt idx="3">
                  <c:v>-0.42193136490732203</c:v>
                </c:pt>
                <c:pt idx="4">
                  <c:v>-0.40298892071395698</c:v>
                </c:pt>
                <c:pt idx="5">
                  <c:v>-0.29304972434593102</c:v>
                </c:pt>
                <c:pt idx="6">
                  <c:v>-0.16601829248955199</c:v>
                </c:pt>
                <c:pt idx="7">
                  <c:v>-6.3274610432807493E-2</c:v>
                </c:pt>
                <c:pt idx="8">
                  <c:v>2.0912595373911999E-3</c:v>
                </c:pt>
                <c:pt idx="9">
                  <c:v>3.3798382515107403E-2</c:v>
                </c:pt>
                <c:pt idx="10">
                  <c:v>4.2190733174564801E-2</c:v>
                </c:pt>
                <c:pt idx="11">
                  <c:v>3.7834173754535599E-2</c:v>
                </c:pt>
                <c:pt idx="12">
                  <c:v>2.8626885138757701E-2</c:v>
                </c:pt>
                <c:pt idx="13">
                  <c:v>1.9248001771016199E-2</c:v>
                </c:pt>
                <c:pt idx="14">
                  <c:v>1.1772341790204701E-2</c:v>
                </c:pt>
                <c:pt idx="15">
                  <c:v>6.6234418425283898E-3</c:v>
                </c:pt>
                <c:pt idx="16">
                  <c:v>3.4166351795788001E-3</c:v>
                </c:pt>
                <c:pt idx="17">
                  <c:v>1.5297138055632199E-3</c:v>
                </c:pt>
                <c:pt idx="18">
                  <c:v>4.0521822731176598E-4</c:v>
                </c:pt>
                <c:pt idx="19">
                  <c:v>-3.41607606967553E-4</c:v>
                </c:pt>
              </c:numCache>
            </c:numRef>
          </c:val>
          <c:smooth val="0"/>
          <c:extLst>
            <c:ext xmlns:c16="http://schemas.microsoft.com/office/drawing/2014/chart" uri="{C3380CC4-5D6E-409C-BE32-E72D297353CC}">
              <c16:uniqueId val="{00000002-3112-4D8F-AA6A-FA5E13EFD355}"/>
            </c:ext>
          </c:extLst>
        </c:ser>
        <c:dLbls>
          <c:showLegendKey val="0"/>
          <c:showVal val="0"/>
          <c:showCatName val="0"/>
          <c:showSerName val="0"/>
          <c:showPercent val="0"/>
          <c:showBubbleSize val="0"/>
        </c:dLbls>
        <c:marker val="1"/>
        <c:smooth val="0"/>
        <c:axId val="1736539887"/>
        <c:axId val="1736540303"/>
      </c:lineChart>
      <c:lineChart>
        <c:grouping val="standard"/>
        <c:varyColors val="0"/>
        <c:ser>
          <c:idx val="0"/>
          <c:order val="0"/>
          <c:spPr>
            <a:ln w="28575" cap="rnd">
              <a:solidFill>
                <a:schemeClr val="accent1"/>
              </a:solidFill>
              <a:round/>
            </a:ln>
            <a:effectLst/>
          </c:spPr>
          <c:marker>
            <c:symbol val="none"/>
          </c:marker>
          <c:val>
            <c:numRef>
              <c:f>'soc pol.mon'!$B$4:$U$4</c:f>
              <c:numCache>
                <c:formatCode>General</c:formatCode>
                <c:ptCount val="20"/>
                <c:pt idx="0">
                  <c:v>0.160407278161464</c:v>
                </c:pt>
                <c:pt idx="1">
                  <c:v>0.183982110396049</c:v>
                </c:pt>
                <c:pt idx="2">
                  <c:v>0.145045184107819</c:v>
                </c:pt>
                <c:pt idx="3">
                  <c:v>8.5948797464715704E-2</c:v>
                </c:pt>
                <c:pt idx="4">
                  <c:v>2.8786784738305701E-2</c:v>
                </c:pt>
                <c:pt idx="5">
                  <c:v>-1.66358401575364E-2</c:v>
                </c:pt>
                <c:pt idx="6">
                  <c:v>-4.7565652254582397E-2</c:v>
                </c:pt>
                <c:pt idx="7">
                  <c:v>-6.49513102014838E-2</c:v>
                </c:pt>
                <c:pt idx="8">
                  <c:v>-7.1379870157755904E-2</c:v>
                </c:pt>
                <c:pt idx="9">
                  <c:v>-6.9874318353900094E-2</c:v>
                </c:pt>
                <c:pt idx="10">
                  <c:v>-6.3252605977967696E-2</c:v>
                </c:pt>
                <c:pt idx="11">
                  <c:v>-5.3838707841742398E-2</c:v>
                </c:pt>
                <c:pt idx="12">
                  <c:v>-4.3382334799110502E-2</c:v>
                </c:pt>
                <c:pt idx="13">
                  <c:v>-3.3092130573730401E-2</c:v>
                </c:pt>
                <c:pt idx="14" formatCode="0.00E+00">
                  <c:v>-2.3721702493737999E-2</c:v>
                </c:pt>
                <c:pt idx="15">
                  <c:v>-1.56719073681959E-2</c:v>
                </c:pt>
                <c:pt idx="16">
                  <c:v>-9.0890464798825104E-3</c:v>
                </c:pt>
                <c:pt idx="17">
                  <c:v>-3.9491261205224504E-3</c:v>
                </c:pt>
                <c:pt idx="18">
                  <c:v>-1.24782298781767E-4</c:v>
                </c:pt>
                <c:pt idx="19">
                  <c:v>2.5648659260797402E-3</c:v>
                </c:pt>
              </c:numCache>
            </c:numRef>
          </c:val>
          <c:smooth val="0"/>
          <c:extLst>
            <c:ext xmlns:c16="http://schemas.microsoft.com/office/drawing/2014/chart" uri="{C3380CC4-5D6E-409C-BE32-E72D297353CC}">
              <c16:uniqueId val="{00000003-3112-4D8F-AA6A-FA5E13EFD355}"/>
            </c:ext>
          </c:extLst>
        </c:ser>
        <c:dLbls>
          <c:showLegendKey val="0"/>
          <c:showVal val="0"/>
          <c:showCatName val="0"/>
          <c:showSerName val="0"/>
          <c:showPercent val="0"/>
          <c:showBubbleSize val="0"/>
        </c:dLbls>
        <c:marker val="1"/>
        <c:smooth val="0"/>
        <c:axId val="1733862287"/>
        <c:axId val="1733862703"/>
      </c:lineChart>
      <c:catAx>
        <c:axId val="17365398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40303"/>
        <c:crosses val="autoZero"/>
        <c:auto val="1"/>
        <c:lblAlgn val="ctr"/>
        <c:lblOffset val="100"/>
        <c:noMultiLvlLbl val="0"/>
      </c:catAx>
      <c:valAx>
        <c:axId val="173654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39887"/>
        <c:crosses val="autoZero"/>
        <c:crossBetween val="between"/>
      </c:valAx>
      <c:valAx>
        <c:axId val="173386270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862287"/>
        <c:crosses val="max"/>
        <c:crossBetween val="between"/>
      </c:valAx>
      <c:catAx>
        <c:axId val="1733862287"/>
        <c:scaling>
          <c:orientation val="minMax"/>
        </c:scaling>
        <c:delete val="1"/>
        <c:axPos val="b"/>
        <c:majorTickMark val="out"/>
        <c:minorTickMark val="none"/>
        <c:tickLblPos val="nextTo"/>
        <c:crossAx val="173386270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4"/>
              </a:solidFill>
              <a:round/>
            </a:ln>
            <a:effectLst/>
          </c:spPr>
          <c:marker>
            <c:symbol val="none"/>
          </c:marker>
          <c:val>
            <c:numRef>
              <c:f>'soc pol.mon'!$B$33:$U$33</c:f>
              <c:numCache>
                <c:formatCode>General</c:formatCode>
                <c:ptCount val="20"/>
                <c:pt idx="0">
                  <c:v>0.29662273963149099</c:v>
                </c:pt>
                <c:pt idx="1">
                  <c:v>-3.8521940011963199E-2</c:v>
                </c:pt>
                <c:pt idx="2">
                  <c:v>-0.41168448487873999</c:v>
                </c:pt>
                <c:pt idx="3">
                  <c:v>-0.60670579773611699</c:v>
                </c:pt>
                <c:pt idx="4">
                  <c:v>-0.61152001995269301</c:v>
                </c:pt>
                <c:pt idx="5">
                  <c:v>-0.49417215135200099</c:v>
                </c:pt>
                <c:pt idx="6">
                  <c:v>-0.331537096922218</c:v>
                </c:pt>
                <c:pt idx="7">
                  <c:v>-0.178639254768371</c:v>
                </c:pt>
                <c:pt idx="8">
                  <c:v>-6.2913191765825396E-2</c:v>
                </c:pt>
                <c:pt idx="9">
                  <c:v>9.7597820176185106E-3</c:v>
                </c:pt>
                <c:pt idx="10">
                  <c:v>4.5905880948620102E-2</c:v>
                </c:pt>
                <c:pt idx="11">
                  <c:v>5.6666979400839403E-2</c:v>
                </c:pt>
                <c:pt idx="12">
                  <c:v>5.2850066643645603E-2</c:v>
                </c:pt>
                <c:pt idx="13">
                  <c:v>4.26448453145176E-2</c:v>
                </c:pt>
                <c:pt idx="14">
                  <c:v>3.1181927253245E-2</c:v>
                </c:pt>
                <c:pt idx="15">
                  <c:v>2.1055412847738701E-2</c:v>
                </c:pt>
                <c:pt idx="16">
                  <c:v>1.3156265990927E-2</c:v>
                </c:pt>
                <c:pt idx="17">
                  <c:v>7.4402366192192204E-3</c:v>
                </c:pt>
                <c:pt idx="18">
                  <c:v>3.4785239137335999E-3</c:v>
                </c:pt>
                <c:pt idx="19">
                  <c:v>7.7925103709475295E-4</c:v>
                </c:pt>
              </c:numCache>
            </c:numRef>
          </c:val>
          <c:smooth val="0"/>
          <c:extLst>
            <c:ext xmlns:c16="http://schemas.microsoft.com/office/drawing/2014/chart" uri="{C3380CC4-5D6E-409C-BE32-E72D297353CC}">
              <c16:uniqueId val="{00000000-7A1F-4697-BFE2-BFEBCF9ECF8C}"/>
            </c:ext>
          </c:extLst>
        </c:ser>
        <c:ser>
          <c:idx val="2"/>
          <c:order val="2"/>
          <c:spPr>
            <a:ln w="28575" cap="rnd">
              <a:solidFill>
                <a:schemeClr val="accent2"/>
              </a:solidFill>
              <a:round/>
            </a:ln>
            <a:effectLst/>
          </c:spPr>
          <c:marker>
            <c:symbol val="none"/>
          </c:marker>
          <c:val>
            <c:numRef>
              <c:f>'soc pol.mon'!$B$19:$U$19</c:f>
              <c:numCache>
                <c:formatCode>General</c:formatCode>
                <c:ptCount val="20"/>
                <c:pt idx="0">
                  <c:v>0.34945843657209602</c:v>
                </c:pt>
                <c:pt idx="1">
                  <c:v>3.6369436146231698E-2</c:v>
                </c:pt>
                <c:pt idx="2">
                  <c:v>-0.340637391300946</c:v>
                </c:pt>
                <c:pt idx="3">
                  <c:v>-0.55625916460618496</c:v>
                </c:pt>
                <c:pt idx="4">
                  <c:v>-0.58794652472147402</c:v>
                </c:pt>
                <c:pt idx="5">
                  <c:v>-0.495273739860215</c:v>
                </c:pt>
                <c:pt idx="6">
                  <c:v>-0.35027952618984198</c:v>
                </c:pt>
                <c:pt idx="7">
                  <c:v>-0.20667014342446599</c:v>
                </c:pt>
                <c:pt idx="8">
                  <c:v>-9.2991572685378707E-2</c:v>
                </c:pt>
                <c:pt idx="9">
                  <c:v>-1.73747230015091E-2</c:v>
                </c:pt>
                <c:pt idx="10">
                  <c:v>2.4339611146034099E-2</c:v>
                </c:pt>
                <c:pt idx="11">
                  <c:v>4.1396851005246899E-2</c:v>
                </c:pt>
                <c:pt idx="12">
                  <c:v>4.3378428754287303E-2</c:v>
                </c:pt>
                <c:pt idx="13">
                  <c:v>3.7866128562324998E-2</c:v>
                </c:pt>
                <c:pt idx="14">
                  <c:v>2.98312837952017E-2</c:v>
                </c:pt>
                <c:pt idx="15">
                  <c:v>2.1972385640158801E-2</c:v>
                </c:pt>
                <c:pt idx="16">
                  <c:v>1.54005398844776E-2</c:v>
                </c:pt>
                <c:pt idx="17">
                  <c:v>1.0312361271886099E-2</c:v>
                </c:pt>
                <c:pt idx="18">
                  <c:v>6.4923685154521004E-3</c:v>
                </c:pt>
                <c:pt idx="19">
                  <c:v>3.6182313076520401E-3</c:v>
                </c:pt>
              </c:numCache>
            </c:numRef>
          </c:val>
          <c:smooth val="0"/>
          <c:extLst>
            <c:ext xmlns:c16="http://schemas.microsoft.com/office/drawing/2014/chart" uri="{C3380CC4-5D6E-409C-BE32-E72D297353CC}">
              <c16:uniqueId val="{00000001-7A1F-4697-BFE2-BFEBCF9ECF8C}"/>
            </c:ext>
          </c:extLst>
        </c:ser>
        <c:ser>
          <c:idx val="3"/>
          <c:order val="3"/>
          <c:spPr>
            <a:ln w="28575" cap="rnd">
              <a:solidFill>
                <a:schemeClr val="accent6"/>
              </a:solidFill>
              <a:round/>
            </a:ln>
            <a:effectLst/>
          </c:spPr>
          <c:marker>
            <c:symbol val="none"/>
          </c:marker>
          <c:val>
            <c:numRef>
              <c:f>'soc pol.mon'!$B$47:$U$47</c:f>
              <c:numCache>
                <c:formatCode>General</c:formatCode>
                <c:ptCount val="20"/>
                <c:pt idx="0">
                  <c:v>0.33162212059814999</c:v>
                </c:pt>
                <c:pt idx="1">
                  <c:v>1.8852927582648799E-2</c:v>
                </c:pt>
                <c:pt idx="2">
                  <c:v>-0.33360134370509498</c:v>
                </c:pt>
                <c:pt idx="3">
                  <c:v>-0.52061267317433202</c:v>
                </c:pt>
                <c:pt idx="4">
                  <c:v>-0.54286052562361797</c:v>
                </c:pt>
                <c:pt idx="5">
                  <c:v>-0.45372886002879198</c:v>
                </c:pt>
                <c:pt idx="6">
                  <c:v>-0.31952542318313998</c:v>
                </c:pt>
                <c:pt idx="7">
                  <c:v>-0.18904535201637501</c:v>
                </c:pt>
                <c:pt idx="8">
                  <c:v>-8.7350993728727594E-2</c:v>
                </c:pt>
                <c:pt idx="9">
                  <c:v>-2.0712888793243098E-2</c:v>
                </c:pt>
                <c:pt idx="10">
                  <c:v>1.55089436901479E-2</c:v>
                </c:pt>
                <c:pt idx="11">
                  <c:v>3.0134060355271799E-2</c:v>
                </c:pt>
                <c:pt idx="12">
                  <c:v>3.1897776515022798E-2</c:v>
                </c:pt>
                <c:pt idx="13">
                  <c:v>2.7484578419465899E-2</c:v>
                </c:pt>
                <c:pt idx="14">
                  <c:v>2.11292556993188E-2</c:v>
                </c:pt>
                <c:pt idx="15">
                  <c:v>1.50303094421851E-2</c:v>
                </c:pt>
                <c:pt idx="16">
                  <c:v>1.0021838081332401E-2</c:v>
                </c:pt>
                <c:pt idx="17">
                  <c:v>6.1905023101096503E-3</c:v>
                </c:pt>
                <c:pt idx="18">
                  <c:v>3.31405149525565E-3</c:v>
                </c:pt>
                <c:pt idx="19">
                  <c:v>1.1137793654905101E-3</c:v>
                </c:pt>
              </c:numCache>
            </c:numRef>
          </c:val>
          <c:smooth val="0"/>
          <c:extLst>
            <c:ext xmlns:c16="http://schemas.microsoft.com/office/drawing/2014/chart" uri="{C3380CC4-5D6E-409C-BE32-E72D297353CC}">
              <c16:uniqueId val="{00000002-7A1F-4697-BFE2-BFEBCF9ECF8C}"/>
            </c:ext>
          </c:extLst>
        </c:ser>
        <c:dLbls>
          <c:showLegendKey val="0"/>
          <c:showVal val="0"/>
          <c:showCatName val="0"/>
          <c:showSerName val="0"/>
          <c:showPercent val="0"/>
          <c:showBubbleSize val="0"/>
        </c:dLbls>
        <c:marker val="1"/>
        <c:smooth val="0"/>
        <c:axId val="1904892655"/>
        <c:axId val="1904893071"/>
      </c:lineChart>
      <c:lineChart>
        <c:grouping val="standard"/>
        <c:varyColors val="0"/>
        <c:ser>
          <c:idx val="0"/>
          <c:order val="0"/>
          <c:spPr>
            <a:ln w="28575" cap="rnd">
              <a:solidFill>
                <a:schemeClr val="accent1"/>
              </a:solidFill>
              <a:round/>
            </a:ln>
            <a:effectLst/>
          </c:spPr>
          <c:marker>
            <c:symbol val="none"/>
          </c:marker>
          <c:val>
            <c:numRef>
              <c:f>'soc pol.mon'!$B$5:$U$5</c:f>
              <c:numCache>
                <c:formatCode>General</c:formatCode>
                <c:ptCount val="20"/>
                <c:pt idx="0">
                  <c:v>0.169223078152552</c:v>
                </c:pt>
                <c:pt idx="1">
                  <c:v>0.19286073676884999</c:v>
                </c:pt>
                <c:pt idx="2">
                  <c:v>0.150994192323788</c:v>
                </c:pt>
                <c:pt idx="3">
                  <c:v>8.8647420380906006E-2</c:v>
                </c:pt>
                <c:pt idx="4">
                  <c:v>2.8952084423738499E-2</c:v>
                </c:pt>
                <c:pt idx="5">
                  <c:v>-1.8052564677524301E-2</c:v>
                </c:pt>
                <c:pt idx="6">
                  <c:v>-4.9728716409227103E-2</c:v>
                </c:pt>
                <c:pt idx="7">
                  <c:v>-6.7254819597208901E-2</c:v>
                </c:pt>
                <c:pt idx="8">
                  <c:v>-7.3449311709522305E-2</c:v>
                </c:pt>
                <c:pt idx="9">
                  <c:v>-7.1522645892851094E-2</c:v>
                </c:pt>
                <c:pt idx="10">
                  <c:v>-6.4425319788901106E-2</c:v>
                </c:pt>
                <c:pt idx="11">
                  <c:v>-5.4563921578231402E-2</c:v>
                </c:pt>
                <c:pt idx="12">
                  <c:v>-4.3731727177028099E-2</c:v>
                </c:pt>
                <c:pt idx="13">
                  <c:v>-3.3153533842201099E-2</c:v>
                </c:pt>
                <c:pt idx="14">
                  <c:v>-2.3581767658447099E-2</c:v>
                </c:pt>
                <c:pt idx="15">
                  <c:v>-1.54065220434783E-2</c:v>
                </c:pt>
                <c:pt idx="16">
                  <c:v>-8.7591995474323205E-3</c:v>
                </c:pt>
                <c:pt idx="17">
                  <c:v>-3.6002728311021999E-3</c:v>
                </c:pt>
                <c:pt idx="18">
                  <c:v>2.1177742790090499E-4</c:v>
                </c:pt>
                <c:pt idx="19">
                  <c:v>2.8696457576940001E-3</c:v>
                </c:pt>
              </c:numCache>
            </c:numRef>
          </c:val>
          <c:smooth val="0"/>
          <c:extLst>
            <c:ext xmlns:c16="http://schemas.microsoft.com/office/drawing/2014/chart" uri="{C3380CC4-5D6E-409C-BE32-E72D297353CC}">
              <c16:uniqueId val="{00000003-7A1F-4697-BFE2-BFEBCF9ECF8C}"/>
            </c:ext>
          </c:extLst>
        </c:ser>
        <c:dLbls>
          <c:showLegendKey val="0"/>
          <c:showVal val="0"/>
          <c:showCatName val="0"/>
          <c:showSerName val="0"/>
          <c:showPercent val="0"/>
          <c:showBubbleSize val="0"/>
        </c:dLbls>
        <c:marker val="1"/>
        <c:smooth val="0"/>
        <c:axId val="1730954079"/>
        <c:axId val="1730953663"/>
      </c:lineChart>
      <c:catAx>
        <c:axId val="1904892655"/>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3071"/>
        <c:crosses val="autoZero"/>
        <c:auto val="1"/>
        <c:lblAlgn val="ctr"/>
        <c:lblOffset val="100"/>
        <c:noMultiLvlLbl val="0"/>
      </c:catAx>
      <c:valAx>
        <c:axId val="1904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2655"/>
        <c:crosses val="autoZero"/>
        <c:crossBetween val="between"/>
      </c:valAx>
      <c:valAx>
        <c:axId val="1730953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4079"/>
        <c:crosses val="max"/>
        <c:crossBetween val="between"/>
      </c:valAx>
      <c:catAx>
        <c:axId val="1730954079"/>
        <c:scaling>
          <c:orientation val="minMax"/>
        </c:scaling>
        <c:delete val="1"/>
        <c:axPos val="b"/>
        <c:majorTickMark val="out"/>
        <c:minorTickMark val="none"/>
        <c:tickLblPos val="nextTo"/>
        <c:crossAx val="1730953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90575131327093"/>
          <c:y val="0.21470026246719157"/>
          <c:w val="0.74245112608456543"/>
          <c:h val="0.63064461942257222"/>
        </c:manualLayout>
      </c:layout>
      <c:lineChart>
        <c:grouping val="standard"/>
        <c:varyColors val="0"/>
        <c:ser>
          <c:idx val="1"/>
          <c:order val="1"/>
          <c:spPr>
            <a:ln w="28575" cap="rnd">
              <a:solidFill>
                <a:schemeClr val="accent2"/>
              </a:solidFill>
              <a:round/>
            </a:ln>
            <a:effectLst/>
          </c:spPr>
          <c:marker>
            <c:symbol val="none"/>
          </c:marker>
          <c:val>
            <c:numRef>
              <c:f>'soc pol.mon'!$B$35:$U$35</c:f>
              <c:numCache>
                <c:formatCode>General</c:formatCode>
                <c:ptCount val="20"/>
                <c:pt idx="0">
                  <c:v>-7.6242881248699597</c:v>
                </c:pt>
                <c:pt idx="1">
                  <c:v>-7.4889855781285899</c:v>
                </c:pt>
                <c:pt idx="2">
                  <c:v>-6.9326036335649803</c:v>
                </c:pt>
                <c:pt idx="3">
                  <c:v>-6.2505284655682898</c:v>
                </c:pt>
                <c:pt idx="4">
                  <c:v>-5.62262295827452</c:v>
                </c:pt>
                <c:pt idx="5">
                  <c:v>-5.1237325374492899</c:v>
                </c:pt>
                <c:pt idx="6">
                  <c:v>-4.7582702937830801</c:v>
                </c:pt>
                <c:pt idx="7">
                  <c:v>-4.4955409437862102</c:v>
                </c:pt>
                <c:pt idx="8">
                  <c:v>-4.2956913774984899</c:v>
                </c:pt>
                <c:pt idx="9">
                  <c:v>-4.1244081023939101</c:v>
                </c:pt>
                <c:pt idx="10">
                  <c:v>-3.9585474802290399</c:v>
                </c:pt>
                <c:pt idx="11">
                  <c:v>-3.7860896755833799</c:v>
                </c:pt>
                <c:pt idx="12">
                  <c:v>-3.6034425869715099</c:v>
                </c:pt>
                <c:pt idx="13">
                  <c:v>-3.4121619214824599</c:v>
                </c:pt>
                <c:pt idx="14">
                  <c:v>-3.2161833667539099</c:v>
                </c:pt>
                <c:pt idx="15">
                  <c:v>-3.0199432746929098</c:v>
                </c:pt>
                <c:pt idx="16">
                  <c:v>-2.8273442712975898</c:v>
                </c:pt>
                <c:pt idx="17">
                  <c:v>-2.6413443607101499</c:v>
                </c:pt>
                <c:pt idx="18">
                  <c:v>-2.4639234773277101</c:v>
                </c:pt>
                <c:pt idx="19">
                  <c:v>-2.2962308267487699</c:v>
                </c:pt>
              </c:numCache>
            </c:numRef>
          </c:val>
          <c:smooth val="0"/>
          <c:extLst>
            <c:ext xmlns:c16="http://schemas.microsoft.com/office/drawing/2014/chart" uri="{C3380CC4-5D6E-409C-BE32-E72D297353CC}">
              <c16:uniqueId val="{00000000-1BE2-4306-B51A-7909BCC800C7}"/>
            </c:ext>
          </c:extLst>
        </c:ser>
        <c:ser>
          <c:idx val="2"/>
          <c:order val="2"/>
          <c:spPr>
            <a:ln w="28575" cap="rnd">
              <a:solidFill>
                <a:schemeClr val="accent4"/>
              </a:solidFill>
              <a:round/>
            </a:ln>
            <a:effectLst/>
          </c:spPr>
          <c:marker>
            <c:symbol val="none"/>
          </c:marker>
          <c:val>
            <c:numRef>
              <c:f>'soc pol.mon'!$B$21:$U$21</c:f>
              <c:numCache>
                <c:formatCode>General</c:formatCode>
                <c:ptCount val="20"/>
                <c:pt idx="0">
                  <c:v>-7.7150704763956197</c:v>
                </c:pt>
                <c:pt idx="1">
                  <c:v>-7.6481966793976399</c:v>
                </c:pt>
                <c:pt idx="2">
                  <c:v>-7.1377548957406098</c:v>
                </c:pt>
                <c:pt idx="3">
                  <c:v>-6.4702234424350697</c:v>
                </c:pt>
                <c:pt idx="4">
                  <c:v>-5.8276339734908298</c:v>
                </c:pt>
                <c:pt idx="5">
                  <c:v>-5.2936997050012202</c:v>
                </c:pt>
                <c:pt idx="6">
                  <c:v>-4.8837285047917796</c:v>
                </c:pt>
                <c:pt idx="7">
                  <c:v>-4.5765500279911802</c:v>
                </c:pt>
                <c:pt idx="8">
                  <c:v>-4.3387817061960199</c:v>
                </c:pt>
                <c:pt idx="9">
                  <c:v>-4.1392712206429696</c:v>
                </c:pt>
                <c:pt idx="10">
                  <c:v>-3.9553408401383998</c:v>
                </c:pt>
                <c:pt idx="11">
                  <c:v>-3.77368855906977</c:v>
                </c:pt>
                <c:pt idx="12">
                  <c:v>-3.58860101976637</c:v>
                </c:pt>
                <c:pt idx="13">
                  <c:v>-3.39935826399631</c:v>
                </c:pt>
                <c:pt idx="14">
                  <c:v>-3.2078829125320301</c:v>
                </c:pt>
                <c:pt idx="15">
                  <c:v>-3.0170496019849802</c:v>
                </c:pt>
                <c:pt idx="16">
                  <c:v>-2.8296819402429501</c:v>
                </c:pt>
                <c:pt idx="17">
                  <c:v>-2.6480848410782301</c:v>
                </c:pt>
                <c:pt idx="18">
                  <c:v>-2.47391857524994</c:v>
                </c:pt>
                <c:pt idx="19">
                  <c:v>-2.3082503543955699</c:v>
                </c:pt>
              </c:numCache>
            </c:numRef>
          </c:val>
          <c:smooth val="0"/>
          <c:extLst>
            <c:ext xmlns:c16="http://schemas.microsoft.com/office/drawing/2014/chart" uri="{C3380CC4-5D6E-409C-BE32-E72D297353CC}">
              <c16:uniqueId val="{00000001-1BE2-4306-B51A-7909BCC800C7}"/>
            </c:ext>
          </c:extLst>
        </c:ser>
        <c:ser>
          <c:idx val="3"/>
          <c:order val="3"/>
          <c:spPr>
            <a:ln w="28575" cap="rnd">
              <a:solidFill>
                <a:schemeClr val="accent6"/>
              </a:solidFill>
              <a:round/>
            </a:ln>
            <a:effectLst/>
          </c:spPr>
          <c:marker>
            <c:symbol val="none"/>
          </c:marker>
          <c:val>
            <c:numRef>
              <c:f>'soc pol.mon'!$B$49:$U$49</c:f>
              <c:numCache>
                <c:formatCode>General</c:formatCode>
                <c:ptCount val="20"/>
                <c:pt idx="0">
                  <c:v>-7.0397973261700599</c:v>
                </c:pt>
                <c:pt idx="1">
                  <c:v>-6.9267195472930601</c:v>
                </c:pt>
                <c:pt idx="2">
                  <c:v>-6.4403035690820296</c:v>
                </c:pt>
                <c:pt idx="3">
                  <c:v>-5.8424989826474096</c:v>
                </c:pt>
                <c:pt idx="4">
                  <c:v>-5.2744435671368102</c:v>
                </c:pt>
                <c:pt idx="5">
                  <c:v>-4.8040765441025997</c:v>
                </c:pt>
                <c:pt idx="6">
                  <c:v>-4.4419117408723396</c:v>
                </c:pt>
                <c:pt idx="7">
                  <c:v>-4.1678479094704803</c:v>
                </c:pt>
                <c:pt idx="8">
                  <c:v>-3.95240117236176</c:v>
                </c:pt>
                <c:pt idx="9">
                  <c:v>-3.76890849122293</c:v>
                </c:pt>
                <c:pt idx="10">
                  <c:v>-3.5984629039468499</c:v>
                </c:pt>
                <c:pt idx="11">
                  <c:v>-3.4302952647964302</c:v>
                </c:pt>
                <c:pt idx="12">
                  <c:v>-3.25999739399913</c:v>
                </c:pt>
                <c:pt idx="13">
                  <c:v>-3.0872066746320899</c:v>
                </c:pt>
                <c:pt idx="14">
                  <c:v>-2.9136084691392301</c:v>
                </c:pt>
                <c:pt idx="15">
                  <c:v>-2.7415562347420401</c:v>
                </c:pt>
                <c:pt idx="16">
                  <c:v>-2.57328889792996</c:v>
                </c:pt>
                <c:pt idx="17">
                  <c:v>-2.4105907666678901</c:v>
                </c:pt>
                <c:pt idx="18">
                  <c:v>-2.2547202731153702</c:v>
                </c:pt>
                <c:pt idx="19">
                  <c:v>-2.1064693600948501</c:v>
                </c:pt>
              </c:numCache>
            </c:numRef>
          </c:val>
          <c:smooth val="0"/>
          <c:extLst>
            <c:ext xmlns:c16="http://schemas.microsoft.com/office/drawing/2014/chart" uri="{C3380CC4-5D6E-409C-BE32-E72D297353CC}">
              <c16:uniqueId val="{00000002-1BE2-4306-B51A-7909BCC800C7}"/>
            </c:ext>
          </c:extLst>
        </c:ser>
        <c:dLbls>
          <c:showLegendKey val="0"/>
          <c:showVal val="0"/>
          <c:showCatName val="0"/>
          <c:showSerName val="0"/>
          <c:showPercent val="0"/>
          <c:showBubbleSize val="0"/>
        </c:dLbls>
        <c:marker val="1"/>
        <c:smooth val="0"/>
        <c:axId val="1833368943"/>
        <c:axId val="1833366447"/>
      </c:lineChart>
      <c:lineChart>
        <c:grouping val="standard"/>
        <c:varyColors val="0"/>
        <c:ser>
          <c:idx val="0"/>
          <c:order val="0"/>
          <c:spPr>
            <a:ln w="28575" cap="rnd">
              <a:solidFill>
                <a:schemeClr val="accent1"/>
              </a:solidFill>
              <a:round/>
            </a:ln>
            <a:effectLst/>
          </c:spPr>
          <c:marker>
            <c:symbol val="none"/>
          </c:marker>
          <c:val>
            <c:numRef>
              <c:f>'soc pol.mon'!$B$7:$U$7</c:f>
              <c:numCache>
                <c:formatCode>General</c:formatCode>
                <c:ptCount val="20"/>
                <c:pt idx="0">
                  <c:v>-1.2758388969322401</c:v>
                </c:pt>
                <c:pt idx="1">
                  <c:v>-1.1981089802964</c:v>
                </c:pt>
                <c:pt idx="2">
                  <c:v>-1.1117929102817501</c:v>
                </c:pt>
                <c:pt idx="3">
                  <c:v>-1.01966586327742</c:v>
                </c:pt>
                <c:pt idx="4">
                  <c:v>-0.92180645379017501</c:v>
                </c:pt>
                <c:pt idx="5">
                  <c:v>-0.81966925051860395</c:v>
                </c:pt>
                <c:pt idx="6">
                  <c:v>-0.71614175524464596</c:v>
                </c:pt>
                <c:pt idx="7">
                  <c:v>-0.61467796289344401</c:v>
                </c:pt>
                <c:pt idx="8">
                  <c:v>-0.51850618668786896</c:v>
                </c:pt>
                <c:pt idx="9">
                  <c:v>-0.43015236690872199</c:v>
                </c:pt>
                <c:pt idx="10">
                  <c:v>-0.35125804213058798</c:v>
                </c:pt>
                <c:pt idx="11">
                  <c:v>-0.28260205187348197</c:v>
                </c:pt>
                <c:pt idx="12">
                  <c:v>-0.224235829218667</c:v>
                </c:pt>
                <c:pt idx="13">
                  <c:v>-0.17566429938056399</c:v>
                </c:pt>
                <c:pt idx="14">
                  <c:v>-0.136028552618747</c:v>
                </c:pt>
                <c:pt idx="15">
                  <c:v>-0.104266075008052</c:v>
                </c:pt>
                <c:pt idx="16">
                  <c:v>-7.9238143981608999E-2</c:v>
                </c:pt>
                <c:pt idx="17">
                  <c:v>-5.9822731122764601E-2</c:v>
                </c:pt>
                <c:pt idx="18">
                  <c:v>-4.4976141630687798E-2</c:v>
                </c:pt>
                <c:pt idx="19">
                  <c:v>-3.3768861833298303E-2</c:v>
                </c:pt>
              </c:numCache>
            </c:numRef>
          </c:val>
          <c:smooth val="0"/>
          <c:extLst>
            <c:ext xmlns:c16="http://schemas.microsoft.com/office/drawing/2014/chart" uri="{C3380CC4-5D6E-409C-BE32-E72D297353CC}">
              <c16:uniqueId val="{00000003-1BE2-4306-B51A-7909BCC800C7}"/>
            </c:ext>
          </c:extLst>
        </c:ser>
        <c:dLbls>
          <c:showLegendKey val="0"/>
          <c:showVal val="0"/>
          <c:showCatName val="0"/>
          <c:showSerName val="0"/>
          <c:showPercent val="0"/>
          <c:showBubbleSize val="0"/>
        </c:dLbls>
        <c:marker val="1"/>
        <c:smooth val="0"/>
        <c:axId val="1838994959"/>
        <c:axId val="1730952831"/>
      </c:lineChart>
      <c:catAx>
        <c:axId val="18333689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447"/>
        <c:crosses val="autoZero"/>
        <c:auto val="1"/>
        <c:lblAlgn val="ctr"/>
        <c:lblOffset val="100"/>
        <c:noMultiLvlLbl val="0"/>
      </c:catAx>
      <c:valAx>
        <c:axId val="1833366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943"/>
        <c:crosses val="autoZero"/>
        <c:crossBetween val="between"/>
      </c:valAx>
      <c:valAx>
        <c:axId val="17309528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994959"/>
        <c:crosses val="max"/>
        <c:crossBetween val="between"/>
      </c:valAx>
      <c:catAx>
        <c:axId val="1838994959"/>
        <c:scaling>
          <c:orientation val="minMax"/>
        </c:scaling>
        <c:delete val="1"/>
        <c:axPos val="b"/>
        <c:majorTickMark val="out"/>
        <c:minorTickMark val="none"/>
        <c:tickLblPos val="nextTo"/>
        <c:crossAx val="17309528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pol.mon'!$B$36:$U$36</c:f>
              <c:numCache>
                <c:formatCode>General</c:formatCode>
                <c:ptCount val="20"/>
                <c:pt idx="0">
                  <c:v>-0.47432811308505102</c:v>
                </c:pt>
                <c:pt idx="1">
                  <c:v>-0.111471453283059</c:v>
                </c:pt>
                <c:pt idx="2">
                  <c:v>0.10584422738662599</c:v>
                </c:pt>
                <c:pt idx="3">
                  <c:v>0.162724117881965</c:v>
                </c:pt>
                <c:pt idx="4">
                  <c:v>0.112966234280862</c:v>
                </c:pt>
                <c:pt idx="5">
                  <c:v>1.8447092629458001E-2</c:v>
                </c:pt>
                <c:pt idx="6">
                  <c:v>-7.6381936066411499E-2</c:v>
                </c:pt>
                <c:pt idx="7">
                  <c:v>-0.149079297379103</c:v>
                </c:pt>
                <c:pt idx="8">
                  <c:v>-0.19421330013847199</c:v>
                </c:pt>
                <c:pt idx="9">
                  <c:v>-0.21598805776608301</c:v>
                </c:pt>
                <c:pt idx="10">
                  <c:v>-0.22208869155531399</c:v>
                </c:pt>
                <c:pt idx="11">
                  <c:v>-0.21986995533416101</c:v>
                </c:pt>
                <c:pt idx="12">
                  <c:v>-0.21467960793046401</c:v>
                </c:pt>
                <c:pt idx="13">
                  <c:v>-0.20961147464197399</c:v>
                </c:pt>
                <c:pt idx="14">
                  <c:v>-0.20597385155207301</c:v>
                </c:pt>
                <c:pt idx="15">
                  <c:v>-0.20395735713003699</c:v>
                </c:pt>
                <c:pt idx="16">
                  <c:v>-0.203217457377946</c:v>
                </c:pt>
                <c:pt idx="17">
                  <c:v>-0.203267334454722</c:v>
                </c:pt>
                <c:pt idx="18">
                  <c:v>-0.203685007953538</c:v>
                </c:pt>
                <c:pt idx="19">
                  <c:v>-0.20418544215073101</c:v>
                </c:pt>
              </c:numCache>
            </c:numRef>
          </c:val>
          <c:smooth val="0"/>
          <c:extLst>
            <c:ext xmlns:c16="http://schemas.microsoft.com/office/drawing/2014/chart" uri="{C3380CC4-5D6E-409C-BE32-E72D297353CC}">
              <c16:uniqueId val="{00000000-40E3-4C02-8E53-8D5911F954D8}"/>
            </c:ext>
          </c:extLst>
        </c:ser>
        <c:ser>
          <c:idx val="2"/>
          <c:order val="2"/>
          <c:spPr>
            <a:ln w="28575" cap="rnd">
              <a:solidFill>
                <a:schemeClr val="accent4"/>
              </a:solidFill>
              <a:round/>
            </a:ln>
            <a:effectLst/>
          </c:spPr>
          <c:marker>
            <c:symbol val="none"/>
          </c:marker>
          <c:val>
            <c:numRef>
              <c:f>'soc pol.mon'!$B$22:$U$22</c:f>
              <c:numCache>
                <c:formatCode>General</c:formatCode>
                <c:ptCount val="20"/>
                <c:pt idx="0">
                  <c:v>-0.50689878714428005</c:v>
                </c:pt>
                <c:pt idx="1">
                  <c:v>-0.13978883900586</c:v>
                </c:pt>
                <c:pt idx="2">
                  <c:v>8.8429750791135603E-2</c:v>
                </c:pt>
                <c:pt idx="3">
                  <c:v>0.15721050458017799</c:v>
                </c:pt>
                <c:pt idx="4">
                  <c:v>0.11670800411667399</c:v>
                </c:pt>
                <c:pt idx="5">
                  <c:v>2.7320072218572002E-2</c:v>
                </c:pt>
                <c:pt idx="6">
                  <c:v>-6.6279927475022801E-2</c:v>
                </c:pt>
                <c:pt idx="7">
                  <c:v>-0.140488695712008</c:v>
                </c:pt>
                <c:pt idx="8">
                  <c:v>-0.18848380777916399</c:v>
                </c:pt>
                <c:pt idx="9">
                  <c:v>-0.21331789253747499</c:v>
                </c:pt>
                <c:pt idx="10">
                  <c:v>-0.22195887531029301</c:v>
                </c:pt>
                <c:pt idx="11">
                  <c:v>-0.22146814139648499</c:v>
                </c:pt>
                <c:pt idx="12">
                  <c:v>-0.217205797035319</c:v>
                </c:pt>
                <c:pt idx="13">
                  <c:v>-0.21244104952279499</c:v>
                </c:pt>
                <c:pt idx="14">
                  <c:v>-0.208703694729763</c:v>
                </c:pt>
                <c:pt idx="15">
                  <c:v>-0.20637954962751301</c:v>
                </c:pt>
                <c:pt idx="16">
                  <c:v>-0.20526234014596401</c:v>
                </c:pt>
                <c:pt idx="17">
                  <c:v>-0.20494497263172201</c:v>
                </c:pt>
                <c:pt idx="18">
                  <c:v>-0.20503991838063501</c:v>
                </c:pt>
                <c:pt idx="19">
                  <c:v>-0.205268477603511</c:v>
                </c:pt>
              </c:numCache>
            </c:numRef>
          </c:val>
          <c:smooth val="0"/>
          <c:extLst>
            <c:ext xmlns:c16="http://schemas.microsoft.com/office/drawing/2014/chart" uri="{C3380CC4-5D6E-409C-BE32-E72D297353CC}">
              <c16:uniqueId val="{00000001-40E3-4C02-8E53-8D5911F954D8}"/>
            </c:ext>
          </c:extLst>
        </c:ser>
        <c:ser>
          <c:idx val="3"/>
          <c:order val="3"/>
          <c:spPr>
            <a:ln w="28575" cap="rnd">
              <a:solidFill>
                <a:schemeClr val="accent6"/>
              </a:solidFill>
              <a:round/>
            </a:ln>
            <a:effectLst/>
          </c:spPr>
          <c:marker>
            <c:symbol val="none"/>
          </c:marker>
          <c:val>
            <c:numRef>
              <c:f>'soc pol.mon'!$B$50:$U$50</c:f>
              <c:numCache>
                <c:formatCode>General</c:formatCode>
                <c:ptCount val="20"/>
                <c:pt idx="0">
                  <c:v>-0.48002033964201002</c:v>
                </c:pt>
                <c:pt idx="1">
                  <c:v>-0.12734051000757099</c:v>
                </c:pt>
                <c:pt idx="2">
                  <c:v>8.8401888271903303E-2</c:v>
                </c:pt>
                <c:pt idx="3">
                  <c:v>0.15132248280855301</c:v>
                </c:pt>
                <c:pt idx="4">
                  <c:v>0.11328689727446301</c:v>
                </c:pt>
                <c:pt idx="5">
                  <c:v>3.0294241105707401E-2</c:v>
                </c:pt>
                <c:pt idx="6">
                  <c:v>-5.6004351680996899E-2</c:v>
                </c:pt>
                <c:pt idx="7">
                  <c:v>-0.123873281845363</c:v>
                </c:pt>
                <c:pt idx="8">
                  <c:v>-0.16733991941453</c:v>
                </c:pt>
                <c:pt idx="9">
                  <c:v>-0.18954280560200201</c:v>
                </c:pt>
                <c:pt idx="10">
                  <c:v>-0.19708646928074799</c:v>
                </c:pt>
                <c:pt idx="11">
                  <c:v>-0.196503716056498</c:v>
                </c:pt>
                <c:pt idx="12">
                  <c:v>-0.192658060465419</c:v>
                </c:pt>
                <c:pt idx="13">
                  <c:v>-0.18845325185759501</c:v>
                </c:pt>
                <c:pt idx="14">
                  <c:v>-0.185205720124998</c:v>
                </c:pt>
                <c:pt idx="15">
                  <c:v>-0.18321424872561901</c:v>
                </c:pt>
                <c:pt idx="16">
                  <c:v>-0.18226830122267801</c:v>
                </c:pt>
                <c:pt idx="17">
                  <c:v>-0.18199755393396799</c:v>
                </c:pt>
                <c:pt idx="18">
                  <c:v>-0.18206188595468101</c:v>
                </c:pt>
                <c:pt idx="19">
                  <c:v>-0.18222344161318901</c:v>
                </c:pt>
              </c:numCache>
            </c:numRef>
          </c:val>
          <c:smooth val="0"/>
          <c:extLst>
            <c:ext xmlns:c16="http://schemas.microsoft.com/office/drawing/2014/chart" uri="{C3380CC4-5D6E-409C-BE32-E72D297353CC}">
              <c16:uniqueId val="{00000002-40E3-4C02-8E53-8D5911F954D8}"/>
            </c:ext>
          </c:extLst>
        </c:ser>
        <c:dLbls>
          <c:showLegendKey val="0"/>
          <c:showVal val="0"/>
          <c:showCatName val="0"/>
          <c:showSerName val="0"/>
          <c:showPercent val="0"/>
          <c:showBubbleSize val="0"/>
        </c:dLbls>
        <c:marker val="1"/>
        <c:smooth val="0"/>
        <c:axId val="1909897983"/>
        <c:axId val="1909896735"/>
      </c:lineChart>
      <c:lineChart>
        <c:grouping val="standard"/>
        <c:varyColors val="0"/>
        <c:ser>
          <c:idx val="0"/>
          <c:order val="0"/>
          <c:spPr>
            <a:ln w="28575" cap="rnd">
              <a:solidFill>
                <a:schemeClr val="accent1"/>
              </a:solidFill>
              <a:round/>
            </a:ln>
            <a:effectLst/>
          </c:spPr>
          <c:marker>
            <c:symbol val="none"/>
          </c:marker>
          <c:val>
            <c:numRef>
              <c:f>'soc pol.mon'!$B$8:$U$8</c:f>
              <c:numCache>
                <c:formatCode>General</c:formatCode>
                <c:ptCount val="20"/>
                <c:pt idx="0">
                  <c:v>-0.19251627430296001</c:v>
                </c:pt>
                <c:pt idx="1">
                  <c:v>-0.14413518439558001</c:v>
                </c:pt>
                <c:pt idx="2">
                  <c:v>-8.4185179722652506E-2</c:v>
                </c:pt>
                <c:pt idx="3">
                  <c:v>-3.1586905047490198E-2</c:v>
                </c:pt>
                <c:pt idx="4">
                  <c:v>6.8353411260204701E-3</c:v>
                </c:pt>
                <c:pt idx="5">
                  <c:v>3.0459451070953499E-2</c:v>
                </c:pt>
                <c:pt idx="6">
                  <c:v>4.1532023182909897E-2</c:v>
                </c:pt>
                <c:pt idx="7">
                  <c:v>4.3275244782378798E-2</c:v>
                </c:pt>
                <c:pt idx="8">
                  <c:v>3.8878717544349697E-2</c:v>
                </c:pt>
                <c:pt idx="9">
                  <c:v>3.1031704563361E-2</c:v>
                </c:pt>
                <c:pt idx="10">
                  <c:v>2.1770839316090501E-2</c:v>
                </c:pt>
                <c:pt idx="11">
                  <c:v>1.24979781489571E-2</c:v>
                </c:pt>
                <c:pt idx="12">
                  <c:v>4.0775222661295603E-3</c:v>
                </c:pt>
                <c:pt idx="13">
                  <c:v>-3.0404540467543501E-3</c:v>
                </c:pt>
                <c:pt idx="14">
                  <c:v>-8.7005772433172996E-3</c:v>
                </c:pt>
                <c:pt idx="15">
                  <c:v>-1.29399568964601E-2</c:v>
                </c:pt>
                <c:pt idx="16">
                  <c:v>-1.5908052457504599E-2</c:v>
                </c:pt>
                <c:pt idx="17">
                  <c:v>-1.7808184107750001E-2</c:v>
                </c:pt>
                <c:pt idx="18">
                  <c:v>-1.88577645427301E-2</c:v>
                </c:pt>
                <c:pt idx="19">
                  <c:v>-1.9263444029547799E-2</c:v>
                </c:pt>
              </c:numCache>
            </c:numRef>
          </c:val>
          <c:smooth val="0"/>
          <c:extLst>
            <c:ext xmlns:c16="http://schemas.microsoft.com/office/drawing/2014/chart" uri="{C3380CC4-5D6E-409C-BE32-E72D297353CC}">
              <c16:uniqueId val="{00000003-40E3-4C02-8E53-8D5911F954D8}"/>
            </c:ext>
          </c:extLst>
        </c:ser>
        <c:dLbls>
          <c:showLegendKey val="0"/>
          <c:showVal val="0"/>
          <c:showCatName val="0"/>
          <c:showSerName val="0"/>
          <c:showPercent val="0"/>
          <c:showBubbleSize val="0"/>
        </c:dLbls>
        <c:marker val="1"/>
        <c:smooth val="0"/>
        <c:axId val="1829231599"/>
        <c:axId val="1829232847"/>
      </c:lineChart>
      <c:catAx>
        <c:axId val="190989798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6735"/>
        <c:crosses val="autoZero"/>
        <c:auto val="1"/>
        <c:lblAlgn val="ctr"/>
        <c:lblOffset val="100"/>
        <c:noMultiLvlLbl val="0"/>
      </c:catAx>
      <c:valAx>
        <c:axId val="190989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7983"/>
        <c:crosses val="autoZero"/>
        <c:crossBetween val="between"/>
      </c:valAx>
      <c:valAx>
        <c:axId val="18292328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231599"/>
        <c:crosses val="max"/>
        <c:crossBetween val="between"/>
      </c:valAx>
      <c:catAx>
        <c:axId val="1829231599"/>
        <c:scaling>
          <c:orientation val="minMax"/>
        </c:scaling>
        <c:delete val="1"/>
        <c:axPos val="b"/>
        <c:majorTickMark val="out"/>
        <c:minorTickMark val="none"/>
        <c:tickLblPos val="nextTo"/>
        <c:crossAx val="1829232847"/>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spPr>
            <a:ln w="28575" cap="rnd">
              <a:solidFill>
                <a:schemeClr val="accent2"/>
              </a:solidFill>
              <a:round/>
            </a:ln>
            <a:effectLst/>
          </c:spPr>
          <c:marker>
            <c:symbol val="none"/>
          </c:marker>
          <c:val>
            <c:numRef>
              <c:f>'soc pol.mon'!$B$40:$U$40</c:f>
              <c:numCache>
                <c:formatCode>General</c:formatCode>
                <c:ptCount val="20"/>
                <c:pt idx="0">
                  <c:v>-1.6820440927390901</c:v>
                </c:pt>
                <c:pt idx="1">
                  <c:v>-1.4186941979557399</c:v>
                </c:pt>
                <c:pt idx="2">
                  <c:v>-1.1163859986771201</c:v>
                </c:pt>
                <c:pt idx="3">
                  <c:v>-0.85024265171102797</c:v>
                </c:pt>
                <c:pt idx="4">
                  <c:v>-0.65455930649397898</c:v>
                </c:pt>
                <c:pt idx="5">
                  <c:v>-0.53315268059407095</c:v>
                </c:pt>
                <c:pt idx="6">
                  <c:v>-0.472885216810084</c:v>
                </c:pt>
                <c:pt idx="7">
                  <c:v>-0.454655951384552</c:v>
                </c:pt>
                <c:pt idx="8">
                  <c:v>-0.46029206297362202</c:v>
                </c:pt>
                <c:pt idx="9">
                  <c:v>-0.47577190528056701</c:v>
                </c:pt>
                <c:pt idx="10">
                  <c:v>-0.49192507307009198</c:v>
                </c:pt>
                <c:pt idx="11">
                  <c:v>-0.50376608445890303</c:v>
                </c:pt>
                <c:pt idx="12">
                  <c:v>-0.509327148504781</c:v>
                </c:pt>
                <c:pt idx="13">
                  <c:v>-0.50850755298495198</c:v>
                </c:pt>
                <c:pt idx="14">
                  <c:v>-0.50217302656858498</c:v>
                </c:pt>
                <c:pt idx="15">
                  <c:v>-0.49155436652426898</c:v>
                </c:pt>
                <c:pt idx="16">
                  <c:v>-0.477900965604249</c:v>
                </c:pt>
                <c:pt idx="17">
                  <c:v>-0.462314234526502</c:v>
                </c:pt>
                <c:pt idx="18">
                  <c:v>-0.44569026632882502</c:v>
                </c:pt>
                <c:pt idx="19">
                  <c:v>-0.42871937015223699</c:v>
                </c:pt>
              </c:numCache>
            </c:numRef>
          </c:val>
          <c:smooth val="0"/>
          <c:extLst>
            <c:ext xmlns:c16="http://schemas.microsoft.com/office/drawing/2014/chart" uri="{C3380CC4-5D6E-409C-BE32-E72D297353CC}">
              <c16:uniqueId val="{00000000-C983-48AD-9A70-2E1F96195FA6}"/>
            </c:ext>
          </c:extLst>
        </c:ser>
        <c:ser>
          <c:idx val="3"/>
          <c:order val="2"/>
          <c:spPr>
            <a:ln w="28575" cap="rnd">
              <a:solidFill>
                <a:schemeClr val="accent4"/>
              </a:solidFill>
              <a:round/>
            </a:ln>
            <a:effectLst/>
          </c:spPr>
          <c:marker>
            <c:symbol val="none"/>
          </c:marker>
          <c:val>
            <c:numRef>
              <c:f>'soc pol.mon'!$B$26:$U$26</c:f>
              <c:numCache>
                <c:formatCode>General</c:formatCode>
                <c:ptCount val="20"/>
                <c:pt idx="0">
                  <c:v>-1.696442910766</c:v>
                </c:pt>
                <c:pt idx="1">
                  <c:v>-1.4490316369905301</c:v>
                </c:pt>
                <c:pt idx="2">
                  <c:v>-1.16101570071106</c:v>
                </c:pt>
                <c:pt idx="3">
                  <c:v>-0.90309374173489199</c:v>
                </c:pt>
                <c:pt idx="4">
                  <c:v>-0.70816549328651501</c:v>
                </c:pt>
                <c:pt idx="5">
                  <c:v>-0.58097823970592799</c:v>
                </c:pt>
                <c:pt idx="6">
                  <c:v>-0.51060242432566805</c:v>
                </c:pt>
                <c:pt idx="7">
                  <c:v>-0.48044651081062301</c:v>
                </c:pt>
                <c:pt idx="8">
                  <c:v>-0.47448072980165501</c:v>
                </c:pt>
                <c:pt idx="9">
                  <c:v>-0.480143125158634</c:v>
                </c:pt>
                <c:pt idx="10">
                  <c:v>-0.48899994346311398</c:v>
                </c:pt>
                <c:pt idx="11">
                  <c:v>-0.49620500089088199</c:v>
                </c:pt>
                <c:pt idx="12">
                  <c:v>-0.49952294009494802</c:v>
                </c:pt>
                <c:pt idx="13">
                  <c:v>-0.49836557864841802</c:v>
                </c:pt>
                <c:pt idx="14">
                  <c:v>-0.49303967988839797</c:v>
                </c:pt>
                <c:pt idx="15">
                  <c:v>-0.48424537188276401</c:v>
                </c:pt>
                <c:pt idx="16">
                  <c:v>-0.472785378758317</c:v>
                </c:pt>
                <c:pt idx="17">
                  <c:v>-0.45942071349173802</c:v>
                </c:pt>
                <c:pt idx="18">
                  <c:v>-0.44481356528626798</c:v>
                </c:pt>
                <c:pt idx="19">
                  <c:v>-0.429514502426116</c:v>
                </c:pt>
              </c:numCache>
            </c:numRef>
          </c:val>
          <c:smooth val="0"/>
          <c:extLst>
            <c:ext xmlns:c16="http://schemas.microsoft.com/office/drawing/2014/chart" uri="{C3380CC4-5D6E-409C-BE32-E72D297353CC}">
              <c16:uniqueId val="{00000001-C983-48AD-9A70-2E1F96195FA6}"/>
            </c:ext>
          </c:extLst>
        </c:ser>
        <c:ser>
          <c:idx val="0"/>
          <c:order val="3"/>
          <c:spPr>
            <a:ln w="28575" cap="rnd">
              <a:solidFill>
                <a:schemeClr val="accent6"/>
              </a:solidFill>
              <a:round/>
            </a:ln>
            <a:effectLst/>
          </c:spPr>
          <c:marker>
            <c:symbol val="none"/>
          </c:marker>
          <c:val>
            <c:numRef>
              <c:f>'soc pol.mon'!$B$54:$U$54</c:f>
              <c:numCache>
                <c:formatCode>General</c:formatCode>
                <c:ptCount val="20"/>
                <c:pt idx="0">
                  <c:v>-1.5646422853936299</c:v>
                </c:pt>
                <c:pt idx="1">
                  <c:v>-1.3132881374265299</c:v>
                </c:pt>
                <c:pt idx="2">
                  <c:v>-1.03594078029369</c:v>
                </c:pt>
                <c:pt idx="3">
                  <c:v>-0.79954629348958395</c:v>
                </c:pt>
                <c:pt idx="4">
                  <c:v>-0.62787380261812598</c:v>
                </c:pt>
                <c:pt idx="5">
                  <c:v>-0.51917824336362595</c:v>
                </c:pt>
                <c:pt idx="6">
                  <c:v>-0.46087977318006801</c:v>
                </c:pt>
                <c:pt idx="7">
                  <c:v>-0.43682303907093001</c:v>
                </c:pt>
                <c:pt idx="8">
                  <c:v>-0.43245192969402502</c:v>
                </c:pt>
                <c:pt idx="9">
                  <c:v>-0.43693485598475901</c:v>
                </c:pt>
                <c:pt idx="10">
                  <c:v>-0.44335450653994701</c:v>
                </c:pt>
                <c:pt idx="11">
                  <c:v>-0.447963526931005</c:v>
                </c:pt>
                <c:pt idx="12">
                  <c:v>-0.44918761862311402</c:v>
                </c:pt>
                <c:pt idx="13">
                  <c:v>-0.44674011151585102</c:v>
                </c:pt>
                <c:pt idx="14">
                  <c:v>-0.440980837313873</c:v>
                </c:pt>
                <c:pt idx="15">
                  <c:v>-0.43251861890189502</c:v>
                </c:pt>
                <c:pt idx="16">
                  <c:v>-0.42199970278420601</c:v>
                </c:pt>
                <c:pt idx="17">
                  <c:v>-0.41001477302523898</c:v>
                </c:pt>
                <c:pt idx="18">
                  <c:v>-0.397069954210167</c:v>
                </c:pt>
                <c:pt idx="19">
                  <c:v>-0.38358604562665699</c:v>
                </c:pt>
              </c:numCache>
            </c:numRef>
          </c:val>
          <c:smooth val="0"/>
          <c:extLst>
            <c:ext xmlns:c16="http://schemas.microsoft.com/office/drawing/2014/chart" uri="{C3380CC4-5D6E-409C-BE32-E72D297353CC}">
              <c16:uniqueId val="{00000002-C983-48AD-9A70-2E1F96195FA6}"/>
            </c:ext>
          </c:extLst>
        </c:ser>
        <c:dLbls>
          <c:showLegendKey val="0"/>
          <c:showVal val="0"/>
          <c:showCatName val="0"/>
          <c:showSerName val="0"/>
          <c:showPercent val="0"/>
          <c:showBubbleSize val="0"/>
        </c:dLbls>
        <c:marker val="1"/>
        <c:smooth val="0"/>
        <c:axId val="1833368111"/>
        <c:axId val="1833366031"/>
      </c:lineChart>
      <c:lineChart>
        <c:grouping val="standard"/>
        <c:varyColors val="0"/>
        <c:ser>
          <c:idx val="1"/>
          <c:order val="0"/>
          <c:spPr>
            <a:ln w="28575" cap="rnd">
              <a:solidFill>
                <a:schemeClr val="accent1"/>
              </a:solidFill>
              <a:round/>
            </a:ln>
            <a:effectLst/>
          </c:spPr>
          <c:marker>
            <c:symbol val="none"/>
          </c:marker>
          <c:val>
            <c:numRef>
              <c:f>'soc pol.mon'!$B$12:$U$12</c:f>
              <c:numCache>
                <c:formatCode>General</c:formatCode>
                <c:ptCount val="20"/>
                <c:pt idx="0">
                  <c:v>-0.64833740976514798</c:v>
                </c:pt>
                <c:pt idx="1">
                  <c:v>-0.59120922421954003</c:v>
                </c:pt>
                <c:pt idx="2">
                  <c:v>-0.52805793362142595</c:v>
                </c:pt>
                <c:pt idx="3">
                  <c:v>-0.46602453852069903</c:v>
                </c:pt>
                <c:pt idx="4">
                  <c:v>-0.40554754283237998</c:v>
                </c:pt>
                <c:pt idx="5">
                  <c:v>-0.34658326847014098</c:v>
                </c:pt>
                <c:pt idx="6">
                  <c:v>-0.28984291350578001</c:v>
                </c:pt>
                <c:pt idx="7">
                  <c:v>-0.23656246120070501</c:v>
                </c:pt>
                <c:pt idx="8">
                  <c:v>-0.18803151400159401</c:v>
                </c:pt>
                <c:pt idx="9">
                  <c:v>-0.14525137418768</c:v>
                </c:pt>
                <c:pt idx="10">
                  <c:v>-0.108779053311054</c:v>
                </c:pt>
                <c:pt idx="11">
                  <c:v>-7.8714854553666697E-2</c:v>
                </c:pt>
                <c:pt idx="12">
                  <c:v>-5.4774286432731897E-2</c:v>
                </c:pt>
                <c:pt idx="13">
                  <c:v>-3.6395685707191198E-2</c:v>
                </c:pt>
                <c:pt idx="14">
                  <c:v>-2.2851290647921001E-2</c:v>
                </c:pt>
                <c:pt idx="15">
                  <c:v>-1.33438469525231E-2</c:v>
                </c:pt>
                <c:pt idx="16">
                  <c:v>-7.0811576466098796E-3</c:v>
                </c:pt>
                <c:pt idx="17">
                  <c:v>-3.32750867676168E-3</c:v>
                </c:pt>
                <c:pt idx="18">
                  <c:v>-1.43448325420081E-3</c:v>
                </c:pt>
                <c:pt idx="19">
                  <c:v>-8.5524318650698195E-4</c:v>
                </c:pt>
              </c:numCache>
            </c:numRef>
          </c:val>
          <c:smooth val="0"/>
          <c:extLst>
            <c:ext xmlns:c16="http://schemas.microsoft.com/office/drawing/2014/chart" uri="{C3380CC4-5D6E-409C-BE32-E72D297353CC}">
              <c16:uniqueId val="{00000003-C983-48AD-9A70-2E1F96195FA6}"/>
            </c:ext>
          </c:extLst>
        </c:ser>
        <c:dLbls>
          <c:showLegendKey val="0"/>
          <c:showVal val="0"/>
          <c:showCatName val="0"/>
          <c:showSerName val="0"/>
          <c:showPercent val="0"/>
          <c:showBubbleSize val="0"/>
        </c:dLbls>
        <c:marker val="1"/>
        <c:smooth val="0"/>
        <c:axId val="1573550911"/>
        <c:axId val="1573550495"/>
      </c:lineChart>
      <c:catAx>
        <c:axId val="18333681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031"/>
        <c:crosses val="autoZero"/>
        <c:auto val="1"/>
        <c:lblAlgn val="ctr"/>
        <c:lblOffset val="100"/>
        <c:noMultiLvlLbl val="0"/>
      </c:catAx>
      <c:valAx>
        <c:axId val="1833366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111"/>
        <c:crosses val="autoZero"/>
        <c:crossBetween val="between"/>
      </c:valAx>
      <c:valAx>
        <c:axId val="157355049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550911"/>
        <c:crosses val="max"/>
        <c:crossBetween val="between"/>
      </c:valAx>
      <c:catAx>
        <c:axId val="1573550911"/>
        <c:scaling>
          <c:orientation val="minMax"/>
        </c:scaling>
        <c:delete val="1"/>
        <c:axPos val="b"/>
        <c:majorTickMark val="out"/>
        <c:minorTickMark val="none"/>
        <c:tickLblPos val="nextTo"/>
        <c:crossAx val="157355049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Growth of Real Estate Prices</a:t>
            </a:r>
            <a:r>
              <a:rPr lang="en-US" sz="1000" baseline="0"/>
              <a:t> Index</a:t>
            </a:r>
            <a:r>
              <a:rPr lang="ro-RO" sz="1000"/>
              <a:t>, </a:t>
            </a:r>
            <a:r>
              <a:rPr lang="en-US" sz="1000"/>
              <a:t>Eurostat</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Sheet1!$F$2:$F$64</c:f>
              <c:numCache>
                <c:formatCode>General</c:formatCode>
                <c:ptCount val="63"/>
                <c:pt idx="0">
                  <c:v>17.394905629671737</c:v>
                </c:pt>
                <c:pt idx="1">
                  <c:v>17.394905629671708</c:v>
                </c:pt>
                <c:pt idx="2">
                  <c:v>17.394905629671708</c:v>
                </c:pt>
                <c:pt idx="3">
                  <c:v>6.2583493488216346</c:v>
                </c:pt>
                <c:pt idx="4">
                  <c:v>6.2583493488216346</c:v>
                </c:pt>
                <c:pt idx="5">
                  <c:v>6.2583493488215778</c:v>
                </c:pt>
                <c:pt idx="6">
                  <c:v>6.2583493488216346</c:v>
                </c:pt>
                <c:pt idx="7">
                  <c:v>-79.518459515739096</c:v>
                </c:pt>
                <c:pt idx="8">
                  <c:v>-6.0745036719522183</c:v>
                </c:pt>
                <c:pt idx="9">
                  <c:v>-0.98274484575862098</c:v>
                </c:pt>
                <c:pt idx="10">
                  <c:v>5.841811486731185</c:v>
                </c:pt>
                <c:pt idx="11">
                  <c:v>-9.0869054905903006</c:v>
                </c:pt>
                <c:pt idx="12">
                  <c:v>-1.7291806946247057</c:v>
                </c:pt>
                <c:pt idx="13">
                  <c:v>-4.0484635107443028</c:v>
                </c:pt>
                <c:pt idx="14">
                  <c:v>-3.9018421832884407</c:v>
                </c:pt>
                <c:pt idx="15">
                  <c:v>-5.9811991908439701</c:v>
                </c:pt>
                <c:pt idx="16">
                  <c:v>-1.6358762135164291</c:v>
                </c:pt>
                <c:pt idx="17">
                  <c:v>-8.4604325460062775</c:v>
                </c:pt>
                <c:pt idx="18">
                  <c:v>-4.6482780321545256</c:v>
                </c:pt>
                <c:pt idx="19">
                  <c:v>3.5225286706115884</c:v>
                </c:pt>
                <c:pt idx="20">
                  <c:v>-0.79613588354211018</c:v>
                </c:pt>
                <c:pt idx="21">
                  <c:v>-4.3417061656559675</c:v>
                </c:pt>
                <c:pt idx="22">
                  <c:v>-0.26296742006634949</c:v>
                </c:pt>
                <c:pt idx="23">
                  <c:v>3.9623926529790872</c:v>
                </c:pt>
                <c:pt idx="24">
                  <c:v>-0.92942799941103615</c:v>
                </c:pt>
                <c:pt idx="25">
                  <c:v>-2.5555918130121462</c:v>
                </c:pt>
                <c:pt idx="26">
                  <c:v>-0.86278194147660159</c:v>
                </c:pt>
                <c:pt idx="27">
                  <c:v>0.47013921721284285</c:v>
                </c:pt>
                <c:pt idx="28">
                  <c:v>-1.4359380397130543</c:v>
                </c:pt>
                <c:pt idx="29">
                  <c:v>-0.98274484575863519</c:v>
                </c:pt>
                <c:pt idx="30">
                  <c:v>1.589792990511949</c:v>
                </c:pt>
                <c:pt idx="31">
                  <c:v>3.8291005371101612</c:v>
                </c:pt>
                <c:pt idx="32">
                  <c:v>-1.2359998659096085</c:v>
                </c:pt>
                <c:pt idx="33">
                  <c:v>-1.3692919817785771</c:v>
                </c:pt>
                <c:pt idx="34">
                  <c:v>1.6431098368595052</c:v>
                </c:pt>
                <c:pt idx="35">
                  <c:v>3.4446041014011644</c:v>
                </c:pt>
                <c:pt idx="36">
                  <c:v>2.7969954842156959</c:v>
                </c:pt>
                <c:pt idx="37">
                  <c:v>-0.87300451578430582</c:v>
                </c:pt>
                <c:pt idx="38">
                  <c:v>1.6969954842157016</c:v>
                </c:pt>
                <c:pt idx="39">
                  <c:v>1.1169954842156891</c:v>
                </c:pt>
                <c:pt idx="40">
                  <c:v>5.1669954842157004</c:v>
                </c:pt>
                <c:pt idx="41">
                  <c:v>-1.9730045157843001</c:v>
                </c:pt>
                <c:pt idx="42">
                  <c:v>1.1669954842157004</c:v>
                </c:pt>
                <c:pt idx="43">
                  <c:v>2.2069954842156925</c:v>
                </c:pt>
                <c:pt idx="44">
                  <c:v>3.4169954842157004</c:v>
                </c:pt>
                <c:pt idx="45">
                  <c:v>-0.92300451578430298</c:v>
                </c:pt>
                <c:pt idx="46">
                  <c:v>0.806995484215701</c:v>
                </c:pt>
                <c:pt idx="47">
                  <c:v>-6.3004515784303605E-2</c:v>
                </c:pt>
                <c:pt idx="48">
                  <c:v>1.736995484215708</c:v>
                </c:pt>
                <c:pt idx="49">
                  <c:v>1.6369954842156849</c:v>
                </c:pt>
                <c:pt idx="50">
                  <c:v>1.7769954842156996</c:v>
                </c:pt>
                <c:pt idx="51">
                  <c:v>3.9869954842157078</c:v>
                </c:pt>
                <c:pt idx="52">
                  <c:v>6.9954842157037844E-3</c:v>
                </c:pt>
                <c:pt idx="53">
                  <c:v>-3.5330045157843162</c:v>
                </c:pt>
                <c:pt idx="54">
                  <c:v>1.4469954842157018</c:v>
                </c:pt>
                <c:pt idx="55">
                  <c:v>3.3369954842156884</c:v>
                </c:pt>
                <c:pt idx="56">
                  <c:v>2.0169954842157232</c:v>
                </c:pt>
                <c:pt idx="57">
                  <c:v>2.6995484215685595E-2</c:v>
                </c:pt>
                <c:pt idx="58">
                  <c:v>3.5869954842156879</c:v>
                </c:pt>
                <c:pt idx="59">
                  <c:v>2.1669954842157004</c:v>
                </c:pt>
                <c:pt idx="60">
                  <c:v>4.9769954842157027</c:v>
                </c:pt>
                <c:pt idx="61">
                  <c:v>-1.8830045157843112</c:v>
                </c:pt>
                <c:pt idx="62">
                  <c:v>3.4869954842157225</c:v>
                </c:pt>
              </c:numCache>
            </c:numRef>
          </c:val>
          <c:smooth val="0"/>
          <c:extLst>
            <c:ext xmlns:c16="http://schemas.microsoft.com/office/drawing/2014/chart" uri="{C3380CC4-5D6E-409C-BE32-E72D297353CC}">
              <c16:uniqueId val="{00000000-94A9-4C40-BF03-38B3C8663505}"/>
            </c:ext>
          </c:extLst>
        </c:ser>
        <c:dLbls>
          <c:showLegendKey val="0"/>
          <c:showVal val="0"/>
          <c:showCatName val="0"/>
          <c:showSerName val="0"/>
          <c:showPercent val="0"/>
          <c:showBubbleSize val="0"/>
        </c:dLbls>
        <c:smooth val="0"/>
        <c:axId val="2126152464"/>
        <c:axId val="2126160368"/>
      </c:lineChart>
      <c:catAx>
        <c:axId val="21261524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60368"/>
        <c:crosses val="autoZero"/>
        <c:auto val="1"/>
        <c:lblAlgn val="ctr"/>
        <c:lblOffset val="100"/>
        <c:noMultiLvlLbl val="0"/>
      </c:catAx>
      <c:valAx>
        <c:axId val="2126160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52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pol.mon'!$B$41:$U$41</c:f>
              <c:numCache>
                <c:formatCode>General</c:formatCode>
                <c:ptCount val="20"/>
                <c:pt idx="0">
                  <c:v>0.17376456647277599</c:v>
                </c:pt>
                <c:pt idx="1">
                  <c:v>0.13199951767971199</c:v>
                </c:pt>
                <c:pt idx="2">
                  <c:v>3.9314511659950702E-2</c:v>
                </c:pt>
                <c:pt idx="3">
                  <c:v>-3.80637311149725E-2</c:v>
                </c:pt>
                <c:pt idx="4">
                  <c:v>-8.3613909120373794E-2</c:v>
                </c:pt>
                <c:pt idx="5">
                  <c:v>-0.10156474936132</c:v>
                </c:pt>
                <c:pt idx="6">
                  <c:v>-0.101681957031654</c:v>
                </c:pt>
                <c:pt idx="7">
                  <c:v>-9.2666802390304601E-2</c:v>
                </c:pt>
                <c:pt idx="8">
                  <c:v>-8.0279098853584197E-2</c:v>
                </c:pt>
                <c:pt idx="9">
                  <c:v>-6.7597295078100805E-2</c:v>
                </c:pt>
                <c:pt idx="10">
                  <c:v>-5.5925642423452902E-2</c:v>
                </c:pt>
                <c:pt idx="11">
                  <c:v>-4.5642311054367099E-2</c:v>
                </c:pt>
                <c:pt idx="12">
                  <c:v>-3.6759196418082903E-2</c:v>
                </c:pt>
                <c:pt idx="13">
                  <c:v>-2.9202347987942901E-2</c:v>
                </c:pt>
                <c:pt idx="14">
                  <c:v>-2.2905759679744599E-2</c:v>
                </c:pt>
                <c:pt idx="15">
                  <c:v>-1.7813323252771299E-2</c:v>
                </c:pt>
                <c:pt idx="16">
                  <c:v>-1.3854374428871699E-2</c:v>
                </c:pt>
                <c:pt idx="17">
                  <c:v>-1.09258253152769E-2</c:v>
                </c:pt>
                <c:pt idx="18">
                  <c:v>-8.8903353157290307E-3</c:v>
                </c:pt>
                <c:pt idx="19">
                  <c:v>-7.5874000292603903E-3</c:v>
                </c:pt>
              </c:numCache>
            </c:numRef>
          </c:val>
          <c:smooth val="0"/>
          <c:extLst>
            <c:ext xmlns:c16="http://schemas.microsoft.com/office/drawing/2014/chart" uri="{C3380CC4-5D6E-409C-BE32-E72D297353CC}">
              <c16:uniqueId val="{00000000-C18B-44DD-A3F9-33004E2E6A57}"/>
            </c:ext>
          </c:extLst>
        </c:ser>
        <c:ser>
          <c:idx val="2"/>
          <c:order val="2"/>
          <c:spPr>
            <a:ln w="28575" cap="rnd">
              <a:solidFill>
                <a:schemeClr val="accent3"/>
              </a:solidFill>
              <a:round/>
            </a:ln>
            <a:effectLst/>
          </c:spPr>
          <c:marker>
            <c:symbol val="none"/>
          </c:marker>
          <c:val>
            <c:numRef>
              <c:f>'soc pol.mon'!$B$27:$U$27</c:f>
              <c:numCache>
                <c:formatCode>General</c:formatCode>
                <c:ptCount val="20"/>
                <c:pt idx="0">
                  <c:v>0.17231381306487201</c:v>
                </c:pt>
                <c:pt idx="1">
                  <c:v>0.13026414385986901</c:v>
                </c:pt>
                <c:pt idx="2">
                  <c:v>3.85987361984996E-2</c:v>
                </c:pt>
                <c:pt idx="3">
                  <c:v>-3.6874571503014299E-2</c:v>
                </c:pt>
                <c:pt idx="4">
                  <c:v>-8.0289352265397601E-2</c:v>
                </c:pt>
                <c:pt idx="5">
                  <c:v>-9.6492252997232297E-2</c:v>
                </c:pt>
                <c:pt idx="6">
                  <c:v>-9.5657933830925995E-2</c:v>
                </c:pt>
                <c:pt idx="7">
                  <c:v>-8.6627776091787304E-2</c:v>
                </c:pt>
                <c:pt idx="8">
                  <c:v>-7.5062983040366599E-2</c:v>
                </c:pt>
                <c:pt idx="9">
                  <c:v>-6.3786670825216801E-2</c:v>
                </c:pt>
                <c:pt idx="10">
                  <c:v>-5.37867256189224E-2</c:v>
                </c:pt>
                <c:pt idx="11">
                  <c:v>-4.5145195220220202E-2</c:v>
                </c:pt>
                <c:pt idx="12">
                  <c:v>-3.7650509989777502E-2</c:v>
                </c:pt>
                <c:pt idx="13">
                  <c:v>-3.1099227024931501E-2</c:v>
                </c:pt>
                <c:pt idx="14">
                  <c:v>-2.5385926792218301E-2</c:v>
                </c:pt>
                <c:pt idx="15">
                  <c:v>-2.0485533161744E-2</c:v>
                </c:pt>
                <c:pt idx="16">
                  <c:v>-1.6402913756880601E-2</c:v>
                </c:pt>
                <c:pt idx="17">
                  <c:v>-1.31299939412781E-2</c:v>
                </c:pt>
                <c:pt idx="18">
                  <c:v>-1.0624142992427E-2</c:v>
                </c:pt>
                <c:pt idx="19">
                  <c:v>-8.8063288204483E-3</c:v>
                </c:pt>
              </c:numCache>
            </c:numRef>
          </c:val>
          <c:smooth val="0"/>
          <c:extLst>
            <c:ext xmlns:c16="http://schemas.microsoft.com/office/drawing/2014/chart" uri="{C3380CC4-5D6E-409C-BE32-E72D297353CC}">
              <c16:uniqueId val="{00000001-C18B-44DD-A3F9-33004E2E6A57}"/>
            </c:ext>
          </c:extLst>
        </c:ser>
        <c:ser>
          <c:idx val="3"/>
          <c:order val="3"/>
          <c:spPr>
            <a:ln w="28575" cap="rnd">
              <a:solidFill>
                <a:schemeClr val="accent6"/>
              </a:solidFill>
              <a:round/>
            </a:ln>
            <a:effectLst/>
          </c:spPr>
          <c:marker>
            <c:symbol val="none"/>
          </c:marker>
          <c:val>
            <c:numRef>
              <c:f>'soc pol.mon'!$B$55:$U$55</c:f>
              <c:numCache>
                <c:formatCode>General</c:formatCode>
                <c:ptCount val="20"/>
                <c:pt idx="0">
                  <c:v>0.16395967330209399</c:v>
                </c:pt>
                <c:pt idx="1">
                  <c:v>0.11685718854360699</c:v>
                </c:pt>
                <c:pt idx="2">
                  <c:v>2.4908557119337701E-2</c:v>
                </c:pt>
                <c:pt idx="3">
                  <c:v>-4.75516072906179E-2</c:v>
                </c:pt>
                <c:pt idx="4">
                  <c:v>-8.6702446249989698E-2</c:v>
                </c:pt>
                <c:pt idx="5">
                  <c:v>-9.8900188124168897E-2</c:v>
                </c:pt>
                <c:pt idx="6">
                  <c:v>-9.5083374617542599E-2</c:v>
                </c:pt>
                <c:pt idx="7">
                  <c:v>-8.4268148180740396E-2</c:v>
                </c:pt>
                <c:pt idx="8">
                  <c:v>-7.1952095626707901E-2</c:v>
                </c:pt>
                <c:pt idx="9">
                  <c:v>-6.0666644906064E-2</c:v>
                </c:pt>
                <c:pt idx="10">
                  <c:v>-5.1109669330927601E-2</c:v>
                </c:pt>
                <c:pt idx="11">
                  <c:v>-4.3132944839517698E-2</c:v>
                </c:pt>
                <c:pt idx="12">
                  <c:v>-3.6366127672101199E-2</c:v>
                </c:pt>
                <c:pt idx="13">
                  <c:v>-3.050798191055E-2</c:v>
                </c:pt>
                <c:pt idx="14">
                  <c:v>-2.5399560163867699E-2</c:v>
                </c:pt>
                <c:pt idx="15">
                  <c:v>-2.0991595846779901E-2</c:v>
                </c:pt>
                <c:pt idx="16">
                  <c:v>-1.7283366298822801E-2</c:v>
                </c:pt>
                <c:pt idx="17">
                  <c:v>-1.42728319350987E-2</c:v>
                </c:pt>
                <c:pt idx="18">
                  <c:v>-1.1930524516030799E-2</c:v>
                </c:pt>
                <c:pt idx="19">
                  <c:v>-1.0194561929992799E-2</c:v>
                </c:pt>
              </c:numCache>
            </c:numRef>
          </c:val>
          <c:smooth val="0"/>
          <c:extLst>
            <c:ext xmlns:c16="http://schemas.microsoft.com/office/drawing/2014/chart" uri="{C3380CC4-5D6E-409C-BE32-E72D297353CC}">
              <c16:uniqueId val="{00000002-C18B-44DD-A3F9-33004E2E6A57}"/>
            </c:ext>
          </c:extLst>
        </c:ser>
        <c:dLbls>
          <c:showLegendKey val="0"/>
          <c:showVal val="0"/>
          <c:showCatName val="0"/>
          <c:showSerName val="0"/>
          <c:showPercent val="0"/>
          <c:showBubbleSize val="0"/>
        </c:dLbls>
        <c:marker val="1"/>
        <c:smooth val="0"/>
        <c:axId val="1831880543"/>
        <c:axId val="1831880959"/>
      </c:lineChart>
      <c:lineChart>
        <c:grouping val="standard"/>
        <c:varyColors val="0"/>
        <c:ser>
          <c:idx val="0"/>
          <c:order val="0"/>
          <c:spPr>
            <a:ln w="28575" cap="rnd">
              <a:solidFill>
                <a:schemeClr val="accent1"/>
              </a:solidFill>
              <a:round/>
            </a:ln>
            <a:effectLst/>
          </c:spPr>
          <c:marker>
            <c:symbol val="none"/>
          </c:marker>
          <c:val>
            <c:numRef>
              <c:f>'soc pol.mon'!$B$13:$U$13</c:f>
              <c:numCache>
                <c:formatCode>General</c:formatCode>
                <c:ptCount val="20"/>
                <c:pt idx="0">
                  <c:v>0.14655795796585599</c:v>
                </c:pt>
                <c:pt idx="1">
                  <c:v>0.147685535066928</c:v>
                </c:pt>
                <c:pt idx="2">
                  <c:v>0.104241351360487</c:v>
                </c:pt>
                <c:pt idx="3">
                  <c:v>5.6408656174177001E-2</c:v>
                </c:pt>
                <c:pt idx="4">
                  <c:v>1.7869216326110899E-2</c:v>
                </c:pt>
                <c:pt idx="5">
                  <c:v>-8.6701875357801904E-3</c:v>
                </c:pt>
                <c:pt idx="6">
                  <c:v>-2.4597927991829999E-2</c:v>
                </c:pt>
                <c:pt idx="7">
                  <c:v>-3.2447315297441798E-2</c:v>
                </c:pt>
                <c:pt idx="8">
                  <c:v>-3.4712058268137301E-2</c:v>
                </c:pt>
                <c:pt idx="9">
                  <c:v>-3.34414745253988E-2</c:v>
                </c:pt>
                <c:pt idx="10">
                  <c:v>-3.0167118081337201E-2</c:v>
                </c:pt>
                <c:pt idx="11">
                  <c:v>-2.59580756148514E-2</c:v>
                </c:pt>
                <c:pt idx="12">
                  <c:v>-2.1514906829311502E-2</c:v>
                </c:pt>
                <c:pt idx="13">
                  <c:v>-1.7264130338062501E-2</c:v>
                </c:pt>
                <c:pt idx="14">
                  <c:v>-1.34389922859715E-2</c:v>
                </c:pt>
                <c:pt idx="15">
                  <c:v>-1.01429737251166E-2</c:v>
                </c:pt>
                <c:pt idx="16">
                  <c:v>-7.3970388857520497E-3</c:v>
                </c:pt>
                <c:pt idx="17">
                  <c:v>-5.1732725035704696E-3</c:v>
                </c:pt>
                <c:pt idx="18">
                  <c:v>-3.4178681648251402E-3</c:v>
                </c:pt>
                <c:pt idx="19">
                  <c:v>-2.0661716252838901E-3</c:v>
                </c:pt>
              </c:numCache>
            </c:numRef>
          </c:val>
          <c:smooth val="0"/>
          <c:extLst>
            <c:ext xmlns:c16="http://schemas.microsoft.com/office/drawing/2014/chart" uri="{C3380CC4-5D6E-409C-BE32-E72D297353CC}">
              <c16:uniqueId val="{00000003-C18B-44DD-A3F9-33004E2E6A57}"/>
            </c:ext>
          </c:extLst>
        </c:ser>
        <c:dLbls>
          <c:showLegendKey val="0"/>
          <c:showVal val="0"/>
          <c:showCatName val="0"/>
          <c:showSerName val="0"/>
          <c:showPercent val="0"/>
          <c:showBubbleSize val="0"/>
        </c:dLbls>
        <c:marker val="1"/>
        <c:smooth val="0"/>
        <c:axId val="1914152815"/>
        <c:axId val="1914151983"/>
      </c:lineChart>
      <c:catAx>
        <c:axId val="18318805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959"/>
        <c:crosses val="autoZero"/>
        <c:auto val="1"/>
        <c:lblAlgn val="ctr"/>
        <c:lblOffset val="100"/>
        <c:noMultiLvlLbl val="0"/>
      </c:catAx>
      <c:valAx>
        <c:axId val="183188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543"/>
        <c:crosses val="autoZero"/>
        <c:crossBetween val="between"/>
      </c:valAx>
      <c:valAx>
        <c:axId val="191415198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152815"/>
        <c:crosses val="max"/>
        <c:crossBetween val="between"/>
      </c:valAx>
      <c:catAx>
        <c:axId val="1914152815"/>
        <c:scaling>
          <c:orientation val="minMax"/>
        </c:scaling>
        <c:delete val="1"/>
        <c:axPos val="b"/>
        <c:majorTickMark val="out"/>
        <c:minorTickMark val="none"/>
        <c:tickLblPos val="nextTo"/>
        <c:crossAx val="191415198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housing</a:t>
            </a:r>
            <a:r>
              <a:rPr lang="en-US" sz="1000" baseline="0"/>
              <a:t> prices</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pol.mon'!$B$17:$U$17</c:f>
              <c:numCache>
                <c:formatCode>General</c:formatCode>
                <c:ptCount val="20"/>
                <c:pt idx="0">
                  <c:v>-9.6474018382014092E-3</c:v>
                </c:pt>
                <c:pt idx="1">
                  <c:v>-4.2345708535066603E-3</c:v>
                </c:pt>
                <c:pt idx="2">
                  <c:v>-9.0216432351595697E-4</c:v>
                </c:pt>
                <c:pt idx="3">
                  <c:v>7.6670046282952995E-4</c:v>
                </c:pt>
                <c:pt idx="4">
                  <c:v>1.3589660132067899E-3</c:v>
                </c:pt>
                <c:pt idx="5">
                  <c:v>1.3799628087943099E-3</c:v>
                </c:pt>
                <c:pt idx="6">
                  <c:v>1.17153749833871E-3</c:v>
                </c:pt>
                <c:pt idx="7">
                  <c:v>9.2152042629321796E-4</c:v>
                </c:pt>
                <c:pt idx="8">
                  <c:v>7.0830882813151198E-4</c:v>
                </c:pt>
                <c:pt idx="9">
                  <c:v>5.4803183392664403E-4</c:v>
                </c:pt>
                <c:pt idx="10">
                  <c:v>4.3009673121000599E-4</c:v>
                </c:pt>
                <c:pt idx="11" formatCode="0.00E+00">
                  <c:v>3.38334959712244E-4</c:v>
                </c:pt>
                <c:pt idx="12">
                  <c:v>2.6049574956849101E-4</c:v>
                </c:pt>
                <c:pt idx="13">
                  <c:v>1.9041530520021901E-4</c:v>
                </c:pt>
                <c:pt idx="14">
                  <c:v>1.2667718197964899E-4</c:v>
                </c:pt>
                <c:pt idx="15" formatCode="0.00E+00">
                  <c:v>7.0319545904566399E-5</c:v>
                </c:pt>
                <c:pt idx="16" formatCode="0.00E+00">
                  <c:v>2.2909938334241701E-5</c:v>
                </c:pt>
                <c:pt idx="17" formatCode="0.00E+00">
                  <c:v>-1.45792126874011E-5</c:v>
                </c:pt>
                <c:pt idx="18" formatCode="0.00E+00">
                  <c:v>-4.2156973410309803E-5</c:v>
                </c:pt>
                <c:pt idx="19" formatCode="0.00E+00">
                  <c:v>-6.0716832660691102E-5</c:v>
                </c:pt>
              </c:numCache>
            </c:numRef>
          </c:val>
          <c:smooth val="0"/>
          <c:extLst>
            <c:ext xmlns:c16="http://schemas.microsoft.com/office/drawing/2014/chart" uri="{C3380CC4-5D6E-409C-BE32-E72D297353CC}">
              <c16:uniqueId val="{00000000-0A58-42C0-B812-F713E8DAE0D9}"/>
            </c:ext>
          </c:extLst>
        </c:ser>
        <c:ser>
          <c:idx val="2"/>
          <c:order val="2"/>
          <c:spPr>
            <a:ln w="28575" cap="rnd">
              <a:solidFill>
                <a:schemeClr val="accent3"/>
              </a:solidFill>
              <a:round/>
            </a:ln>
            <a:effectLst/>
          </c:spPr>
          <c:marker>
            <c:symbol val="none"/>
          </c:marker>
          <c:val>
            <c:numRef>
              <c:f>'soc pol.mon'!$B$31:$U$31</c:f>
              <c:numCache>
                <c:formatCode>General</c:formatCode>
                <c:ptCount val="20"/>
                <c:pt idx="0">
                  <c:v>-9.6970662301295602E-3</c:v>
                </c:pt>
                <c:pt idx="1">
                  <c:v>-4.3057131121372197E-3</c:v>
                </c:pt>
                <c:pt idx="2">
                  <c:v>-9.5866432933479503E-4</c:v>
                </c:pt>
                <c:pt idx="3">
                  <c:v>7.4852898727571001E-4</c:v>
                </c:pt>
                <c:pt idx="4">
                  <c:v>1.3867165851948399E-3</c:v>
                </c:pt>
                <c:pt idx="5">
                  <c:v>1.44705301563124E-3</c:v>
                </c:pt>
                <c:pt idx="6">
                  <c:v>1.26242067742115E-3</c:v>
                </c:pt>
                <c:pt idx="7">
                  <c:v>1.0177208947476199E-3</c:v>
                </c:pt>
                <c:pt idx="8">
                  <c:v>7.9343540883043001E-4</c:v>
                </c:pt>
                <c:pt idx="9">
                  <c:v>6.1083638841630099E-4</c:v>
                </c:pt>
                <c:pt idx="10">
                  <c:v>4.6547415487855498E-4</c:v>
                </c:pt>
                <c:pt idx="11">
                  <c:v>3.4671028366337601E-4</c:v>
                </c:pt>
                <c:pt idx="12">
                  <c:v>2.4627304957421499E-4</c:v>
                </c:pt>
                <c:pt idx="13">
                  <c:v>1.6013749136664499E-4</c:v>
                </c:pt>
                <c:pt idx="14" formatCode="0.00E+00">
                  <c:v>8.7373331488215599E-5</c:v>
                </c:pt>
                <c:pt idx="15" formatCode="0.00E+00">
                  <c:v>2.8299422584200401E-5</c:v>
                </c:pt>
                <c:pt idx="16" formatCode="0.00E+00">
                  <c:v>-1.6925323720639201E-5</c:v>
                </c:pt>
                <c:pt idx="17" formatCode="0.00E+00">
                  <c:v>-4.8971305863571303E-5</c:v>
                </c:pt>
                <c:pt idx="18" formatCode="0.00E+00">
                  <c:v>-6.9395214111033505E-5</c:v>
                </c:pt>
                <c:pt idx="19" formatCode="0.00E+00">
                  <c:v>-8.0351641300799604E-5</c:v>
                </c:pt>
              </c:numCache>
            </c:numRef>
          </c:val>
          <c:smooth val="0"/>
          <c:extLst>
            <c:ext xmlns:c16="http://schemas.microsoft.com/office/drawing/2014/chart" uri="{C3380CC4-5D6E-409C-BE32-E72D297353CC}">
              <c16:uniqueId val="{00000001-0A58-42C0-B812-F713E8DAE0D9}"/>
            </c:ext>
          </c:extLst>
        </c:ser>
        <c:ser>
          <c:idx val="3"/>
          <c:order val="3"/>
          <c:spPr>
            <a:ln w="28575" cap="rnd">
              <a:solidFill>
                <a:schemeClr val="accent6"/>
              </a:solidFill>
              <a:round/>
            </a:ln>
            <a:effectLst/>
          </c:spPr>
          <c:marker>
            <c:symbol val="none"/>
          </c:marker>
          <c:val>
            <c:numRef>
              <c:f>'soc pol.mon'!$B$45:$U$45</c:f>
              <c:numCache>
                <c:formatCode>General</c:formatCode>
                <c:ptCount val="20"/>
                <c:pt idx="0">
                  <c:v>-8.9477362969886207E-3</c:v>
                </c:pt>
                <c:pt idx="1">
                  <c:v>-3.8642927071653199E-3</c:v>
                </c:pt>
                <c:pt idx="2">
                  <c:v>-7.4940903805047296E-4</c:v>
                </c:pt>
                <c:pt idx="3">
                  <c:v>7.8309093811620696E-4</c:v>
                </c:pt>
                <c:pt idx="4">
                  <c:v>1.29887709861328E-3</c:v>
                </c:pt>
                <c:pt idx="5">
                  <c:v>1.2833991480710001E-3</c:v>
                </c:pt>
                <c:pt idx="6">
                  <c:v>1.0633277771104001E-3</c:v>
                </c:pt>
                <c:pt idx="7">
                  <c:v>8.1586876085103796E-4</c:v>
                </c:pt>
                <c:pt idx="8">
                  <c:v>6.1266878157344596E-4</c:v>
                </c:pt>
                <c:pt idx="9">
                  <c:v>4.6593699712506E-4</c:v>
                </c:pt>
                <c:pt idx="10">
                  <c:v>3.6292956845966102E-4</c:v>
                </c:pt>
                <c:pt idx="11">
                  <c:v>2.8626209155533701E-4</c:v>
                </c:pt>
                <c:pt idx="12">
                  <c:v>2.22886312865954E-4</c:v>
                </c:pt>
                <c:pt idx="13">
                  <c:v>1.66022503514455E-4</c:v>
                </c:pt>
                <c:pt idx="14">
                  <c:v>1.13765792038761E-4</c:v>
                </c:pt>
                <c:pt idx="15" formatCode="0.00E+00">
                  <c:v>6.6820515342770506E-5</c:v>
                </c:pt>
                <c:pt idx="16" formatCode="0.00E+00">
                  <c:v>2.6609755829964801E-5</c:v>
                </c:pt>
                <c:pt idx="17" formatCode="0.00E+00">
                  <c:v>-5.8432648584633997E-6</c:v>
                </c:pt>
                <c:pt idx="18" formatCode="0.00E+00">
                  <c:v>-3.0330959416127801E-5</c:v>
                </c:pt>
                <c:pt idx="19" formatCode="0.00E+00">
                  <c:v>-4.7417871272773597E-5</c:v>
                </c:pt>
              </c:numCache>
            </c:numRef>
          </c:val>
          <c:smooth val="0"/>
          <c:extLst>
            <c:ext xmlns:c16="http://schemas.microsoft.com/office/drawing/2014/chart" uri="{C3380CC4-5D6E-409C-BE32-E72D297353CC}">
              <c16:uniqueId val="{00000002-0A58-42C0-B812-F713E8DAE0D9}"/>
            </c:ext>
          </c:extLst>
        </c:ser>
        <c:dLbls>
          <c:showLegendKey val="0"/>
          <c:showVal val="0"/>
          <c:showCatName val="0"/>
          <c:showSerName val="0"/>
          <c:showPercent val="0"/>
          <c:showBubbleSize val="0"/>
        </c:dLbls>
        <c:marker val="1"/>
        <c:smooth val="0"/>
        <c:axId val="1736315871"/>
        <c:axId val="1736315039"/>
      </c:lineChart>
      <c:lineChart>
        <c:grouping val="standard"/>
        <c:varyColors val="0"/>
        <c:ser>
          <c:idx val="0"/>
          <c:order val="0"/>
          <c:spPr>
            <a:ln w="28575" cap="rnd">
              <a:solidFill>
                <a:schemeClr val="accent1"/>
              </a:solidFill>
              <a:round/>
            </a:ln>
            <a:effectLst/>
          </c:spPr>
          <c:marker>
            <c:symbol val="none"/>
          </c:marker>
          <c:val>
            <c:numRef>
              <c:f>'soc pol.mon'!$B$3:$U$3</c:f>
              <c:numCache>
                <c:formatCode>General</c:formatCode>
                <c:ptCount val="20"/>
                <c:pt idx="0">
                  <c:v>-3.0920975930620199E-3</c:v>
                </c:pt>
                <c:pt idx="1">
                  <c:v>-2.19880301492279E-3</c:v>
                </c:pt>
                <c:pt idx="2">
                  <c:v>-1.3605439122711799E-3</c:v>
                </c:pt>
                <c:pt idx="3">
                  <c:v>-7.0604847088270503E-4</c:v>
                </c:pt>
                <c:pt idx="4">
                  <c:v>-2.4644345127460303E-4</c:v>
                </c:pt>
                <c:pt idx="5" formatCode="0.00E+00">
                  <c:v>4.8256068058221798E-5</c:v>
                </c:pt>
                <c:pt idx="6">
                  <c:v>2.17671919503241E-4</c:v>
                </c:pt>
                <c:pt idx="7">
                  <c:v>2.9864658965170199E-4</c:v>
                </c:pt>
                <c:pt idx="8">
                  <c:v>3.2115888075503899E-4</c:v>
                </c:pt>
                <c:pt idx="9">
                  <c:v>3.0780788017397402E-4</c:v>
                </c:pt>
                <c:pt idx="10">
                  <c:v>2.7469505926937298E-4</c:v>
                </c:pt>
                <c:pt idx="11">
                  <c:v>2.3272023298946101E-4</c:v>
                </c:pt>
                <c:pt idx="12">
                  <c:v>1.8886275478001901E-4</c:v>
                </c:pt>
                <c:pt idx="13">
                  <c:v>1.4728179785600799E-4</c:v>
                </c:pt>
                <c:pt idx="14">
                  <c:v>1.10192108850842E-4</c:v>
                </c:pt>
                <c:pt idx="15" formatCode="0.00E+00">
                  <c:v>7.8526113183560194E-5</c:v>
                </c:pt>
                <c:pt idx="16" formatCode="0.00E+00">
                  <c:v>5.24144160378133E-5</c:v>
                </c:pt>
                <c:pt idx="17" formatCode="0.00E+00">
                  <c:v>3.1521794303436798E-5</c:v>
                </c:pt>
                <c:pt idx="18" formatCode="0.00E+00">
                  <c:v>1.5273436136910801E-5</c:v>
                </c:pt>
                <c:pt idx="19" formatCode="0.00E+00">
                  <c:v>3.0009146414024601E-6</c:v>
                </c:pt>
              </c:numCache>
            </c:numRef>
          </c:val>
          <c:smooth val="0"/>
          <c:extLst>
            <c:ext xmlns:c16="http://schemas.microsoft.com/office/drawing/2014/chart" uri="{C3380CC4-5D6E-409C-BE32-E72D297353CC}">
              <c16:uniqueId val="{00000003-0A58-42C0-B812-F713E8DAE0D9}"/>
            </c:ext>
          </c:extLst>
        </c:ser>
        <c:dLbls>
          <c:showLegendKey val="0"/>
          <c:showVal val="0"/>
          <c:showCatName val="0"/>
          <c:showSerName val="0"/>
          <c:showPercent val="0"/>
          <c:showBubbleSize val="0"/>
        </c:dLbls>
        <c:marker val="1"/>
        <c:smooth val="0"/>
        <c:axId val="1910570959"/>
        <c:axId val="1910571375"/>
      </c:lineChart>
      <c:catAx>
        <c:axId val="173631587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039"/>
        <c:crosses val="autoZero"/>
        <c:auto val="1"/>
        <c:lblAlgn val="ctr"/>
        <c:lblOffset val="100"/>
        <c:noMultiLvlLbl val="0"/>
      </c:catAx>
      <c:valAx>
        <c:axId val="173631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871"/>
        <c:crosses val="autoZero"/>
        <c:crossBetween val="between"/>
      </c:valAx>
      <c:valAx>
        <c:axId val="19105713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0959"/>
        <c:crosses val="max"/>
        <c:crossBetween val="between"/>
      </c:valAx>
      <c:catAx>
        <c:axId val="1910570959"/>
        <c:scaling>
          <c:orientation val="minMax"/>
        </c:scaling>
        <c:delete val="1"/>
        <c:axPos val="b"/>
        <c:majorTickMark val="out"/>
        <c:minorTickMark val="none"/>
        <c:tickLblPos val="nextTo"/>
        <c:crossAx val="191057137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inflation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pol.mon'!$B$34:$U$34</c:f>
              <c:numCache>
                <c:formatCode>General</c:formatCode>
                <c:ptCount val="20"/>
                <c:pt idx="0">
                  <c:v>-0.71999468817938195</c:v>
                </c:pt>
                <c:pt idx="1">
                  <c:v>-0.495320939338599</c:v>
                </c:pt>
                <c:pt idx="2">
                  <c:v>-0.30124610177649702</c:v>
                </c:pt>
                <c:pt idx="3">
                  <c:v>-0.16035633286223</c:v>
                </c:pt>
                <c:pt idx="4">
                  <c:v>-7.2769022022377602E-2</c:v>
                </c:pt>
                <c:pt idx="5">
                  <c:v>-2.6376462397309699E-2</c:v>
                </c:pt>
                <c:pt idx="6">
                  <c:v>-6.3912522185454101E-3</c:v>
                </c:pt>
                <c:pt idx="7">
                  <c:v>-4.4286667258548702E-4</c:v>
                </c:pt>
                <c:pt idx="8">
                  <c:v>-2.5729720159119803E-4</c:v>
                </c:pt>
                <c:pt idx="9">
                  <c:v>-1.3513422058001299E-3</c:v>
                </c:pt>
                <c:pt idx="10">
                  <c:v>-1.92306518706416E-3</c:v>
                </c:pt>
                <c:pt idx="11">
                  <c:v>-1.6812050969429999E-3</c:v>
                </c:pt>
                <c:pt idx="12">
                  <c:v>-9.5833296671795503E-4</c:v>
                </c:pt>
                <c:pt idx="13">
                  <c:v>-1.82859807301786E-4</c:v>
                </c:pt>
                <c:pt idx="14">
                  <c:v>3.5404564988252398E-4</c:v>
                </c:pt>
                <c:pt idx="15">
                  <c:v>5.4415075876728801E-4</c:v>
                </c:pt>
                <c:pt idx="16">
                  <c:v>4.17799880320504E-4</c:v>
                </c:pt>
                <c:pt idx="17" formatCode="0.00E+00">
                  <c:v>7.5896484314254696E-5</c:v>
                </c:pt>
                <c:pt idx="18">
                  <c:v>-3.6695149975275298E-4</c:v>
                </c:pt>
                <c:pt idx="19">
                  <c:v>-8.1653109872472805E-4</c:v>
                </c:pt>
              </c:numCache>
            </c:numRef>
          </c:val>
          <c:smooth val="0"/>
          <c:extLst>
            <c:ext xmlns:c16="http://schemas.microsoft.com/office/drawing/2014/chart" uri="{C3380CC4-5D6E-409C-BE32-E72D297353CC}">
              <c16:uniqueId val="{00000000-E28C-46FA-BB1A-AE417756A6AE}"/>
            </c:ext>
          </c:extLst>
        </c:ser>
        <c:ser>
          <c:idx val="2"/>
          <c:order val="2"/>
          <c:spPr>
            <a:ln w="28575" cap="rnd">
              <a:solidFill>
                <a:schemeClr val="accent2"/>
              </a:solidFill>
              <a:round/>
            </a:ln>
            <a:effectLst/>
          </c:spPr>
          <c:marker>
            <c:symbol val="none"/>
          </c:marker>
          <c:val>
            <c:numRef>
              <c:f>'soc pol.mon'!$B$20:$U$20</c:f>
              <c:numCache>
                <c:formatCode>General</c:formatCode>
                <c:ptCount val="20"/>
                <c:pt idx="0">
                  <c:v>-0.72632022433147103</c:v>
                </c:pt>
                <c:pt idx="1">
                  <c:v>-0.49782379115362901</c:v>
                </c:pt>
                <c:pt idx="2">
                  <c:v>-0.30020192476628998</c:v>
                </c:pt>
                <c:pt idx="3">
                  <c:v>-0.156685223457845</c:v>
                </c:pt>
                <c:pt idx="4">
                  <c:v>-6.7862464118327595E-2</c:v>
                </c:pt>
                <c:pt idx="5">
                  <c:v>-2.1597414132139999E-2</c:v>
                </c:pt>
                <c:pt idx="6">
                  <c:v>-2.73470749882751E-3</c:v>
                </c:pt>
                <c:pt idx="7">
                  <c:v>1.5988485136784699E-3</c:v>
                </c:pt>
                <c:pt idx="8">
                  <c:v>1.44662012938346E-4</c:v>
                </c:pt>
                <c:pt idx="9">
                  <c:v>-2.2829700614598802E-3</c:v>
                </c:pt>
                <c:pt idx="10">
                  <c:v>-3.7181546729126501E-3</c:v>
                </c:pt>
                <c:pt idx="11">
                  <c:v>-3.8520393223572301E-3</c:v>
                </c:pt>
                <c:pt idx="12">
                  <c:v>-3.0986539625100099E-3</c:v>
                </c:pt>
                <c:pt idx="13">
                  <c:v>-2.01497448308331E-3</c:v>
                </c:pt>
                <c:pt idx="14">
                  <c:v>-1.02541047136217E-3</c:v>
                </c:pt>
                <c:pt idx="15">
                  <c:v>-3.4913103182032901E-4</c:v>
                </c:pt>
                <c:pt idx="16" formatCode="0.00E+00">
                  <c:v>-3.2614023808040503E-5</c:v>
                </c:pt>
                <c:pt idx="17" formatCode="0.00E+00">
                  <c:v>-1.7301340756623699E-5</c:v>
                </c:pt>
                <c:pt idx="18">
                  <c:v>-2.0279946665913501E-4</c:v>
                </c:pt>
                <c:pt idx="19">
                  <c:v>-4.8986863384120301E-4</c:v>
                </c:pt>
              </c:numCache>
            </c:numRef>
          </c:val>
          <c:smooth val="0"/>
          <c:extLst>
            <c:ext xmlns:c16="http://schemas.microsoft.com/office/drawing/2014/chart" uri="{C3380CC4-5D6E-409C-BE32-E72D297353CC}">
              <c16:uniqueId val="{00000001-E28C-46FA-BB1A-AE417756A6AE}"/>
            </c:ext>
          </c:extLst>
        </c:ser>
        <c:ser>
          <c:idx val="3"/>
          <c:order val="3"/>
          <c:spPr>
            <a:ln w="28575" cap="rnd">
              <a:solidFill>
                <a:schemeClr val="accent6"/>
              </a:solidFill>
              <a:round/>
            </a:ln>
            <a:effectLst/>
          </c:spPr>
          <c:marker>
            <c:symbol val="none"/>
          </c:marker>
          <c:val>
            <c:numRef>
              <c:f>'soc pol.mon'!$B$48:$U$48</c:f>
              <c:numCache>
                <c:formatCode>General</c:formatCode>
                <c:ptCount val="20"/>
                <c:pt idx="0">
                  <c:v>-0.65258213467718695</c:v>
                </c:pt>
                <c:pt idx="1">
                  <c:v>-0.467014412997728</c:v>
                </c:pt>
                <c:pt idx="2">
                  <c:v>-0.28184565646751197</c:v>
                </c:pt>
                <c:pt idx="3">
                  <c:v>-0.146516573025428</c:v>
                </c:pt>
                <c:pt idx="4">
                  <c:v>-6.2927942836442402E-2</c:v>
                </c:pt>
                <c:pt idx="5">
                  <c:v>-1.9595693015180101E-2</c:v>
                </c:pt>
                <c:pt idx="6">
                  <c:v>-2.2131081144022998E-3</c:v>
                </c:pt>
                <c:pt idx="7">
                  <c:v>1.4467436943598499E-3</c:v>
                </c:pt>
                <c:pt idx="8">
                  <c:v>-3.0577363236953099E-4</c:v>
                </c:pt>
                <c:pt idx="9">
                  <c:v>-2.8983833893412598E-3</c:v>
                </c:pt>
                <c:pt idx="10">
                  <c:v>-4.46900178343597E-3</c:v>
                </c:pt>
                <c:pt idx="11">
                  <c:v>-4.7296731085998897E-3</c:v>
                </c:pt>
                <c:pt idx="12">
                  <c:v>-4.0786169148219597E-3</c:v>
                </c:pt>
                <c:pt idx="13">
                  <c:v>-3.0512476169817799E-3</c:v>
                </c:pt>
                <c:pt idx="14">
                  <c:v>-2.0603004090709301E-3</c:v>
                </c:pt>
                <c:pt idx="15">
                  <c:v>-1.3270744122421401E-3</c:v>
                </c:pt>
                <c:pt idx="16">
                  <c:v>-9.1099978038721905E-4</c:v>
                </c:pt>
                <c:pt idx="17">
                  <c:v>-7.7170501989915396E-4</c:v>
                </c:pt>
                <c:pt idx="18">
                  <c:v>-8.2693741753221597E-4</c:v>
                </c:pt>
                <c:pt idx="19">
                  <c:v>-9.9200686027845603E-4</c:v>
                </c:pt>
              </c:numCache>
            </c:numRef>
          </c:val>
          <c:smooth val="0"/>
          <c:extLst>
            <c:ext xmlns:c16="http://schemas.microsoft.com/office/drawing/2014/chart" uri="{C3380CC4-5D6E-409C-BE32-E72D297353CC}">
              <c16:uniqueId val="{00000002-E28C-46FA-BB1A-AE417756A6AE}"/>
            </c:ext>
          </c:extLst>
        </c:ser>
        <c:dLbls>
          <c:showLegendKey val="0"/>
          <c:showVal val="0"/>
          <c:showCatName val="0"/>
          <c:showSerName val="0"/>
          <c:showPercent val="0"/>
          <c:showBubbleSize val="0"/>
        </c:dLbls>
        <c:marker val="1"/>
        <c:smooth val="0"/>
        <c:axId val="1730955743"/>
        <c:axId val="1730956159"/>
      </c:lineChart>
      <c:lineChart>
        <c:grouping val="standard"/>
        <c:varyColors val="0"/>
        <c:ser>
          <c:idx val="0"/>
          <c:order val="0"/>
          <c:spPr>
            <a:ln w="28575" cap="rnd">
              <a:solidFill>
                <a:schemeClr val="accent1"/>
              </a:solidFill>
              <a:round/>
            </a:ln>
            <a:effectLst/>
          </c:spPr>
          <c:marker>
            <c:symbol val="none"/>
          </c:marker>
          <c:val>
            <c:numRef>
              <c:f>'soc pol.mon'!$B$6:$U$6</c:f>
              <c:numCache>
                <c:formatCode>General</c:formatCode>
                <c:ptCount val="20"/>
                <c:pt idx="0">
                  <c:v>-5.0436633029058098E-2</c:v>
                </c:pt>
                <c:pt idx="1">
                  <c:v>-5.2619999037115998E-2</c:v>
                </c:pt>
                <c:pt idx="2">
                  <c:v>-4.6837572781812602E-2</c:v>
                </c:pt>
                <c:pt idx="3">
                  <c:v>-3.9264973446245903E-2</c:v>
                </c:pt>
                <c:pt idx="4">
                  <c:v>-3.1676280523214098E-2</c:v>
                </c:pt>
                <c:pt idx="5">
                  <c:v>-2.47822860804034E-2</c:v>
                </c:pt>
                <c:pt idx="6">
                  <c:v>-1.8872887475050702E-2</c:v>
                </c:pt>
                <c:pt idx="7">
                  <c:v>-1.4013509099033501E-2</c:v>
                </c:pt>
                <c:pt idx="8">
                  <c:v>-1.01455506182374E-2</c:v>
                </c:pt>
                <c:pt idx="9">
                  <c:v>-7.1491578976516004E-3</c:v>
                </c:pt>
                <c:pt idx="10">
                  <c:v>-4.8826070268372596E-3</c:v>
                </c:pt>
                <c:pt idx="11">
                  <c:v>-3.20550520829695E-3</c:v>
                </c:pt>
                <c:pt idx="12">
                  <c:v>-1.99102937301588E-3</c:v>
                </c:pt>
                <c:pt idx="13">
                  <c:v>-1.13111423849145E-3</c:v>
                </c:pt>
                <c:pt idx="14">
                  <c:v>-5.3740112437951804E-4</c:v>
                </c:pt>
                <c:pt idx="15">
                  <c:v>-1.3986830360093101E-4</c:v>
                </c:pt>
                <c:pt idx="16">
                  <c:v>1.15613002225388E-4</c:v>
                </c:pt>
                <c:pt idx="17">
                  <c:v>2.7003955424565297E-4</c:v>
                </c:pt>
                <c:pt idx="18">
                  <c:v>3.5392963771444701E-4</c:v>
                </c:pt>
                <c:pt idx="19" formatCode="0.00E+00">
                  <c:v>3.8966175986066898E-4</c:v>
                </c:pt>
              </c:numCache>
            </c:numRef>
          </c:val>
          <c:smooth val="0"/>
          <c:extLst>
            <c:ext xmlns:c16="http://schemas.microsoft.com/office/drawing/2014/chart" uri="{C3380CC4-5D6E-409C-BE32-E72D297353CC}">
              <c16:uniqueId val="{00000003-E28C-46FA-BB1A-AE417756A6AE}"/>
            </c:ext>
          </c:extLst>
        </c:ser>
        <c:dLbls>
          <c:showLegendKey val="0"/>
          <c:showVal val="0"/>
          <c:showCatName val="0"/>
          <c:showSerName val="0"/>
          <c:showPercent val="0"/>
          <c:showBubbleSize val="0"/>
        </c:dLbls>
        <c:marker val="1"/>
        <c:smooth val="0"/>
        <c:axId val="1910571791"/>
        <c:axId val="1910568463"/>
      </c:lineChart>
      <c:catAx>
        <c:axId val="17309557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6159"/>
        <c:crosses val="autoZero"/>
        <c:auto val="1"/>
        <c:lblAlgn val="ctr"/>
        <c:lblOffset val="100"/>
        <c:noMultiLvlLbl val="0"/>
      </c:catAx>
      <c:valAx>
        <c:axId val="173095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5743"/>
        <c:crosses val="autoZero"/>
        <c:crossBetween val="between"/>
      </c:valAx>
      <c:valAx>
        <c:axId val="19105684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1791"/>
        <c:crosses val="max"/>
        <c:crossBetween val="between"/>
      </c:valAx>
      <c:catAx>
        <c:axId val="1910571791"/>
        <c:scaling>
          <c:orientation val="minMax"/>
        </c:scaling>
        <c:delete val="1"/>
        <c:axPos val="b"/>
        <c:majorTickMark val="out"/>
        <c:minorTickMark val="none"/>
        <c:tickLblPos val="nextTo"/>
        <c:crossAx val="19105684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RO" sz="1000"/>
              <a:t>investment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pol.mon'!$B$39:$U$39</c:f>
              <c:numCache>
                <c:formatCode>General</c:formatCode>
                <c:ptCount val="20"/>
                <c:pt idx="0">
                  <c:v>-1.8349073202567201</c:v>
                </c:pt>
                <c:pt idx="1">
                  <c:v>-1.3084554197337199</c:v>
                </c:pt>
                <c:pt idx="2">
                  <c:v>-0.79836666014159596</c:v>
                </c:pt>
                <c:pt idx="3">
                  <c:v>-0.397080900304218</c:v>
                </c:pt>
                <c:pt idx="4">
                  <c:v>-0.13125562905111099</c:v>
                </c:pt>
                <c:pt idx="5">
                  <c:v>1.5381595199642099E-2</c:v>
                </c:pt>
                <c:pt idx="6">
                  <c:v>7.7096810583554998E-2</c:v>
                </c:pt>
                <c:pt idx="7">
                  <c:v>8.8679430006493504E-2</c:v>
                </c:pt>
                <c:pt idx="8">
                  <c:v>7.6808613673677001E-2</c:v>
                </c:pt>
                <c:pt idx="9">
                  <c:v>5.8044049205705099E-2</c:v>
                </c:pt>
                <c:pt idx="10">
                  <c:v>4.0463739456924899E-2</c:v>
                </c:pt>
                <c:pt idx="11">
                  <c:v>2.6551786339666698E-2</c:v>
                </c:pt>
                <c:pt idx="12">
                  <c:v>1.5898304220399999E-2</c:v>
                </c:pt>
                <c:pt idx="13">
                  <c:v>7.1101536003652698E-3</c:v>
                </c:pt>
                <c:pt idx="14">
                  <c:v>-1.1272020704495801E-3</c:v>
                </c:pt>
                <c:pt idx="15">
                  <c:v>-9.6377179494311401E-3</c:v>
                </c:pt>
                <c:pt idx="16">
                  <c:v>-1.8732072570230698E-2</c:v>
                </c:pt>
                <c:pt idx="17">
                  <c:v>-2.83563290195161E-2</c:v>
                </c:pt>
                <c:pt idx="18">
                  <c:v>-3.82712638043472E-2</c:v>
                </c:pt>
                <c:pt idx="19">
                  <c:v>-4.8193302160029802E-2</c:v>
                </c:pt>
              </c:numCache>
            </c:numRef>
          </c:val>
          <c:smooth val="0"/>
          <c:extLst>
            <c:ext xmlns:c16="http://schemas.microsoft.com/office/drawing/2014/chart" uri="{C3380CC4-5D6E-409C-BE32-E72D297353CC}">
              <c16:uniqueId val="{00000000-D434-4AC5-A750-5053D0599E0E}"/>
            </c:ext>
          </c:extLst>
        </c:ser>
        <c:ser>
          <c:idx val="2"/>
          <c:order val="2"/>
          <c:spPr>
            <a:ln w="28575" cap="rnd">
              <a:solidFill>
                <a:schemeClr val="accent3"/>
              </a:solidFill>
              <a:round/>
            </a:ln>
            <a:effectLst/>
          </c:spPr>
          <c:marker>
            <c:symbol val="none"/>
          </c:marker>
          <c:val>
            <c:numRef>
              <c:f>'soc pol.mon'!$B$25:$U$25</c:f>
              <c:numCache>
                <c:formatCode>General</c:formatCode>
                <c:ptCount val="20"/>
                <c:pt idx="0">
                  <c:v>-1.90036360534936</c:v>
                </c:pt>
                <c:pt idx="1">
                  <c:v>-1.36536192063363</c:v>
                </c:pt>
                <c:pt idx="2">
                  <c:v>-0.84163509464678998</c:v>
                </c:pt>
                <c:pt idx="3">
                  <c:v>-0.42484572541502502</c:v>
                </c:pt>
                <c:pt idx="4">
                  <c:v>-0.14483144493760799</c:v>
                </c:pt>
                <c:pt idx="5">
                  <c:v>1.2584008599049E-2</c:v>
                </c:pt>
                <c:pt idx="6">
                  <c:v>8.0929902292098205E-2</c:v>
                </c:pt>
                <c:pt idx="7">
                  <c:v>9.5372637139291797E-2</c:v>
                </c:pt>
                <c:pt idx="8">
                  <c:v>8.3606738697142205E-2</c:v>
                </c:pt>
                <c:pt idx="9">
                  <c:v>6.3375679206444602E-2</c:v>
                </c:pt>
                <c:pt idx="10">
                  <c:v>4.3777371915496098E-2</c:v>
                </c:pt>
                <c:pt idx="11">
                  <c:v>2.7992118257600399E-2</c:v>
                </c:pt>
                <c:pt idx="12">
                  <c:v>1.5965656605601501E-2</c:v>
                </c:pt>
                <c:pt idx="13">
                  <c:v>6.3897871838776198E-3</c:v>
                </c:pt>
                <c:pt idx="14">
                  <c:v>-2.1339273025660099E-3</c:v>
                </c:pt>
                <c:pt idx="15">
                  <c:v>-1.05871619990694E-2</c:v>
                </c:pt>
                <c:pt idx="16">
                  <c:v>-1.9443498206669602E-2</c:v>
                </c:pt>
                <c:pt idx="17">
                  <c:v>-2.8778873569763198E-2</c:v>
                </c:pt>
                <c:pt idx="18">
                  <c:v>-3.8437841580389397E-2</c:v>
                </c:pt>
                <c:pt idx="19">
                  <c:v>-4.8177718632075497E-2</c:v>
                </c:pt>
              </c:numCache>
            </c:numRef>
          </c:val>
          <c:smooth val="0"/>
          <c:extLst>
            <c:ext xmlns:c16="http://schemas.microsoft.com/office/drawing/2014/chart" uri="{C3380CC4-5D6E-409C-BE32-E72D297353CC}">
              <c16:uniqueId val="{00000001-D434-4AC5-A750-5053D0599E0E}"/>
            </c:ext>
          </c:extLst>
        </c:ser>
        <c:ser>
          <c:idx val="3"/>
          <c:order val="3"/>
          <c:spPr>
            <a:ln w="28575" cap="rnd">
              <a:solidFill>
                <a:schemeClr val="accent6"/>
              </a:solidFill>
              <a:round/>
            </a:ln>
            <a:effectLst/>
          </c:spPr>
          <c:marker>
            <c:symbol val="none"/>
          </c:marker>
          <c:val>
            <c:numRef>
              <c:f>'soc pol.mon'!$B$53:$U$53</c:f>
              <c:numCache>
                <c:formatCode>General</c:formatCode>
                <c:ptCount val="20"/>
                <c:pt idx="0">
                  <c:v>-1.67697664714751</c:v>
                </c:pt>
                <c:pt idx="1">
                  <c:v>-1.20779393776644</c:v>
                </c:pt>
                <c:pt idx="2">
                  <c:v>-0.74577093363586799</c:v>
                </c:pt>
                <c:pt idx="3">
                  <c:v>-0.37780321337749001</c:v>
                </c:pt>
                <c:pt idx="4">
                  <c:v>-0.13059075092047601</c:v>
                </c:pt>
                <c:pt idx="5">
                  <c:v>8.4030843581217596E-3</c:v>
                </c:pt>
                <c:pt idx="6">
                  <c:v>6.8964914600144298E-2</c:v>
                </c:pt>
                <c:pt idx="7">
                  <c:v>8.22440337097987E-2</c:v>
                </c:pt>
                <c:pt idx="8">
                  <c:v>7.2636113556711707E-2</c:v>
                </c:pt>
                <c:pt idx="9">
                  <c:v>5.5655396000986498E-2</c:v>
                </c:pt>
                <c:pt idx="10">
                  <c:v>3.91784052480375E-2</c:v>
                </c:pt>
                <c:pt idx="11">
                  <c:v>2.5911802010568901E-2</c:v>
                </c:pt>
                <c:pt idx="12">
                  <c:v>1.57756743458322E-2</c:v>
                </c:pt>
                <c:pt idx="13">
                  <c:v>7.63562532284823E-3</c:v>
                </c:pt>
                <c:pt idx="14">
                  <c:v>3.02666940342533E-4</c:v>
                </c:pt>
                <c:pt idx="15">
                  <c:v>-7.0428815455443302E-3</c:v>
                </c:pt>
                <c:pt idx="16">
                  <c:v>-1.4784332304600399E-2</c:v>
                </c:pt>
                <c:pt idx="17">
                  <c:v>-2.2969761855335901E-2</c:v>
                </c:pt>
                <c:pt idx="18">
                  <c:v>-3.1455902226071003E-2</c:v>
                </c:pt>
                <c:pt idx="19">
                  <c:v>-4.0029921712232401E-2</c:v>
                </c:pt>
              </c:numCache>
            </c:numRef>
          </c:val>
          <c:smooth val="0"/>
          <c:extLst>
            <c:ext xmlns:c16="http://schemas.microsoft.com/office/drawing/2014/chart" uri="{C3380CC4-5D6E-409C-BE32-E72D297353CC}">
              <c16:uniqueId val="{00000002-D434-4AC5-A750-5053D0599E0E}"/>
            </c:ext>
          </c:extLst>
        </c:ser>
        <c:dLbls>
          <c:showLegendKey val="0"/>
          <c:showVal val="0"/>
          <c:showCatName val="0"/>
          <c:showSerName val="0"/>
          <c:showPercent val="0"/>
          <c:showBubbleSize val="0"/>
        </c:dLbls>
        <c:marker val="1"/>
        <c:smooth val="0"/>
        <c:axId val="1914818479"/>
        <c:axId val="1914817231"/>
      </c:lineChart>
      <c:lineChart>
        <c:grouping val="standard"/>
        <c:varyColors val="0"/>
        <c:ser>
          <c:idx val="0"/>
          <c:order val="0"/>
          <c:spPr>
            <a:ln w="28575" cap="rnd">
              <a:solidFill>
                <a:schemeClr val="accent1"/>
              </a:solidFill>
              <a:round/>
            </a:ln>
            <a:effectLst/>
          </c:spPr>
          <c:marker>
            <c:symbol val="none"/>
          </c:marker>
          <c:val>
            <c:numRef>
              <c:f>'soc pol.mon'!$B$11:$U$11</c:f>
              <c:numCache>
                <c:formatCode>General</c:formatCode>
                <c:ptCount val="20"/>
                <c:pt idx="0">
                  <c:v>-0.30195891632843103</c:v>
                </c:pt>
                <c:pt idx="1">
                  <c:v>-0.30351246956240602</c:v>
                </c:pt>
                <c:pt idx="2">
                  <c:v>-0.273214249993259</c:v>
                </c:pt>
                <c:pt idx="3">
                  <c:v>-0.22453659253852701</c:v>
                </c:pt>
                <c:pt idx="4">
                  <c:v>-0.168543639453162</c:v>
                </c:pt>
                <c:pt idx="5">
                  <c:v>-0.113134929616763</c:v>
                </c:pt>
                <c:pt idx="6">
                  <c:v>-6.3264972826857502E-2</c:v>
                </c:pt>
                <c:pt idx="7">
                  <c:v>-2.15251442581916E-2</c:v>
                </c:pt>
                <c:pt idx="8">
                  <c:v>1.12078454046127E-2</c:v>
                </c:pt>
                <c:pt idx="9">
                  <c:v>3.5190255015606901E-2</c:v>
                </c:pt>
                <c:pt idx="10">
                  <c:v>5.13453031363156E-2</c:v>
                </c:pt>
                <c:pt idx="11">
                  <c:v>6.0919032527863202E-2</c:v>
                </c:pt>
                <c:pt idx="12">
                  <c:v>6.52444117716868E-2</c:v>
                </c:pt>
                <c:pt idx="13">
                  <c:v>6.5592709337579394E-2</c:v>
                </c:pt>
                <c:pt idx="14">
                  <c:v>6.3090413604527398E-2</c:v>
                </c:pt>
                <c:pt idx="15">
                  <c:v>5.86823564877932E-2</c:v>
                </c:pt>
                <c:pt idx="16">
                  <c:v>5.3125285362455102E-2</c:v>
                </c:pt>
                <c:pt idx="17">
                  <c:v>4.69998612930453E-2</c:v>
                </c:pt>
                <c:pt idx="18">
                  <c:v>4.0732417083916103E-2</c:v>
                </c:pt>
                <c:pt idx="19">
                  <c:v>3.4620575449935097E-2</c:v>
                </c:pt>
              </c:numCache>
            </c:numRef>
          </c:val>
          <c:smooth val="0"/>
          <c:extLst>
            <c:ext xmlns:c16="http://schemas.microsoft.com/office/drawing/2014/chart" uri="{C3380CC4-5D6E-409C-BE32-E72D297353CC}">
              <c16:uniqueId val="{00000003-D434-4AC5-A750-5053D0599E0E}"/>
            </c:ext>
          </c:extLst>
        </c:ser>
        <c:dLbls>
          <c:showLegendKey val="0"/>
          <c:showVal val="0"/>
          <c:showCatName val="0"/>
          <c:showSerName val="0"/>
          <c:showPercent val="0"/>
          <c:showBubbleSize val="0"/>
        </c:dLbls>
        <c:marker val="1"/>
        <c:smooth val="0"/>
        <c:axId val="1835238815"/>
        <c:axId val="1914694255"/>
      </c:lineChart>
      <c:catAx>
        <c:axId val="19148184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7231"/>
        <c:crosses val="autoZero"/>
        <c:auto val="1"/>
        <c:lblAlgn val="ctr"/>
        <c:lblOffset val="100"/>
        <c:noMultiLvlLbl val="0"/>
      </c:catAx>
      <c:valAx>
        <c:axId val="1914817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8479"/>
        <c:crosses val="autoZero"/>
        <c:crossBetween val="between"/>
      </c:valAx>
      <c:valAx>
        <c:axId val="191469425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238815"/>
        <c:crosses val="max"/>
        <c:crossBetween val="between"/>
      </c:valAx>
      <c:catAx>
        <c:axId val="1835238815"/>
        <c:scaling>
          <c:orientation val="minMax"/>
        </c:scaling>
        <c:delete val="1"/>
        <c:axPos val="b"/>
        <c:majorTickMark val="out"/>
        <c:minorTickMark val="none"/>
        <c:tickLblPos val="nextTo"/>
        <c:crossAx val="191469425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consumption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pol.mon'!$B$38:$U$38</c:f>
              <c:numCache>
                <c:formatCode>General</c:formatCode>
                <c:ptCount val="20"/>
                <c:pt idx="0">
                  <c:v>-1.2513696224397399</c:v>
                </c:pt>
                <c:pt idx="1">
                  <c:v>-0.90752537518119403</c:v>
                </c:pt>
                <c:pt idx="2">
                  <c:v>-0.598255660966174</c:v>
                </c:pt>
                <c:pt idx="3">
                  <c:v>-0.36140132596261798</c:v>
                </c:pt>
                <c:pt idx="4">
                  <c:v>-0.202883436482409</c:v>
                </c:pt>
                <c:pt idx="5">
                  <c:v>-0.110135969247267</c:v>
                </c:pt>
                <c:pt idx="6">
                  <c:v>-6.4147983915773907E-2</c:v>
                </c:pt>
                <c:pt idx="7">
                  <c:v>-4.7038177257036302E-2</c:v>
                </c:pt>
                <c:pt idx="8">
                  <c:v>-4.5352988233645398E-2</c:v>
                </c:pt>
                <c:pt idx="9">
                  <c:v>-5.04960933211294E-2</c:v>
                </c:pt>
                <c:pt idx="10">
                  <c:v>-5.7751304267270598E-2</c:v>
                </c:pt>
                <c:pt idx="11">
                  <c:v>-6.4940345968210494E-2</c:v>
                </c:pt>
                <c:pt idx="12">
                  <c:v>-7.1271334487761406E-2</c:v>
                </c:pt>
                <c:pt idx="13">
                  <c:v>-7.6565560820910206E-2</c:v>
                </c:pt>
                <c:pt idx="14">
                  <c:v>-8.0839058964073701E-2</c:v>
                </c:pt>
                <c:pt idx="15">
                  <c:v>-8.4131873852953704E-2</c:v>
                </c:pt>
                <c:pt idx="16">
                  <c:v>-8.6472598836365905E-2</c:v>
                </c:pt>
                <c:pt idx="17">
                  <c:v>-8.7895257525929096E-2</c:v>
                </c:pt>
                <c:pt idx="18">
                  <c:v>-8.8461548684108507E-2</c:v>
                </c:pt>
                <c:pt idx="19">
                  <c:v>-8.8269892818772205E-2</c:v>
                </c:pt>
              </c:numCache>
            </c:numRef>
          </c:val>
          <c:smooth val="0"/>
          <c:extLst>
            <c:ext xmlns:c16="http://schemas.microsoft.com/office/drawing/2014/chart" uri="{C3380CC4-5D6E-409C-BE32-E72D297353CC}">
              <c16:uniqueId val="{00000000-C9CA-43E4-8319-E7936B508828}"/>
            </c:ext>
          </c:extLst>
        </c:ser>
        <c:ser>
          <c:idx val="2"/>
          <c:order val="2"/>
          <c:spPr>
            <a:ln w="28575" cap="rnd">
              <a:solidFill>
                <a:schemeClr val="accent3"/>
              </a:solidFill>
              <a:round/>
            </a:ln>
            <a:effectLst/>
          </c:spPr>
          <c:marker>
            <c:symbol val="none"/>
          </c:marker>
          <c:val>
            <c:numRef>
              <c:f>'soc pol.mon'!$B$24:$U$24</c:f>
              <c:numCache>
                <c:formatCode>General</c:formatCode>
                <c:ptCount val="20"/>
                <c:pt idx="0">
                  <c:v>-1.26672287559163</c:v>
                </c:pt>
                <c:pt idx="1">
                  <c:v>-0.91735907459837995</c:v>
                </c:pt>
                <c:pt idx="2">
                  <c:v>-0.604996269980006</c:v>
                </c:pt>
                <c:pt idx="3">
                  <c:v>-0.36701130252043901</c:v>
                </c:pt>
                <c:pt idx="4">
                  <c:v>-0.20870879550778901</c:v>
                </c:pt>
                <c:pt idx="5">
                  <c:v>-0.116826379183976</c:v>
                </c:pt>
                <c:pt idx="6">
                  <c:v>-7.1712679526768894E-2</c:v>
                </c:pt>
                <c:pt idx="7">
                  <c:v>-5.5020925605617797E-2</c:v>
                </c:pt>
                <c:pt idx="8">
                  <c:v>-5.3066199788020199E-2</c:v>
                </c:pt>
                <c:pt idx="9">
                  <c:v>-5.7247057259019102E-2</c:v>
                </c:pt>
                <c:pt idx="10">
                  <c:v>-6.3010840057046394E-2</c:v>
                </c:pt>
                <c:pt idx="11">
                  <c:v>-6.8431480401272907E-2</c:v>
                </c:pt>
                <c:pt idx="12">
                  <c:v>-7.2981065882430599E-2</c:v>
                </c:pt>
                <c:pt idx="13">
                  <c:v>-7.6699591441098405E-2</c:v>
                </c:pt>
                <c:pt idx="14">
                  <c:v>-7.9745896087729307E-2</c:v>
                </c:pt>
                <c:pt idx="15">
                  <c:v>-8.2220810563370605E-2</c:v>
                </c:pt>
                <c:pt idx="16">
                  <c:v>-8.4143263127344894E-2</c:v>
                </c:pt>
                <c:pt idx="17">
                  <c:v>-8.5488107126565197E-2</c:v>
                </c:pt>
                <c:pt idx="18">
                  <c:v>-8.6231376022169598E-2</c:v>
                </c:pt>
                <c:pt idx="19">
                  <c:v>-8.6379354055225094E-2</c:v>
                </c:pt>
              </c:numCache>
            </c:numRef>
          </c:val>
          <c:smooth val="0"/>
          <c:extLst>
            <c:ext xmlns:c16="http://schemas.microsoft.com/office/drawing/2014/chart" uri="{C3380CC4-5D6E-409C-BE32-E72D297353CC}">
              <c16:uniqueId val="{00000001-C9CA-43E4-8319-E7936B508828}"/>
            </c:ext>
          </c:extLst>
        </c:ser>
        <c:ser>
          <c:idx val="3"/>
          <c:order val="3"/>
          <c:spPr>
            <a:ln w="28575" cap="rnd">
              <a:solidFill>
                <a:schemeClr val="accent6"/>
              </a:solidFill>
              <a:round/>
            </a:ln>
            <a:effectLst/>
          </c:spPr>
          <c:marker>
            <c:symbol val="none"/>
          </c:marker>
          <c:val>
            <c:numRef>
              <c:f>'soc pol.mon'!$B$52:$U$52</c:f>
              <c:numCache>
                <c:formatCode>General</c:formatCode>
                <c:ptCount val="20"/>
                <c:pt idx="0">
                  <c:v>-1.2373135293247799</c:v>
                </c:pt>
                <c:pt idx="1">
                  <c:v>-0.86327364484219504</c:v>
                </c:pt>
                <c:pt idx="2">
                  <c:v>-0.54559169249574802</c:v>
                </c:pt>
                <c:pt idx="3">
                  <c:v>-0.31356115953909097</c:v>
                </c:pt>
                <c:pt idx="4">
                  <c:v>-0.166186481391918</c:v>
                </c:pt>
                <c:pt idx="5">
                  <c:v>-8.5895870794303206E-2</c:v>
                </c:pt>
                <c:pt idx="6">
                  <c:v>-5.06371821124105E-2</c:v>
                </c:pt>
                <c:pt idx="7">
                  <c:v>-4.11495266146744E-2</c:v>
                </c:pt>
                <c:pt idx="8">
                  <c:v>-4.3785348196451003E-2</c:v>
                </c:pt>
                <c:pt idx="9">
                  <c:v>-5.0446791518680797E-2</c:v>
                </c:pt>
                <c:pt idx="10">
                  <c:v>-5.7208204910466499E-2</c:v>
                </c:pt>
                <c:pt idx="11">
                  <c:v>-6.2704179829609102E-2</c:v>
                </c:pt>
                <c:pt idx="12">
                  <c:v>-6.6829259391738602E-2</c:v>
                </c:pt>
                <c:pt idx="13">
                  <c:v>-6.9906339598247796E-2</c:v>
                </c:pt>
                <c:pt idx="14">
                  <c:v>-7.2266945639455599E-2</c:v>
                </c:pt>
                <c:pt idx="15">
                  <c:v>-7.4109118746349595E-2</c:v>
                </c:pt>
                <c:pt idx="16">
                  <c:v>-7.5501772122805705E-2</c:v>
                </c:pt>
                <c:pt idx="17">
                  <c:v>-7.6441397727364802E-2</c:v>
                </c:pt>
                <c:pt idx="18">
                  <c:v>-7.6908435415475707E-2</c:v>
                </c:pt>
                <c:pt idx="19">
                  <c:v>-7.6902565113670093E-2</c:v>
                </c:pt>
              </c:numCache>
            </c:numRef>
          </c:val>
          <c:smooth val="0"/>
          <c:extLst>
            <c:ext xmlns:c16="http://schemas.microsoft.com/office/drawing/2014/chart" uri="{C3380CC4-5D6E-409C-BE32-E72D297353CC}">
              <c16:uniqueId val="{00000002-C9CA-43E4-8319-E7936B508828}"/>
            </c:ext>
          </c:extLst>
        </c:ser>
        <c:dLbls>
          <c:showLegendKey val="0"/>
          <c:showVal val="0"/>
          <c:showCatName val="0"/>
          <c:showSerName val="0"/>
          <c:showPercent val="0"/>
          <c:showBubbleSize val="0"/>
        </c:dLbls>
        <c:marker val="1"/>
        <c:smooth val="0"/>
        <c:axId val="1909901311"/>
        <c:axId val="1909899647"/>
      </c:lineChart>
      <c:lineChart>
        <c:grouping val="standard"/>
        <c:varyColors val="0"/>
        <c:ser>
          <c:idx val="0"/>
          <c:order val="0"/>
          <c:spPr>
            <a:ln w="28575" cap="rnd">
              <a:solidFill>
                <a:schemeClr val="accent1"/>
              </a:solidFill>
              <a:round/>
            </a:ln>
            <a:effectLst/>
          </c:spPr>
          <c:marker>
            <c:symbol val="none"/>
          </c:marker>
          <c:val>
            <c:numRef>
              <c:f>'soc pol.mon'!$B$10:$U$10</c:f>
              <c:numCache>
                <c:formatCode>General</c:formatCode>
                <c:ptCount val="20"/>
                <c:pt idx="0">
                  <c:v>-9.9546183974982896E-2</c:v>
                </c:pt>
                <c:pt idx="1">
                  <c:v>-0.12126866292223901</c:v>
                </c:pt>
                <c:pt idx="2">
                  <c:v>-0.12819481973751001</c:v>
                </c:pt>
                <c:pt idx="3">
                  <c:v>-0.124970136547775</c:v>
                </c:pt>
                <c:pt idx="4">
                  <c:v>-0.115645310699625</c:v>
                </c:pt>
                <c:pt idx="5">
                  <c:v>-0.10323747109666701</c:v>
                </c:pt>
                <c:pt idx="6">
                  <c:v>-8.9791674565313798E-2</c:v>
                </c:pt>
                <c:pt idx="7">
                  <c:v>-7.6587155860222494E-2</c:v>
                </c:pt>
                <c:pt idx="8">
                  <c:v>-6.4352339711449602E-2</c:v>
                </c:pt>
                <c:pt idx="9">
                  <c:v>-5.3443639220798603E-2</c:v>
                </c:pt>
                <c:pt idx="10">
                  <c:v>-4.3979717505802499E-2</c:v>
                </c:pt>
                <c:pt idx="11">
                  <c:v>-3.5936233507944997E-2</c:v>
                </c:pt>
                <c:pt idx="12">
                  <c:v>-2.9209667437335399E-2</c:v>
                </c:pt>
                <c:pt idx="13">
                  <c:v>-2.36585740272677E-2</c:v>
                </c:pt>
                <c:pt idx="14">
                  <c:v>-1.91291162058214E-2</c:v>
                </c:pt>
                <c:pt idx="15">
                  <c:v>-1.54700523860587E-2</c:v>
                </c:pt>
                <c:pt idx="16">
                  <c:v>-1.2540881706980801E-2</c:v>
                </c:pt>
                <c:pt idx="17">
                  <c:v>-1.0215697974764701E-2</c:v>
                </c:pt>
                <c:pt idx="18">
                  <c:v>-8.3844523293841195E-3</c:v>
                </c:pt>
                <c:pt idx="19">
                  <c:v>-6.9527244013496397E-3</c:v>
                </c:pt>
              </c:numCache>
            </c:numRef>
          </c:val>
          <c:smooth val="0"/>
          <c:extLst>
            <c:ext xmlns:c16="http://schemas.microsoft.com/office/drawing/2014/chart" uri="{C3380CC4-5D6E-409C-BE32-E72D297353CC}">
              <c16:uniqueId val="{00000003-C9CA-43E4-8319-E7936B508828}"/>
            </c:ext>
          </c:extLst>
        </c:ser>
        <c:dLbls>
          <c:showLegendKey val="0"/>
          <c:showVal val="0"/>
          <c:showCatName val="0"/>
          <c:showSerName val="0"/>
          <c:showPercent val="0"/>
          <c:showBubbleSize val="0"/>
        </c:dLbls>
        <c:marker val="1"/>
        <c:smooth val="0"/>
        <c:axId val="1835401327"/>
        <c:axId val="1835398415"/>
      </c:lineChart>
      <c:catAx>
        <c:axId val="19099013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9647"/>
        <c:crosses val="autoZero"/>
        <c:auto val="1"/>
        <c:lblAlgn val="ctr"/>
        <c:lblOffset val="100"/>
        <c:noMultiLvlLbl val="0"/>
      </c:catAx>
      <c:valAx>
        <c:axId val="190989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901311"/>
        <c:crosses val="autoZero"/>
        <c:crossBetween val="between"/>
      </c:valAx>
      <c:valAx>
        <c:axId val="18353984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401327"/>
        <c:crosses val="max"/>
        <c:crossBetween val="between"/>
      </c:valAx>
      <c:catAx>
        <c:axId val="1835401327"/>
        <c:scaling>
          <c:orientation val="minMax"/>
        </c:scaling>
        <c:delete val="1"/>
        <c:axPos val="b"/>
        <c:majorTickMark val="out"/>
        <c:minorTickMark val="none"/>
        <c:tickLblPos val="nextTo"/>
        <c:crossAx val="183539841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Output</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pol.mon'!$B$37:$U$37</c:f>
              <c:numCache>
                <c:formatCode>General</c:formatCode>
                <c:ptCount val="20"/>
                <c:pt idx="0">
                  <c:v>-1.2278270310939099</c:v>
                </c:pt>
                <c:pt idx="1">
                  <c:v>-0.88185987058318505</c:v>
                </c:pt>
                <c:pt idx="2">
                  <c:v>-0.56586550796811297</c:v>
                </c:pt>
                <c:pt idx="3">
                  <c:v>-0.32453406568646398</c:v>
                </c:pt>
                <c:pt idx="4">
                  <c:v>-0.167053424743244</c:v>
                </c:pt>
                <c:pt idx="5">
                  <c:v>-8.0532374070969595E-2</c:v>
                </c:pt>
                <c:pt idx="6">
                  <c:v>-4.3672889007609697E-2</c:v>
                </c:pt>
                <c:pt idx="7">
                  <c:v>-3.5968055737669202E-2</c:v>
                </c:pt>
                <c:pt idx="8">
                  <c:v>-4.2002627964393503E-2</c:v>
                </c:pt>
                <c:pt idx="9">
                  <c:v>-5.2227232703330601E-2</c:v>
                </c:pt>
                <c:pt idx="10">
                  <c:v>-6.1874739740687801E-2</c:v>
                </c:pt>
                <c:pt idx="11">
                  <c:v>-6.9304340556470806E-2</c:v>
                </c:pt>
                <c:pt idx="12">
                  <c:v>-7.4513432042181194E-2</c:v>
                </c:pt>
                <c:pt idx="13">
                  <c:v>-7.8105232316602297E-2</c:v>
                </c:pt>
                <c:pt idx="14">
                  <c:v>-8.0719199465932007E-2</c:v>
                </c:pt>
                <c:pt idx="15">
                  <c:v>-8.2804927031133999E-2</c:v>
                </c:pt>
                <c:pt idx="16">
                  <c:v>-8.4596811437279498E-2</c:v>
                </c:pt>
                <c:pt idx="17">
                  <c:v>-8.6175066242333301E-2</c:v>
                </c:pt>
                <c:pt idx="18">
                  <c:v>-8.7541816948771597E-2</c:v>
                </c:pt>
                <c:pt idx="19">
                  <c:v>-8.8678884225544194E-2</c:v>
                </c:pt>
              </c:numCache>
            </c:numRef>
          </c:val>
          <c:smooth val="0"/>
          <c:extLst>
            <c:ext xmlns:c16="http://schemas.microsoft.com/office/drawing/2014/chart" uri="{C3380CC4-5D6E-409C-BE32-E72D297353CC}">
              <c16:uniqueId val="{00000000-1607-4791-A7E0-82FAB3AB852C}"/>
            </c:ext>
          </c:extLst>
        </c:ser>
        <c:ser>
          <c:idx val="2"/>
          <c:order val="2"/>
          <c:spPr>
            <a:ln w="28575" cap="rnd">
              <a:solidFill>
                <a:schemeClr val="accent3"/>
              </a:solidFill>
              <a:round/>
            </a:ln>
            <a:effectLst/>
          </c:spPr>
          <c:marker>
            <c:symbol val="none"/>
          </c:marker>
          <c:val>
            <c:numRef>
              <c:f>'soc pol.mon'!$B$23:$U$23</c:f>
              <c:numCache>
                <c:formatCode>General</c:formatCode>
                <c:ptCount val="20"/>
                <c:pt idx="0">
                  <c:v>-1.25431877989217</c:v>
                </c:pt>
                <c:pt idx="1">
                  <c:v>-0.903705398038255</c:v>
                </c:pt>
                <c:pt idx="2">
                  <c:v>-0.58202597030197001</c:v>
                </c:pt>
                <c:pt idx="3">
                  <c:v>-0.334842387999572</c:v>
                </c:pt>
                <c:pt idx="4">
                  <c:v>-0.172263155992255</c:v>
                </c:pt>
                <c:pt idx="5">
                  <c:v>-8.1972871808488904E-2</c:v>
                </c:pt>
                <c:pt idx="6">
                  <c:v>-4.2801904485941102E-2</c:v>
                </c:pt>
                <c:pt idx="7">
                  <c:v>-3.4019311070664998E-2</c:v>
                </c:pt>
                <c:pt idx="8">
                  <c:v>-3.9809540412250002E-2</c:v>
                </c:pt>
                <c:pt idx="9">
                  <c:v>-5.0211908569053797E-2</c:v>
                </c:pt>
                <c:pt idx="10">
                  <c:v>-6.0143069361743101E-2</c:v>
                </c:pt>
                <c:pt idx="11">
                  <c:v>-6.7779632974634296E-2</c:v>
                </c:pt>
                <c:pt idx="12">
                  <c:v>-7.3057320879342996E-2</c:v>
                </c:pt>
                <c:pt idx="13">
                  <c:v>-7.6599374584475299E-2</c:v>
                </c:pt>
                <c:pt idx="14">
                  <c:v>-7.9103170535006498E-2</c:v>
                </c:pt>
                <c:pt idx="15">
                  <c:v>-8.1079450171785097E-2</c:v>
                </c:pt>
                <c:pt idx="16">
                  <c:v>-8.2806695059900903E-2</c:v>
                </c:pt>
                <c:pt idx="17">
                  <c:v>-8.4385279157231693E-2</c:v>
                </c:pt>
                <c:pt idx="18">
                  <c:v>-8.5816047534933701E-2</c:v>
                </c:pt>
                <c:pt idx="19">
                  <c:v>-8.7065224370803704E-2</c:v>
                </c:pt>
              </c:numCache>
            </c:numRef>
          </c:val>
          <c:smooth val="0"/>
          <c:extLst>
            <c:ext xmlns:c16="http://schemas.microsoft.com/office/drawing/2014/chart" uri="{C3380CC4-5D6E-409C-BE32-E72D297353CC}">
              <c16:uniqueId val="{00000001-1607-4791-A7E0-82FAB3AB852C}"/>
            </c:ext>
          </c:extLst>
        </c:ser>
        <c:ser>
          <c:idx val="3"/>
          <c:order val="3"/>
          <c:spPr>
            <a:ln w="28575" cap="rnd">
              <a:solidFill>
                <a:schemeClr val="accent6"/>
              </a:solidFill>
              <a:round/>
            </a:ln>
            <a:effectLst/>
          </c:spPr>
          <c:marker>
            <c:symbol val="none"/>
          </c:marker>
          <c:val>
            <c:numRef>
              <c:f>'soc pol.mon'!$B$51:$U$51</c:f>
              <c:numCache>
                <c:formatCode>General</c:formatCode>
                <c:ptCount val="20"/>
                <c:pt idx="0">
                  <c:v>-1.1623055265622499</c:v>
                </c:pt>
                <c:pt idx="1">
                  <c:v>-0.82354739818350697</c:v>
                </c:pt>
                <c:pt idx="2">
                  <c:v>-0.52051239464725496</c:v>
                </c:pt>
                <c:pt idx="3">
                  <c:v>-0.29233831167408703</c:v>
                </c:pt>
                <c:pt idx="4">
                  <c:v>-0.14536187229418801</c:v>
                </c:pt>
                <c:pt idx="5">
                  <c:v>-6.5994064993333296E-2</c:v>
                </c:pt>
                <c:pt idx="6">
                  <c:v>-3.33462087032785E-2</c:v>
                </c:pt>
                <c:pt idx="7">
                  <c:v>-2.7709661168330499E-2</c:v>
                </c:pt>
                <c:pt idx="8">
                  <c:v>-3.4452518604894102E-2</c:v>
                </c:pt>
                <c:pt idx="9">
                  <c:v>-4.4621398934452799E-2</c:v>
                </c:pt>
                <c:pt idx="10">
                  <c:v>-5.3833387505676497E-2</c:v>
                </c:pt>
                <c:pt idx="11">
                  <c:v>-6.0666429942784802E-2</c:v>
                </c:pt>
                <c:pt idx="12">
                  <c:v>-6.5233613264751994E-2</c:v>
                </c:pt>
                <c:pt idx="13">
                  <c:v>-6.8200688489980593E-2</c:v>
                </c:pt>
                <c:pt idx="14">
                  <c:v>-7.0245737485720397E-2</c:v>
                </c:pt>
                <c:pt idx="15">
                  <c:v>-7.18450906146018E-2</c:v>
                </c:pt>
                <c:pt idx="16">
                  <c:v>-7.3250171609629405E-2</c:v>
                </c:pt>
                <c:pt idx="17">
                  <c:v>-7.4547447200586703E-2</c:v>
                </c:pt>
                <c:pt idx="18">
                  <c:v>-7.5734163258857706E-2</c:v>
                </c:pt>
                <c:pt idx="19">
                  <c:v>-7.6777806740608398E-2</c:v>
                </c:pt>
              </c:numCache>
            </c:numRef>
          </c:val>
          <c:smooth val="0"/>
          <c:extLst>
            <c:ext xmlns:c16="http://schemas.microsoft.com/office/drawing/2014/chart" uri="{C3380CC4-5D6E-409C-BE32-E72D297353CC}">
              <c16:uniqueId val="{00000002-1607-4791-A7E0-82FAB3AB852C}"/>
            </c:ext>
          </c:extLst>
        </c:ser>
        <c:dLbls>
          <c:showLegendKey val="0"/>
          <c:showVal val="0"/>
          <c:showCatName val="0"/>
          <c:showSerName val="0"/>
          <c:showPercent val="0"/>
          <c:showBubbleSize val="0"/>
        </c:dLbls>
        <c:marker val="1"/>
        <c:smooth val="0"/>
        <c:axId val="1575110079"/>
        <c:axId val="1575110495"/>
      </c:lineChart>
      <c:lineChart>
        <c:grouping val="standard"/>
        <c:varyColors val="0"/>
        <c:ser>
          <c:idx val="0"/>
          <c:order val="0"/>
          <c:spPr>
            <a:ln w="28575" cap="rnd">
              <a:solidFill>
                <a:schemeClr val="accent1"/>
              </a:solidFill>
              <a:round/>
            </a:ln>
            <a:effectLst/>
          </c:spPr>
          <c:marker>
            <c:symbol val="none"/>
          </c:marker>
          <c:val>
            <c:numRef>
              <c:f>'soc pol.mon'!$B$9:$U$9</c:f>
              <c:numCache>
                <c:formatCode>General</c:formatCode>
                <c:ptCount val="20"/>
                <c:pt idx="0">
                  <c:v>-0.13520847660396701</c:v>
                </c:pt>
                <c:pt idx="1">
                  <c:v>-0.12785245366496401</c:v>
                </c:pt>
                <c:pt idx="2">
                  <c:v>-0.11509260724095299</c:v>
                </c:pt>
                <c:pt idx="3">
                  <c:v>-9.99813325529679E-2</c:v>
                </c:pt>
                <c:pt idx="4">
                  <c:v>-8.4559040832868304E-2</c:v>
                </c:pt>
                <c:pt idx="5">
                  <c:v>-7.00588292932771E-2</c:v>
                </c:pt>
                <c:pt idx="6">
                  <c:v>-5.7129698729674799E-2</c:v>
                </c:pt>
                <c:pt idx="7">
                  <c:v>-4.6027819763462902E-2</c:v>
                </c:pt>
                <c:pt idx="8">
                  <c:v>-3.6763423088316899E-2</c:v>
                </c:pt>
                <c:pt idx="9">
                  <c:v>-2.92060309154678E-2</c:v>
                </c:pt>
                <c:pt idx="10">
                  <c:v>-2.3155731888493802E-2</c:v>
                </c:pt>
                <c:pt idx="11">
                  <c:v>-1.8388850658844502E-2</c:v>
                </c:pt>
                <c:pt idx="12">
                  <c:v>-1.4685336869252601E-2</c:v>
                </c:pt>
                <c:pt idx="13">
                  <c:v>-1.18436935749848E-2</c:v>
                </c:pt>
                <c:pt idx="14">
                  <c:v>-9.6877940365480697E-3</c:v>
                </c:pt>
                <c:pt idx="15">
                  <c:v>-8.0686895959551901E-3</c:v>
                </c:pt>
                <c:pt idx="16">
                  <c:v>-6.8635342636298498E-3</c:v>
                </c:pt>
                <c:pt idx="17">
                  <c:v>-5.9730246554501303E-3</c:v>
                </c:pt>
                <c:pt idx="18">
                  <c:v>-8.8359853196351402E-4</c:v>
                </c:pt>
                <c:pt idx="19">
                  <c:v>-7.2529254146047595E-4</c:v>
                </c:pt>
              </c:numCache>
            </c:numRef>
          </c:val>
          <c:smooth val="0"/>
          <c:extLst>
            <c:ext xmlns:c16="http://schemas.microsoft.com/office/drawing/2014/chart" uri="{C3380CC4-5D6E-409C-BE32-E72D297353CC}">
              <c16:uniqueId val="{00000003-1607-4791-A7E0-82FAB3AB852C}"/>
            </c:ext>
          </c:extLst>
        </c:ser>
        <c:dLbls>
          <c:showLegendKey val="0"/>
          <c:showVal val="0"/>
          <c:showCatName val="0"/>
          <c:showSerName val="0"/>
          <c:showPercent val="0"/>
          <c:showBubbleSize val="0"/>
        </c:dLbls>
        <c:marker val="1"/>
        <c:smooth val="0"/>
        <c:axId val="1835580911"/>
        <c:axId val="1835579663"/>
      </c:lineChart>
      <c:catAx>
        <c:axId val="15751100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495"/>
        <c:crosses val="autoZero"/>
        <c:auto val="1"/>
        <c:lblAlgn val="ctr"/>
        <c:lblOffset val="100"/>
        <c:noMultiLvlLbl val="0"/>
      </c:catAx>
      <c:valAx>
        <c:axId val="157511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079"/>
        <c:crosses val="autoZero"/>
        <c:crossBetween val="between"/>
      </c:valAx>
      <c:valAx>
        <c:axId val="1835579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580911"/>
        <c:crosses val="max"/>
        <c:crossBetween val="between"/>
      </c:valAx>
      <c:catAx>
        <c:axId val="1835580911"/>
        <c:scaling>
          <c:orientation val="minMax"/>
        </c:scaling>
        <c:delete val="1"/>
        <c:axPos val="b"/>
        <c:majorTickMark val="out"/>
        <c:minorTickMark val="none"/>
        <c:tickLblPos val="nextTo"/>
        <c:crossAx val="1835579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RO"/>
              <a:t>bank capital</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pol.mon'!$B$42:$U$42</c:f>
              <c:numCache>
                <c:formatCode>General</c:formatCode>
                <c:ptCount val="20"/>
                <c:pt idx="0">
                  <c:v>0.71999468817938395</c:v>
                </c:pt>
                <c:pt idx="1">
                  <c:v>1.41176096933546</c:v>
                </c:pt>
                <c:pt idx="2">
                  <c:v>1.4403984983001099</c:v>
                </c:pt>
                <c:pt idx="3">
                  <c:v>0.89907432916211905</c:v>
                </c:pt>
                <c:pt idx="4">
                  <c:v>0.112235545462937</c:v>
                </c:pt>
                <c:pt idx="5">
                  <c:v>-0.63248773117700796</c:v>
                </c:pt>
                <c:pt idx="6">
                  <c:v>-1.1726385916683999</c:v>
                </c:pt>
                <c:pt idx="7">
                  <c:v>-1.46460084266099</c:v>
                </c:pt>
                <c:pt idx="8">
                  <c:v>-1.5416880223423</c:v>
                </c:pt>
                <c:pt idx="9">
                  <c:v>-1.4703632419413</c:v>
                </c:pt>
                <c:pt idx="10">
                  <c:v>-1.31894573683107</c:v>
                </c:pt>
                <c:pt idx="11">
                  <c:v>-1.1412190186976501</c:v>
                </c:pt>
                <c:pt idx="12">
                  <c:v>-0.97167786550352298</c:v>
                </c:pt>
                <c:pt idx="13">
                  <c:v>-0.82765222523261195</c:v>
                </c:pt>
                <c:pt idx="14">
                  <c:v>-0.71423360339417696</c:v>
                </c:pt>
                <c:pt idx="15">
                  <c:v>-0.62936474130375997</c:v>
                </c:pt>
                <c:pt idx="16">
                  <c:v>-0.56781643288266503</c:v>
                </c:pt>
                <c:pt idx="17">
                  <c:v>-0.52373279861075195</c:v>
                </c:pt>
                <c:pt idx="18">
                  <c:v>-0.49194473670280597</c:v>
                </c:pt>
                <c:pt idx="19">
                  <c:v>-0.46843568976390798</c:v>
                </c:pt>
              </c:numCache>
            </c:numRef>
          </c:val>
          <c:smooth val="0"/>
          <c:extLst>
            <c:ext xmlns:c16="http://schemas.microsoft.com/office/drawing/2014/chart" uri="{C3380CC4-5D6E-409C-BE32-E72D297353CC}">
              <c16:uniqueId val="{00000000-DB7C-4D1C-8B0F-60A0219DBAB9}"/>
            </c:ext>
          </c:extLst>
        </c:ser>
        <c:ser>
          <c:idx val="2"/>
          <c:order val="2"/>
          <c:spPr>
            <a:ln w="28575" cap="rnd">
              <a:solidFill>
                <a:schemeClr val="accent3"/>
              </a:solidFill>
              <a:round/>
            </a:ln>
            <a:effectLst/>
          </c:spPr>
          <c:marker>
            <c:symbol val="none"/>
          </c:marker>
          <c:val>
            <c:numRef>
              <c:f>'soc pol.mon'!$B$28:$U$28</c:f>
              <c:numCache>
                <c:formatCode>General</c:formatCode>
                <c:ptCount val="20"/>
                <c:pt idx="0">
                  <c:v>0.72632022433146004</c:v>
                </c:pt>
                <c:pt idx="1">
                  <c:v>1.52073583643073</c:v>
                </c:pt>
                <c:pt idx="2">
                  <c:v>1.6298091711057301</c:v>
                </c:pt>
                <c:pt idx="3">
                  <c:v>1.1120712674576201</c:v>
                </c:pt>
                <c:pt idx="4">
                  <c:v>0.29714588032322797</c:v>
                </c:pt>
                <c:pt idx="5">
                  <c:v>-0.50825176725018695</c:v>
                </c:pt>
                <c:pt idx="6">
                  <c:v>-1.121400469268</c:v>
                </c:pt>
                <c:pt idx="7">
                  <c:v>-1.4828565642766001</c:v>
                </c:pt>
                <c:pt idx="8">
                  <c:v>-1.61619439632065</c:v>
                </c:pt>
                <c:pt idx="9">
                  <c:v>-1.5837465644148101</c:v>
                </c:pt>
                <c:pt idx="10">
                  <c:v>-1.45387209439653</c:v>
                </c:pt>
                <c:pt idx="11">
                  <c:v>-1.2829196039109001</c:v>
                </c:pt>
                <c:pt idx="12">
                  <c:v>-1.1090544205287101</c:v>
                </c:pt>
                <c:pt idx="13">
                  <c:v>-0.95337192689098105</c:v>
                </c:pt>
                <c:pt idx="14">
                  <c:v>-0.82423629883913896</c:v>
                </c:pt>
                <c:pt idx="15">
                  <c:v>-0.72212421726882803</c:v>
                </c:pt>
                <c:pt idx="16">
                  <c:v>-0.64358340458670704</c:v>
                </c:pt>
                <c:pt idx="17">
                  <c:v>-0.583881371825271</c:v>
                </c:pt>
                <c:pt idx="18">
                  <c:v>-0.53846586401329</c:v>
                </c:pt>
                <c:pt idx="19">
                  <c:v>-0.50357418884695504</c:v>
                </c:pt>
              </c:numCache>
            </c:numRef>
          </c:val>
          <c:smooth val="0"/>
          <c:extLst>
            <c:ext xmlns:c16="http://schemas.microsoft.com/office/drawing/2014/chart" uri="{C3380CC4-5D6E-409C-BE32-E72D297353CC}">
              <c16:uniqueId val="{00000001-DB7C-4D1C-8B0F-60A0219DBAB9}"/>
            </c:ext>
          </c:extLst>
        </c:ser>
        <c:ser>
          <c:idx val="3"/>
          <c:order val="3"/>
          <c:spPr>
            <a:ln w="28575" cap="rnd">
              <a:solidFill>
                <a:schemeClr val="accent6"/>
              </a:solidFill>
              <a:round/>
            </a:ln>
            <a:effectLst/>
          </c:spPr>
          <c:marker>
            <c:symbol val="none"/>
          </c:marker>
          <c:val>
            <c:numRef>
              <c:f>'soc pol.mon'!$B$56:$U$56</c:f>
              <c:numCache>
                <c:formatCode>General</c:formatCode>
                <c:ptCount val="20"/>
                <c:pt idx="0">
                  <c:v>0.65258213467717496</c:v>
                </c:pt>
                <c:pt idx="1">
                  <c:v>1.37730696153386</c:v>
                </c:pt>
                <c:pt idx="2">
                  <c:v>1.45601877998962</c:v>
                </c:pt>
                <c:pt idx="3">
                  <c:v>0.970920958566722</c:v>
                </c:pt>
                <c:pt idx="4">
                  <c:v>0.24149732365415799</c:v>
                </c:pt>
                <c:pt idx="5">
                  <c:v>-0.47393793337121798</c:v>
                </c:pt>
                <c:pt idx="6">
                  <c:v>-1.0151635436511399</c:v>
                </c:pt>
                <c:pt idx="7">
                  <c:v>-1.3317072474696099</c:v>
                </c:pt>
                <c:pt idx="8">
                  <c:v>-1.4468201819252</c:v>
                </c:pt>
                <c:pt idx="9">
                  <c:v>-1.41724249490579</c:v>
                </c:pt>
                <c:pt idx="10">
                  <c:v>-1.3038384843233899</c:v>
                </c:pt>
                <c:pt idx="11">
                  <c:v>-1.15588609653992</c:v>
                </c:pt>
                <c:pt idx="12">
                  <c:v>-1.00613270676897</c:v>
                </c:pt>
                <c:pt idx="13">
                  <c:v>-0.87224827890381096</c:v>
                </c:pt>
                <c:pt idx="14">
                  <c:v>-0.76093849334233699</c:v>
                </c:pt>
                <c:pt idx="15">
                  <c:v>-0.67230647026875101</c:v>
                </c:pt>
                <c:pt idx="16">
                  <c:v>-0.60329783463828301</c:v>
                </c:pt>
                <c:pt idx="17">
                  <c:v>-0.54992959909065997</c:v>
                </c:pt>
                <c:pt idx="18">
                  <c:v>-0.50846726335458903</c:v>
                </c:pt>
                <c:pt idx="19">
                  <c:v>-0.47587809482669702</c:v>
                </c:pt>
              </c:numCache>
            </c:numRef>
          </c:val>
          <c:smooth val="0"/>
          <c:extLst>
            <c:ext xmlns:c16="http://schemas.microsoft.com/office/drawing/2014/chart" uri="{C3380CC4-5D6E-409C-BE32-E72D297353CC}">
              <c16:uniqueId val="{00000002-DB7C-4D1C-8B0F-60A0219DBAB9}"/>
            </c:ext>
          </c:extLst>
        </c:ser>
        <c:dLbls>
          <c:showLegendKey val="0"/>
          <c:showVal val="0"/>
          <c:showCatName val="0"/>
          <c:showSerName val="0"/>
          <c:showPercent val="0"/>
          <c:showBubbleSize val="0"/>
        </c:dLbls>
        <c:marker val="1"/>
        <c:smooth val="0"/>
        <c:axId val="1955560687"/>
        <c:axId val="1955561103"/>
      </c:lineChart>
      <c:lineChart>
        <c:grouping val="standard"/>
        <c:varyColors val="0"/>
        <c:ser>
          <c:idx val="0"/>
          <c:order val="0"/>
          <c:spPr>
            <a:ln w="28575" cap="rnd">
              <a:solidFill>
                <a:schemeClr val="accent1"/>
              </a:solidFill>
              <a:round/>
            </a:ln>
            <a:effectLst/>
          </c:spPr>
          <c:marker>
            <c:symbol val="none"/>
          </c:marker>
          <c:val>
            <c:numRef>
              <c:f>'soc pol.mon'!$B$14:$U$14</c:f>
              <c:numCache>
                <c:formatCode>General</c:formatCode>
                <c:ptCount val="20"/>
                <c:pt idx="0">
                  <c:v>5.0436633029050902E-2</c:v>
                </c:pt>
                <c:pt idx="1">
                  <c:v>0.131001891993549</c:v>
                </c:pt>
                <c:pt idx="2">
                  <c:v>0.26998683876917101</c:v>
                </c:pt>
                <c:pt idx="3">
                  <c:v>0.39118276916724398</c:v>
                </c:pt>
                <c:pt idx="4">
                  <c:v>0.44807100128593902</c:v>
                </c:pt>
                <c:pt idx="5">
                  <c:v>0.42928028282170799</c:v>
                </c:pt>
                <c:pt idx="6">
                  <c:v>0.34679281242944199</c:v>
                </c:pt>
                <c:pt idx="7">
                  <c:v>0.22307721359692301</c:v>
                </c:pt>
                <c:pt idx="8">
                  <c:v>8.1907599560622699E-2</c:v>
                </c:pt>
                <c:pt idx="9">
                  <c:v>-5.6753440604040903E-2</c:v>
                </c:pt>
                <c:pt idx="10">
                  <c:v>-0.17878613113185801</c:v>
                </c:pt>
                <c:pt idx="11">
                  <c:v>-0.27600742339768702</c:v>
                </c:pt>
                <c:pt idx="12">
                  <c:v>-0.34525345211653802</c:v>
                </c:pt>
                <c:pt idx="13">
                  <c:v>-0.38708147949984101</c:v>
                </c:pt>
                <c:pt idx="14">
                  <c:v>-0.40446846093595901</c:v>
                </c:pt>
                <c:pt idx="15">
                  <c:v>-0.40169856722914699</c:v>
                </c:pt>
                <c:pt idx="16">
                  <c:v>-0.38351147954020398</c:v>
                </c:pt>
                <c:pt idx="17">
                  <c:v>-0.35451253652979597</c:v>
                </c:pt>
                <c:pt idx="18">
                  <c:v>-0.31880978354092798</c:v>
                </c:pt>
                <c:pt idx="19">
                  <c:v>-0.27982918070045998</c:v>
                </c:pt>
              </c:numCache>
            </c:numRef>
          </c:val>
          <c:smooth val="0"/>
          <c:extLst>
            <c:ext xmlns:c16="http://schemas.microsoft.com/office/drawing/2014/chart" uri="{C3380CC4-5D6E-409C-BE32-E72D297353CC}">
              <c16:uniqueId val="{00000003-DB7C-4D1C-8B0F-60A0219DBAB9}"/>
            </c:ext>
          </c:extLst>
        </c:ser>
        <c:dLbls>
          <c:showLegendKey val="0"/>
          <c:showVal val="0"/>
          <c:showCatName val="0"/>
          <c:showSerName val="0"/>
          <c:showPercent val="0"/>
          <c:showBubbleSize val="0"/>
        </c:dLbls>
        <c:marker val="1"/>
        <c:smooth val="0"/>
        <c:axId val="1910037551"/>
        <c:axId val="1910039631"/>
      </c:lineChart>
      <c:catAx>
        <c:axId val="19555606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1103"/>
        <c:crosses val="autoZero"/>
        <c:auto val="1"/>
        <c:lblAlgn val="ctr"/>
        <c:lblOffset val="100"/>
        <c:noMultiLvlLbl val="0"/>
      </c:catAx>
      <c:valAx>
        <c:axId val="195556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0687"/>
        <c:crosses val="autoZero"/>
        <c:crossBetween val="between"/>
      </c:valAx>
      <c:valAx>
        <c:axId val="19100396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037551"/>
        <c:crosses val="max"/>
        <c:crossBetween val="between"/>
      </c:valAx>
      <c:catAx>
        <c:axId val="1910037551"/>
        <c:scaling>
          <c:orientation val="minMax"/>
        </c:scaling>
        <c:delete val="1"/>
        <c:axPos val="b"/>
        <c:majorTickMark val="out"/>
        <c:minorTickMark val="none"/>
        <c:tickLblPos val="nextTo"/>
        <c:crossAx val="19100396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producivitate'!$B$33:$U$33</c:f>
              <c:numCache>
                <c:formatCode>General</c:formatCode>
                <c:ptCount val="20"/>
                <c:pt idx="0">
                  <c:v>-2.42720844600596</c:v>
                </c:pt>
                <c:pt idx="1">
                  <c:v>-2.9774619364749801</c:v>
                </c:pt>
                <c:pt idx="2">
                  <c:v>-2.2561748327126501</c:v>
                </c:pt>
                <c:pt idx="3">
                  <c:v>-1.1342947462533599</c:v>
                </c:pt>
                <c:pt idx="4">
                  <c:v>-0.16818379678408099</c:v>
                </c:pt>
                <c:pt idx="5">
                  <c:v>0.43134771906473002</c:v>
                </c:pt>
                <c:pt idx="6">
                  <c:v>0.67556785984119805</c:v>
                </c:pt>
                <c:pt idx="7">
                  <c:v>0.67165329449050304</c:v>
                </c:pt>
                <c:pt idx="8">
                  <c:v>0.53898388214971504</c:v>
                </c:pt>
                <c:pt idx="9">
                  <c:v>0.36906364951816201</c:v>
                </c:pt>
                <c:pt idx="10">
                  <c:v>0.215736331470333</c:v>
                </c:pt>
                <c:pt idx="11">
                  <c:v>0.101228698871731</c:v>
                </c:pt>
                <c:pt idx="12">
                  <c:v>2.73994033777787E-2</c:v>
                </c:pt>
                <c:pt idx="13">
                  <c:v>-1.3805789171508201E-2</c:v>
                </c:pt>
                <c:pt idx="14">
                  <c:v>-3.3065939585108499E-2</c:v>
                </c:pt>
                <c:pt idx="15">
                  <c:v>-3.9735492345096803E-2</c:v>
                </c:pt>
                <c:pt idx="16">
                  <c:v>-4.0409911857563402E-2</c:v>
                </c:pt>
                <c:pt idx="17">
                  <c:v>-3.8974934275088899E-2</c:v>
                </c:pt>
                <c:pt idx="18">
                  <c:v>-3.7294972448028298E-2</c:v>
                </c:pt>
                <c:pt idx="19">
                  <c:v>-3.6003417521020403E-2</c:v>
                </c:pt>
              </c:numCache>
            </c:numRef>
          </c:val>
          <c:smooth val="0"/>
          <c:extLst>
            <c:ext xmlns:c16="http://schemas.microsoft.com/office/drawing/2014/chart" uri="{C3380CC4-5D6E-409C-BE32-E72D297353CC}">
              <c16:uniqueId val="{00000000-67DC-4944-A4E0-84654EE9FFE2}"/>
            </c:ext>
          </c:extLst>
        </c:ser>
        <c:ser>
          <c:idx val="2"/>
          <c:order val="2"/>
          <c:spPr>
            <a:ln w="28575" cap="rnd">
              <a:solidFill>
                <a:schemeClr val="accent6"/>
              </a:solidFill>
              <a:round/>
            </a:ln>
            <a:effectLst/>
          </c:spPr>
          <c:marker>
            <c:symbol val="none"/>
          </c:marker>
          <c:val>
            <c:numRef>
              <c:f>'soc producivitate'!$B$18:$U$18</c:f>
              <c:numCache>
                <c:formatCode>General</c:formatCode>
                <c:ptCount val="20"/>
                <c:pt idx="0">
                  <c:v>-2.7880336941974</c:v>
                </c:pt>
                <c:pt idx="1">
                  <c:v>-3.4480764369800401</c:v>
                </c:pt>
                <c:pt idx="2">
                  <c:v>-2.6430371865627298</c:v>
                </c:pt>
                <c:pt idx="3">
                  <c:v>-1.36903896638395</c:v>
                </c:pt>
                <c:pt idx="4">
                  <c:v>-0.27197355647951799</c:v>
                </c:pt>
                <c:pt idx="5">
                  <c:v>0.42154776462634902</c:v>
                </c:pt>
                <c:pt idx="6">
                  <c:v>0.72071228962010703</c:v>
                </c:pt>
                <c:pt idx="7">
                  <c:v>0.74043794383318395</c:v>
                </c:pt>
                <c:pt idx="8">
                  <c:v>0.610997805694527</c:v>
                </c:pt>
                <c:pt idx="9">
                  <c:v>0.43350841758694902</c:v>
                </c:pt>
                <c:pt idx="10">
                  <c:v>0.268459021601548</c:v>
                </c:pt>
                <c:pt idx="11">
                  <c:v>0.14183925487399701</c:v>
                </c:pt>
                <c:pt idx="12">
                  <c:v>5.7197858711419497E-2</c:v>
                </c:pt>
                <c:pt idx="13">
                  <c:v>6.9674756103002E-3</c:v>
                </c:pt>
                <c:pt idx="14">
                  <c:v>-1.96029707398464E-2</c:v>
                </c:pt>
                <c:pt idx="15">
                  <c:v>-3.2122387679464702E-2</c:v>
                </c:pt>
                <c:pt idx="16">
                  <c:v>-3.74502093083635E-2</c:v>
                </c:pt>
                <c:pt idx="17">
                  <c:v>-3.9691460157612803E-2</c:v>
                </c:pt>
                <c:pt idx="18">
                  <c:v>-4.0883887336369301E-2</c:v>
                </c:pt>
                <c:pt idx="19">
                  <c:v>-4.1801593606462399E-2</c:v>
                </c:pt>
              </c:numCache>
            </c:numRef>
          </c:val>
          <c:smooth val="0"/>
          <c:extLst>
            <c:ext xmlns:c16="http://schemas.microsoft.com/office/drawing/2014/chart" uri="{C3380CC4-5D6E-409C-BE32-E72D297353CC}">
              <c16:uniqueId val="{00000001-67DC-4944-A4E0-84654EE9FFE2}"/>
            </c:ext>
          </c:extLst>
        </c:ser>
        <c:ser>
          <c:idx val="3"/>
          <c:order val="3"/>
          <c:spPr>
            <a:ln w="28575" cap="rnd">
              <a:solidFill>
                <a:schemeClr val="accent4"/>
              </a:solidFill>
              <a:round/>
            </a:ln>
            <a:effectLst/>
          </c:spPr>
          <c:marker>
            <c:symbol val="none"/>
          </c:marker>
          <c:val>
            <c:numRef>
              <c:f>'soc producivitate'!$B$47:$U$47</c:f>
              <c:numCache>
                <c:formatCode>General</c:formatCode>
                <c:ptCount val="20"/>
                <c:pt idx="0">
                  <c:v>-2.48311680438723</c:v>
                </c:pt>
                <c:pt idx="1">
                  <c:v>-3.0065923917269801</c:v>
                </c:pt>
                <c:pt idx="2">
                  <c:v>-2.2228133983265899</c:v>
                </c:pt>
                <c:pt idx="3">
                  <c:v>-1.04772969313136</c:v>
                </c:pt>
                <c:pt idx="4">
                  <c:v>-5.98370491317117E-2</c:v>
                </c:pt>
                <c:pt idx="5">
                  <c:v>0.529566360679259</c:v>
                </c:pt>
                <c:pt idx="6">
                  <c:v>0.74319943954430201</c:v>
                </c:pt>
                <c:pt idx="7">
                  <c:v>0.70217571377412702</c:v>
                </c:pt>
                <c:pt idx="8">
                  <c:v>0.53657723688506898</c:v>
                </c:pt>
                <c:pt idx="9">
                  <c:v>0.34349039170286</c:v>
                </c:pt>
                <c:pt idx="10">
                  <c:v>0.17784762019582301</c:v>
                </c:pt>
                <c:pt idx="11">
                  <c:v>6.0138099388976601E-2</c:v>
                </c:pt>
                <c:pt idx="12">
                  <c:v>-1.06690836752597E-2</c:v>
                </c:pt>
                <c:pt idx="13">
                  <c:v>-4.5484266953039101E-2</c:v>
                </c:pt>
                <c:pt idx="14">
                  <c:v>-5.7202417175090503E-2</c:v>
                </c:pt>
                <c:pt idx="15">
                  <c:v>-5.6598842824739301E-2</c:v>
                </c:pt>
                <c:pt idx="16">
                  <c:v>-5.1002194603699799E-2</c:v>
                </c:pt>
                <c:pt idx="17">
                  <c:v>-4.4550144998816398E-2</c:v>
                </c:pt>
                <c:pt idx="18">
                  <c:v>-3.9079627565057097E-2</c:v>
                </c:pt>
                <c:pt idx="19">
                  <c:v>-3.5067675715725798E-2</c:v>
                </c:pt>
              </c:numCache>
            </c:numRef>
          </c:val>
          <c:smooth val="0"/>
          <c:extLst>
            <c:ext xmlns:c16="http://schemas.microsoft.com/office/drawing/2014/chart" uri="{C3380CC4-5D6E-409C-BE32-E72D297353CC}">
              <c16:uniqueId val="{00000002-67DC-4944-A4E0-84654EE9FFE2}"/>
            </c:ext>
          </c:extLst>
        </c:ser>
        <c:dLbls>
          <c:showLegendKey val="0"/>
          <c:showVal val="0"/>
          <c:showCatName val="0"/>
          <c:showSerName val="0"/>
          <c:showPercent val="0"/>
          <c:showBubbleSize val="0"/>
        </c:dLbls>
        <c:marker val="1"/>
        <c:smooth val="0"/>
        <c:axId val="1736539887"/>
        <c:axId val="1736540303"/>
      </c:lineChart>
      <c:lineChart>
        <c:grouping val="standard"/>
        <c:varyColors val="0"/>
        <c:ser>
          <c:idx val="0"/>
          <c:order val="0"/>
          <c:spPr>
            <a:ln w="28575" cap="rnd">
              <a:solidFill>
                <a:schemeClr val="accent1"/>
              </a:solidFill>
              <a:round/>
            </a:ln>
            <a:effectLst/>
          </c:spPr>
          <c:marker>
            <c:symbol val="none"/>
          </c:marker>
          <c:val>
            <c:numRef>
              <c:f>'soc producivitate'!$B$4:$U$4</c:f>
              <c:numCache>
                <c:formatCode>General</c:formatCode>
                <c:ptCount val="20"/>
                <c:pt idx="0">
                  <c:v>-0.28347567636688198</c:v>
                </c:pt>
                <c:pt idx="1">
                  <c:v>-0.497120159549921</c:v>
                </c:pt>
                <c:pt idx="2">
                  <c:v>-0.61423664686657897</c:v>
                </c:pt>
                <c:pt idx="3">
                  <c:v>-0.64261629527005304</c:v>
                </c:pt>
                <c:pt idx="4">
                  <c:v>-0.60485555961099002</c:v>
                </c:pt>
                <c:pt idx="5">
                  <c:v>-0.52602640071566398</c:v>
                </c:pt>
                <c:pt idx="6">
                  <c:v>-0.42775199537848801</c:v>
                </c:pt>
                <c:pt idx="7">
                  <c:v>-0.326145821542771</c:v>
                </c:pt>
                <c:pt idx="8">
                  <c:v>-0.231781023842104</c:v>
                </c:pt>
                <c:pt idx="9">
                  <c:v>-0.150571700068928</c:v>
                </c:pt>
                <c:pt idx="10">
                  <c:v>-8.4935852786577101E-2</c:v>
                </c:pt>
                <c:pt idx="11">
                  <c:v>-3.4915183673593503E-2</c:v>
                </c:pt>
                <c:pt idx="12">
                  <c:v>8.9111873501934702E-4</c:v>
                </c:pt>
                <c:pt idx="13">
                  <c:v>2.4618983822772798E-2</c:v>
                </c:pt>
                <c:pt idx="14" formatCode="0.00E+00">
                  <c:v>3.8645969658709603E-2</c:v>
                </c:pt>
                <c:pt idx="15">
                  <c:v>4.5276077678288999E-2</c:v>
                </c:pt>
                <c:pt idx="16">
                  <c:v>4.65610440867055E-2</c:v>
                </c:pt>
                <c:pt idx="17">
                  <c:v>4.4218832378936299E-2</c:v>
                </c:pt>
                <c:pt idx="18">
                  <c:v>3.9616459683059303E-2</c:v>
                </c:pt>
                <c:pt idx="19">
                  <c:v>3.3791734421887702E-2</c:v>
                </c:pt>
              </c:numCache>
            </c:numRef>
          </c:val>
          <c:smooth val="0"/>
          <c:extLst>
            <c:ext xmlns:c16="http://schemas.microsoft.com/office/drawing/2014/chart" uri="{C3380CC4-5D6E-409C-BE32-E72D297353CC}">
              <c16:uniqueId val="{00000003-67DC-4944-A4E0-84654EE9FFE2}"/>
            </c:ext>
          </c:extLst>
        </c:ser>
        <c:dLbls>
          <c:showLegendKey val="0"/>
          <c:showVal val="0"/>
          <c:showCatName val="0"/>
          <c:showSerName val="0"/>
          <c:showPercent val="0"/>
          <c:showBubbleSize val="0"/>
        </c:dLbls>
        <c:marker val="1"/>
        <c:smooth val="0"/>
        <c:axId val="1733862287"/>
        <c:axId val="1733862703"/>
      </c:lineChart>
      <c:catAx>
        <c:axId val="17365398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40303"/>
        <c:crosses val="autoZero"/>
        <c:auto val="1"/>
        <c:lblAlgn val="ctr"/>
        <c:lblOffset val="100"/>
        <c:noMultiLvlLbl val="0"/>
      </c:catAx>
      <c:valAx>
        <c:axId val="173654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39887"/>
        <c:crosses val="autoZero"/>
        <c:crossBetween val="between"/>
      </c:valAx>
      <c:valAx>
        <c:axId val="173386270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862287"/>
        <c:crosses val="max"/>
        <c:crossBetween val="between"/>
      </c:valAx>
      <c:catAx>
        <c:axId val="1733862287"/>
        <c:scaling>
          <c:orientation val="minMax"/>
        </c:scaling>
        <c:delete val="1"/>
        <c:axPos val="b"/>
        <c:majorTickMark val="out"/>
        <c:minorTickMark val="none"/>
        <c:tickLblPos val="nextTo"/>
        <c:crossAx val="173386270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producivitate'!$B$34:$U$34</c:f>
              <c:numCache>
                <c:formatCode>General</c:formatCode>
                <c:ptCount val="20"/>
                <c:pt idx="0">
                  <c:v>-2.2325302374749301</c:v>
                </c:pt>
                <c:pt idx="1">
                  <c:v>-3.0698645270760001</c:v>
                </c:pt>
                <c:pt idx="2">
                  <c:v>-2.7074706699250402</c:v>
                </c:pt>
                <c:pt idx="3">
                  <c:v>-1.75384319080808</c:v>
                </c:pt>
                <c:pt idx="4">
                  <c:v>-0.73320927849519102</c:v>
                </c:pt>
                <c:pt idx="5">
                  <c:v>5.7951546282553099E-2</c:v>
                </c:pt>
                <c:pt idx="6">
                  <c:v>0.52763477400374603</c:v>
                </c:pt>
                <c:pt idx="7">
                  <c:v>0.711111340875345</c:v>
                </c:pt>
                <c:pt idx="8">
                  <c:v>0.69689972863520599</c:v>
                </c:pt>
                <c:pt idx="9">
                  <c:v>0.57687096061426602</c:v>
                </c:pt>
                <c:pt idx="10">
                  <c:v>0.421710583685659</c:v>
                </c:pt>
                <c:pt idx="11">
                  <c:v>0.274792154430125</c:v>
                </c:pt>
                <c:pt idx="12">
                  <c:v>0.156168063929842</c:v>
                </c:pt>
                <c:pt idx="13">
                  <c:v>7.0178761359245695E-2</c:v>
                </c:pt>
                <c:pt idx="14">
                  <c:v>1.27795328319862E-2</c:v>
                </c:pt>
                <c:pt idx="15">
                  <c:v>-2.3102227864760599E-2</c:v>
                </c:pt>
                <c:pt idx="16">
                  <c:v>-4.44296472903307E-2</c:v>
                </c:pt>
                <c:pt idx="17">
                  <c:v>-5.6683464221213502E-2</c:v>
                </c:pt>
                <c:pt idx="18">
                  <c:v>-6.3603508300193595E-2</c:v>
                </c:pt>
                <c:pt idx="19">
                  <c:v>-6.7476956950139694E-2</c:v>
                </c:pt>
              </c:numCache>
            </c:numRef>
          </c:val>
          <c:smooth val="0"/>
          <c:extLst>
            <c:ext xmlns:c16="http://schemas.microsoft.com/office/drawing/2014/chart" uri="{C3380CC4-5D6E-409C-BE32-E72D297353CC}">
              <c16:uniqueId val="{00000000-FA19-4D51-AFC9-A85A620A26B9}"/>
            </c:ext>
          </c:extLst>
        </c:ser>
        <c:ser>
          <c:idx val="2"/>
          <c:order val="2"/>
          <c:spPr>
            <a:ln w="28575" cap="rnd">
              <a:solidFill>
                <a:schemeClr val="accent6"/>
              </a:solidFill>
              <a:round/>
            </a:ln>
            <a:effectLst/>
          </c:spPr>
          <c:marker>
            <c:symbol val="none"/>
          </c:marker>
          <c:val>
            <c:numRef>
              <c:f>'soc producivitate'!$B$19:$U$19</c:f>
              <c:numCache>
                <c:formatCode>General</c:formatCode>
                <c:ptCount val="20"/>
                <c:pt idx="0">
                  <c:v>-2.7397329533916701</c:v>
                </c:pt>
                <c:pt idx="1">
                  <c:v>-3.7704722572356801</c:v>
                </c:pt>
                <c:pt idx="2">
                  <c:v>-3.33420761764356</c:v>
                </c:pt>
                <c:pt idx="3">
                  <c:v>-2.1828886946999102</c:v>
                </c:pt>
                <c:pt idx="4">
                  <c:v>-0.958501628428023</c:v>
                </c:pt>
                <c:pt idx="5">
                  <c:v>-5.5378002559258697E-3</c:v>
                </c:pt>
                <c:pt idx="6">
                  <c:v>0.568967729908469</c:v>
                </c:pt>
                <c:pt idx="7">
                  <c:v>0.80614030909782697</c:v>
                </c:pt>
                <c:pt idx="8">
                  <c:v>0.80896125513841699</c:v>
                </c:pt>
                <c:pt idx="9">
                  <c:v>0.68417646377586605</c:v>
                </c:pt>
                <c:pt idx="10">
                  <c:v>0.51392298846818796</c:v>
                </c:pt>
                <c:pt idx="11">
                  <c:v>0.34881032178694199</c:v>
                </c:pt>
                <c:pt idx="12">
                  <c:v>0.21265938128683201</c:v>
                </c:pt>
                <c:pt idx="13">
                  <c:v>0.111306522983106</c:v>
                </c:pt>
                <c:pt idx="14">
                  <c:v>4.0984853667541503E-2</c:v>
                </c:pt>
                <c:pt idx="15">
                  <c:v>-5.6059259147835903E-3</c:v>
                </c:pt>
                <c:pt idx="16">
                  <c:v>-3.5776139886310801E-2</c:v>
                </c:pt>
                <c:pt idx="17">
                  <c:v>-5.5315082230111799E-2</c:v>
                </c:pt>
                <c:pt idx="18">
                  <c:v>-6.8199104170916694E-2</c:v>
                </c:pt>
                <c:pt idx="19">
                  <c:v>-7.6896614378627604E-2</c:v>
                </c:pt>
              </c:numCache>
            </c:numRef>
          </c:val>
          <c:smooth val="0"/>
          <c:extLst>
            <c:ext xmlns:c16="http://schemas.microsoft.com/office/drawing/2014/chart" uri="{C3380CC4-5D6E-409C-BE32-E72D297353CC}">
              <c16:uniqueId val="{00000001-FA19-4D51-AFC9-A85A620A26B9}"/>
            </c:ext>
          </c:extLst>
        </c:ser>
        <c:ser>
          <c:idx val="3"/>
          <c:order val="3"/>
          <c:tx>
            <c:strRef>
              <c:f>'soc producivitate'!$B$48:$U$48</c:f>
              <c:strCache>
                <c:ptCount val="20"/>
                <c:pt idx="0">
                  <c:v>-2.257623272</c:v>
                </c:pt>
                <c:pt idx="1">
                  <c:v>-3.065483747</c:v>
                </c:pt>
                <c:pt idx="2">
                  <c:v>-2.644982588</c:v>
                </c:pt>
                <c:pt idx="3">
                  <c:v>-1.639024442</c:v>
                </c:pt>
                <c:pt idx="4">
                  <c:v>-0.593548937</c:v>
                </c:pt>
                <c:pt idx="5">
                  <c:v>0.190436403</c:v>
                </c:pt>
                <c:pt idx="6">
                  <c:v>0.628695455</c:v>
                </c:pt>
                <c:pt idx="7">
                  <c:v>0.76919401</c:v>
                </c:pt>
                <c:pt idx="8">
                  <c:v>0.712238959</c:v>
                </c:pt>
                <c:pt idx="9">
                  <c:v>0.557585098</c:v>
                </c:pt>
                <c:pt idx="10">
                  <c:v>0.379364292</c:v>
                </c:pt>
                <c:pt idx="11">
                  <c:v>0.220890616</c:v>
                </c:pt>
                <c:pt idx="12">
                  <c:v>0.100085508</c:v>
                </c:pt>
                <c:pt idx="13">
                  <c:v>0.018389639</c:v>
                </c:pt>
                <c:pt idx="14">
                  <c:v>-0.031019852</c:v>
                </c:pt>
                <c:pt idx="15">
                  <c:v>-0.057419476</c:v>
                </c:pt>
                <c:pt idx="16">
                  <c:v>-0.069282338</c:v>
                </c:pt>
                <c:pt idx="17">
                  <c:v>-0.072980272</c:v>
                </c:pt>
                <c:pt idx="18">
                  <c:v>-0.07267901</c:v>
                </c:pt>
                <c:pt idx="19">
                  <c:v>-0.070784423</c:v>
                </c:pt>
              </c:strCache>
            </c:strRef>
          </c:tx>
          <c:spPr>
            <a:ln w="28575" cap="rnd">
              <a:solidFill>
                <a:schemeClr val="accent4"/>
              </a:solidFill>
              <a:round/>
            </a:ln>
            <a:effectLst/>
          </c:spPr>
          <c:marker>
            <c:symbol val="none"/>
          </c:marker>
          <c:val>
            <c:numRef>
              <c:f>'soc producivitate'!$B$48:$U$48</c:f>
              <c:numCache>
                <c:formatCode>General</c:formatCode>
                <c:ptCount val="20"/>
                <c:pt idx="0">
                  <c:v>-2.2576232718353499</c:v>
                </c:pt>
                <c:pt idx="1">
                  <c:v>-3.06548374720259</c:v>
                </c:pt>
                <c:pt idx="2">
                  <c:v>-2.6449825879870899</c:v>
                </c:pt>
                <c:pt idx="3">
                  <c:v>-1.6390244416538799</c:v>
                </c:pt>
                <c:pt idx="4">
                  <c:v>-0.59354893660855101</c:v>
                </c:pt>
                <c:pt idx="5">
                  <c:v>0.19043640301069001</c:v>
                </c:pt>
                <c:pt idx="6">
                  <c:v>0.62869545460199505</c:v>
                </c:pt>
                <c:pt idx="7">
                  <c:v>0.76919401041668001</c:v>
                </c:pt>
                <c:pt idx="8">
                  <c:v>0.71223895850017604</c:v>
                </c:pt>
                <c:pt idx="9">
                  <c:v>0.55758509839711001</c:v>
                </c:pt>
                <c:pt idx="10">
                  <c:v>0.379364292034999</c:v>
                </c:pt>
                <c:pt idx="11">
                  <c:v>0.220890615897849</c:v>
                </c:pt>
                <c:pt idx="12">
                  <c:v>0.10008550804804101</c:v>
                </c:pt>
                <c:pt idx="13">
                  <c:v>1.8389638757117001E-2</c:v>
                </c:pt>
                <c:pt idx="14">
                  <c:v>-3.1019852022836001E-2</c:v>
                </c:pt>
                <c:pt idx="15">
                  <c:v>-5.7419475689078202E-2</c:v>
                </c:pt>
                <c:pt idx="16">
                  <c:v>-6.9282338109623698E-2</c:v>
                </c:pt>
                <c:pt idx="17">
                  <c:v>-7.2980272061837298E-2</c:v>
                </c:pt>
                <c:pt idx="18">
                  <c:v>-7.2679010186170095E-2</c:v>
                </c:pt>
                <c:pt idx="19">
                  <c:v>-7.0784423436344002E-2</c:v>
                </c:pt>
              </c:numCache>
            </c:numRef>
          </c:val>
          <c:smooth val="0"/>
          <c:extLst>
            <c:ext xmlns:c16="http://schemas.microsoft.com/office/drawing/2014/chart" uri="{C3380CC4-5D6E-409C-BE32-E72D297353CC}">
              <c16:uniqueId val="{00000002-FA19-4D51-AFC9-A85A620A26B9}"/>
            </c:ext>
          </c:extLst>
        </c:ser>
        <c:dLbls>
          <c:showLegendKey val="0"/>
          <c:showVal val="0"/>
          <c:showCatName val="0"/>
          <c:showSerName val="0"/>
          <c:showPercent val="0"/>
          <c:showBubbleSize val="0"/>
        </c:dLbls>
        <c:marker val="1"/>
        <c:smooth val="0"/>
        <c:axId val="1904892655"/>
        <c:axId val="1904893071"/>
      </c:lineChart>
      <c:lineChart>
        <c:grouping val="standard"/>
        <c:varyColors val="0"/>
        <c:ser>
          <c:idx val="0"/>
          <c:order val="0"/>
          <c:spPr>
            <a:ln w="28575" cap="rnd">
              <a:solidFill>
                <a:schemeClr val="accent1"/>
              </a:solidFill>
              <a:round/>
            </a:ln>
            <a:effectLst/>
          </c:spPr>
          <c:marker>
            <c:symbol val="none"/>
          </c:marker>
          <c:val>
            <c:numRef>
              <c:f>'soc producivitate'!$B$5:$U$5</c:f>
              <c:numCache>
                <c:formatCode>General</c:formatCode>
                <c:ptCount val="20"/>
                <c:pt idx="0">
                  <c:v>-0.29298835219782698</c:v>
                </c:pt>
                <c:pt idx="1">
                  <c:v>-0.51265883528147205</c:v>
                </c:pt>
                <c:pt idx="2">
                  <c:v>-0.63151569698766896</c:v>
                </c:pt>
                <c:pt idx="3">
                  <c:v>-0.65833096685680403</c:v>
                </c:pt>
                <c:pt idx="4">
                  <c:v>-0.61714097661859402</c:v>
                </c:pt>
                <c:pt idx="5">
                  <c:v>-0.53425977341408504</c:v>
                </c:pt>
                <c:pt idx="6">
                  <c:v>-0.43215313203871503</c:v>
                </c:pt>
                <c:pt idx="7">
                  <c:v>-0.327392705303089</c:v>
                </c:pt>
                <c:pt idx="8">
                  <c:v>-0.230718374172352</c:v>
                </c:pt>
                <c:pt idx="9">
                  <c:v>-0.14802295899472301</c:v>
                </c:pt>
                <c:pt idx="10">
                  <c:v>-8.1601510858574103E-2</c:v>
                </c:pt>
                <c:pt idx="11">
                  <c:v>-3.1332987462081803E-2</c:v>
                </c:pt>
                <c:pt idx="12">
                  <c:v>4.3468377498303602E-3</c:v>
                </c:pt>
                <c:pt idx="13">
                  <c:v>2.771666338875E-2</c:v>
                </c:pt>
                <c:pt idx="14">
                  <c:v>4.1267271034916703E-2</c:v>
                </c:pt>
                <c:pt idx="15">
                  <c:v>4.7385237868039297E-2</c:v>
                </c:pt>
                <c:pt idx="16">
                  <c:v>4.8177432033771297E-2</c:v>
                </c:pt>
                <c:pt idx="17">
                  <c:v>4.53946127164091E-2</c:v>
                </c:pt>
                <c:pt idx="18">
                  <c:v>4.0419758668558202E-2</c:v>
                </c:pt>
                <c:pt idx="19">
                  <c:v>3.4294856248613399E-2</c:v>
                </c:pt>
              </c:numCache>
            </c:numRef>
          </c:val>
          <c:smooth val="0"/>
          <c:extLst>
            <c:ext xmlns:c16="http://schemas.microsoft.com/office/drawing/2014/chart" uri="{C3380CC4-5D6E-409C-BE32-E72D297353CC}">
              <c16:uniqueId val="{00000003-FA19-4D51-AFC9-A85A620A26B9}"/>
            </c:ext>
          </c:extLst>
        </c:ser>
        <c:dLbls>
          <c:showLegendKey val="0"/>
          <c:showVal val="0"/>
          <c:showCatName val="0"/>
          <c:showSerName val="0"/>
          <c:showPercent val="0"/>
          <c:showBubbleSize val="0"/>
        </c:dLbls>
        <c:marker val="1"/>
        <c:smooth val="0"/>
        <c:axId val="1730954079"/>
        <c:axId val="1730953663"/>
      </c:lineChart>
      <c:catAx>
        <c:axId val="1904892655"/>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3071"/>
        <c:crosses val="autoZero"/>
        <c:auto val="1"/>
        <c:lblAlgn val="ctr"/>
        <c:lblOffset val="100"/>
        <c:noMultiLvlLbl val="0"/>
      </c:catAx>
      <c:valAx>
        <c:axId val="1904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2655"/>
        <c:crosses val="autoZero"/>
        <c:crossBetween val="between"/>
      </c:valAx>
      <c:valAx>
        <c:axId val="1730953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4079"/>
        <c:crosses val="max"/>
        <c:crossBetween val="between"/>
      </c:valAx>
      <c:catAx>
        <c:axId val="1730954079"/>
        <c:scaling>
          <c:orientation val="minMax"/>
        </c:scaling>
        <c:delete val="1"/>
        <c:axPos val="b"/>
        <c:majorTickMark val="out"/>
        <c:minorTickMark val="none"/>
        <c:tickLblPos val="nextTo"/>
        <c:crossAx val="1730953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producivitate'!$B$36:$U$36</c:f>
              <c:numCache>
                <c:formatCode>General</c:formatCode>
                <c:ptCount val="20"/>
                <c:pt idx="0">
                  <c:v>-4.4173573479201602</c:v>
                </c:pt>
                <c:pt idx="1">
                  <c:v>-3.8960203214572902</c:v>
                </c:pt>
                <c:pt idx="2">
                  <c:v>-3.44754565595326</c:v>
                </c:pt>
                <c:pt idx="3">
                  <c:v>-3.4478714881854802</c:v>
                </c:pt>
                <c:pt idx="4">
                  <c:v>-3.8463908908900399</c:v>
                </c:pt>
                <c:pt idx="5">
                  <c:v>-4.4364355670098199</c:v>
                </c:pt>
                <c:pt idx="6">
                  <c:v>-5.0123389167935102</c:v>
                </c:pt>
                <c:pt idx="7">
                  <c:v>-5.4367041311322204</c:v>
                </c:pt>
                <c:pt idx="8">
                  <c:v>-5.6506753706108803</c:v>
                </c:pt>
                <c:pt idx="9">
                  <c:v>-5.6563364428299998</c:v>
                </c:pt>
                <c:pt idx="10">
                  <c:v>-5.4913479450738096</c:v>
                </c:pt>
                <c:pt idx="11">
                  <c:v>-5.2067807362564098</c:v>
                </c:pt>
                <c:pt idx="12">
                  <c:v>-4.8522188892898699</c:v>
                </c:pt>
                <c:pt idx="13">
                  <c:v>-4.4680947362465702</c:v>
                </c:pt>
                <c:pt idx="14">
                  <c:v>-4.0833967325296801</c:v>
                </c:pt>
                <c:pt idx="15">
                  <c:v>-3.7165525601754199</c:v>
                </c:pt>
                <c:pt idx="16">
                  <c:v>-3.3776958143471099</c:v>
                </c:pt>
                <c:pt idx="17">
                  <c:v>-3.0711560544596401</c:v>
                </c:pt>
                <c:pt idx="18">
                  <c:v>-2.7975821814369501</c:v>
                </c:pt>
                <c:pt idx="19">
                  <c:v>-2.5555077515307998</c:v>
                </c:pt>
              </c:numCache>
            </c:numRef>
          </c:val>
          <c:smooth val="0"/>
          <c:extLst>
            <c:ext xmlns:c16="http://schemas.microsoft.com/office/drawing/2014/chart" uri="{C3380CC4-5D6E-409C-BE32-E72D297353CC}">
              <c16:uniqueId val="{00000000-0B5B-463A-8495-845FDFF075B1}"/>
            </c:ext>
          </c:extLst>
        </c:ser>
        <c:ser>
          <c:idx val="2"/>
          <c:order val="2"/>
          <c:spPr>
            <a:ln w="28575" cap="rnd">
              <a:solidFill>
                <a:schemeClr val="accent6"/>
              </a:solidFill>
              <a:round/>
            </a:ln>
            <a:effectLst/>
          </c:spPr>
          <c:marker>
            <c:symbol val="none"/>
          </c:marker>
          <c:val>
            <c:numRef>
              <c:f>'soc producivitate'!$B$21:$U$21</c:f>
              <c:numCache>
                <c:formatCode>General</c:formatCode>
                <c:ptCount val="20"/>
                <c:pt idx="0">
                  <c:v>-4.6934157898053304</c:v>
                </c:pt>
                <c:pt idx="1">
                  <c:v>-3.8945838399189698</c:v>
                </c:pt>
                <c:pt idx="2">
                  <c:v>-3.3650153566570702</c:v>
                </c:pt>
                <c:pt idx="3">
                  <c:v>-3.42738222660748</c:v>
                </c:pt>
                <c:pt idx="4">
                  <c:v>-3.95822033132887</c:v>
                </c:pt>
                <c:pt idx="5">
                  <c:v>-4.7045433578744902</c:v>
                </c:pt>
                <c:pt idx="6">
                  <c:v>-5.4291751267302297</c:v>
                </c:pt>
                <c:pt idx="7">
                  <c:v>-5.9762782118387801</c:v>
                </c:pt>
                <c:pt idx="8">
                  <c:v>-6.2793929181071899</c:v>
                </c:pt>
                <c:pt idx="9">
                  <c:v>-6.3404155624357896</c:v>
                </c:pt>
                <c:pt idx="10">
                  <c:v>-6.2009695770786397</c:v>
                </c:pt>
                <c:pt idx="11">
                  <c:v>-5.9178027415150902</c:v>
                </c:pt>
                <c:pt idx="12">
                  <c:v>-5.5463884560027497</c:v>
                </c:pt>
                <c:pt idx="13">
                  <c:v>-5.1325012187073202</c:v>
                </c:pt>
                <c:pt idx="14">
                  <c:v>-4.7096393668218504</c:v>
                </c:pt>
                <c:pt idx="15">
                  <c:v>-4.2998732570398204</c:v>
                </c:pt>
                <c:pt idx="16">
                  <c:v>-3.9161823212671698</c:v>
                </c:pt>
                <c:pt idx="17">
                  <c:v>-3.5650457974694199</c:v>
                </c:pt>
                <c:pt idx="18">
                  <c:v>-3.2486674326622502</c:v>
                </c:pt>
                <c:pt idx="19">
                  <c:v>-2.9666355836420699</c:v>
                </c:pt>
              </c:numCache>
            </c:numRef>
          </c:val>
          <c:smooth val="0"/>
          <c:extLst>
            <c:ext xmlns:c16="http://schemas.microsoft.com/office/drawing/2014/chart" uri="{C3380CC4-5D6E-409C-BE32-E72D297353CC}">
              <c16:uniqueId val="{00000001-0B5B-463A-8495-845FDFF075B1}"/>
            </c:ext>
          </c:extLst>
        </c:ser>
        <c:ser>
          <c:idx val="3"/>
          <c:order val="3"/>
          <c:spPr>
            <a:ln w="28575" cap="rnd">
              <a:solidFill>
                <a:schemeClr val="accent4"/>
              </a:solidFill>
              <a:round/>
            </a:ln>
            <a:effectLst/>
          </c:spPr>
          <c:marker>
            <c:symbol val="none"/>
          </c:marker>
          <c:val>
            <c:numRef>
              <c:f>'soc producivitate'!$B$50:$U$50</c:f>
              <c:numCache>
                <c:formatCode>General</c:formatCode>
                <c:ptCount val="20"/>
                <c:pt idx="0">
                  <c:v>-4.4740410310337504</c:v>
                </c:pt>
                <c:pt idx="1">
                  <c:v>-3.9795171498725499</c:v>
                </c:pt>
                <c:pt idx="2">
                  <c:v>-3.6137456931594998</c:v>
                </c:pt>
                <c:pt idx="3">
                  <c:v>-3.7238492243447801</c:v>
                </c:pt>
                <c:pt idx="4">
                  <c:v>-4.2224292096297003</c:v>
                </c:pt>
                <c:pt idx="5">
                  <c:v>-4.8749196324886004</c:v>
                </c:pt>
                <c:pt idx="6">
                  <c:v>-5.4635816679201001</c:v>
                </c:pt>
                <c:pt idx="7">
                  <c:v>-5.8537549077809103</c:v>
                </c:pt>
                <c:pt idx="8">
                  <c:v>-5.9989842777842997</c:v>
                </c:pt>
                <c:pt idx="9">
                  <c:v>-5.9175019432423701</c:v>
                </c:pt>
                <c:pt idx="10">
                  <c:v>-5.6621945338076198</c:v>
                </c:pt>
                <c:pt idx="11">
                  <c:v>-5.2957319394201896</c:v>
                </c:pt>
                <c:pt idx="12">
                  <c:v>-4.8747750439454496</c:v>
                </c:pt>
                <c:pt idx="13">
                  <c:v>-4.44266680578753</c:v>
                </c:pt>
                <c:pt idx="14">
                  <c:v>-4.0281350259942297</c:v>
                </c:pt>
                <c:pt idx="15">
                  <c:v>-3.6473290931350602</c:v>
                </c:pt>
                <c:pt idx="16">
                  <c:v>-3.3071068997145399</c:v>
                </c:pt>
                <c:pt idx="17">
                  <c:v>-3.0082853540879202</c:v>
                </c:pt>
                <c:pt idx="18">
                  <c:v>-2.7482507036360202</c:v>
                </c:pt>
                <c:pt idx="19">
                  <c:v>-2.52278251375881</c:v>
                </c:pt>
              </c:numCache>
            </c:numRef>
          </c:val>
          <c:smooth val="0"/>
          <c:extLst>
            <c:ext xmlns:c16="http://schemas.microsoft.com/office/drawing/2014/chart" uri="{C3380CC4-5D6E-409C-BE32-E72D297353CC}">
              <c16:uniqueId val="{00000002-0B5B-463A-8495-845FDFF075B1}"/>
            </c:ext>
          </c:extLst>
        </c:ser>
        <c:dLbls>
          <c:showLegendKey val="0"/>
          <c:showVal val="0"/>
          <c:showCatName val="0"/>
          <c:showSerName val="0"/>
          <c:showPercent val="0"/>
          <c:showBubbleSize val="0"/>
        </c:dLbls>
        <c:marker val="1"/>
        <c:smooth val="0"/>
        <c:axId val="1833368943"/>
        <c:axId val="1833366447"/>
      </c:lineChart>
      <c:lineChart>
        <c:grouping val="standard"/>
        <c:varyColors val="0"/>
        <c:ser>
          <c:idx val="0"/>
          <c:order val="0"/>
          <c:spPr>
            <a:ln w="28575" cap="rnd">
              <a:solidFill>
                <a:schemeClr val="accent1"/>
              </a:solidFill>
              <a:round/>
            </a:ln>
            <a:effectLst/>
          </c:spPr>
          <c:marker>
            <c:symbol val="none"/>
          </c:marker>
          <c:val>
            <c:numRef>
              <c:f>'soc producivitate'!$B$7:$U$7</c:f>
              <c:numCache>
                <c:formatCode>General</c:formatCode>
                <c:ptCount val="20"/>
                <c:pt idx="0">
                  <c:v>0.18586578009563201</c:v>
                </c:pt>
                <c:pt idx="1">
                  <c:v>0.424677392030546</c:v>
                </c:pt>
                <c:pt idx="2">
                  <c:v>0.65716472792933101</c:v>
                </c:pt>
                <c:pt idx="3">
                  <c:v>0.86485111855341801</c:v>
                </c:pt>
                <c:pt idx="4">
                  <c:v>1.0370797617458301</c:v>
                </c:pt>
                <c:pt idx="5">
                  <c:v>1.16724170629144</c:v>
                </c:pt>
                <c:pt idx="6">
                  <c:v>1.2529072489617401</c:v>
                </c:pt>
                <c:pt idx="7">
                  <c:v>1.2955764724910099</c:v>
                </c:pt>
                <c:pt idx="8">
                  <c:v>1.2998142516586699</c:v>
                </c:pt>
                <c:pt idx="9">
                  <c:v>1.2721236142016401</c:v>
                </c:pt>
                <c:pt idx="10">
                  <c:v>1.21986084184182</c:v>
                </c:pt>
                <c:pt idx="11">
                  <c:v>1.15035851044892</c:v>
                </c:pt>
                <c:pt idx="12">
                  <c:v>1.07031247525772</c:v>
                </c:pt>
                <c:pt idx="13">
                  <c:v>0.98542102349475902</c:v>
                </c:pt>
                <c:pt idx="14">
                  <c:v>0.90023110466408296</c:v>
                </c:pt>
                <c:pt idx="15">
                  <c:v>0.81813612404513603</c:v>
                </c:pt>
                <c:pt idx="16">
                  <c:v>0.74147247584707199</c:v>
                </c:pt>
                <c:pt idx="17">
                  <c:v>0.67167091120911204</c:v>
                </c:pt>
                <c:pt idx="18">
                  <c:v>0.60942966150894795</c:v>
                </c:pt>
                <c:pt idx="19">
                  <c:v>0.55488655568288103</c:v>
                </c:pt>
              </c:numCache>
            </c:numRef>
          </c:val>
          <c:smooth val="0"/>
          <c:extLst>
            <c:ext xmlns:c16="http://schemas.microsoft.com/office/drawing/2014/chart" uri="{C3380CC4-5D6E-409C-BE32-E72D297353CC}">
              <c16:uniqueId val="{00000003-0B5B-463A-8495-845FDFF075B1}"/>
            </c:ext>
          </c:extLst>
        </c:ser>
        <c:dLbls>
          <c:showLegendKey val="0"/>
          <c:showVal val="0"/>
          <c:showCatName val="0"/>
          <c:showSerName val="0"/>
          <c:showPercent val="0"/>
          <c:showBubbleSize val="0"/>
        </c:dLbls>
        <c:marker val="1"/>
        <c:smooth val="0"/>
        <c:axId val="1838994959"/>
        <c:axId val="1730952831"/>
      </c:lineChart>
      <c:catAx>
        <c:axId val="18333689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447"/>
        <c:crosses val="autoZero"/>
        <c:auto val="1"/>
        <c:lblAlgn val="ctr"/>
        <c:lblOffset val="100"/>
        <c:noMultiLvlLbl val="0"/>
      </c:catAx>
      <c:valAx>
        <c:axId val="1833366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943"/>
        <c:crosses val="autoZero"/>
        <c:crossBetween val="between"/>
      </c:valAx>
      <c:valAx>
        <c:axId val="17309528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994959"/>
        <c:crosses val="max"/>
        <c:crossBetween val="between"/>
      </c:valAx>
      <c:catAx>
        <c:axId val="1838994959"/>
        <c:scaling>
          <c:orientation val="minMax"/>
        </c:scaling>
        <c:delete val="1"/>
        <c:axPos val="b"/>
        <c:majorTickMark val="out"/>
        <c:minorTickMark val="none"/>
        <c:tickLblPos val="nextTo"/>
        <c:crossAx val="17309528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growth of HICP Index</a:t>
            </a:r>
            <a:r>
              <a:rPr lang="ro-RO" sz="1000" baseline="0"/>
              <a:t>, Eurostat</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Sheet1!$D$2:$D$64</c:f>
              <c:numCache>
                <c:formatCode>General</c:formatCode>
                <c:ptCount val="63"/>
                <c:pt idx="0">
                  <c:v>0.28511237675403978</c:v>
                </c:pt>
                <c:pt idx="1">
                  <c:v>1.2272027868430757</c:v>
                </c:pt>
                <c:pt idx="2">
                  <c:v>1.5440723503508358</c:v>
                </c:pt>
                <c:pt idx="3">
                  <c:v>1.2139434478086986</c:v>
                </c:pt>
                <c:pt idx="4">
                  <c:v>0.26993371059576221</c:v>
                </c:pt>
                <c:pt idx="5">
                  <c:v>-1.5662878749187481E-2</c:v>
                </c:pt>
                <c:pt idx="6">
                  <c:v>0.60719890996987713</c:v>
                </c:pt>
                <c:pt idx="7">
                  <c:v>1.5523730413579595</c:v>
                </c:pt>
                <c:pt idx="8">
                  <c:v>-0.56555847354313515</c:v>
                </c:pt>
                <c:pt idx="9">
                  <c:v>-0.90624168259507476</c:v>
                </c:pt>
                <c:pt idx="10">
                  <c:v>0.39729977211937717</c:v>
                </c:pt>
                <c:pt idx="11">
                  <c:v>1.0671862426166601</c:v>
                </c:pt>
                <c:pt idx="12">
                  <c:v>-0.43314372611744423</c:v>
                </c:pt>
                <c:pt idx="13">
                  <c:v>2.3667270858015699</c:v>
                </c:pt>
                <c:pt idx="14">
                  <c:v>0.58526351456178682</c:v>
                </c:pt>
                <c:pt idx="15">
                  <c:v>1.1325518137816037</c:v>
                </c:pt>
                <c:pt idx="16">
                  <c:v>-0.44576453934248361</c:v>
                </c:pt>
                <c:pt idx="17">
                  <c:v>-1.9509280262679485</c:v>
                </c:pt>
                <c:pt idx="18">
                  <c:v>0.27060298542316508</c:v>
                </c:pt>
                <c:pt idx="19">
                  <c:v>0.49942158939475734</c:v>
                </c:pt>
                <c:pt idx="20">
                  <c:v>-0.74456053548228374</c:v>
                </c:pt>
                <c:pt idx="21">
                  <c:v>1.1116717563750789</c:v>
                </c:pt>
                <c:pt idx="22">
                  <c:v>-0.52564640284362474</c:v>
                </c:pt>
                <c:pt idx="23">
                  <c:v>0.38119215259611261</c:v>
                </c:pt>
                <c:pt idx="24">
                  <c:v>-0.7167861961579125</c:v>
                </c:pt>
                <c:pt idx="25">
                  <c:v>-2.1941706875059563</c:v>
                </c:pt>
                <c:pt idx="26">
                  <c:v>-0.29748516940626191</c:v>
                </c:pt>
                <c:pt idx="27">
                  <c:v>0.35262622757987971</c:v>
                </c:pt>
                <c:pt idx="28">
                  <c:v>-1.0590988910162058</c:v>
                </c:pt>
                <c:pt idx="29">
                  <c:v>-1.3078343192440256</c:v>
                </c:pt>
                <c:pt idx="30">
                  <c:v>-1.0990606769505895</c:v>
                </c:pt>
                <c:pt idx="31">
                  <c:v>7.8783290101827053E-2</c:v>
                </c:pt>
                <c:pt idx="32">
                  <c:v>-2.7272596135205918</c:v>
                </c:pt>
                <c:pt idx="33">
                  <c:v>-1.9027448482941334</c:v>
                </c:pt>
                <c:pt idx="34">
                  <c:v>-0.25929954133434352</c:v>
                </c:pt>
                <c:pt idx="35">
                  <c:v>-1.6924706638363518</c:v>
                </c:pt>
                <c:pt idx="36">
                  <c:v>-0.94815729120687253</c:v>
                </c:pt>
                <c:pt idx="37">
                  <c:v>-1.392954079499662</c:v>
                </c:pt>
                <c:pt idx="38">
                  <c:v>-0.20747697646248175</c:v>
                </c:pt>
                <c:pt idx="39">
                  <c:v>-1.2001539348337231</c:v>
                </c:pt>
                <c:pt idx="40">
                  <c:v>-0.67648392915537814</c:v>
                </c:pt>
                <c:pt idx="41">
                  <c:v>-0.72799059861716531</c:v>
                </c:pt>
                <c:pt idx="42">
                  <c:v>1.0224449872775065</c:v>
                </c:pt>
                <c:pt idx="43">
                  <c:v>0.18652620322104019</c:v>
                </c:pt>
                <c:pt idx="44">
                  <c:v>2.6377378564947929E-2</c:v>
                </c:pt>
                <c:pt idx="45">
                  <c:v>-0.76124017996872295</c:v>
                </c:pt>
                <c:pt idx="46">
                  <c:v>-0.61863465142868224</c:v>
                </c:pt>
                <c:pt idx="47">
                  <c:v>1.3594250224764148</c:v>
                </c:pt>
                <c:pt idx="48">
                  <c:v>-0.24909464636284406</c:v>
                </c:pt>
                <c:pt idx="49">
                  <c:v>-1.1590973507153635</c:v>
                </c:pt>
                <c:pt idx="50">
                  <c:v>-0.10660968767204126</c:v>
                </c:pt>
                <c:pt idx="51">
                  <c:v>2.1997753632942985E-2</c:v>
                </c:pt>
                <c:pt idx="52">
                  <c:v>-0.75858515955200323</c:v>
                </c:pt>
                <c:pt idx="53">
                  <c:v>-1.2648768362401563</c:v>
                </c:pt>
                <c:pt idx="54">
                  <c:v>-0.32446625201882684</c:v>
                </c:pt>
                <c:pt idx="55">
                  <c:v>0.67657001205479128</c:v>
                </c:pt>
                <c:pt idx="56">
                  <c:v>0.18838552916611517</c:v>
                </c:pt>
                <c:pt idx="57">
                  <c:v>0.4352329388043219</c:v>
                </c:pt>
                <c:pt idx="58">
                  <c:v>1.0672353548651947</c:v>
                </c:pt>
                <c:pt idx="59">
                  <c:v>3.4151574057808465</c:v>
                </c:pt>
                <c:pt idx="60">
                  <c:v>3.3944917581081335</c:v>
                </c:pt>
                <c:pt idx="61">
                  <c:v>0.80564321703074038</c:v>
                </c:pt>
                <c:pt idx="62">
                  <c:v>1.696887830926388</c:v>
                </c:pt>
              </c:numCache>
            </c:numRef>
          </c:val>
          <c:smooth val="0"/>
          <c:extLst>
            <c:ext xmlns:c16="http://schemas.microsoft.com/office/drawing/2014/chart" uri="{C3380CC4-5D6E-409C-BE32-E72D297353CC}">
              <c16:uniqueId val="{00000000-5D61-4C06-A78B-DA5BB55A8F78}"/>
            </c:ext>
          </c:extLst>
        </c:ser>
        <c:dLbls>
          <c:showLegendKey val="0"/>
          <c:showVal val="0"/>
          <c:showCatName val="0"/>
          <c:showSerName val="0"/>
          <c:showPercent val="0"/>
          <c:showBubbleSize val="0"/>
        </c:dLbls>
        <c:smooth val="0"/>
        <c:axId val="2114354192"/>
        <c:axId val="2114354608"/>
      </c:lineChart>
      <c:catAx>
        <c:axId val="211435419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354608"/>
        <c:crosses val="autoZero"/>
        <c:auto val="1"/>
        <c:lblAlgn val="ctr"/>
        <c:lblOffset val="100"/>
        <c:noMultiLvlLbl val="0"/>
      </c:catAx>
      <c:valAx>
        <c:axId val="2114354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354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producivitate'!$B$37:$U$37</c:f>
              <c:numCache>
                <c:formatCode>General</c:formatCode>
                <c:ptCount val="20"/>
                <c:pt idx="0">
                  <c:v>1.42358441335801</c:v>
                </c:pt>
                <c:pt idx="1">
                  <c:v>1.9324441037323401</c:v>
                </c:pt>
                <c:pt idx="2">
                  <c:v>1.5547716468452699</c:v>
                </c:pt>
                <c:pt idx="3">
                  <c:v>0.91257714517706801</c:v>
                </c:pt>
                <c:pt idx="4">
                  <c:v>0.34547653611474499</c:v>
                </c:pt>
                <c:pt idx="5">
                  <c:v>-2.21026087489236E-2</c:v>
                </c:pt>
                <c:pt idx="6">
                  <c:v>-0.19274540838290499</c:v>
                </c:pt>
                <c:pt idx="7">
                  <c:v>-0.22326249300419901</c:v>
                </c:pt>
                <c:pt idx="8">
                  <c:v>-0.17836083134574199</c:v>
                </c:pt>
                <c:pt idx="9">
                  <c:v>-0.108357603559966</c:v>
                </c:pt>
                <c:pt idx="10">
                  <c:v>-4.33772724614414E-2</c:v>
                </c:pt>
                <c:pt idx="11">
                  <c:v>3.70432604051985E-3</c:v>
                </c:pt>
                <c:pt idx="12">
                  <c:v>3.1292392139050697E-2</c:v>
                </c:pt>
                <c:pt idx="13">
                  <c:v>4.3389517697619298E-2</c:v>
                </c:pt>
                <c:pt idx="14">
                  <c:v>4.5563117701874503E-2</c:v>
                </c:pt>
                <c:pt idx="15">
                  <c:v>4.2718924161363303E-2</c:v>
                </c:pt>
                <c:pt idx="16">
                  <c:v>3.8265372860621497E-2</c:v>
                </c:pt>
                <c:pt idx="17">
                  <c:v>3.4115854352137397E-2</c:v>
                </c:pt>
                <c:pt idx="18">
                  <c:v>3.10632110720803E-2</c:v>
                </c:pt>
                <c:pt idx="19">
                  <c:v>2.9223144763420798E-2</c:v>
                </c:pt>
              </c:numCache>
            </c:numRef>
          </c:val>
          <c:smooth val="0"/>
          <c:extLst>
            <c:ext xmlns:c16="http://schemas.microsoft.com/office/drawing/2014/chart" uri="{C3380CC4-5D6E-409C-BE32-E72D297353CC}">
              <c16:uniqueId val="{00000000-BB54-4AA4-AFC4-25CD731503E2}"/>
            </c:ext>
          </c:extLst>
        </c:ser>
        <c:ser>
          <c:idx val="2"/>
          <c:order val="2"/>
          <c:spPr>
            <a:ln w="28575" cap="rnd">
              <a:solidFill>
                <a:schemeClr val="accent6"/>
              </a:solidFill>
              <a:round/>
            </a:ln>
            <a:effectLst/>
          </c:spPr>
          <c:marker>
            <c:symbol val="none"/>
          </c:marker>
          <c:val>
            <c:numRef>
              <c:f>'soc producivitate'!$B$22:$U$22</c:f>
              <c:numCache>
                <c:formatCode>General</c:formatCode>
                <c:ptCount val="20"/>
                <c:pt idx="0">
                  <c:v>1.5075741797997999</c:v>
                </c:pt>
                <c:pt idx="1">
                  <c:v>2.1546328444923701</c:v>
                </c:pt>
                <c:pt idx="2">
                  <c:v>1.7746304969398401</c:v>
                </c:pt>
                <c:pt idx="3">
                  <c:v>1.0612778539282901</c:v>
                </c:pt>
                <c:pt idx="4">
                  <c:v>0.41529054434033702</c:v>
                </c:pt>
                <c:pt idx="5">
                  <c:v>-1.15718027234948E-2</c:v>
                </c:pt>
                <c:pt idx="6">
                  <c:v>-0.21528884309674401</c:v>
                </c:pt>
                <c:pt idx="7">
                  <c:v>-0.25738677329843501</c:v>
                </c:pt>
                <c:pt idx="8">
                  <c:v>-0.21080713388050801</c:v>
                </c:pt>
                <c:pt idx="9">
                  <c:v>-0.13321746596614001</c:v>
                </c:pt>
                <c:pt idx="10">
                  <c:v>-5.9617234278334798E-2</c:v>
                </c:pt>
                <c:pt idx="11">
                  <c:v>-5.3367655072520401E-3</c:v>
                </c:pt>
                <c:pt idx="12">
                  <c:v>2.7280445060966899E-2</c:v>
                </c:pt>
                <c:pt idx="13">
                  <c:v>4.2418060203772298E-2</c:v>
                </c:pt>
                <c:pt idx="14">
                  <c:v>4.6176550699613003E-2</c:v>
                </c:pt>
                <c:pt idx="15">
                  <c:v>4.4013291107205497E-2</c:v>
                </c:pt>
                <c:pt idx="16">
                  <c:v>3.9765441830411398E-2</c:v>
                </c:pt>
                <c:pt idx="17">
                  <c:v>3.5626502859201999E-2</c:v>
                </c:pt>
                <c:pt idx="18">
                  <c:v>3.2547849533500497E-2</c:v>
                </c:pt>
                <c:pt idx="19">
                  <c:v>3.0722360940671899E-2</c:v>
                </c:pt>
              </c:numCache>
            </c:numRef>
          </c:val>
          <c:smooth val="0"/>
          <c:extLst>
            <c:ext xmlns:c16="http://schemas.microsoft.com/office/drawing/2014/chart" uri="{C3380CC4-5D6E-409C-BE32-E72D297353CC}">
              <c16:uniqueId val="{00000001-BB54-4AA4-AFC4-25CD731503E2}"/>
            </c:ext>
          </c:extLst>
        </c:ser>
        <c:ser>
          <c:idx val="3"/>
          <c:order val="3"/>
          <c:spPr>
            <a:ln w="28575" cap="rnd">
              <a:solidFill>
                <a:schemeClr val="accent4"/>
              </a:solidFill>
              <a:round/>
            </a:ln>
            <a:effectLst/>
          </c:spPr>
          <c:marker>
            <c:symbol val="none"/>
          </c:marker>
          <c:val>
            <c:numRef>
              <c:f>'soc producivitate'!$B$51:$U$51</c:f>
              <c:numCache>
                <c:formatCode>General</c:formatCode>
                <c:ptCount val="20"/>
                <c:pt idx="0">
                  <c:v>1.3959715426657899</c:v>
                </c:pt>
                <c:pt idx="1">
                  <c:v>1.89202294040416</c:v>
                </c:pt>
                <c:pt idx="2">
                  <c:v>1.5009256666624</c:v>
                </c:pt>
                <c:pt idx="3">
                  <c:v>0.85393676129325502</c:v>
                </c:pt>
                <c:pt idx="4">
                  <c:v>0.29290638197971902</c:v>
                </c:pt>
                <c:pt idx="5">
                  <c:v>-6.0882601839523397E-2</c:v>
                </c:pt>
                <c:pt idx="6">
                  <c:v>-0.215174592199389</c:v>
                </c:pt>
                <c:pt idx="7">
                  <c:v>-0.231251591940804</c:v>
                </c:pt>
                <c:pt idx="8">
                  <c:v>-0.17633910999847999</c:v>
                </c:pt>
                <c:pt idx="9">
                  <c:v>-0.101282689931509</c:v>
                </c:pt>
                <c:pt idx="10">
                  <c:v>-3.5371243766348898E-2</c:v>
                </c:pt>
                <c:pt idx="11">
                  <c:v>9.9469504961007295E-3</c:v>
                </c:pt>
                <c:pt idx="12">
                  <c:v>3.4491117634274801E-2</c:v>
                </c:pt>
                <c:pt idx="13">
                  <c:v>4.3330832886795199E-2</c:v>
                </c:pt>
                <c:pt idx="14">
                  <c:v>4.2661516890689199E-2</c:v>
                </c:pt>
                <c:pt idx="15">
                  <c:v>3.7639347765605201E-2</c:v>
                </c:pt>
                <c:pt idx="16">
                  <c:v>3.16706469217252E-2</c:v>
                </c:pt>
                <c:pt idx="17">
                  <c:v>2.6539051590987101E-2</c:v>
                </c:pt>
                <c:pt idx="18">
                  <c:v>2.2872775185078398E-2</c:v>
                </c:pt>
                <c:pt idx="19">
                  <c:v>2.06413332574584E-2</c:v>
                </c:pt>
              </c:numCache>
            </c:numRef>
          </c:val>
          <c:smooth val="0"/>
          <c:extLst>
            <c:ext xmlns:c16="http://schemas.microsoft.com/office/drawing/2014/chart" uri="{C3380CC4-5D6E-409C-BE32-E72D297353CC}">
              <c16:uniqueId val="{00000002-BB54-4AA4-AFC4-25CD731503E2}"/>
            </c:ext>
          </c:extLst>
        </c:ser>
        <c:dLbls>
          <c:showLegendKey val="0"/>
          <c:showVal val="0"/>
          <c:showCatName val="0"/>
          <c:showSerName val="0"/>
          <c:showPercent val="0"/>
          <c:showBubbleSize val="0"/>
        </c:dLbls>
        <c:marker val="1"/>
        <c:smooth val="0"/>
        <c:axId val="1909897983"/>
        <c:axId val="1909896735"/>
      </c:lineChart>
      <c:lineChart>
        <c:grouping val="standard"/>
        <c:varyColors val="0"/>
        <c:ser>
          <c:idx val="0"/>
          <c:order val="0"/>
          <c:spPr>
            <a:ln w="28575" cap="rnd">
              <a:solidFill>
                <a:schemeClr val="accent1"/>
              </a:solidFill>
              <a:round/>
            </a:ln>
            <a:effectLst/>
          </c:spPr>
          <c:marker>
            <c:symbol val="none"/>
          </c:marker>
          <c:val>
            <c:numRef>
              <c:f>'soc producivitate'!$B$8:$U$8</c:f>
              <c:numCache>
                <c:formatCode>General</c:formatCode>
                <c:ptCount val="20"/>
                <c:pt idx="0">
                  <c:v>0.23147896149833999</c:v>
                </c:pt>
                <c:pt idx="1">
                  <c:v>0.40809322409619098</c:v>
                </c:pt>
                <c:pt idx="2">
                  <c:v>0.479350352179921</c:v>
                </c:pt>
                <c:pt idx="3">
                  <c:v>0.475124791653116</c:v>
                </c:pt>
                <c:pt idx="4">
                  <c:v>0.42675961663918799</c:v>
                </c:pt>
                <c:pt idx="5">
                  <c:v>0.358697553988435</c:v>
                </c:pt>
                <c:pt idx="6">
                  <c:v>0.28757450782605098</c:v>
                </c:pt>
                <c:pt idx="7">
                  <c:v>0.223352977432342</c:v>
                </c:pt>
                <c:pt idx="8">
                  <c:v>0.17096662075779501</c:v>
                </c:pt>
                <c:pt idx="9">
                  <c:v>0.13190837564818</c:v>
                </c:pt>
                <c:pt idx="10">
                  <c:v>0.105545567679172</c:v>
                </c:pt>
                <c:pt idx="11">
                  <c:v>9.0107940878240797E-2</c:v>
                </c:pt>
                <c:pt idx="12">
                  <c:v>8.3371628697449296E-2</c:v>
                </c:pt>
                <c:pt idx="13">
                  <c:v>8.3093557335246301E-2</c:v>
                </c:pt>
                <c:pt idx="14">
                  <c:v>8.7257738056166503E-2</c:v>
                </c:pt>
                <c:pt idx="15">
                  <c:v>9.4189708307141004E-2</c:v>
                </c:pt>
                <c:pt idx="16">
                  <c:v>0.102585216443799</c:v>
                </c:pt>
                <c:pt idx="17">
                  <c:v>0.11148808986865801</c:v>
                </c:pt>
                <c:pt idx="18">
                  <c:v>0.120242075119705</c:v>
                </c:pt>
                <c:pt idx="19">
                  <c:v>0.12843310541252601</c:v>
                </c:pt>
              </c:numCache>
            </c:numRef>
          </c:val>
          <c:smooth val="0"/>
          <c:extLst>
            <c:ext xmlns:c16="http://schemas.microsoft.com/office/drawing/2014/chart" uri="{C3380CC4-5D6E-409C-BE32-E72D297353CC}">
              <c16:uniqueId val="{00000003-BB54-4AA4-AFC4-25CD731503E2}"/>
            </c:ext>
          </c:extLst>
        </c:ser>
        <c:dLbls>
          <c:showLegendKey val="0"/>
          <c:showVal val="0"/>
          <c:showCatName val="0"/>
          <c:showSerName val="0"/>
          <c:showPercent val="0"/>
          <c:showBubbleSize val="0"/>
        </c:dLbls>
        <c:marker val="1"/>
        <c:smooth val="0"/>
        <c:axId val="1829231599"/>
        <c:axId val="1829232847"/>
      </c:lineChart>
      <c:catAx>
        <c:axId val="190989798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6735"/>
        <c:crosses val="autoZero"/>
        <c:auto val="1"/>
        <c:lblAlgn val="ctr"/>
        <c:lblOffset val="100"/>
        <c:noMultiLvlLbl val="0"/>
      </c:catAx>
      <c:valAx>
        <c:axId val="190989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7983"/>
        <c:crosses val="autoZero"/>
        <c:crossBetween val="between"/>
      </c:valAx>
      <c:valAx>
        <c:axId val="18292328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231599"/>
        <c:crosses val="max"/>
        <c:crossBetween val="between"/>
      </c:valAx>
      <c:catAx>
        <c:axId val="1829231599"/>
        <c:scaling>
          <c:orientation val="minMax"/>
        </c:scaling>
        <c:delete val="1"/>
        <c:axPos val="b"/>
        <c:majorTickMark val="out"/>
        <c:minorTickMark val="none"/>
        <c:tickLblPos val="nextTo"/>
        <c:crossAx val="1829232847"/>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housing</a:t>
            </a:r>
            <a:r>
              <a:rPr lang="en-US" sz="1000" baseline="0"/>
              <a:t> prices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'soc producivitate'!$W$22</c:f>
              <c:strCache>
                <c:ptCount val="1"/>
                <c:pt idx="0">
                  <c:v>Recalibrare Romania, ν=16%</c:v>
                </c:pt>
              </c:strCache>
            </c:strRef>
          </c:tx>
          <c:spPr>
            <a:ln w="28575" cap="rnd">
              <a:solidFill>
                <a:schemeClr val="accent2"/>
              </a:solidFill>
              <a:round/>
            </a:ln>
            <a:effectLst/>
          </c:spPr>
          <c:marker>
            <c:symbol val="none"/>
          </c:marker>
          <c:val>
            <c:numRef>
              <c:f>'soc producivitate'!$B$32:$U$32</c:f>
              <c:numCache>
                <c:formatCode>General</c:formatCode>
                <c:ptCount val="20"/>
                <c:pt idx="0">
                  <c:v>1.33770686844837E-2</c:v>
                </c:pt>
                <c:pt idx="1">
                  <c:v>1.9072658942836999E-2</c:v>
                </c:pt>
                <c:pt idx="2">
                  <c:v>1.7171807789676901E-2</c:v>
                </c:pt>
                <c:pt idx="3">
                  <c:v>1.26849811386083E-2</c:v>
                </c:pt>
                <c:pt idx="4">
                  <c:v>8.1866791020014408E-3</c:v>
                </c:pt>
                <c:pt idx="5">
                  <c:v>4.6774836014823002E-3</c:v>
                </c:pt>
                <c:pt idx="6">
                  <c:v>2.29990983185773E-3</c:v>
                </c:pt>
                <c:pt idx="7">
                  <c:v>8.3244864428659896E-4</c:v>
                </c:pt>
                <c:pt idx="8" formatCode="0.00E+00">
                  <c:v>-2.4790986453455401E-5</c:v>
                </c:pt>
                <c:pt idx="9">
                  <c:v>-5.1985991957923699E-4</c:v>
                </c:pt>
                <c:pt idx="10">
                  <c:v>-8.1426886046682403E-4</c:v>
                </c:pt>
                <c:pt idx="11">
                  <c:v>-9.9494499573964091E-4</c:v>
                </c:pt>
                <c:pt idx="12">
                  <c:v>-1.1007832060956799E-3</c:v>
                </c:pt>
                <c:pt idx="13">
                  <c:v>-1.1469978231103399E-3</c:v>
                </c:pt>
                <c:pt idx="14">
                  <c:v>-1.14123345065476E-3</c:v>
                </c:pt>
                <c:pt idx="15">
                  <c:v>-1.0914398826728699E-3</c:v>
                </c:pt>
                <c:pt idx="16">
                  <c:v>-1.0079804635585901E-3</c:v>
                </c:pt>
                <c:pt idx="17">
                  <c:v>-9.0274383635976997E-4</c:v>
                </c:pt>
                <c:pt idx="18">
                  <c:v>-7.8734469684053996E-4</c:v>
                </c:pt>
                <c:pt idx="19">
                  <c:v>-6.7159519703014804E-4</c:v>
                </c:pt>
              </c:numCache>
            </c:numRef>
          </c:val>
          <c:smooth val="0"/>
          <c:extLst>
            <c:ext xmlns:c16="http://schemas.microsoft.com/office/drawing/2014/chart" uri="{C3380CC4-5D6E-409C-BE32-E72D297353CC}">
              <c16:uniqueId val="{00000000-3842-4107-980F-A0D294552B62}"/>
            </c:ext>
          </c:extLst>
        </c:ser>
        <c:ser>
          <c:idx val="2"/>
          <c:order val="2"/>
          <c:tx>
            <c:strRef>
              <c:f>'soc producivitate'!$W$21</c:f>
              <c:strCache>
                <c:ptCount val="1"/>
                <c:pt idx="0">
                  <c:v>Gerali cu politica macroprudentiala, ν=16% (sc.dr.)</c:v>
                </c:pt>
              </c:strCache>
            </c:strRef>
          </c:tx>
          <c:spPr>
            <a:ln w="28575" cap="rnd">
              <a:solidFill>
                <a:schemeClr val="accent6"/>
              </a:solidFill>
              <a:round/>
            </a:ln>
            <a:effectLst/>
          </c:spPr>
          <c:marker>
            <c:symbol val="none"/>
          </c:marker>
          <c:val>
            <c:numRef>
              <c:f>'soc producivitate'!$B$17:$U$17</c:f>
              <c:numCache>
                <c:formatCode>General</c:formatCode>
                <c:ptCount val="20"/>
                <c:pt idx="0">
                  <c:v>1.31985188076079E-2</c:v>
                </c:pt>
                <c:pt idx="1">
                  <c:v>2.0785599135853799E-2</c:v>
                </c:pt>
                <c:pt idx="2">
                  <c:v>1.95717410015806E-2</c:v>
                </c:pt>
                <c:pt idx="3">
                  <c:v>1.4968422084924E-2</c:v>
                </c:pt>
                <c:pt idx="4">
                  <c:v>1.0015381654177201E-2</c:v>
                </c:pt>
                <c:pt idx="5">
                  <c:v>6.0012123411943398E-3</c:v>
                </c:pt>
                <c:pt idx="6">
                  <c:v>3.1964900508527098E-3</c:v>
                </c:pt>
                <c:pt idx="7">
                  <c:v>1.40911064208821E-3</c:v>
                </c:pt>
                <c:pt idx="8">
                  <c:v>3.2390811506495401E-4</c:v>
                </c:pt>
                <c:pt idx="9">
                  <c:v>-3.3372965691139399E-4</c:v>
                </c:pt>
                <c:pt idx="10">
                  <c:v>-7.4780013393650605E-4</c:v>
                </c:pt>
                <c:pt idx="11">
                  <c:v>-1.0195963603559499E-3</c:v>
                </c:pt>
                <c:pt idx="12">
                  <c:v>-1.1955386929081201E-3</c:v>
                </c:pt>
                <c:pt idx="13">
                  <c:v>-1.294291677623E-3</c:v>
                </c:pt>
                <c:pt idx="14">
                  <c:v>-1.32525708820876E-3</c:v>
                </c:pt>
                <c:pt idx="15">
                  <c:v>-1.29788508234386E-3</c:v>
                </c:pt>
                <c:pt idx="16">
                  <c:v>-1.2243679198199399E-3</c:v>
                </c:pt>
                <c:pt idx="17">
                  <c:v>-1.11879794456773E-3</c:v>
                </c:pt>
                <c:pt idx="18">
                  <c:v>-9.9517205559565905E-4</c:v>
                </c:pt>
                <c:pt idx="19">
                  <c:v>-8.65622710686192E-4</c:v>
                </c:pt>
              </c:numCache>
            </c:numRef>
          </c:val>
          <c:smooth val="0"/>
          <c:extLst>
            <c:ext xmlns:c16="http://schemas.microsoft.com/office/drawing/2014/chart" uri="{C3380CC4-5D6E-409C-BE32-E72D297353CC}">
              <c16:uniqueId val="{00000001-3842-4107-980F-A0D294552B62}"/>
            </c:ext>
          </c:extLst>
        </c:ser>
        <c:ser>
          <c:idx val="3"/>
          <c:order val="3"/>
          <c:tx>
            <c:strRef>
              <c:f>'soc producivitate'!$W$23</c:f>
              <c:strCache>
                <c:ptCount val="1"/>
                <c:pt idx="0">
                  <c:v>Recalibrare Romania, ν=18%</c:v>
                </c:pt>
              </c:strCache>
            </c:strRef>
          </c:tx>
          <c:spPr>
            <a:ln w="28575" cap="rnd">
              <a:solidFill>
                <a:schemeClr val="accent4"/>
              </a:solidFill>
              <a:round/>
            </a:ln>
            <a:effectLst/>
          </c:spPr>
          <c:marker>
            <c:symbol val="none"/>
          </c:marker>
          <c:val>
            <c:numRef>
              <c:f>'soc producivitate'!$B$46:$U$46</c:f>
              <c:numCache>
                <c:formatCode>General</c:formatCode>
                <c:ptCount val="20"/>
                <c:pt idx="0">
                  <c:v>1.3538400907999199E-2</c:v>
                </c:pt>
                <c:pt idx="1">
                  <c:v>1.93580620676734E-2</c:v>
                </c:pt>
                <c:pt idx="2">
                  <c:v>1.7480295230886699E-2</c:v>
                </c:pt>
                <c:pt idx="3">
                  <c:v>1.2938124878793301E-2</c:v>
                </c:pt>
                <c:pt idx="4">
                  <c:v>8.3323015645564106E-3</c:v>
                </c:pt>
                <c:pt idx="5">
                  <c:v>4.69058545952884E-3</c:v>
                </c:pt>
                <c:pt idx="6">
                  <c:v>2.18113845702821E-3</c:v>
                </c:pt>
                <c:pt idx="7">
                  <c:v>6.0366551452815899E-4</c:v>
                </c:pt>
                <c:pt idx="8">
                  <c:v>-3.2748241779994197E-4</c:v>
                </c:pt>
                <c:pt idx="9">
                  <c:v>-8.5431885415850897E-4</c:v>
                </c:pt>
                <c:pt idx="10">
                  <c:v>-1.14007311896742E-3</c:v>
                </c:pt>
                <c:pt idx="11">
                  <c:v>-1.279296685189E-3</c:v>
                </c:pt>
                <c:pt idx="12">
                  <c:v>-1.32183285642241E-3</c:v>
                </c:pt>
                <c:pt idx="13">
                  <c:v>-1.29458270000508E-3</c:v>
                </c:pt>
                <c:pt idx="14">
                  <c:v>-1.21556815147854E-3</c:v>
                </c:pt>
                <c:pt idx="15">
                  <c:v>-1.1005581371399901E-3</c:v>
                </c:pt>
                <c:pt idx="16">
                  <c:v>-9.6472873428673405E-4</c:v>
                </c:pt>
                <c:pt idx="17">
                  <c:v>-8.2195719166496797E-4</c:v>
                </c:pt>
                <c:pt idx="18">
                  <c:v>-6.8359394507842505E-4</c:v>
                </c:pt>
                <c:pt idx="19">
                  <c:v>-5.5766151628017897E-4</c:v>
                </c:pt>
              </c:numCache>
            </c:numRef>
          </c:val>
          <c:smooth val="0"/>
          <c:extLst>
            <c:ext xmlns:c16="http://schemas.microsoft.com/office/drawing/2014/chart" uri="{C3380CC4-5D6E-409C-BE32-E72D297353CC}">
              <c16:uniqueId val="{00000002-3842-4107-980F-A0D294552B62}"/>
            </c:ext>
          </c:extLst>
        </c:ser>
        <c:dLbls>
          <c:showLegendKey val="0"/>
          <c:showVal val="0"/>
          <c:showCatName val="0"/>
          <c:showSerName val="0"/>
          <c:showPercent val="0"/>
          <c:showBubbleSize val="0"/>
        </c:dLbls>
        <c:marker val="1"/>
        <c:smooth val="0"/>
        <c:axId val="1736315871"/>
        <c:axId val="1736315039"/>
      </c:lineChart>
      <c:lineChart>
        <c:grouping val="standard"/>
        <c:varyColors val="0"/>
        <c:ser>
          <c:idx val="0"/>
          <c:order val="0"/>
          <c:tx>
            <c:strRef>
              <c:f>'soc producivitate'!$W$20</c:f>
              <c:strCache>
                <c:ptCount val="1"/>
                <c:pt idx="0">
                  <c:v>Gerali original (sc.dr.)</c:v>
                </c:pt>
              </c:strCache>
            </c:strRef>
          </c:tx>
          <c:spPr>
            <a:ln w="28575" cap="rnd">
              <a:solidFill>
                <a:schemeClr val="accent1"/>
              </a:solidFill>
              <a:round/>
            </a:ln>
            <a:effectLst/>
          </c:spPr>
          <c:marker>
            <c:symbol val="none"/>
          </c:marker>
          <c:val>
            <c:numRef>
              <c:f>'soc producivitate'!$B$3:$U$3</c:f>
              <c:numCache>
                <c:formatCode>General</c:formatCode>
                <c:ptCount val="20"/>
                <c:pt idx="0">
                  <c:v>2.47850155018592E-3</c:v>
                </c:pt>
                <c:pt idx="1">
                  <c:v>3.9994896666826398E-3</c:v>
                </c:pt>
                <c:pt idx="2">
                  <c:v>4.5656354193258104E-3</c:v>
                </c:pt>
                <c:pt idx="3">
                  <c:v>4.4812423371656399E-3</c:v>
                </c:pt>
                <c:pt idx="4">
                  <c:v>4.0301019260883704E-3</c:v>
                </c:pt>
                <c:pt idx="5">
                  <c:v>3.4151631084296699E-3</c:v>
                </c:pt>
                <c:pt idx="6">
                  <c:v>2.76551822807128E-3</c:v>
                </c:pt>
                <c:pt idx="7">
                  <c:v>2.1550855110299199E-3</c:v>
                </c:pt>
                <c:pt idx="8">
                  <c:v>1.62024865607836E-3</c:v>
                </c:pt>
                <c:pt idx="9">
                  <c:v>1.1736408166745599E-3</c:v>
                </c:pt>
                <c:pt idx="10">
                  <c:v>8.1400309941608896E-4</c:v>
                </c:pt>
                <c:pt idx="11" formatCode="0.00E+00">
                  <c:v>5.3281307757799897E-4</c:v>
                </c:pt>
                <c:pt idx="12">
                  <c:v>3.1849653621179798E-4</c:v>
                </c:pt>
                <c:pt idx="13">
                  <c:v>1.58937074184936E-4</c:v>
                </c:pt>
                <c:pt idx="14" formatCode="0.00E+00">
                  <c:v>4.2844058252897601E-5</c:v>
                </c:pt>
                <c:pt idx="15" formatCode="0.00E+00">
                  <c:v>-3.9609424015189299E-5</c:v>
                </c:pt>
                <c:pt idx="16" formatCode="0.00E+00">
                  <c:v>-9.6590408604772395E-5</c:v>
                </c:pt>
                <c:pt idx="17">
                  <c:v>-1.3465816051236399E-4</c:v>
                </c:pt>
                <c:pt idx="18">
                  <c:v>-1.5893995257705001E-4</c:v>
                </c:pt>
                <c:pt idx="19">
                  <c:v>-1.7335413771893499E-4</c:v>
                </c:pt>
              </c:numCache>
            </c:numRef>
          </c:val>
          <c:smooth val="0"/>
          <c:extLst>
            <c:ext xmlns:c16="http://schemas.microsoft.com/office/drawing/2014/chart" uri="{C3380CC4-5D6E-409C-BE32-E72D297353CC}">
              <c16:uniqueId val="{00000003-3842-4107-980F-A0D294552B62}"/>
            </c:ext>
          </c:extLst>
        </c:ser>
        <c:dLbls>
          <c:showLegendKey val="0"/>
          <c:showVal val="0"/>
          <c:showCatName val="0"/>
          <c:showSerName val="0"/>
          <c:showPercent val="0"/>
          <c:showBubbleSize val="0"/>
        </c:dLbls>
        <c:marker val="1"/>
        <c:smooth val="0"/>
        <c:axId val="1910570959"/>
        <c:axId val="1910571375"/>
      </c:lineChart>
      <c:catAx>
        <c:axId val="173631587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039"/>
        <c:crosses val="autoZero"/>
        <c:auto val="1"/>
        <c:lblAlgn val="ctr"/>
        <c:lblOffset val="100"/>
        <c:noMultiLvlLbl val="0"/>
      </c:catAx>
      <c:valAx>
        <c:axId val="173631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871"/>
        <c:crosses val="autoZero"/>
        <c:crossBetween val="between"/>
      </c:valAx>
      <c:valAx>
        <c:axId val="19105713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0959"/>
        <c:crosses val="max"/>
        <c:crossBetween val="between"/>
      </c:valAx>
      <c:catAx>
        <c:axId val="1910570959"/>
        <c:scaling>
          <c:orientation val="minMax"/>
        </c:scaling>
        <c:delete val="1"/>
        <c:axPos val="b"/>
        <c:majorTickMark val="out"/>
        <c:minorTickMark val="none"/>
        <c:tickLblPos val="nextTo"/>
        <c:crossAx val="191057137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inflation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producivitate'!$B$35:$U$35</c:f>
              <c:numCache>
                <c:formatCode>General</c:formatCode>
                <c:ptCount val="20"/>
                <c:pt idx="0">
                  <c:v>-2.1020983129905702</c:v>
                </c:pt>
                <c:pt idx="1">
                  <c:v>-0.733026609798065</c:v>
                </c:pt>
                <c:pt idx="2">
                  <c:v>-5.5848034440712797E-2</c:v>
                </c:pt>
                <c:pt idx="3">
                  <c:v>0.19457034830976999</c:v>
                </c:pt>
                <c:pt idx="4">
                  <c:v>0.23112603292112599</c:v>
                </c:pt>
                <c:pt idx="5">
                  <c:v>0.18355070544757299</c:v>
                </c:pt>
                <c:pt idx="6">
                  <c:v>0.12039075804944201</c:v>
                </c:pt>
                <c:pt idx="7">
                  <c:v>7.0269930464354396E-2</c:v>
                </c:pt>
                <c:pt idx="8">
                  <c:v>3.9397879667373098E-2</c:v>
                </c:pt>
                <c:pt idx="9">
                  <c:v>2.39759621515214E-2</c:v>
                </c:pt>
                <c:pt idx="10">
                  <c:v>1.76432183284677E-2</c:v>
                </c:pt>
                <c:pt idx="11">
                  <c:v>1.50573072135911E-2</c:v>
                </c:pt>
                <c:pt idx="12">
                  <c:v>1.2982688101858699E-2</c:v>
                </c:pt>
                <c:pt idx="13">
                  <c:v>1.00833089293446E-2</c:v>
                </c:pt>
                <c:pt idx="14">
                  <c:v>6.2536521786668497E-3</c:v>
                </c:pt>
                <c:pt idx="15">
                  <c:v>1.9564463829565199E-3</c:v>
                </c:pt>
                <c:pt idx="16" formatCode="0.00E+00">
                  <c:v>-2.24131728376613E-3</c:v>
                </c:pt>
                <c:pt idx="17">
                  <c:v>-5.9101239771505798E-3</c:v>
                </c:pt>
                <c:pt idx="18">
                  <c:v>-8.8306755427311704E-3</c:v>
                </c:pt>
                <c:pt idx="19" formatCode="0.00E+00">
                  <c:v>-1.09688931295371E-2</c:v>
                </c:pt>
              </c:numCache>
            </c:numRef>
          </c:val>
          <c:smooth val="0"/>
          <c:extLst>
            <c:ext xmlns:c16="http://schemas.microsoft.com/office/drawing/2014/chart" uri="{C3380CC4-5D6E-409C-BE32-E72D297353CC}">
              <c16:uniqueId val="{00000000-B734-4CBB-B9FE-7889F8A80F9A}"/>
            </c:ext>
          </c:extLst>
        </c:ser>
        <c:ser>
          <c:idx val="2"/>
          <c:order val="2"/>
          <c:spPr>
            <a:ln w="28575" cap="rnd">
              <a:solidFill>
                <a:schemeClr val="accent6"/>
              </a:solidFill>
              <a:round/>
            </a:ln>
            <a:effectLst/>
          </c:spPr>
          <c:marker>
            <c:symbol val="none"/>
          </c:marker>
          <c:val>
            <c:numRef>
              <c:f>'soc producivitate'!$B$20:$U$20</c:f>
              <c:numCache>
                <c:formatCode>General</c:formatCode>
                <c:ptCount val="20"/>
                <c:pt idx="0">
                  <c:v>-2.2458069911626701</c:v>
                </c:pt>
                <c:pt idx="1">
                  <c:v>-0.95351494071366005</c:v>
                </c:pt>
                <c:pt idx="2">
                  <c:v>-0.17632456772161001</c:v>
                </c:pt>
                <c:pt idx="3">
                  <c:v>0.148341598771562</c:v>
                </c:pt>
                <c:pt idx="4">
                  <c:v>0.22302154884433101</c:v>
                </c:pt>
                <c:pt idx="5">
                  <c:v>0.18979705985984499</c:v>
                </c:pt>
                <c:pt idx="6">
                  <c:v>0.12919905776708501</c:v>
                </c:pt>
                <c:pt idx="7">
                  <c:v>7.7574608400465594E-2</c:v>
                </c:pt>
                <c:pt idx="8">
                  <c:v>4.48741734057913E-2</c:v>
                </c:pt>
                <c:pt idx="9">
                  <c:v>2.8480773153885499E-2</c:v>
                </c:pt>
                <c:pt idx="10">
                  <c:v>2.1971831234839902E-2</c:v>
                </c:pt>
                <c:pt idx="11">
                  <c:v>1.95584206392946E-2</c:v>
                </c:pt>
                <c:pt idx="12" formatCode="0.00E+00">
                  <c:v>1.7600697959747901E-2</c:v>
                </c:pt>
                <c:pt idx="13">
                  <c:v>1.4539378186671E-2</c:v>
                </c:pt>
                <c:pt idx="14">
                  <c:v>1.02167500666526E-2</c:v>
                </c:pt>
                <c:pt idx="15">
                  <c:v>5.1520545854706803E-3</c:v>
                </c:pt>
                <c:pt idx="16" formatCode="0.00E+00">
                  <c:v>1.4669638726875299E-5</c:v>
                </c:pt>
                <c:pt idx="17">
                  <c:v>-4.6612145632180897E-3</c:v>
                </c:pt>
                <c:pt idx="18">
                  <c:v>-8.5718335462377001E-3</c:v>
                </c:pt>
                <c:pt idx="19">
                  <c:v>-1.1625753166672E-2</c:v>
                </c:pt>
              </c:numCache>
            </c:numRef>
          </c:val>
          <c:smooth val="0"/>
          <c:extLst>
            <c:ext xmlns:c16="http://schemas.microsoft.com/office/drawing/2014/chart" uri="{C3380CC4-5D6E-409C-BE32-E72D297353CC}">
              <c16:uniqueId val="{00000001-B734-4CBB-B9FE-7889F8A80F9A}"/>
            </c:ext>
          </c:extLst>
        </c:ser>
        <c:ser>
          <c:idx val="3"/>
          <c:order val="3"/>
          <c:spPr>
            <a:ln w="28575" cap="rnd">
              <a:solidFill>
                <a:schemeClr val="accent4"/>
              </a:solidFill>
              <a:round/>
            </a:ln>
            <a:effectLst/>
          </c:spPr>
          <c:marker>
            <c:symbol val="none"/>
          </c:marker>
          <c:val>
            <c:numRef>
              <c:f>'soc producivitate'!$B$49:$U$49</c:f>
              <c:numCache>
                <c:formatCode>General</c:formatCode>
                <c:ptCount val="20"/>
                <c:pt idx="0">
                  <c:v>-2.1259171503074699</c:v>
                </c:pt>
                <c:pt idx="1">
                  <c:v>-0.74744611680691397</c:v>
                </c:pt>
                <c:pt idx="2">
                  <c:v>-6.1292937602217899E-2</c:v>
                </c:pt>
                <c:pt idx="3">
                  <c:v>0.196974819043054</c:v>
                </c:pt>
                <c:pt idx="4">
                  <c:v>0.23974627044942601</c:v>
                </c:pt>
                <c:pt idx="5">
                  <c:v>0.196339420483824</c:v>
                </c:pt>
                <c:pt idx="6">
                  <c:v>0.135069011958976</c:v>
                </c:pt>
                <c:pt idx="7">
                  <c:v>8.4633652822250702E-2</c:v>
                </c:pt>
                <c:pt idx="8">
                  <c:v>5.1644472172638699E-2</c:v>
                </c:pt>
                <c:pt idx="9">
                  <c:v>3.2934565776024501E-2</c:v>
                </c:pt>
                <c:pt idx="10">
                  <c:v>2.2848146972567498E-2</c:v>
                </c:pt>
                <c:pt idx="11">
                  <c:v>1.6670741427402599E-2</c:v>
                </c:pt>
                <c:pt idx="12">
                  <c:v>1.1617231287869199E-2</c:v>
                </c:pt>
                <c:pt idx="13">
                  <c:v>6.5888994845375798E-3</c:v>
                </c:pt>
                <c:pt idx="14">
                  <c:v>1.5233311105827599E-3</c:v>
                </c:pt>
                <c:pt idx="15" formatCode="0.00E+00">
                  <c:v>-3.2162069405138102E-3</c:v>
                </c:pt>
                <c:pt idx="16">
                  <c:v>-7.2427805310936802E-3</c:v>
                </c:pt>
                <c:pt idx="17">
                  <c:v>-1.03320370404884E-2</c:v>
                </c:pt>
                <c:pt idx="18">
                  <c:v>-1.24548517601257E-2</c:v>
                </c:pt>
                <c:pt idx="19" formatCode="0.00E+00">
                  <c:v>-1.3729639823111E-2</c:v>
                </c:pt>
              </c:numCache>
            </c:numRef>
          </c:val>
          <c:smooth val="0"/>
          <c:extLst>
            <c:ext xmlns:c16="http://schemas.microsoft.com/office/drawing/2014/chart" uri="{C3380CC4-5D6E-409C-BE32-E72D297353CC}">
              <c16:uniqueId val="{00000002-B734-4CBB-B9FE-7889F8A80F9A}"/>
            </c:ext>
          </c:extLst>
        </c:ser>
        <c:dLbls>
          <c:showLegendKey val="0"/>
          <c:showVal val="0"/>
          <c:showCatName val="0"/>
          <c:showSerName val="0"/>
          <c:showPercent val="0"/>
          <c:showBubbleSize val="0"/>
        </c:dLbls>
        <c:marker val="1"/>
        <c:smooth val="0"/>
        <c:axId val="1730955743"/>
        <c:axId val="1730956159"/>
      </c:lineChart>
      <c:lineChart>
        <c:grouping val="standard"/>
        <c:varyColors val="0"/>
        <c:ser>
          <c:idx val="0"/>
          <c:order val="0"/>
          <c:spPr>
            <a:ln w="28575" cap="rnd">
              <a:solidFill>
                <a:schemeClr val="accent1"/>
              </a:solidFill>
              <a:round/>
            </a:ln>
            <a:effectLst/>
          </c:spPr>
          <c:marker>
            <c:symbol val="none"/>
          </c:marker>
          <c:val>
            <c:numRef>
              <c:f>'soc producivitate'!$B$6:$U$6</c:f>
              <c:numCache>
                <c:formatCode>General</c:formatCode>
                <c:ptCount val="20"/>
                <c:pt idx="0">
                  <c:v>-0.23989716826649199</c:v>
                </c:pt>
                <c:pt idx="1">
                  <c:v>-0.196947338081401</c:v>
                </c:pt>
                <c:pt idx="2">
                  <c:v>-0.132599126692346</c:v>
                </c:pt>
                <c:pt idx="3">
                  <c:v>-8.2164955248135704E-2</c:v>
                </c:pt>
                <c:pt idx="4">
                  <c:v>-4.6768332574491103E-2</c:v>
                </c:pt>
                <c:pt idx="5">
                  <c:v>-2.3082431677918999E-2</c:v>
                </c:pt>
                <c:pt idx="6">
                  <c:v>-7.8777112648433009E-3</c:v>
                </c:pt>
                <c:pt idx="7">
                  <c:v>1.3932032761247201E-3</c:v>
                </c:pt>
                <c:pt idx="8">
                  <c:v>6.6307587420515804E-3</c:v>
                </c:pt>
                <c:pt idx="9">
                  <c:v>9.2104358304428407E-3</c:v>
                </c:pt>
                <c:pt idx="10">
                  <c:v>1.0102642324118401E-2</c:v>
                </c:pt>
                <c:pt idx="11">
                  <c:v>9.9747880505166395E-3</c:v>
                </c:pt>
                <c:pt idx="12">
                  <c:v>9.2735298475400702E-3</c:v>
                </c:pt>
                <c:pt idx="13">
                  <c:v>8.28865523372759E-3</c:v>
                </c:pt>
                <c:pt idx="14">
                  <c:v>7.2012163775638897E-3</c:v>
                </c:pt>
                <c:pt idx="15">
                  <c:v>6.1188152347401298E-3</c:v>
                </c:pt>
                <c:pt idx="16">
                  <c:v>5.1008091831773201E-3</c:v>
                </c:pt>
                <c:pt idx="17">
                  <c:v>4.1758674539258004E-3</c:v>
                </c:pt>
                <c:pt idx="18">
                  <c:v>3.3538915016029201E-3</c:v>
                </c:pt>
                <c:pt idx="19">
                  <c:v>2.6338947105824899E-3</c:v>
                </c:pt>
              </c:numCache>
            </c:numRef>
          </c:val>
          <c:smooth val="0"/>
          <c:extLst>
            <c:ext xmlns:c16="http://schemas.microsoft.com/office/drawing/2014/chart" uri="{C3380CC4-5D6E-409C-BE32-E72D297353CC}">
              <c16:uniqueId val="{00000003-B734-4CBB-B9FE-7889F8A80F9A}"/>
            </c:ext>
          </c:extLst>
        </c:ser>
        <c:dLbls>
          <c:showLegendKey val="0"/>
          <c:showVal val="0"/>
          <c:showCatName val="0"/>
          <c:showSerName val="0"/>
          <c:showPercent val="0"/>
          <c:showBubbleSize val="0"/>
        </c:dLbls>
        <c:marker val="1"/>
        <c:smooth val="0"/>
        <c:axId val="1910571791"/>
        <c:axId val="1910568463"/>
      </c:lineChart>
      <c:catAx>
        <c:axId val="17309557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6159"/>
        <c:crosses val="autoZero"/>
        <c:auto val="1"/>
        <c:lblAlgn val="ctr"/>
        <c:lblOffset val="100"/>
        <c:noMultiLvlLbl val="0"/>
      </c:catAx>
      <c:valAx>
        <c:axId val="173095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5743"/>
        <c:crosses val="autoZero"/>
        <c:crossBetween val="between"/>
      </c:valAx>
      <c:valAx>
        <c:axId val="19105684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1791"/>
        <c:crosses val="max"/>
        <c:crossBetween val="between"/>
      </c:valAx>
      <c:catAx>
        <c:axId val="1910571791"/>
        <c:scaling>
          <c:orientation val="minMax"/>
        </c:scaling>
        <c:delete val="1"/>
        <c:axPos val="b"/>
        <c:majorTickMark val="out"/>
        <c:minorTickMark val="none"/>
        <c:tickLblPos val="nextTo"/>
        <c:crossAx val="19105684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producivitate'!$B$42:$U$42</c:f>
              <c:numCache>
                <c:formatCode>General</c:formatCode>
                <c:ptCount val="20"/>
                <c:pt idx="0">
                  <c:v>-0.65738693727057096</c:v>
                </c:pt>
                <c:pt idx="1">
                  <c:v>-0.98869360171381104</c:v>
                </c:pt>
                <c:pt idx="2">
                  <c:v>-1.0214557208625099</c:v>
                </c:pt>
                <c:pt idx="3">
                  <c:v>-0.87929209877858705</c:v>
                </c:pt>
                <c:pt idx="4">
                  <c:v>-0.67335260857548196</c:v>
                </c:pt>
                <c:pt idx="5">
                  <c:v>-0.47289635354555198</c:v>
                </c:pt>
                <c:pt idx="6">
                  <c:v>-0.309072141378052</c:v>
                </c:pt>
                <c:pt idx="7">
                  <c:v>-0.18834540032156899</c:v>
                </c:pt>
                <c:pt idx="8">
                  <c:v>-0.10510938382085599</c:v>
                </c:pt>
                <c:pt idx="9">
                  <c:v>-5.0141716475705901E-2</c:v>
                </c:pt>
                <c:pt idx="10">
                  <c:v>-1.49513427590773E-2</c:v>
                </c:pt>
                <c:pt idx="11">
                  <c:v>6.7404482842505801E-3</c:v>
                </c:pt>
                <c:pt idx="12">
                  <c:v>1.9058425517483699E-2</c:v>
                </c:pt>
                <c:pt idx="13">
                  <c:v>2.46010353754216E-2</c:v>
                </c:pt>
                <c:pt idx="14">
                  <c:v>2.5090163872491199E-2</c:v>
                </c:pt>
                <c:pt idx="15">
                  <c:v>2.1823880837654699E-2</c:v>
                </c:pt>
                <c:pt idx="16">
                  <c:v>1.5908420478633702E-2</c:v>
                </c:pt>
                <c:pt idx="17">
                  <c:v>8.3309867861955898E-3</c:v>
                </c:pt>
                <c:pt idx="18" formatCode="0.00E+00">
                  <c:v>-4.9422145371957902E-5</c:v>
                </c:pt>
                <c:pt idx="19">
                  <c:v>-8.5336287308526194E-3</c:v>
                </c:pt>
              </c:numCache>
            </c:numRef>
          </c:val>
          <c:smooth val="0"/>
          <c:extLst>
            <c:ext xmlns:c16="http://schemas.microsoft.com/office/drawing/2014/chart" uri="{C3380CC4-5D6E-409C-BE32-E72D297353CC}">
              <c16:uniqueId val="{00000000-BB3B-457C-9424-EBE2EC3FB8AB}"/>
            </c:ext>
          </c:extLst>
        </c:ser>
        <c:ser>
          <c:idx val="2"/>
          <c:order val="2"/>
          <c:spPr>
            <a:ln w="28575" cap="rnd">
              <a:solidFill>
                <a:schemeClr val="accent6"/>
              </a:solidFill>
              <a:round/>
            </a:ln>
            <a:effectLst/>
          </c:spPr>
          <c:marker>
            <c:symbol val="none"/>
          </c:marker>
          <c:val>
            <c:numRef>
              <c:f>'soc producivitate'!$B$27:$U$27</c:f>
              <c:numCache>
                <c:formatCode>General</c:formatCode>
                <c:ptCount val="20"/>
                <c:pt idx="0">
                  <c:v>-0.78309354323106894</c:v>
                </c:pt>
                <c:pt idx="1">
                  <c:v>-1.1964489726118299</c:v>
                </c:pt>
                <c:pt idx="2">
                  <c:v>-1.25372393766726</c:v>
                </c:pt>
                <c:pt idx="3">
                  <c:v>-1.09434477784607</c:v>
                </c:pt>
                <c:pt idx="4">
                  <c:v>-0.85102559350433504</c:v>
                </c:pt>
                <c:pt idx="5">
                  <c:v>-0.60911788549323498</c:v>
                </c:pt>
                <c:pt idx="6">
                  <c:v>-0.408361872792664</c:v>
                </c:pt>
                <c:pt idx="7">
                  <c:v>-0.258134546175258</c:v>
                </c:pt>
                <c:pt idx="8">
                  <c:v>-0.152611005705378</c:v>
                </c:pt>
                <c:pt idx="9">
                  <c:v>-8.1178041338452897E-2</c:v>
                </c:pt>
                <c:pt idx="10">
                  <c:v>-3.3876992838314503E-2</c:v>
                </c:pt>
                <c:pt idx="11">
                  <c:v>-3.3072371258515698E-3</c:v>
                </c:pt>
                <c:pt idx="12">
                  <c:v>1.5394093246532001E-2</c:v>
                </c:pt>
                <c:pt idx="13">
                  <c:v>2.5293670930062899E-2</c:v>
                </c:pt>
                <c:pt idx="14">
                  <c:v>2.8441541149237099E-2</c:v>
                </c:pt>
                <c:pt idx="15">
                  <c:v>2.6413337510429801E-2</c:v>
                </c:pt>
                <c:pt idx="16">
                  <c:v>2.05837526789487E-2</c:v>
                </c:pt>
                <c:pt idx="17">
                  <c:v>1.2206373935931001E-2</c:v>
                </c:pt>
                <c:pt idx="18">
                  <c:v>2.3944815910979002E-3</c:v>
                </c:pt>
                <c:pt idx="19">
                  <c:v>-7.9243680585376897E-3</c:v>
                </c:pt>
              </c:numCache>
            </c:numRef>
          </c:val>
          <c:smooth val="0"/>
          <c:extLst>
            <c:ext xmlns:c16="http://schemas.microsoft.com/office/drawing/2014/chart" uri="{C3380CC4-5D6E-409C-BE32-E72D297353CC}">
              <c16:uniqueId val="{00000001-BB3B-457C-9424-EBE2EC3FB8AB}"/>
            </c:ext>
          </c:extLst>
        </c:ser>
        <c:ser>
          <c:idx val="3"/>
          <c:order val="3"/>
          <c:spPr>
            <a:ln w="28575" cap="rnd">
              <a:solidFill>
                <a:schemeClr val="accent4"/>
              </a:solidFill>
              <a:round/>
            </a:ln>
            <a:effectLst/>
          </c:spPr>
          <c:marker>
            <c:symbol val="none"/>
          </c:marker>
          <c:val>
            <c:numRef>
              <c:f>'soc producivitate'!$B$56:$U$56</c:f>
              <c:numCache>
                <c:formatCode>General</c:formatCode>
                <c:ptCount val="20"/>
                <c:pt idx="0">
                  <c:v>-0.66554657348921398</c:v>
                </c:pt>
                <c:pt idx="1">
                  <c:v>-1.00137819245197</c:v>
                </c:pt>
                <c:pt idx="2">
                  <c:v>-1.0341378917236801</c:v>
                </c:pt>
                <c:pt idx="3">
                  <c:v>-0.88799897735313904</c:v>
                </c:pt>
                <c:pt idx="4">
                  <c:v>-0.67538910544994202</c:v>
                </c:pt>
                <c:pt idx="5">
                  <c:v>-0.46710248290807299</c:v>
                </c:pt>
                <c:pt idx="6">
                  <c:v>-0.29576179877617298</c:v>
                </c:pt>
                <c:pt idx="7">
                  <c:v>-0.16902003992415701</c:v>
                </c:pt>
                <c:pt idx="8">
                  <c:v>-8.20323336675675E-2</c:v>
                </c:pt>
                <c:pt idx="9">
                  <c:v>-2.5865086743491299E-2</c:v>
                </c:pt>
                <c:pt idx="10">
                  <c:v>8.1164810802980599E-3</c:v>
                </c:pt>
                <c:pt idx="11">
                  <c:v>2.6660064881969502E-2</c:v>
                </c:pt>
                <c:pt idx="12">
                  <c:v>3.4543791365379203E-2</c:v>
                </c:pt>
                <c:pt idx="13">
                  <c:v>3.5063454140293701E-2</c:v>
                </c:pt>
                <c:pt idx="14">
                  <c:v>3.0568611179334401E-2</c:v>
                </c:pt>
                <c:pt idx="15">
                  <c:v>2.2842247732327799E-2</c:v>
                </c:pt>
                <c:pt idx="16">
                  <c:v>1.3301999695143301E-2</c:v>
                </c:pt>
                <c:pt idx="17">
                  <c:v>3.0774375342279602E-3</c:v>
                </c:pt>
                <c:pt idx="18">
                  <c:v>-6.9709438067646597E-3</c:v>
                </c:pt>
                <c:pt idx="19">
                  <c:v>-1.6243595977590002E-2</c:v>
                </c:pt>
              </c:numCache>
            </c:numRef>
          </c:val>
          <c:smooth val="0"/>
          <c:extLst>
            <c:ext xmlns:c16="http://schemas.microsoft.com/office/drawing/2014/chart" uri="{C3380CC4-5D6E-409C-BE32-E72D297353CC}">
              <c16:uniqueId val="{00000002-BB3B-457C-9424-EBE2EC3FB8AB}"/>
            </c:ext>
          </c:extLst>
        </c:ser>
        <c:dLbls>
          <c:showLegendKey val="0"/>
          <c:showVal val="0"/>
          <c:showCatName val="0"/>
          <c:showSerName val="0"/>
          <c:showPercent val="0"/>
          <c:showBubbleSize val="0"/>
        </c:dLbls>
        <c:marker val="1"/>
        <c:smooth val="0"/>
        <c:axId val="1831880543"/>
        <c:axId val="1831880959"/>
      </c:lineChart>
      <c:lineChart>
        <c:grouping val="standard"/>
        <c:varyColors val="0"/>
        <c:ser>
          <c:idx val="0"/>
          <c:order val="0"/>
          <c:spPr>
            <a:ln w="28575" cap="rnd">
              <a:solidFill>
                <a:schemeClr val="accent1"/>
              </a:solidFill>
              <a:round/>
            </a:ln>
            <a:effectLst/>
          </c:spPr>
          <c:marker>
            <c:symbol val="none"/>
          </c:marker>
          <c:val>
            <c:numRef>
              <c:f>'soc producivitate'!$B$13:$U$13</c:f>
              <c:numCache>
                <c:formatCode>General</c:formatCode>
                <c:ptCount val="20"/>
                <c:pt idx="0">
                  <c:v>-0.17858241091928001</c:v>
                </c:pt>
                <c:pt idx="1">
                  <c:v>-0.30387542379764099</c:v>
                </c:pt>
                <c:pt idx="2">
                  <c:v>-0.36265392627738602</c:v>
                </c:pt>
                <c:pt idx="3">
                  <c:v>-0.36773768732600798</c:v>
                </c:pt>
                <c:pt idx="4">
                  <c:v>-0.338304372616826</c:v>
                </c:pt>
                <c:pt idx="5">
                  <c:v>-0.29110024734789602</c:v>
                </c:pt>
                <c:pt idx="6">
                  <c:v>-0.23808764545539901</c:v>
                </c:pt>
                <c:pt idx="7">
                  <c:v>-0.186724688742607</c:v>
                </c:pt>
                <c:pt idx="8">
                  <c:v>-0.14102852869251001</c:v>
                </c:pt>
                <c:pt idx="9">
                  <c:v>-0.102675063006902</c:v>
                </c:pt>
                <c:pt idx="10">
                  <c:v>-7.1890132054829997E-2</c:v>
                </c:pt>
                <c:pt idx="11">
                  <c:v>-4.8092753200461101E-2</c:v>
                </c:pt>
                <c:pt idx="12">
                  <c:v>-3.0324138445511298E-2</c:v>
                </c:pt>
                <c:pt idx="13">
                  <c:v>-1.7514074655715198E-2</c:v>
                </c:pt>
                <c:pt idx="14">
                  <c:v>-8.6329911970466407E-3</c:v>
                </c:pt>
                <c:pt idx="15">
                  <c:v>-2.7683504924387301E-3</c:v>
                </c:pt>
                <c:pt idx="16" formatCode="0.00E+00">
                  <c:v>8.4622986621019102E-4</c:v>
                </c:pt>
                <c:pt idx="17">
                  <c:v>2.82940434594048E-3</c:v>
                </c:pt>
                <c:pt idx="18">
                  <c:v>3.6650417983743501E-3</c:v>
                </c:pt>
                <c:pt idx="19">
                  <c:v>3.7214850959737E-3</c:v>
                </c:pt>
              </c:numCache>
            </c:numRef>
          </c:val>
          <c:smooth val="0"/>
          <c:extLst>
            <c:ext xmlns:c16="http://schemas.microsoft.com/office/drawing/2014/chart" uri="{C3380CC4-5D6E-409C-BE32-E72D297353CC}">
              <c16:uniqueId val="{00000003-BB3B-457C-9424-EBE2EC3FB8AB}"/>
            </c:ext>
          </c:extLst>
        </c:ser>
        <c:dLbls>
          <c:showLegendKey val="0"/>
          <c:showVal val="0"/>
          <c:showCatName val="0"/>
          <c:showSerName val="0"/>
          <c:showPercent val="0"/>
          <c:showBubbleSize val="0"/>
        </c:dLbls>
        <c:marker val="1"/>
        <c:smooth val="0"/>
        <c:axId val="1914152815"/>
        <c:axId val="1914151983"/>
      </c:lineChart>
      <c:catAx>
        <c:axId val="18318805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959"/>
        <c:crosses val="autoZero"/>
        <c:auto val="1"/>
        <c:lblAlgn val="ctr"/>
        <c:lblOffset val="100"/>
        <c:noMultiLvlLbl val="0"/>
      </c:catAx>
      <c:valAx>
        <c:axId val="183188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543"/>
        <c:crosses val="autoZero"/>
        <c:crossBetween val="between"/>
      </c:valAx>
      <c:valAx>
        <c:axId val="191415198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152815"/>
        <c:crosses val="max"/>
        <c:crossBetween val="between"/>
      </c:valAx>
      <c:catAx>
        <c:axId val="1914152815"/>
        <c:scaling>
          <c:orientation val="minMax"/>
        </c:scaling>
        <c:delete val="1"/>
        <c:axPos val="b"/>
        <c:majorTickMark val="out"/>
        <c:minorTickMark val="none"/>
        <c:tickLblPos val="nextTo"/>
        <c:crossAx val="191415198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spPr>
            <a:ln w="28575" cap="rnd">
              <a:solidFill>
                <a:schemeClr val="accent2"/>
              </a:solidFill>
              <a:round/>
            </a:ln>
            <a:effectLst/>
          </c:spPr>
          <c:marker>
            <c:symbol val="none"/>
          </c:marker>
          <c:val>
            <c:numRef>
              <c:f>'soc producivitate'!$B$41:$U$41</c:f>
              <c:numCache>
                <c:formatCode>General</c:formatCode>
                <c:ptCount val="20"/>
                <c:pt idx="0">
                  <c:v>0.51953101817730396</c:v>
                </c:pt>
                <c:pt idx="1">
                  <c:v>1.5013770116298699</c:v>
                </c:pt>
                <c:pt idx="2">
                  <c:v>1.79906154948685</c:v>
                </c:pt>
                <c:pt idx="3">
                  <c:v>1.64961899161682</c:v>
                </c:pt>
                <c:pt idx="4">
                  <c:v>1.2601027747703599</c:v>
                </c:pt>
                <c:pt idx="5">
                  <c:v>0.78933508393157603</c:v>
                </c:pt>
                <c:pt idx="6">
                  <c:v>0.34159854367061399</c:v>
                </c:pt>
                <c:pt idx="7">
                  <c:v>-2.75608710251731E-2</c:v>
                </c:pt>
                <c:pt idx="8">
                  <c:v>-0.29896829075426001</c:v>
                </c:pt>
                <c:pt idx="9">
                  <c:v>-0.47632136821243898</c:v>
                </c:pt>
                <c:pt idx="10">
                  <c:v>-0.574875308679623</c:v>
                </c:pt>
                <c:pt idx="11">
                  <c:v>-0.61354842903619999</c:v>
                </c:pt>
                <c:pt idx="12">
                  <c:v>-0.61031026865953197</c:v>
                </c:pt>
                <c:pt idx="13">
                  <c:v>-0.58007060398250598</c:v>
                </c:pt>
                <c:pt idx="14">
                  <c:v>-0.53416210137333997</c:v>
                </c:pt>
                <c:pt idx="15">
                  <c:v>-0.48065904225086298</c:v>
                </c:pt>
                <c:pt idx="16">
                  <c:v>-0.42501519646560798</c:v>
                </c:pt>
                <c:pt idx="17">
                  <c:v>-0.37072808976802202</c:v>
                </c:pt>
                <c:pt idx="18">
                  <c:v>-0.31990027109867503</c:v>
                </c:pt>
                <c:pt idx="19">
                  <c:v>-0.27366612305462501</c:v>
                </c:pt>
              </c:numCache>
            </c:numRef>
          </c:val>
          <c:smooth val="0"/>
          <c:extLst>
            <c:ext xmlns:c16="http://schemas.microsoft.com/office/drawing/2014/chart" uri="{C3380CC4-5D6E-409C-BE32-E72D297353CC}">
              <c16:uniqueId val="{00000000-1788-42D3-806C-8E7CEA5570A1}"/>
            </c:ext>
          </c:extLst>
        </c:ser>
        <c:ser>
          <c:idx val="3"/>
          <c:order val="2"/>
          <c:spPr>
            <a:ln w="28575" cap="rnd">
              <a:solidFill>
                <a:schemeClr val="accent6"/>
              </a:solidFill>
              <a:round/>
            </a:ln>
            <a:effectLst/>
          </c:spPr>
          <c:marker>
            <c:symbol val="none"/>
          </c:marker>
          <c:val>
            <c:numRef>
              <c:f>'soc producivitate'!$B$26:$U$26</c:f>
              <c:numCache>
                <c:formatCode>General</c:formatCode>
                <c:ptCount val="20"/>
                <c:pt idx="0">
                  <c:v>0.54431036232796304</c:v>
                </c:pt>
                <c:pt idx="1">
                  <c:v>1.7833314231973001</c:v>
                </c:pt>
                <c:pt idx="2">
                  <c:v>2.2087186582630798</c:v>
                </c:pt>
                <c:pt idx="3">
                  <c:v>2.0743097569924802</c:v>
                </c:pt>
                <c:pt idx="4">
                  <c:v>1.6333229606475499</c:v>
                </c:pt>
                <c:pt idx="5">
                  <c:v>1.08280242334189</c:v>
                </c:pt>
                <c:pt idx="6">
                  <c:v>0.55053685979999101</c:v>
                </c:pt>
                <c:pt idx="7">
                  <c:v>0.104669079182202</c:v>
                </c:pt>
                <c:pt idx="8">
                  <c:v>-0.23045487288413799</c:v>
                </c:pt>
                <c:pt idx="9">
                  <c:v>-0.45762950924387302</c:v>
                </c:pt>
                <c:pt idx="10">
                  <c:v>-0.59324411645116004</c:v>
                </c:pt>
                <c:pt idx="11">
                  <c:v>-0.65807372136333697</c:v>
                </c:pt>
                <c:pt idx="12">
                  <c:v>-0.67202260894236998</c:v>
                </c:pt>
                <c:pt idx="13">
                  <c:v>-0.65176724774789796</c:v>
                </c:pt>
                <c:pt idx="14">
                  <c:v>-0.61018478271034804</c:v>
                </c:pt>
                <c:pt idx="15">
                  <c:v>-0.556685340084073</c:v>
                </c:pt>
                <c:pt idx="16">
                  <c:v>-0.49787287292304</c:v>
                </c:pt>
                <c:pt idx="17">
                  <c:v>-0.43822388872774798</c:v>
                </c:pt>
                <c:pt idx="18">
                  <c:v>-0.38065565080341901</c:v>
                </c:pt>
                <c:pt idx="19">
                  <c:v>-0.326958571186935</c:v>
                </c:pt>
              </c:numCache>
            </c:numRef>
          </c:val>
          <c:smooth val="0"/>
          <c:extLst>
            <c:ext xmlns:c16="http://schemas.microsoft.com/office/drawing/2014/chart" uri="{C3380CC4-5D6E-409C-BE32-E72D297353CC}">
              <c16:uniqueId val="{00000001-1788-42D3-806C-8E7CEA5570A1}"/>
            </c:ext>
          </c:extLst>
        </c:ser>
        <c:ser>
          <c:idx val="0"/>
          <c:order val="3"/>
          <c:spPr>
            <a:ln w="28575" cap="rnd">
              <a:solidFill>
                <a:srgbClr val="FFC000"/>
              </a:solidFill>
              <a:round/>
            </a:ln>
            <a:effectLst/>
          </c:spPr>
          <c:marker>
            <c:symbol val="none"/>
          </c:marker>
          <c:val>
            <c:numRef>
              <c:f>'soc producivitate'!$B$55:$U$55</c:f>
              <c:numCache>
                <c:formatCode>General</c:formatCode>
                <c:ptCount val="20"/>
                <c:pt idx="0">
                  <c:v>0.457059193898886</c:v>
                </c:pt>
                <c:pt idx="1">
                  <c:v>1.4334860434494801</c:v>
                </c:pt>
                <c:pt idx="2">
                  <c:v>1.7120020846675199</c:v>
                </c:pt>
                <c:pt idx="3">
                  <c:v>1.5330112900591599</c:v>
                </c:pt>
                <c:pt idx="4">
                  <c:v>1.1125719138222501</c:v>
                </c:pt>
                <c:pt idx="5">
                  <c:v>0.61847364060463395</c:v>
                </c:pt>
                <c:pt idx="6">
                  <c:v>0.160682238366462</c:v>
                </c:pt>
                <c:pt idx="7">
                  <c:v>-0.20371610210702301</c:v>
                </c:pt>
                <c:pt idx="8">
                  <c:v>-0.45742566970778897</c:v>
                </c:pt>
                <c:pt idx="9">
                  <c:v>-0.608047776377589</c:v>
                </c:pt>
                <c:pt idx="10">
                  <c:v>-0.67537468166079895</c:v>
                </c:pt>
                <c:pt idx="11">
                  <c:v>-0.68246379070791396</c:v>
                </c:pt>
                <c:pt idx="12">
                  <c:v>-0.650449001423965</c:v>
                </c:pt>
                <c:pt idx="13">
                  <c:v>-0.59624524780991806</c:v>
                </c:pt>
                <c:pt idx="14">
                  <c:v>-0.53211346097055001</c:v>
                </c:pt>
                <c:pt idx="15">
                  <c:v>-0.46620188395263501</c:v>
                </c:pt>
                <c:pt idx="16">
                  <c:v>-0.40344951936003798</c:v>
                </c:pt>
                <c:pt idx="17">
                  <c:v>-0.34649807094547203</c:v>
                </c:pt>
                <c:pt idx="18">
                  <c:v>-0.29645325155990998</c:v>
                </c:pt>
                <c:pt idx="19">
                  <c:v>-0.253455790057728</c:v>
                </c:pt>
              </c:numCache>
            </c:numRef>
          </c:val>
          <c:smooth val="0"/>
          <c:extLst>
            <c:ext xmlns:c16="http://schemas.microsoft.com/office/drawing/2014/chart" uri="{C3380CC4-5D6E-409C-BE32-E72D297353CC}">
              <c16:uniqueId val="{00000002-1788-42D3-806C-8E7CEA5570A1}"/>
            </c:ext>
          </c:extLst>
        </c:ser>
        <c:dLbls>
          <c:showLegendKey val="0"/>
          <c:showVal val="0"/>
          <c:showCatName val="0"/>
          <c:showSerName val="0"/>
          <c:showPercent val="0"/>
          <c:showBubbleSize val="0"/>
        </c:dLbls>
        <c:marker val="1"/>
        <c:smooth val="0"/>
        <c:axId val="1833368111"/>
        <c:axId val="1833366031"/>
      </c:lineChart>
      <c:lineChart>
        <c:grouping val="standard"/>
        <c:varyColors val="0"/>
        <c:ser>
          <c:idx val="1"/>
          <c:order val="0"/>
          <c:spPr>
            <a:ln w="28575" cap="rnd">
              <a:solidFill>
                <a:schemeClr val="accent1"/>
              </a:solidFill>
              <a:round/>
            </a:ln>
            <a:effectLst/>
          </c:spPr>
          <c:marker>
            <c:symbol val="none"/>
          </c:marker>
          <c:val>
            <c:numRef>
              <c:f>'soc producivitate'!$B$12:$U$12</c:f>
              <c:numCache>
                <c:formatCode>General</c:formatCode>
                <c:ptCount val="20"/>
                <c:pt idx="0">
                  <c:v>0.21245495025962699</c:v>
                </c:pt>
                <c:pt idx="1">
                  <c:v>0.44675048446758597</c:v>
                </c:pt>
                <c:pt idx="2">
                  <c:v>0.63598158241187297</c:v>
                </c:pt>
                <c:pt idx="3">
                  <c:v>0.77920303734674701</c:v>
                </c:pt>
                <c:pt idx="4">
                  <c:v>0.87995626054296905</c:v>
                </c:pt>
                <c:pt idx="5">
                  <c:v>0.94183844967274399</c:v>
                </c:pt>
                <c:pt idx="6">
                  <c:v>0.96886402261876003</c:v>
                </c:pt>
                <c:pt idx="7">
                  <c:v>0.96587603583436998</c:v>
                </c:pt>
                <c:pt idx="8">
                  <c:v>0.93846075382454297</c:v>
                </c:pt>
                <c:pt idx="9">
                  <c:v>0.89255533602181503</c:v>
                </c:pt>
                <c:pt idx="10">
                  <c:v>0.83397961441542601</c:v>
                </c:pt>
                <c:pt idx="11">
                  <c:v>0.76803699792604596</c:v>
                </c:pt>
                <c:pt idx="12">
                  <c:v>0.69924632587816404</c:v>
                </c:pt>
                <c:pt idx="13">
                  <c:v>0.63121140620026495</c:v>
                </c:pt>
                <c:pt idx="14">
                  <c:v>0.56660607115848904</c:v>
                </c:pt>
                <c:pt idx="15">
                  <c:v>0.50724194412809698</c:v>
                </c:pt>
                <c:pt idx="16">
                  <c:v>0.45418623044224699</c:v>
                </c:pt>
                <c:pt idx="17">
                  <c:v>0.40790222544471499</c:v>
                </c:pt>
                <c:pt idx="18">
                  <c:v>0.368392372143035</c:v>
                </c:pt>
                <c:pt idx="19">
                  <c:v>0.33533063365695198</c:v>
                </c:pt>
              </c:numCache>
            </c:numRef>
          </c:val>
          <c:smooth val="0"/>
          <c:extLst>
            <c:ext xmlns:c16="http://schemas.microsoft.com/office/drawing/2014/chart" uri="{C3380CC4-5D6E-409C-BE32-E72D297353CC}">
              <c16:uniqueId val="{00000003-1788-42D3-806C-8E7CEA5570A1}"/>
            </c:ext>
          </c:extLst>
        </c:ser>
        <c:dLbls>
          <c:showLegendKey val="0"/>
          <c:showVal val="0"/>
          <c:showCatName val="0"/>
          <c:showSerName val="0"/>
          <c:showPercent val="0"/>
          <c:showBubbleSize val="0"/>
        </c:dLbls>
        <c:marker val="1"/>
        <c:smooth val="0"/>
        <c:axId val="1573550911"/>
        <c:axId val="1573550495"/>
      </c:lineChart>
      <c:catAx>
        <c:axId val="18333681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031"/>
        <c:crosses val="autoZero"/>
        <c:auto val="1"/>
        <c:lblAlgn val="ctr"/>
        <c:lblOffset val="100"/>
        <c:noMultiLvlLbl val="0"/>
      </c:catAx>
      <c:valAx>
        <c:axId val="1833366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111"/>
        <c:crosses val="autoZero"/>
        <c:crossBetween val="between"/>
      </c:valAx>
      <c:valAx>
        <c:axId val="157355049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550911"/>
        <c:crosses val="max"/>
        <c:crossBetween val="between"/>
      </c:valAx>
      <c:catAx>
        <c:axId val="1573550911"/>
        <c:scaling>
          <c:orientation val="minMax"/>
        </c:scaling>
        <c:delete val="1"/>
        <c:axPos val="b"/>
        <c:majorTickMark val="out"/>
        <c:minorTickMark val="none"/>
        <c:tickLblPos val="nextTo"/>
        <c:crossAx val="157355049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RO" sz="1000"/>
              <a:t>investment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producivitate'!$B$40:$U$40</c:f>
              <c:numCache>
                <c:formatCode>General</c:formatCode>
                <c:ptCount val="20"/>
                <c:pt idx="0">
                  <c:v>1.03173898867226E-2</c:v>
                </c:pt>
                <c:pt idx="1">
                  <c:v>1.6372101362554801</c:v>
                </c:pt>
                <c:pt idx="2">
                  <c:v>2.4446921377441999</c:v>
                </c:pt>
                <c:pt idx="3">
                  <c:v>2.5962409572793499</c:v>
                </c:pt>
                <c:pt idx="4">
                  <c:v>2.3595266259046599</c:v>
                </c:pt>
                <c:pt idx="5">
                  <c:v>1.96862658347624</c:v>
                </c:pt>
                <c:pt idx="6">
                  <c:v>1.57578857371186</c:v>
                </c:pt>
                <c:pt idx="7">
                  <c:v>1.25407062171098</c:v>
                </c:pt>
                <c:pt idx="8">
                  <c:v>1.0207742863754601</c:v>
                </c:pt>
                <c:pt idx="9">
                  <c:v>0.86324216740604198</c:v>
                </c:pt>
                <c:pt idx="10">
                  <c:v>0.75851472717641899</c:v>
                </c:pt>
                <c:pt idx="11">
                  <c:v>0.68488533087997905</c:v>
                </c:pt>
                <c:pt idx="12">
                  <c:v>0.62673151534954696</c:v>
                </c:pt>
                <c:pt idx="13">
                  <c:v>0.57506279921881298</c:v>
                </c:pt>
                <c:pt idx="14">
                  <c:v>0.52602006689807002</c:v>
                </c:pt>
                <c:pt idx="15">
                  <c:v>0.47886449624365901</c:v>
                </c:pt>
                <c:pt idx="16">
                  <c:v>0.4342726594395</c:v>
                </c:pt>
                <c:pt idx="17">
                  <c:v>0.393217666559735</c:v>
                </c:pt>
                <c:pt idx="18">
                  <c:v>0.35640485790020199</c:v>
                </c:pt>
                <c:pt idx="19">
                  <c:v>0.32410159709667102</c:v>
                </c:pt>
              </c:numCache>
            </c:numRef>
          </c:val>
          <c:smooth val="0"/>
          <c:extLst>
            <c:ext xmlns:c16="http://schemas.microsoft.com/office/drawing/2014/chart" uri="{C3380CC4-5D6E-409C-BE32-E72D297353CC}">
              <c16:uniqueId val="{00000000-2C4B-44A7-A710-6864FC579684}"/>
            </c:ext>
          </c:extLst>
        </c:ser>
        <c:ser>
          <c:idx val="2"/>
          <c:order val="2"/>
          <c:spPr>
            <a:ln w="28575" cap="rnd">
              <a:solidFill>
                <a:schemeClr val="accent6"/>
              </a:solidFill>
              <a:round/>
            </a:ln>
            <a:effectLst/>
          </c:spPr>
          <c:marker>
            <c:symbol val="none"/>
          </c:marker>
          <c:val>
            <c:numRef>
              <c:f>'soc producivitate'!$B$25:$U$25</c:f>
              <c:numCache>
                <c:formatCode>General</c:formatCode>
                <c:ptCount val="20"/>
                <c:pt idx="0">
                  <c:v>0.112256930152455</c:v>
                </c:pt>
                <c:pt idx="1">
                  <c:v>1.89546890662541</c:v>
                </c:pt>
                <c:pt idx="2">
                  <c:v>2.80625381070928</c:v>
                </c:pt>
                <c:pt idx="3">
                  <c:v>2.9988587472906301</c:v>
                </c:pt>
                <c:pt idx="4">
                  <c:v>2.7554230937220701</c:v>
                </c:pt>
                <c:pt idx="5">
                  <c:v>2.3304011956208202</c:v>
                </c:pt>
                <c:pt idx="6">
                  <c:v>1.89319875701665</c:v>
                </c:pt>
                <c:pt idx="7">
                  <c:v>1.5277253362719401</c:v>
                </c:pt>
                <c:pt idx="8">
                  <c:v>1.25635082504277</c:v>
                </c:pt>
                <c:pt idx="9">
                  <c:v>1.0675982869595899</c:v>
                </c:pt>
                <c:pt idx="10">
                  <c:v>0.93769807399888805</c:v>
                </c:pt>
                <c:pt idx="11">
                  <c:v>0.84348629128930996</c:v>
                </c:pt>
                <c:pt idx="12">
                  <c:v>0.76796877353996296</c:v>
                </c:pt>
                <c:pt idx="13">
                  <c:v>0.70114809826463897</c:v>
                </c:pt>
                <c:pt idx="14">
                  <c:v>0.63854232145871503</c:v>
                </c:pt>
                <c:pt idx="15">
                  <c:v>0.57908373832458404</c:v>
                </c:pt>
                <c:pt idx="16">
                  <c:v>0.52330382234151795</c:v>
                </c:pt>
                <c:pt idx="17">
                  <c:v>0.47212451176255898</c:v>
                </c:pt>
                <c:pt idx="18">
                  <c:v>0.42623445974260199</c:v>
                </c:pt>
                <c:pt idx="19">
                  <c:v>0.38588575614551202</c:v>
                </c:pt>
              </c:numCache>
            </c:numRef>
          </c:val>
          <c:smooth val="0"/>
          <c:extLst>
            <c:ext xmlns:c16="http://schemas.microsoft.com/office/drawing/2014/chart" uri="{C3380CC4-5D6E-409C-BE32-E72D297353CC}">
              <c16:uniqueId val="{00000001-2C4B-44A7-A710-6864FC579684}"/>
            </c:ext>
          </c:extLst>
        </c:ser>
        <c:ser>
          <c:idx val="3"/>
          <c:order val="3"/>
          <c:spPr>
            <a:ln w="28575" cap="rnd">
              <a:solidFill>
                <a:schemeClr val="accent4"/>
              </a:solidFill>
              <a:round/>
            </a:ln>
            <a:effectLst/>
          </c:spPr>
          <c:marker>
            <c:symbol val="none"/>
          </c:marker>
          <c:val>
            <c:numRef>
              <c:f>'soc producivitate'!$B$54:$U$54</c:f>
              <c:numCache>
                <c:formatCode>General</c:formatCode>
                <c:ptCount val="20"/>
                <c:pt idx="0">
                  <c:v>-7.8203692655790802E-2</c:v>
                </c:pt>
                <c:pt idx="1">
                  <c:v>1.5354389937760999</c:v>
                </c:pt>
                <c:pt idx="2">
                  <c:v>2.3325881668349102</c:v>
                </c:pt>
                <c:pt idx="3">
                  <c:v>2.4805683953530302</c:v>
                </c:pt>
                <c:pt idx="4">
                  <c:v>2.2486842787603201</c:v>
                </c:pt>
                <c:pt idx="5">
                  <c:v>1.86980709373603</c:v>
                </c:pt>
                <c:pt idx="6">
                  <c:v>1.49309538832938</c:v>
                </c:pt>
                <c:pt idx="7">
                  <c:v>1.1881050354898</c:v>
                </c:pt>
                <c:pt idx="8">
                  <c:v>0.96939088699554099</c:v>
                </c:pt>
                <c:pt idx="9">
                  <c:v>0.82284060027677697</c:v>
                </c:pt>
                <c:pt idx="10">
                  <c:v>0.72528912232320397</c:v>
                </c:pt>
                <c:pt idx="11">
                  <c:v>0.65568938996864301</c:v>
                </c:pt>
                <c:pt idx="12">
                  <c:v>0.59946795636346895</c:v>
                </c:pt>
                <c:pt idx="13">
                  <c:v>0.54867910271224196</c:v>
                </c:pt>
                <c:pt idx="14">
                  <c:v>0.50026727327701803</c:v>
                </c:pt>
                <c:pt idx="15">
                  <c:v>0.453973444510268</c:v>
                </c:pt>
                <c:pt idx="16">
                  <c:v>0.41065808628820799</c:v>
                </c:pt>
                <c:pt idx="17">
                  <c:v>0.37126645948296799</c:v>
                </c:pt>
                <c:pt idx="18">
                  <c:v>0.336360105293181</c:v>
                </c:pt>
                <c:pt idx="19">
                  <c:v>0.30602655849878602</c:v>
                </c:pt>
              </c:numCache>
            </c:numRef>
          </c:val>
          <c:smooth val="0"/>
          <c:extLst>
            <c:ext xmlns:c16="http://schemas.microsoft.com/office/drawing/2014/chart" uri="{C3380CC4-5D6E-409C-BE32-E72D297353CC}">
              <c16:uniqueId val="{00000002-2C4B-44A7-A710-6864FC579684}"/>
            </c:ext>
          </c:extLst>
        </c:ser>
        <c:dLbls>
          <c:showLegendKey val="0"/>
          <c:showVal val="0"/>
          <c:showCatName val="0"/>
          <c:showSerName val="0"/>
          <c:showPercent val="0"/>
          <c:showBubbleSize val="0"/>
        </c:dLbls>
        <c:marker val="1"/>
        <c:smooth val="0"/>
        <c:axId val="1914818479"/>
        <c:axId val="1914817231"/>
      </c:lineChart>
      <c:lineChart>
        <c:grouping val="standard"/>
        <c:varyColors val="0"/>
        <c:ser>
          <c:idx val="0"/>
          <c:order val="0"/>
          <c:spPr>
            <a:ln w="28575" cap="rnd">
              <a:solidFill>
                <a:schemeClr val="accent1"/>
              </a:solidFill>
              <a:round/>
            </a:ln>
            <a:effectLst/>
          </c:spPr>
          <c:marker>
            <c:symbol val="none"/>
          </c:marker>
          <c:val>
            <c:numRef>
              <c:f>'soc producivitate'!$B$11:$U$11</c:f>
              <c:numCache>
                <c:formatCode>General</c:formatCode>
                <c:ptCount val="20"/>
                <c:pt idx="0">
                  <c:v>0.40051729260528601</c:v>
                </c:pt>
                <c:pt idx="1">
                  <c:v>0.81192643841171697</c:v>
                </c:pt>
                <c:pt idx="2">
                  <c:v>1.15308528639395</c:v>
                </c:pt>
                <c:pt idx="3">
                  <c:v>1.4121269785711099</c:v>
                </c:pt>
                <c:pt idx="4">
                  <c:v>1.5905537588932399</c:v>
                </c:pt>
                <c:pt idx="5">
                  <c:v>1.69758956005165</c:v>
                </c:pt>
                <c:pt idx="6">
                  <c:v>1.74594112720735</c:v>
                </c:pt>
                <c:pt idx="7">
                  <c:v>1.7489901549692499</c:v>
                </c:pt>
                <c:pt idx="8">
                  <c:v>1.71913514850468</c:v>
                </c:pt>
                <c:pt idx="9">
                  <c:v>1.6669630217650699</c:v>
                </c:pt>
                <c:pt idx="10">
                  <c:v>1.6009717679189599</c:v>
                </c:pt>
                <c:pt idx="11">
                  <c:v>1.52762786068166</c:v>
                </c:pt>
                <c:pt idx="12">
                  <c:v>1.4516029163875701</c:v>
                </c:pt>
                <c:pt idx="13">
                  <c:v>1.3760852590391399</c:v>
                </c:pt>
                <c:pt idx="14">
                  <c:v>1.3031013765516399</c:v>
                </c:pt>
                <c:pt idx="15">
                  <c:v>1.23381063085816</c:v>
                </c:pt>
                <c:pt idx="16">
                  <c:v>1.16875586154049</c:v>
                </c:pt>
                <c:pt idx="17">
                  <c:v>1.10806479911952</c:v>
                </c:pt>
                <c:pt idx="18">
                  <c:v>1.0516043999949101</c:v>
                </c:pt>
                <c:pt idx="19">
                  <c:v>0.99909391747007703</c:v>
                </c:pt>
              </c:numCache>
            </c:numRef>
          </c:val>
          <c:smooth val="0"/>
          <c:extLst>
            <c:ext xmlns:c16="http://schemas.microsoft.com/office/drawing/2014/chart" uri="{C3380CC4-5D6E-409C-BE32-E72D297353CC}">
              <c16:uniqueId val="{00000003-2C4B-44A7-A710-6864FC579684}"/>
            </c:ext>
          </c:extLst>
        </c:ser>
        <c:dLbls>
          <c:showLegendKey val="0"/>
          <c:showVal val="0"/>
          <c:showCatName val="0"/>
          <c:showSerName val="0"/>
          <c:showPercent val="0"/>
          <c:showBubbleSize val="0"/>
        </c:dLbls>
        <c:marker val="1"/>
        <c:smooth val="0"/>
        <c:axId val="1835238815"/>
        <c:axId val="1914694255"/>
      </c:lineChart>
      <c:catAx>
        <c:axId val="19148184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7231"/>
        <c:crosses val="autoZero"/>
        <c:auto val="1"/>
        <c:lblAlgn val="ctr"/>
        <c:lblOffset val="100"/>
        <c:noMultiLvlLbl val="0"/>
      </c:catAx>
      <c:valAx>
        <c:axId val="1914817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8479"/>
        <c:crosses val="autoZero"/>
        <c:crossBetween val="between"/>
      </c:valAx>
      <c:valAx>
        <c:axId val="191469425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238815"/>
        <c:crosses val="max"/>
        <c:crossBetween val="between"/>
      </c:valAx>
      <c:catAx>
        <c:axId val="1835238815"/>
        <c:scaling>
          <c:orientation val="minMax"/>
        </c:scaling>
        <c:delete val="1"/>
        <c:axPos val="b"/>
        <c:majorTickMark val="out"/>
        <c:minorTickMark val="none"/>
        <c:tickLblPos val="nextTo"/>
        <c:crossAx val="191469425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consumption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producivitate'!$B$39:$U$39</c:f>
              <c:numCache>
                <c:formatCode>General</c:formatCode>
                <c:ptCount val="20"/>
                <c:pt idx="0">
                  <c:v>-0.42788042489621603</c:v>
                </c:pt>
                <c:pt idx="1">
                  <c:v>0.448502382254162</c:v>
                </c:pt>
                <c:pt idx="2">
                  <c:v>0.90047639786214995</c:v>
                </c:pt>
                <c:pt idx="3">
                  <c:v>1.0005001295729099</c:v>
                </c:pt>
                <c:pt idx="4">
                  <c:v>0.88948220855411397</c:v>
                </c:pt>
                <c:pt idx="5">
                  <c:v>0.69064734691906404</c:v>
                </c:pt>
                <c:pt idx="6">
                  <c:v>0.48373029915882199</c:v>
                </c:pt>
                <c:pt idx="7">
                  <c:v>0.30796001094782399</c:v>
                </c:pt>
                <c:pt idx="8">
                  <c:v>0.17489416317280901</c:v>
                </c:pt>
                <c:pt idx="9">
                  <c:v>8.1364546085836806E-2</c:v>
                </c:pt>
                <c:pt idx="10">
                  <c:v>1.8779812726108999E-2</c:v>
                </c:pt>
                <c:pt idx="11">
                  <c:v>-2.1653270868796402E-2</c:v>
                </c:pt>
                <c:pt idx="12">
                  <c:v>-4.6809046591761203E-2</c:v>
                </c:pt>
                <c:pt idx="13">
                  <c:v>-6.1350694837955203E-2</c:v>
                </c:pt>
                <c:pt idx="14">
                  <c:v>-6.8235344163554201E-2</c:v>
                </c:pt>
                <c:pt idx="15">
                  <c:v>-6.9374874770062406E-2</c:v>
                </c:pt>
                <c:pt idx="16">
                  <c:v>-6.6152060535813503E-2</c:v>
                </c:pt>
                <c:pt idx="17">
                  <c:v>-5.9717210732486599E-2</c:v>
                </c:pt>
                <c:pt idx="18">
                  <c:v>-5.1104246648833403E-2</c:v>
                </c:pt>
                <c:pt idx="19">
                  <c:v>-4.1240059180950098E-2</c:v>
                </c:pt>
              </c:numCache>
            </c:numRef>
          </c:val>
          <c:smooth val="0"/>
          <c:extLst>
            <c:ext xmlns:c16="http://schemas.microsoft.com/office/drawing/2014/chart" uri="{C3380CC4-5D6E-409C-BE32-E72D297353CC}">
              <c16:uniqueId val="{00000000-5719-49C7-B7FF-2C5EAEEF1B15}"/>
            </c:ext>
          </c:extLst>
        </c:ser>
        <c:ser>
          <c:idx val="2"/>
          <c:order val="2"/>
          <c:spPr>
            <a:ln w="28575" cap="rnd">
              <a:solidFill>
                <a:schemeClr val="accent6"/>
              </a:solidFill>
              <a:round/>
            </a:ln>
            <a:effectLst/>
          </c:spPr>
          <c:marker>
            <c:symbol val="none"/>
          </c:marker>
          <c:val>
            <c:numRef>
              <c:f>'soc producivitate'!$B$24:$U$24</c:f>
              <c:numCache>
                <c:formatCode>General</c:formatCode>
                <c:ptCount val="20"/>
                <c:pt idx="0">
                  <c:v>-0.51992899321896902</c:v>
                </c:pt>
                <c:pt idx="1">
                  <c:v>0.52574106431188705</c:v>
                </c:pt>
                <c:pt idx="2">
                  <c:v>1.0711788308435399</c:v>
                </c:pt>
                <c:pt idx="3">
                  <c:v>1.19485562547445</c:v>
                </c:pt>
                <c:pt idx="4">
                  <c:v>1.0642032988124901</c:v>
                </c:pt>
                <c:pt idx="5">
                  <c:v>0.82790169491573795</c:v>
                </c:pt>
                <c:pt idx="6">
                  <c:v>0.58230058774540805</c:v>
                </c:pt>
                <c:pt idx="7">
                  <c:v>0.37439939034754799</c:v>
                </c:pt>
                <c:pt idx="8">
                  <c:v>0.217545147385835</c:v>
                </c:pt>
                <c:pt idx="9">
                  <c:v>0.107398774450843</c:v>
                </c:pt>
                <c:pt idx="10">
                  <c:v>3.3348696814243801E-2</c:v>
                </c:pt>
                <c:pt idx="11">
                  <c:v>-1.51792503056924E-2</c:v>
                </c:pt>
                <c:pt idx="12">
                  <c:v>-4.6253129023966701E-2</c:v>
                </c:pt>
                <c:pt idx="13">
                  <c:v>-6.5192817539696093E-2</c:v>
                </c:pt>
                <c:pt idx="14">
                  <c:v>-7.5264597396767399E-2</c:v>
                </c:pt>
                <c:pt idx="15">
                  <c:v>-7.8525330340710298E-2</c:v>
                </c:pt>
                <c:pt idx="16">
                  <c:v>-7.64602957781335E-2</c:v>
                </c:pt>
                <c:pt idx="17">
                  <c:v>-7.0337139105731694E-2</c:v>
                </c:pt>
                <c:pt idx="18">
                  <c:v>-6.13341343855325E-2</c:v>
                </c:pt>
                <c:pt idx="19">
                  <c:v>-5.05387879586294E-2</c:v>
                </c:pt>
              </c:numCache>
            </c:numRef>
          </c:val>
          <c:smooth val="0"/>
          <c:extLst>
            <c:ext xmlns:c16="http://schemas.microsoft.com/office/drawing/2014/chart" uri="{C3380CC4-5D6E-409C-BE32-E72D297353CC}">
              <c16:uniqueId val="{00000001-5719-49C7-B7FF-2C5EAEEF1B15}"/>
            </c:ext>
          </c:extLst>
        </c:ser>
        <c:ser>
          <c:idx val="3"/>
          <c:order val="3"/>
          <c:spPr>
            <a:ln w="28575" cap="rnd">
              <a:solidFill>
                <a:schemeClr val="accent4"/>
              </a:solidFill>
              <a:round/>
            </a:ln>
            <a:effectLst/>
          </c:spPr>
          <c:marker>
            <c:symbol val="none"/>
          </c:marker>
          <c:val>
            <c:numRef>
              <c:f>'soc producivitate'!$B$53:$U$53</c:f>
              <c:numCache>
                <c:formatCode>General</c:formatCode>
                <c:ptCount val="20"/>
                <c:pt idx="0">
                  <c:v>-0.46887976386017299</c:v>
                </c:pt>
                <c:pt idx="1">
                  <c:v>0.429777764073208</c:v>
                </c:pt>
                <c:pt idx="2">
                  <c:v>0.89382713786648105</c:v>
                </c:pt>
                <c:pt idx="3">
                  <c:v>0.99801553516317698</c:v>
                </c:pt>
                <c:pt idx="4">
                  <c:v>0.88554985875106196</c:v>
                </c:pt>
                <c:pt idx="5">
                  <c:v>0.68181790638379902</c:v>
                </c:pt>
                <c:pt idx="6">
                  <c:v>0.46846048787190903</c:v>
                </c:pt>
                <c:pt idx="7">
                  <c:v>0.28628085063678599</c:v>
                </c:pt>
                <c:pt idx="8">
                  <c:v>0.14802543070106799</c:v>
                </c:pt>
                <c:pt idx="9">
                  <c:v>5.1290857452329398E-2</c:v>
                </c:pt>
                <c:pt idx="10">
                  <c:v>-1.2181407559808099E-2</c:v>
                </c:pt>
                <c:pt idx="11">
                  <c:v>-5.1246731870094202E-2</c:v>
                </c:pt>
                <c:pt idx="12">
                  <c:v>-7.31532645286848E-2</c:v>
                </c:pt>
                <c:pt idx="13">
                  <c:v>-8.3134857577306306E-2</c:v>
                </c:pt>
                <c:pt idx="14">
                  <c:v>-8.47931698084778E-2</c:v>
                </c:pt>
                <c:pt idx="15">
                  <c:v>-8.06501928620946E-2</c:v>
                </c:pt>
                <c:pt idx="16">
                  <c:v>-7.2586622099379397E-2</c:v>
                </c:pt>
                <c:pt idx="17">
                  <c:v>-6.20972621499618E-2</c:v>
                </c:pt>
                <c:pt idx="18">
                  <c:v>-5.0399700460019403E-2</c:v>
                </c:pt>
                <c:pt idx="19">
                  <c:v>-3.84617356276067E-2</c:v>
                </c:pt>
              </c:numCache>
            </c:numRef>
          </c:val>
          <c:smooth val="0"/>
          <c:extLst>
            <c:ext xmlns:c16="http://schemas.microsoft.com/office/drawing/2014/chart" uri="{C3380CC4-5D6E-409C-BE32-E72D297353CC}">
              <c16:uniqueId val="{00000002-5719-49C7-B7FF-2C5EAEEF1B15}"/>
            </c:ext>
          </c:extLst>
        </c:ser>
        <c:dLbls>
          <c:showLegendKey val="0"/>
          <c:showVal val="0"/>
          <c:showCatName val="0"/>
          <c:showSerName val="0"/>
          <c:showPercent val="0"/>
          <c:showBubbleSize val="0"/>
        </c:dLbls>
        <c:marker val="1"/>
        <c:smooth val="0"/>
        <c:axId val="1909901311"/>
        <c:axId val="1909899647"/>
      </c:lineChart>
      <c:lineChart>
        <c:grouping val="standard"/>
        <c:varyColors val="0"/>
        <c:ser>
          <c:idx val="0"/>
          <c:order val="0"/>
          <c:spPr>
            <a:ln w="28575" cap="rnd">
              <a:solidFill>
                <a:schemeClr val="accent1"/>
              </a:solidFill>
              <a:round/>
            </a:ln>
            <a:effectLst/>
          </c:spPr>
          <c:marker>
            <c:symbol val="none"/>
          </c:marker>
          <c:val>
            <c:numRef>
              <c:f>'soc producivitate'!$B$10:$U$10</c:f>
              <c:numCache>
                <c:formatCode>General</c:formatCode>
                <c:ptCount val="20"/>
                <c:pt idx="0">
                  <c:v>3.21232384611587E-2</c:v>
                </c:pt>
                <c:pt idx="1">
                  <c:v>9.2427455485665902E-2</c:v>
                </c:pt>
                <c:pt idx="2">
                  <c:v>0.15407009803668201</c:v>
                </c:pt>
                <c:pt idx="3">
                  <c:v>0.20808832437098301</c:v>
                </c:pt>
                <c:pt idx="4">
                  <c:v>0.25050181241063801</c:v>
                </c:pt>
                <c:pt idx="5">
                  <c:v>0.28049912106246899</c:v>
                </c:pt>
                <c:pt idx="6">
                  <c:v>0.29901726900685499</c:v>
                </c:pt>
                <c:pt idx="7">
                  <c:v>0.30779667071960098</c:v>
                </c:pt>
                <c:pt idx="8">
                  <c:v>0.30881042591534102</c:v>
                </c:pt>
                <c:pt idx="9">
                  <c:v>0.30395139130661902</c:v>
                </c:pt>
                <c:pt idx="10">
                  <c:v>0.29488316144652199</c:v>
                </c:pt>
                <c:pt idx="11">
                  <c:v>0.28298831738069702</c:v>
                </c:pt>
                <c:pt idx="12">
                  <c:v>0.26937000121283999</c:v>
                </c:pt>
                <c:pt idx="13">
                  <c:v>0.25487948750857098</c:v>
                </c:pt>
                <c:pt idx="14">
                  <c:v>0.240153715400446</c:v>
                </c:pt>
                <c:pt idx="15">
                  <c:v>0.225654013352834</c:v>
                </c:pt>
                <c:pt idx="16">
                  <c:v>0.211701699735418</c:v>
                </c:pt>
                <c:pt idx="17">
                  <c:v>0.19850882635161199</c:v>
                </c:pt>
                <c:pt idx="18">
                  <c:v>0.18620373413834401</c:v>
                </c:pt>
                <c:pt idx="19">
                  <c:v>0.17485177775910499</c:v>
                </c:pt>
              </c:numCache>
            </c:numRef>
          </c:val>
          <c:smooth val="0"/>
          <c:extLst>
            <c:ext xmlns:c16="http://schemas.microsoft.com/office/drawing/2014/chart" uri="{C3380CC4-5D6E-409C-BE32-E72D297353CC}">
              <c16:uniqueId val="{00000003-5719-49C7-B7FF-2C5EAEEF1B15}"/>
            </c:ext>
          </c:extLst>
        </c:ser>
        <c:dLbls>
          <c:showLegendKey val="0"/>
          <c:showVal val="0"/>
          <c:showCatName val="0"/>
          <c:showSerName val="0"/>
          <c:showPercent val="0"/>
          <c:showBubbleSize val="0"/>
        </c:dLbls>
        <c:marker val="1"/>
        <c:smooth val="0"/>
        <c:axId val="1835401327"/>
        <c:axId val="1835398415"/>
      </c:lineChart>
      <c:catAx>
        <c:axId val="19099013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9647"/>
        <c:crosses val="autoZero"/>
        <c:auto val="1"/>
        <c:lblAlgn val="ctr"/>
        <c:lblOffset val="100"/>
        <c:noMultiLvlLbl val="0"/>
      </c:catAx>
      <c:valAx>
        <c:axId val="190989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901311"/>
        <c:crosses val="autoZero"/>
        <c:crossBetween val="between"/>
      </c:valAx>
      <c:valAx>
        <c:axId val="18353984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401327"/>
        <c:crosses val="max"/>
        <c:crossBetween val="between"/>
      </c:valAx>
      <c:catAx>
        <c:axId val="1835401327"/>
        <c:scaling>
          <c:orientation val="minMax"/>
        </c:scaling>
        <c:delete val="1"/>
        <c:axPos val="b"/>
        <c:majorTickMark val="out"/>
        <c:minorTickMark val="none"/>
        <c:tickLblPos val="nextTo"/>
        <c:crossAx val="183539841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output</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producivitate'!$B$38:$U$38</c:f>
              <c:numCache>
                <c:formatCode>General</c:formatCode>
                <c:ptCount val="20"/>
                <c:pt idx="0">
                  <c:v>-0.31246079358408002</c:v>
                </c:pt>
                <c:pt idx="1">
                  <c:v>0.58365280423458898</c:v>
                </c:pt>
                <c:pt idx="2">
                  <c:v>1.0236721769180099</c:v>
                </c:pt>
                <c:pt idx="3">
                  <c:v>1.0963859676036201</c:v>
                </c:pt>
                <c:pt idx="4">
                  <c:v>0.954989074660205</c:v>
                </c:pt>
                <c:pt idx="5">
                  <c:v>0.73239859092808501</c:v>
                </c:pt>
                <c:pt idx="6">
                  <c:v>0.51382062496446701</c:v>
                </c:pt>
                <c:pt idx="7">
                  <c:v>0.33934743458854699</c:v>
                </c:pt>
                <c:pt idx="8">
                  <c:v>0.21790809102401501</c:v>
                </c:pt>
                <c:pt idx="9">
                  <c:v>0.141970933493099</c:v>
                </c:pt>
                <c:pt idx="10">
                  <c:v>9.8448712206277406E-2</c:v>
                </c:pt>
                <c:pt idx="11">
                  <c:v>7.4965395219919601E-2</c:v>
                </c:pt>
                <c:pt idx="12">
                  <c:v>6.2412654447200601E-2</c:v>
                </c:pt>
                <c:pt idx="13">
                  <c:v>5.5212122601005803E-2</c:v>
                </c:pt>
                <c:pt idx="14">
                  <c:v>5.0517755376517898E-2</c:v>
                </c:pt>
                <c:pt idx="15">
                  <c:v>4.7177113972679798E-2</c:v>
                </c:pt>
                <c:pt idx="16">
                  <c:v>4.4868701471216403E-2</c:v>
                </c:pt>
                <c:pt idx="17">
                  <c:v>4.35462474430892E-2</c:v>
                </c:pt>
                <c:pt idx="18">
                  <c:v>4.31621329895506E-2</c:v>
                </c:pt>
                <c:pt idx="19">
                  <c:v>4.3581533106987501E-2</c:v>
                </c:pt>
              </c:numCache>
            </c:numRef>
          </c:val>
          <c:smooth val="0"/>
          <c:extLst>
            <c:ext xmlns:c16="http://schemas.microsoft.com/office/drawing/2014/chart" uri="{C3380CC4-5D6E-409C-BE32-E72D297353CC}">
              <c16:uniqueId val="{00000000-28B3-4352-BE41-6BCE51A12AC1}"/>
            </c:ext>
          </c:extLst>
        </c:ser>
        <c:ser>
          <c:idx val="2"/>
          <c:order val="2"/>
          <c:spPr>
            <a:ln w="28575" cap="rnd">
              <a:solidFill>
                <a:schemeClr val="accent6"/>
              </a:solidFill>
              <a:round/>
            </a:ln>
            <a:effectLst/>
          </c:spPr>
          <c:marker>
            <c:symbol val="none"/>
          </c:marker>
          <c:val>
            <c:numRef>
              <c:f>'soc producivitate'!$B$23:$U$23</c:f>
              <c:numCache>
                <c:formatCode>General</c:formatCode>
                <c:ptCount val="20"/>
                <c:pt idx="0">
                  <c:v>-0.33292710860348501</c:v>
                </c:pt>
                <c:pt idx="1">
                  <c:v>0.68326142310507998</c:v>
                </c:pt>
                <c:pt idx="2">
                  <c:v>1.1915628991266101</c:v>
                </c:pt>
                <c:pt idx="3">
                  <c:v>1.28155782881754</c:v>
                </c:pt>
                <c:pt idx="4">
                  <c:v>1.12389779892737</c:v>
                </c:pt>
                <c:pt idx="5">
                  <c:v>0.86996446660384696</c:v>
                </c:pt>
                <c:pt idx="6">
                  <c:v>0.61803967711324503</c:v>
                </c:pt>
                <c:pt idx="7">
                  <c:v>0.41502289997669101</c:v>
                </c:pt>
                <c:pt idx="8">
                  <c:v>0.271962506539353</c:v>
                </c:pt>
                <c:pt idx="9">
                  <c:v>0.180824362700434</c:v>
                </c:pt>
                <c:pt idx="10">
                  <c:v>0.127017857877604</c:v>
                </c:pt>
                <c:pt idx="11">
                  <c:v>9.6614133334640001E-2</c:v>
                </c:pt>
                <c:pt idx="12">
                  <c:v>7.9303100235449606E-2</c:v>
                </c:pt>
                <c:pt idx="13">
                  <c:v>6.8719682913638294E-2</c:v>
                </c:pt>
                <c:pt idx="14">
                  <c:v>6.1559146833701603E-2</c:v>
                </c:pt>
                <c:pt idx="15">
                  <c:v>5.6417946217607103E-2</c:v>
                </c:pt>
                <c:pt idx="16">
                  <c:v>5.2832719386287898E-2</c:v>
                </c:pt>
                <c:pt idx="17">
                  <c:v>5.0662968235485599E-2</c:v>
                </c:pt>
                <c:pt idx="18">
                  <c:v>4.9784120042886598E-2</c:v>
                </c:pt>
                <c:pt idx="19">
                  <c:v>4.9991059459102899E-2</c:v>
                </c:pt>
              </c:numCache>
            </c:numRef>
          </c:val>
          <c:smooth val="0"/>
          <c:extLst>
            <c:ext xmlns:c16="http://schemas.microsoft.com/office/drawing/2014/chart" uri="{C3380CC4-5D6E-409C-BE32-E72D297353CC}">
              <c16:uniqueId val="{00000001-28B3-4352-BE41-6BCE51A12AC1}"/>
            </c:ext>
          </c:extLst>
        </c:ser>
        <c:ser>
          <c:idx val="3"/>
          <c:order val="3"/>
          <c:spPr>
            <a:ln w="28575" cap="rnd">
              <a:solidFill>
                <a:schemeClr val="accent4"/>
              </a:solidFill>
              <a:round/>
            </a:ln>
            <a:effectLst/>
          </c:spPr>
          <c:marker>
            <c:symbol val="none"/>
          </c:marker>
          <c:val>
            <c:numRef>
              <c:f>'soc producivitate'!$B$52:$U$52</c:f>
              <c:numCache>
                <c:formatCode>General</c:formatCode>
                <c:ptCount val="20"/>
                <c:pt idx="0">
                  <c:v>-0.36607859118390701</c:v>
                </c:pt>
                <c:pt idx="1">
                  <c:v>0.537355914150908</c:v>
                </c:pt>
                <c:pt idx="2">
                  <c:v>0.98036894895267301</c:v>
                </c:pt>
                <c:pt idx="3">
                  <c:v>1.0546080205060699</c:v>
                </c:pt>
                <c:pt idx="4">
                  <c:v>0.91529770789168197</c:v>
                </c:pt>
                <c:pt idx="5">
                  <c:v>0.69610968363264203</c:v>
                </c:pt>
                <c:pt idx="6">
                  <c:v>0.48199472687144901</c:v>
                </c:pt>
                <c:pt idx="7">
                  <c:v>0.31233414037455998</c:v>
                </c:pt>
                <c:pt idx="8">
                  <c:v>0.19537561948339999</c:v>
                </c:pt>
                <c:pt idx="9">
                  <c:v>0.123191819254657</c:v>
                </c:pt>
                <c:pt idx="10">
                  <c:v>8.2619205312823907E-2</c:v>
                </c:pt>
                <c:pt idx="11">
                  <c:v>6.1424607858498403E-2</c:v>
                </c:pt>
                <c:pt idx="12">
                  <c:v>5.0724189032848699E-2</c:v>
                </c:pt>
                <c:pt idx="13">
                  <c:v>4.5136408763994502E-2</c:v>
                </c:pt>
                <c:pt idx="14">
                  <c:v>4.1929167559601403E-2</c:v>
                </c:pt>
                <c:pt idx="15">
                  <c:v>3.9975822791689097E-2</c:v>
                </c:pt>
                <c:pt idx="16">
                  <c:v>3.8918389642788001E-2</c:v>
                </c:pt>
                <c:pt idx="17">
                  <c:v>3.8648151385757501E-2</c:v>
                </c:pt>
                <c:pt idx="18">
                  <c:v>3.9060730326298199E-2</c:v>
                </c:pt>
                <c:pt idx="19">
                  <c:v>3.9989769028352398E-2</c:v>
                </c:pt>
              </c:numCache>
            </c:numRef>
          </c:val>
          <c:smooth val="0"/>
          <c:extLst>
            <c:ext xmlns:c16="http://schemas.microsoft.com/office/drawing/2014/chart" uri="{C3380CC4-5D6E-409C-BE32-E72D297353CC}">
              <c16:uniqueId val="{00000002-28B3-4352-BE41-6BCE51A12AC1}"/>
            </c:ext>
          </c:extLst>
        </c:ser>
        <c:dLbls>
          <c:showLegendKey val="0"/>
          <c:showVal val="0"/>
          <c:showCatName val="0"/>
          <c:showSerName val="0"/>
          <c:showPercent val="0"/>
          <c:showBubbleSize val="0"/>
        </c:dLbls>
        <c:marker val="1"/>
        <c:smooth val="0"/>
        <c:axId val="1575110079"/>
        <c:axId val="1575110495"/>
      </c:lineChart>
      <c:lineChart>
        <c:grouping val="standard"/>
        <c:varyColors val="0"/>
        <c:ser>
          <c:idx val="0"/>
          <c:order val="0"/>
          <c:spPr>
            <a:ln w="28575" cap="rnd">
              <a:solidFill>
                <a:schemeClr val="accent1"/>
              </a:solidFill>
              <a:round/>
            </a:ln>
            <a:effectLst/>
          </c:spPr>
          <c:marker>
            <c:symbol val="none"/>
          </c:marker>
          <c:val>
            <c:numRef>
              <c:f>'soc producivitate'!$B$9:$U$9</c:f>
              <c:numCache>
                <c:formatCode>General</c:formatCode>
                <c:ptCount val="20"/>
                <c:pt idx="0">
                  <c:v>4.3057349735331499E-2</c:v>
                </c:pt>
                <c:pt idx="1">
                  <c:v>0.115005700896589</c:v>
                </c:pt>
                <c:pt idx="2">
                  <c:v>0.18444932071554401</c:v>
                </c:pt>
                <c:pt idx="3">
                  <c:v>0.24277822662068599</c:v>
                </c:pt>
                <c:pt idx="4">
                  <c:v>0.28658492817794801</c:v>
                </c:pt>
                <c:pt idx="5">
                  <c:v>0.315731665629784</c:v>
                </c:pt>
                <c:pt idx="6">
                  <c:v>0.331836450731334</c:v>
                </c:pt>
                <c:pt idx="7">
                  <c:v>0.33726075586144699</c:v>
                </c:pt>
                <c:pt idx="8">
                  <c:v>0.33449824804428702</c:v>
                </c:pt>
                <c:pt idx="9">
                  <c:v>0.32584458235704999</c:v>
                </c:pt>
                <c:pt idx="10">
                  <c:v>0.313248723338788</c:v>
                </c:pt>
                <c:pt idx="11">
                  <c:v>0.29827307258313601</c:v>
                </c:pt>
                <c:pt idx="12">
                  <c:v>0.28211311191066102</c:v>
                </c:pt>
                <c:pt idx="13">
                  <c:v>0.26564512264591</c:v>
                </c:pt>
                <c:pt idx="14">
                  <c:v>0.24948314346893599</c:v>
                </c:pt>
                <c:pt idx="15" formatCode="0.00E+00">
                  <c:v>0.23403474166744001</c:v>
                </c:pt>
                <c:pt idx="16">
                  <c:v>0.21955050971156001</c:v>
                </c:pt>
                <c:pt idx="17">
                  <c:v>0.20616540231067099</c:v>
                </c:pt>
                <c:pt idx="18" formatCode="0.00E+00">
                  <c:v>0.19393181877381199</c:v>
                </c:pt>
                <c:pt idx="19">
                  <c:v>0.182845230184107</c:v>
                </c:pt>
              </c:numCache>
            </c:numRef>
          </c:val>
          <c:smooth val="0"/>
          <c:extLst>
            <c:ext xmlns:c16="http://schemas.microsoft.com/office/drawing/2014/chart" uri="{C3380CC4-5D6E-409C-BE32-E72D297353CC}">
              <c16:uniqueId val="{00000003-28B3-4352-BE41-6BCE51A12AC1}"/>
            </c:ext>
          </c:extLst>
        </c:ser>
        <c:dLbls>
          <c:showLegendKey val="0"/>
          <c:showVal val="0"/>
          <c:showCatName val="0"/>
          <c:showSerName val="0"/>
          <c:showPercent val="0"/>
          <c:showBubbleSize val="0"/>
        </c:dLbls>
        <c:marker val="1"/>
        <c:smooth val="0"/>
        <c:axId val="1835580911"/>
        <c:axId val="1835579663"/>
      </c:lineChart>
      <c:catAx>
        <c:axId val="15751100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495"/>
        <c:crosses val="autoZero"/>
        <c:auto val="1"/>
        <c:lblAlgn val="ctr"/>
        <c:lblOffset val="100"/>
        <c:noMultiLvlLbl val="0"/>
      </c:catAx>
      <c:valAx>
        <c:axId val="157511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079"/>
        <c:crosses val="autoZero"/>
        <c:crossBetween val="between"/>
      </c:valAx>
      <c:valAx>
        <c:axId val="1835579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580911"/>
        <c:crosses val="max"/>
        <c:crossBetween val="between"/>
      </c:valAx>
      <c:catAx>
        <c:axId val="1835580911"/>
        <c:scaling>
          <c:orientation val="minMax"/>
        </c:scaling>
        <c:delete val="1"/>
        <c:axPos val="b"/>
        <c:majorTickMark val="out"/>
        <c:minorTickMark val="none"/>
        <c:tickLblPos val="nextTo"/>
        <c:crossAx val="1835579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bank capital</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producivitate'!$B$43:$U$43</c:f>
              <c:numCache>
                <c:formatCode>General</c:formatCode>
                <c:ptCount val="20"/>
                <c:pt idx="0">
                  <c:v>2.1020983129905599</c:v>
                </c:pt>
                <c:pt idx="1">
                  <c:v>8.5143109779267007E-2</c:v>
                </c:pt>
                <c:pt idx="2">
                  <c:v>-3.3224600234142398</c:v>
                </c:pt>
                <c:pt idx="3">
                  <c:v>-6.1474555475078896</c:v>
                </c:pt>
                <c:pt idx="4">
                  <c:v>-7.5459769441776796</c:v>
                </c:pt>
                <c:pt idx="5">
                  <c:v>-7.5192547070079998</c:v>
                </c:pt>
                <c:pt idx="6">
                  <c:v>-6.4940305451037803</c:v>
                </c:pt>
                <c:pt idx="7">
                  <c:v>-4.9907038826909504</c:v>
                </c:pt>
                <c:pt idx="8">
                  <c:v>-3.4353652878105798</c:v>
                </c:pt>
                <c:pt idx="9">
                  <c:v>-2.0937598618840498</c:v>
                </c:pt>
                <c:pt idx="10">
                  <c:v>-1.0810712607131501</c:v>
                </c:pt>
                <c:pt idx="11">
                  <c:v>-0.40503794730020098</c:v>
                </c:pt>
                <c:pt idx="12">
                  <c:v>-1.3733303898220601E-2</c:v>
                </c:pt>
                <c:pt idx="13">
                  <c:v>0.166501004235101</c:v>
                </c:pt>
                <c:pt idx="14">
                  <c:v>0.20715097720898301</c:v>
                </c:pt>
                <c:pt idx="15">
                  <c:v>0.166038284672965</c:v>
                </c:pt>
                <c:pt idx="16">
                  <c:v>8.4404205428256801E-2</c:v>
                </c:pt>
                <c:pt idx="17">
                  <c:v>-1.12940042311607E-2</c:v>
                </c:pt>
                <c:pt idx="18">
                  <c:v>-0.105775592356537</c:v>
                </c:pt>
                <c:pt idx="19">
                  <c:v>-0.191262237105121</c:v>
                </c:pt>
              </c:numCache>
            </c:numRef>
          </c:val>
          <c:smooth val="0"/>
          <c:extLst>
            <c:ext xmlns:c16="http://schemas.microsoft.com/office/drawing/2014/chart" uri="{C3380CC4-5D6E-409C-BE32-E72D297353CC}">
              <c16:uniqueId val="{00000000-B55F-471D-87FE-879E3AB1D727}"/>
            </c:ext>
          </c:extLst>
        </c:ser>
        <c:ser>
          <c:idx val="2"/>
          <c:order val="2"/>
          <c:spPr>
            <a:ln w="28575" cap="rnd">
              <a:solidFill>
                <a:schemeClr val="accent6"/>
              </a:solidFill>
              <a:round/>
            </a:ln>
            <a:effectLst/>
          </c:spPr>
          <c:marker>
            <c:symbol val="none"/>
          </c:marker>
          <c:val>
            <c:numRef>
              <c:f>'soc producivitate'!$B$28:$U$28</c:f>
              <c:numCache>
                <c:formatCode>General</c:formatCode>
                <c:ptCount val="20"/>
                <c:pt idx="0">
                  <c:v>2.2458069911626501</c:v>
                </c:pt>
                <c:pt idx="1">
                  <c:v>-0.170979939404731</c:v>
                </c:pt>
                <c:pt idx="2">
                  <c:v>-4.2179235396124897</c:v>
                </c:pt>
                <c:pt idx="3">
                  <c:v>-7.5692399702486499</c:v>
                </c:pt>
                <c:pt idx="4">
                  <c:v>-9.2316086449150099</c:v>
                </c:pt>
                <c:pt idx="5">
                  <c:v>-9.2237222034141606</c:v>
                </c:pt>
                <c:pt idx="6">
                  <c:v>-8.0384661420984305</c:v>
                </c:pt>
                <c:pt idx="7">
                  <c:v>-6.27715746491487</c:v>
                </c:pt>
                <c:pt idx="8">
                  <c:v>-4.4346235072965801</c:v>
                </c:pt>
                <c:pt idx="9">
                  <c:v>-2.8227916602508598</c:v>
                </c:pt>
                <c:pt idx="10">
                  <c:v>-1.5811119731219201</c:v>
                </c:pt>
                <c:pt idx="11">
                  <c:v>-0.72528422782465896</c:v>
                </c:pt>
                <c:pt idx="12">
                  <c:v>-0.20145080500833501</c:v>
                </c:pt>
                <c:pt idx="13">
                  <c:v>7.0715668970734696E-2</c:v>
                </c:pt>
                <c:pt idx="14">
                  <c:v>0.17076162119027999</c:v>
                </c:pt>
                <c:pt idx="15">
                  <c:v>0.164176799020709</c:v>
                </c:pt>
                <c:pt idx="16">
                  <c:v>9.8752232478716506E-2</c:v>
                </c:pt>
                <c:pt idx="17">
                  <c:v>6.2368021974350497E-3</c:v>
                </c:pt>
                <c:pt idx="18">
                  <c:v>-9.3938210355077004E-2</c:v>
                </c:pt>
                <c:pt idx="19">
                  <c:v>-0.190796119517159</c:v>
                </c:pt>
              </c:numCache>
            </c:numRef>
          </c:val>
          <c:smooth val="0"/>
          <c:extLst>
            <c:ext xmlns:c16="http://schemas.microsoft.com/office/drawing/2014/chart" uri="{C3380CC4-5D6E-409C-BE32-E72D297353CC}">
              <c16:uniqueId val="{00000001-B55F-471D-87FE-879E3AB1D727}"/>
            </c:ext>
          </c:extLst>
        </c:ser>
        <c:ser>
          <c:idx val="3"/>
          <c:order val="3"/>
          <c:spPr>
            <a:ln w="28575" cap="rnd">
              <a:solidFill>
                <a:schemeClr val="accent4"/>
              </a:solidFill>
              <a:round/>
            </a:ln>
            <a:effectLst/>
          </c:spPr>
          <c:marker>
            <c:symbol val="none"/>
          </c:marker>
          <c:val>
            <c:numRef>
              <c:f>'soc producivitate'!$B$57:$U$57</c:f>
              <c:numCache>
                <c:formatCode>General</c:formatCode>
                <c:ptCount val="20"/>
                <c:pt idx="0">
                  <c:v>2.1259171503074601</c:v>
                </c:pt>
                <c:pt idx="1">
                  <c:v>0.332790357036714</c:v>
                </c:pt>
                <c:pt idx="2">
                  <c:v>-2.7653773961311598</c:v>
                </c:pt>
                <c:pt idx="3">
                  <c:v>-5.2993204975101396</c:v>
                </c:pt>
                <c:pt idx="4">
                  <c:v>-6.4902219814992996</c:v>
                </c:pt>
                <c:pt idx="5">
                  <c:v>-6.3661040899618202</c:v>
                </c:pt>
                <c:pt idx="6">
                  <c:v>-5.3516506298820703</c:v>
                </c:pt>
                <c:pt idx="7">
                  <c:v>-3.9470512223142</c:v>
                </c:pt>
                <c:pt idx="8">
                  <c:v>-2.5496596444965598</c:v>
                </c:pt>
                <c:pt idx="9">
                  <c:v>-1.3955168404732801</c:v>
                </c:pt>
                <c:pt idx="10">
                  <c:v>-0.57419252967531498</c:v>
                </c:pt>
                <c:pt idx="11">
                  <c:v>-7.4492902094021901E-2</c:v>
                </c:pt>
                <c:pt idx="12">
                  <c:v>0.16719966537286299</c:v>
                </c:pt>
                <c:pt idx="13">
                  <c:v>0.22980951671741001</c:v>
                </c:pt>
                <c:pt idx="14">
                  <c:v>0.18518107144038301</c:v>
                </c:pt>
                <c:pt idx="15">
                  <c:v>8.82609357285844E-2</c:v>
                </c:pt>
                <c:pt idx="16">
                  <c:v>-2.4336702008156401E-2</c:v>
                </c:pt>
                <c:pt idx="17">
                  <c:v>-0.13140666655587599</c:v>
                </c:pt>
                <c:pt idx="18">
                  <c:v>-0.222795533853656</c:v>
                </c:pt>
                <c:pt idx="19">
                  <c:v>-0.295298472069078</c:v>
                </c:pt>
              </c:numCache>
            </c:numRef>
          </c:val>
          <c:smooth val="0"/>
          <c:extLst>
            <c:ext xmlns:c16="http://schemas.microsoft.com/office/drawing/2014/chart" uri="{C3380CC4-5D6E-409C-BE32-E72D297353CC}">
              <c16:uniqueId val="{00000002-B55F-471D-87FE-879E3AB1D727}"/>
            </c:ext>
          </c:extLst>
        </c:ser>
        <c:dLbls>
          <c:showLegendKey val="0"/>
          <c:showVal val="0"/>
          <c:showCatName val="0"/>
          <c:showSerName val="0"/>
          <c:showPercent val="0"/>
          <c:showBubbleSize val="0"/>
        </c:dLbls>
        <c:marker val="1"/>
        <c:smooth val="0"/>
        <c:axId val="1955560687"/>
        <c:axId val="1955561103"/>
      </c:lineChart>
      <c:lineChart>
        <c:grouping val="standard"/>
        <c:varyColors val="0"/>
        <c:ser>
          <c:idx val="0"/>
          <c:order val="0"/>
          <c:spPr>
            <a:ln w="28575" cap="rnd">
              <a:solidFill>
                <a:schemeClr val="accent1"/>
              </a:solidFill>
              <a:round/>
            </a:ln>
            <a:effectLst/>
          </c:spPr>
          <c:marker>
            <c:symbol val="none"/>
          </c:marker>
          <c:val>
            <c:numRef>
              <c:f>'soc producivitate'!$B$14:$U$14</c:f>
              <c:numCache>
                <c:formatCode>General</c:formatCode>
                <c:ptCount val="20"/>
                <c:pt idx="0">
                  <c:v>0.239897168266481</c:v>
                </c:pt>
                <c:pt idx="1">
                  <c:v>6.3408399098562995E-2</c:v>
                </c:pt>
                <c:pt idx="2">
                  <c:v>-0.44109205024062698</c:v>
                </c:pt>
                <c:pt idx="3">
                  <c:v>-1.1201396637891901</c:v>
                </c:pt>
                <c:pt idx="4">
                  <c:v>-1.82394568896896</c:v>
                </c:pt>
                <c:pt idx="5">
                  <c:v>-2.4373653176381498</c:v>
                </c:pt>
                <c:pt idx="6">
                  <c:v>-2.8899832950912998</c:v>
                </c:pt>
                <c:pt idx="7">
                  <c:v>-3.15316207774563</c:v>
                </c:pt>
                <c:pt idx="8">
                  <c:v>-3.23057944070933</c:v>
                </c:pt>
                <c:pt idx="9">
                  <c:v>-3.1470103050071701</c:v>
                </c:pt>
                <c:pt idx="10">
                  <c:v>-2.9381481894124599</c:v>
                </c:pt>
                <c:pt idx="11">
                  <c:v>-2.6427151679086198</c:v>
                </c:pt>
                <c:pt idx="12">
                  <c:v>-2.2971129789156399</c:v>
                </c:pt>
                <c:pt idx="13">
                  <c:v>-1.9323320415827501</c:v>
                </c:pt>
                <c:pt idx="14">
                  <c:v>-1.5726154951090101</c:v>
                </c:pt>
                <c:pt idx="15">
                  <c:v>-1.23534449936</c:v>
                </c:pt>
                <c:pt idx="16">
                  <c:v>-0.93167655578435005</c:v>
                </c:pt>
                <c:pt idx="17">
                  <c:v>-0.66757132489695403</c:v>
                </c:pt>
                <c:pt idx="18">
                  <c:v>-0.44494437496223299</c:v>
                </c:pt>
                <c:pt idx="19">
                  <c:v>-0.26278165359150302</c:v>
                </c:pt>
              </c:numCache>
            </c:numRef>
          </c:val>
          <c:smooth val="0"/>
          <c:extLst>
            <c:ext xmlns:c16="http://schemas.microsoft.com/office/drawing/2014/chart" uri="{C3380CC4-5D6E-409C-BE32-E72D297353CC}">
              <c16:uniqueId val="{00000003-B55F-471D-87FE-879E3AB1D727}"/>
            </c:ext>
          </c:extLst>
        </c:ser>
        <c:dLbls>
          <c:showLegendKey val="0"/>
          <c:showVal val="0"/>
          <c:showCatName val="0"/>
          <c:showSerName val="0"/>
          <c:showPercent val="0"/>
          <c:showBubbleSize val="0"/>
        </c:dLbls>
        <c:marker val="1"/>
        <c:smooth val="0"/>
        <c:axId val="1910037551"/>
        <c:axId val="1910039631"/>
      </c:lineChart>
      <c:catAx>
        <c:axId val="19555606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1103"/>
        <c:crosses val="autoZero"/>
        <c:auto val="1"/>
        <c:lblAlgn val="ctr"/>
        <c:lblOffset val="100"/>
        <c:noMultiLvlLbl val="0"/>
      </c:catAx>
      <c:valAx>
        <c:axId val="195556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0687"/>
        <c:crosses val="autoZero"/>
        <c:crossBetween val="between"/>
      </c:valAx>
      <c:valAx>
        <c:axId val="19100396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037551"/>
        <c:crosses val="max"/>
        <c:crossBetween val="between"/>
      </c:valAx>
      <c:catAx>
        <c:axId val="1910037551"/>
        <c:scaling>
          <c:orientation val="minMax"/>
        </c:scaling>
        <c:delete val="1"/>
        <c:axPos val="b"/>
        <c:majorTickMark val="out"/>
        <c:minorTickMark val="none"/>
        <c:tickLblPos val="nextTo"/>
        <c:crossAx val="19100396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capital'!$B$33:$U$33</c:f>
              <c:numCache>
                <c:formatCode>General</c:formatCode>
                <c:ptCount val="20"/>
                <c:pt idx="0">
                  <c:v>1.4430301184566801</c:v>
                </c:pt>
                <c:pt idx="1">
                  <c:v>1.60214201026628</c:v>
                </c:pt>
                <c:pt idx="2">
                  <c:v>1.13183960556943</c:v>
                </c:pt>
                <c:pt idx="3">
                  <c:v>0.58075695492315405</c:v>
                </c:pt>
                <c:pt idx="4">
                  <c:v>0.187022802856773</c:v>
                </c:pt>
                <c:pt idx="5">
                  <c:v>-1.20054156171481E-2</c:v>
                </c:pt>
                <c:pt idx="6">
                  <c:v>-6.6548220427414997E-2</c:v>
                </c:pt>
                <c:pt idx="7">
                  <c:v>-4.4365836577783001E-2</c:v>
                </c:pt>
                <c:pt idx="8">
                  <c:v>1.3792721493641701E-3</c:v>
                </c:pt>
                <c:pt idx="9">
                  <c:v>4.0274608530454802E-2</c:v>
                </c:pt>
                <c:pt idx="10">
                  <c:v>6.1025587005630898E-2</c:v>
                </c:pt>
                <c:pt idx="11">
                  <c:v>6.4162565363480806E-2</c:v>
                </c:pt>
                <c:pt idx="12">
                  <c:v>5.53840247007003E-2</c:v>
                </c:pt>
                <c:pt idx="13">
                  <c:v>4.1111937976068297E-2</c:v>
                </c:pt>
                <c:pt idx="14">
                  <c:v>2.62848599883285E-2</c:v>
                </c:pt>
                <c:pt idx="15">
                  <c:v>1.37631266959719E-2</c:v>
                </c:pt>
                <c:pt idx="16">
                  <c:v>4.6210619337863097E-3</c:v>
                </c:pt>
                <c:pt idx="17">
                  <c:v>-1.23917153002084E-3</c:v>
                </c:pt>
                <c:pt idx="18">
                  <c:v>-4.4915608152242799E-3</c:v>
                </c:pt>
                <c:pt idx="19">
                  <c:v>-5.9554207837597701E-3</c:v>
                </c:pt>
              </c:numCache>
            </c:numRef>
          </c:val>
          <c:smooth val="0"/>
          <c:extLst>
            <c:ext xmlns:c16="http://schemas.microsoft.com/office/drawing/2014/chart" uri="{C3380CC4-5D6E-409C-BE32-E72D297353CC}">
              <c16:uniqueId val="{00000000-9345-4504-A5EE-2B6102E09B45}"/>
            </c:ext>
          </c:extLst>
        </c:ser>
        <c:ser>
          <c:idx val="2"/>
          <c:order val="2"/>
          <c:spPr>
            <a:ln w="28575" cap="rnd">
              <a:solidFill>
                <a:schemeClr val="accent6"/>
              </a:solidFill>
              <a:round/>
            </a:ln>
            <a:effectLst/>
          </c:spPr>
          <c:marker>
            <c:symbol val="none"/>
          </c:marker>
          <c:val>
            <c:numRef>
              <c:f>'soc capital'!$B$18:$U$18</c:f>
              <c:numCache>
                <c:formatCode>General</c:formatCode>
                <c:ptCount val="20"/>
                <c:pt idx="0">
                  <c:v>1.2997204420227499</c:v>
                </c:pt>
                <c:pt idx="1">
                  <c:v>1.45898076642929</c:v>
                </c:pt>
                <c:pt idx="2">
                  <c:v>1.0372981419761</c:v>
                </c:pt>
                <c:pt idx="3">
                  <c:v>0.539280789662687</c:v>
                </c:pt>
                <c:pt idx="4">
                  <c:v>0.174766419698311</c:v>
                </c:pt>
                <c:pt idx="5">
                  <c:v>-9.0860560148944298E-3</c:v>
                </c:pt>
                <c:pt idx="6">
                  <c:v>-5.7545224594924803E-2</c:v>
                </c:pt>
                <c:pt idx="7">
                  <c:v>-3.4793914798617397E-2</c:v>
                </c:pt>
                <c:pt idx="8">
                  <c:v>8.8663200809437903E-3</c:v>
                </c:pt>
                <c:pt idx="9">
                  <c:v>4.5064650666775299E-2</c:v>
                </c:pt>
                <c:pt idx="10">
                  <c:v>6.3656153693381304E-2</c:v>
                </c:pt>
                <c:pt idx="11">
                  <c:v>6.5560108153208702E-2</c:v>
                </c:pt>
                <c:pt idx="12">
                  <c:v>5.6366195424678397E-2</c:v>
                </c:pt>
                <c:pt idx="13">
                  <c:v>4.2165696126946303E-2</c:v>
                </c:pt>
                <c:pt idx="14">
                  <c:v>2.7552232185559002E-2</c:v>
                </c:pt>
                <c:pt idx="15">
                  <c:v>1.5139831889818999E-2</c:v>
                </c:pt>
                <c:pt idx="16">
                  <c:v>5.8860659895059201E-3</c:v>
                </c:pt>
                <c:pt idx="17">
                  <c:v>-3.14872876283179E-4</c:v>
                </c:pt>
                <c:pt idx="18">
                  <c:v>-4.0781928463751197E-3</c:v>
                </c:pt>
                <c:pt idx="19">
                  <c:v>-6.1392385190406403E-3</c:v>
                </c:pt>
              </c:numCache>
            </c:numRef>
          </c:val>
          <c:smooth val="0"/>
          <c:extLst>
            <c:ext xmlns:c16="http://schemas.microsoft.com/office/drawing/2014/chart" uri="{C3380CC4-5D6E-409C-BE32-E72D297353CC}">
              <c16:uniqueId val="{00000001-9345-4504-A5EE-2B6102E09B45}"/>
            </c:ext>
          </c:extLst>
        </c:ser>
        <c:ser>
          <c:idx val="3"/>
          <c:order val="3"/>
          <c:spPr>
            <a:ln w="28575" cap="rnd">
              <a:solidFill>
                <a:schemeClr val="accent4"/>
              </a:solidFill>
              <a:round/>
            </a:ln>
            <a:effectLst/>
          </c:spPr>
          <c:marker>
            <c:symbol val="none"/>
          </c:marker>
          <c:val>
            <c:numRef>
              <c:f>'soc capital'!$B$47:$U$47</c:f>
              <c:numCache>
                <c:formatCode>General</c:formatCode>
                <c:ptCount val="20"/>
                <c:pt idx="0">
                  <c:v>1.8285666622758701</c:v>
                </c:pt>
                <c:pt idx="1">
                  <c:v>2.02466479666192</c:v>
                </c:pt>
                <c:pt idx="2">
                  <c:v>1.4212676623145799</c:v>
                </c:pt>
                <c:pt idx="3">
                  <c:v>0.71694841239679996</c:v>
                </c:pt>
                <c:pt idx="4">
                  <c:v>0.213966739921641</c:v>
                </c:pt>
                <c:pt idx="5">
                  <c:v>-4.1080446554828003E-2</c:v>
                </c:pt>
                <c:pt idx="6">
                  <c:v>-0.112597889649526</c:v>
                </c:pt>
                <c:pt idx="7">
                  <c:v>-8.6691114400572894E-2</c:v>
                </c:pt>
                <c:pt idx="8">
                  <c:v>-3.04399951555063E-2</c:v>
                </c:pt>
                <c:pt idx="9">
                  <c:v>1.81407886369362E-2</c:v>
                </c:pt>
                <c:pt idx="10">
                  <c:v>4.5171768710296198E-2</c:v>
                </c:pt>
                <c:pt idx="11">
                  <c:v>5.1463359625228501E-2</c:v>
                </c:pt>
                <c:pt idx="12">
                  <c:v>4.4042591078479902E-2</c:v>
                </c:pt>
                <c:pt idx="13">
                  <c:v>3.0608629868722901E-2</c:v>
                </c:pt>
                <c:pt idx="14">
                  <c:v>1.6878146788913601E-2</c:v>
                </c:pt>
                <c:pt idx="15">
                  <c:v>5.9650563310171796E-3</c:v>
                </c:pt>
                <c:pt idx="16">
                  <c:v>-1.1601790842068499E-3</c:v>
                </c:pt>
                <c:pt idx="17">
                  <c:v>-4.85680924933218E-3</c:v>
                </c:pt>
                <c:pt idx="18">
                  <c:v>-6.06605438351626E-3</c:v>
                </c:pt>
                <c:pt idx="19">
                  <c:v>-5.7985636293491601E-3</c:v>
                </c:pt>
              </c:numCache>
            </c:numRef>
          </c:val>
          <c:smooth val="0"/>
          <c:extLst>
            <c:ext xmlns:c16="http://schemas.microsoft.com/office/drawing/2014/chart" uri="{C3380CC4-5D6E-409C-BE32-E72D297353CC}">
              <c16:uniqueId val="{00000002-9345-4504-A5EE-2B6102E09B45}"/>
            </c:ext>
          </c:extLst>
        </c:ser>
        <c:dLbls>
          <c:showLegendKey val="0"/>
          <c:showVal val="0"/>
          <c:showCatName val="0"/>
          <c:showSerName val="0"/>
          <c:showPercent val="0"/>
          <c:showBubbleSize val="0"/>
        </c:dLbls>
        <c:marker val="1"/>
        <c:smooth val="0"/>
        <c:axId val="1736539887"/>
        <c:axId val="1736540303"/>
      </c:lineChart>
      <c:lineChart>
        <c:grouping val="standard"/>
        <c:varyColors val="0"/>
        <c:ser>
          <c:idx val="0"/>
          <c:order val="0"/>
          <c:spPr>
            <a:ln w="28575" cap="rnd">
              <a:solidFill>
                <a:schemeClr val="accent1"/>
              </a:solidFill>
              <a:round/>
            </a:ln>
            <a:effectLst/>
          </c:spPr>
          <c:marker>
            <c:symbol val="none"/>
          </c:marker>
          <c:val>
            <c:numRef>
              <c:f>'soc capital'!$B$4:$U$4</c:f>
              <c:numCache>
                <c:formatCode>General</c:formatCode>
                <c:ptCount val="20"/>
                <c:pt idx="0">
                  <c:v>0.14418223047764001</c:v>
                </c:pt>
                <c:pt idx="1">
                  <c:v>0.26559203067408799</c:v>
                </c:pt>
                <c:pt idx="2">
                  <c:v>0.34900547239195501</c:v>
                </c:pt>
                <c:pt idx="3">
                  <c:v>0.39219237266246998</c:v>
                </c:pt>
                <c:pt idx="4">
                  <c:v>0.400343298215799</c:v>
                </c:pt>
                <c:pt idx="5">
                  <c:v>0.38186524919582798</c:v>
                </c:pt>
                <c:pt idx="6">
                  <c:v>0.345697817224494</c:v>
                </c:pt>
                <c:pt idx="7">
                  <c:v>0.29981973448523602</c:v>
                </c:pt>
                <c:pt idx="8">
                  <c:v>0.25058156703368401</c:v>
                </c:pt>
                <c:pt idx="9">
                  <c:v>0.20256063716239001</c:v>
                </c:pt>
                <c:pt idx="10">
                  <c:v>0.15871103618259799</c:v>
                </c:pt>
                <c:pt idx="11">
                  <c:v>0.120651997163802</c:v>
                </c:pt>
                <c:pt idx="12">
                  <c:v>8.8994748985371103E-2</c:v>
                </c:pt>
                <c:pt idx="13">
                  <c:v>6.3650222960194305E-2</c:v>
                </c:pt>
                <c:pt idx="14" formatCode="0.00E+00">
                  <c:v>4.4089244649353702E-2</c:v>
                </c:pt>
                <c:pt idx="15">
                  <c:v>2.9545693750772099E-2</c:v>
                </c:pt>
                <c:pt idx="16">
                  <c:v>1.9164223512334801E-2</c:v>
                </c:pt>
                <c:pt idx="17">
                  <c:v>1.2099847146186201E-2</c:v>
                </c:pt>
                <c:pt idx="18">
                  <c:v>7.5789014062444E-3</c:v>
                </c:pt>
                <c:pt idx="19">
                  <c:v>4.9309879034629099E-3</c:v>
                </c:pt>
              </c:numCache>
            </c:numRef>
          </c:val>
          <c:smooth val="0"/>
          <c:extLst>
            <c:ext xmlns:c16="http://schemas.microsoft.com/office/drawing/2014/chart" uri="{C3380CC4-5D6E-409C-BE32-E72D297353CC}">
              <c16:uniqueId val="{00000003-9345-4504-A5EE-2B6102E09B45}"/>
            </c:ext>
          </c:extLst>
        </c:ser>
        <c:dLbls>
          <c:showLegendKey val="0"/>
          <c:showVal val="0"/>
          <c:showCatName val="0"/>
          <c:showSerName val="0"/>
          <c:showPercent val="0"/>
          <c:showBubbleSize val="0"/>
        </c:dLbls>
        <c:marker val="1"/>
        <c:smooth val="0"/>
        <c:axId val="1733862287"/>
        <c:axId val="1733862703"/>
      </c:lineChart>
      <c:catAx>
        <c:axId val="17365398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40303"/>
        <c:crosses val="autoZero"/>
        <c:auto val="1"/>
        <c:lblAlgn val="ctr"/>
        <c:lblOffset val="100"/>
        <c:noMultiLvlLbl val="0"/>
      </c:catAx>
      <c:valAx>
        <c:axId val="173654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539887"/>
        <c:crosses val="autoZero"/>
        <c:crossBetween val="between"/>
      </c:valAx>
      <c:valAx>
        <c:axId val="173386270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862287"/>
        <c:crosses val="max"/>
        <c:crossBetween val="between"/>
      </c:valAx>
      <c:catAx>
        <c:axId val="1733862287"/>
        <c:scaling>
          <c:orientation val="minMax"/>
        </c:scaling>
        <c:delete val="1"/>
        <c:axPos val="b"/>
        <c:majorTickMark val="out"/>
        <c:minorTickMark val="none"/>
        <c:tickLblPos val="nextTo"/>
        <c:crossAx val="173386270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Growth of Wages and Salaries in Business Economy</a:t>
            </a:r>
            <a:r>
              <a:rPr lang="ro-RO" sz="1000" baseline="0"/>
              <a:t>, Eurostat</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Sheet1!$E$2:$E$64</c:f>
              <c:numCache>
                <c:formatCode>General</c:formatCode>
                <c:ptCount val="63"/>
                <c:pt idx="0">
                  <c:v>0.56349206349206327</c:v>
                </c:pt>
                <c:pt idx="1">
                  <c:v>1.9634920634920632</c:v>
                </c:pt>
                <c:pt idx="2">
                  <c:v>3.1634920634920634</c:v>
                </c:pt>
                <c:pt idx="3">
                  <c:v>1.0634920634920628</c:v>
                </c:pt>
                <c:pt idx="4">
                  <c:v>4.3634920634920622</c:v>
                </c:pt>
                <c:pt idx="5">
                  <c:v>1.4634920634920632</c:v>
                </c:pt>
                <c:pt idx="6">
                  <c:v>0.96349206349206362</c:v>
                </c:pt>
                <c:pt idx="7">
                  <c:v>-0.83650793650793709</c:v>
                </c:pt>
                <c:pt idx="8">
                  <c:v>-1.0365079365079368</c:v>
                </c:pt>
                <c:pt idx="9">
                  <c:v>-3.6507936507936822E-2</c:v>
                </c:pt>
                <c:pt idx="10">
                  <c:v>-2.3365079365079371</c:v>
                </c:pt>
                <c:pt idx="11">
                  <c:v>0.263492063492063</c:v>
                </c:pt>
                <c:pt idx="12">
                  <c:v>-2.4365079365079372</c:v>
                </c:pt>
                <c:pt idx="13">
                  <c:v>-0.43650793650793718</c:v>
                </c:pt>
                <c:pt idx="14">
                  <c:v>-1.536507936507937</c:v>
                </c:pt>
                <c:pt idx="15">
                  <c:v>-0.53650793650793682</c:v>
                </c:pt>
                <c:pt idx="16">
                  <c:v>-1.436507936507937</c:v>
                </c:pt>
                <c:pt idx="17">
                  <c:v>-1.3365079365079371</c:v>
                </c:pt>
                <c:pt idx="18">
                  <c:v>-1.8365079365079369</c:v>
                </c:pt>
                <c:pt idx="19">
                  <c:v>-1.536507936507937</c:v>
                </c:pt>
                <c:pt idx="20">
                  <c:v>-0.53650793650793682</c:v>
                </c:pt>
                <c:pt idx="21">
                  <c:v>-1.536507936507937</c:v>
                </c:pt>
                <c:pt idx="22">
                  <c:v>-1.6365079365079369</c:v>
                </c:pt>
                <c:pt idx="23">
                  <c:v>-3.3365079365079371</c:v>
                </c:pt>
                <c:pt idx="24">
                  <c:v>-1.0365079365079368</c:v>
                </c:pt>
                <c:pt idx="25">
                  <c:v>-1.1365079365079369</c:v>
                </c:pt>
                <c:pt idx="26">
                  <c:v>-1.3365079365079371</c:v>
                </c:pt>
                <c:pt idx="27">
                  <c:v>-1.536507936507937</c:v>
                </c:pt>
                <c:pt idx="28">
                  <c:v>-0.93650793650793673</c:v>
                </c:pt>
                <c:pt idx="29">
                  <c:v>-0.736507936507937</c:v>
                </c:pt>
                <c:pt idx="30">
                  <c:v>-0.63650793650793691</c:v>
                </c:pt>
                <c:pt idx="31">
                  <c:v>-0.83650793650793709</c:v>
                </c:pt>
                <c:pt idx="32">
                  <c:v>-1.536507936507937</c:v>
                </c:pt>
                <c:pt idx="33">
                  <c:v>0.16349206349206291</c:v>
                </c:pt>
                <c:pt idx="34">
                  <c:v>0.16349206349206291</c:v>
                </c:pt>
                <c:pt idx="35">
                  <c:v>-1.3365079365079371</c:v>
                </c:pt>
                <c:pt idx="36">
                  <c:v>0.76349206349206344</c:v>
                </c:pt>
                <c:pt idx="37">
                  <c:v>0.56349206349206327</c:v>
                </c:pt>
                <c:pt idx="38">
                  <c:v>-0.236507936507937</c:v>
                </c:pt>
                <c:pt idx="39">
                  <c:v>1.1634920634920629</c:v>
                </c:pt>
                <c:pt idx="40">
                  <c:v>-0.33650793650793709</c:v>
                </c:pt>
                <c:pt idx="41">
                  <c:v>-3.6507936507936822E-2</c:v>
                </c:pt>
                <c:pt idx="42">
                  <c:v>-3.6507936507936822E-2</c:v>
                </c:pt>
                <c:pt idx="43">
                  <c:v>20.663492063492061</c:v>
                </c:pt>
                <c:pt idx="44">
                  <c:v>0.76349206349206344</c:v>
                </c:pt>
                <c:pt idx="45">
                  <c:v>-1.0365079365079368</c:v>
                </c:pt>
                <c:pt idx="46">
                  <c:v>-3.6507936507936822E-2</c:v>
                </c:pt>
                <c:pt idx="47">
                  <c:v>2.1634920634920634</c:v>
                </c:pt>
                <c:pt idx="48">
                  <c:v>0.56349206349206327</c:v>
                </c:pt>
                <c:pt idx="49">
                  <c:v>-1.0365079365079368</c:v>
                </c:pt>
                <c:pt idx="50">
                  <c:v>-1.0365079365079368</c:v>
                </c:pt>
                <c:pt idx="51">
                  <c:v>-0.83650793650793709</c:v>
                </c:pt>
                <c:pt idx="52">
                  <c:v>-0.33650793650793709</c:v>
                </c:pt>
                <c:pt idx="53">
                  <c:v>-3.236507936507937</c:v>
                </c:pt>
                <c:pt idx="54">
                  <c:v>0.96349206349206362</c:v>
                </c:pt>
                <c:pt idx="55">
                  <c:v>-2.6365079365079369</c:v>
                </c:pt>
                <c:pt idx="56">
                  <c:v>6.3492063492062822E-2</c:v>
                </c:pt>
                <c:pt idx="57">
                  <c:v>-0.43650793650793718</c:v>
                </c:pt>
                <c:pt idx="58">
                  <c:v>0.16349206349206291</c:v>
                </c:pt>
                <c:pt idx="59">
                  <c:v>0.76349206349206344</c:v>
                </c:pt>
                <c:pt idx="60">
                  <c:v>1.3634920634920626</c:v>
                </c:pt>
                <c:pt idx="61">
                  <c:v>-0.33650793650793709</c:v>
                </c:pt>
                <c:pt idx="62">
                  <c:v>0.96349206349206362</c:v>
                </c:pt>
              </c:numCache>
            </c:numRef>
          </c:val>
          <c:smooth val="0"/>
          <c:extLst>
            <c:ext xmlns:c16="http://schemas.microsoft.com/office/drawing/2014/chart" uri="{C3380CC4-5D6E-409C-BE32-E72D297353CC}">
              <c16:uniqueId val="{00000000-51A7-440C-8F0E-76E12158E1FF}"/>
            </c:ext>
          </c:extLst>
        </c:ser>
        <c:dLbls>
          <c:showLegendKey val="0"/>
          <c:showVal val="0"/>
          <c:showCatName val="0"/>
          <c:showSerName val="0"/>
          <c:showPercent val="0"/>
          <c:showBubbleSize val="0"/>
        </c:dLbls>
        <c:smooth val="0"/>
        <c:axId val="2114351280"/>
        <c:axId val="2114362928"/>
      </c:lineChart>
      <c:catAx>
        <c:axId val="2114351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362928"/>
        <c:crosses val="autoZero"/>
        <c:auto val="1"/>
        <c:lblAlgn val="ctr"/>
        <c:lblOffset val="100"/>
        <c:noMultiLvlLbl val="0"/>
      </c:catAx>
      <c:valAx>
        <c:axId val="2114362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351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capital'!$B$34:$U$34</c:f>
              <c:numCache>
                <c:formatCode>General</c:formatCode>
                <c:ptCount val="20"/>
                <c:pt idx="0">
                  <c:v>1.30188386063862</c:v>
                </c:pt>
                <c:pt idx="1">
                  <c:v>1.6957800783318799</c:v>
                </c:pt>
                <c:pt idx="2">
                  <c:v>1.4765548340051999</c:v>
                </c:pt>
                <c:pt idx="3">
                  <c:v>1.0361299626361</c:v>
                </c:pt>
                <c:pt idx="4">
                  <c:v>0.62208459915460801</c:v>
                </c:pt>
                <c:pt idx="5">
                  <c:v>0.33441325584257298</c:v>
                </c:pt>
                <c:pt idx="6">
                  <c:v>0.17857033297921501</c:v>
                </c:pt>
                <c:pt idx="7">
                  <c:v>0.11781315054304201</c:v>
                </c:pt>
                <c:pt idx="8">
                  <c:v>0.108201978949388</c:v>
                </c:pt>
                <c:pt idx="9">
                  <c:v>0.11573522506983799</c:v>
                </c:pt>
                <c:pt idx="10">
                  <c:v>0.120844336430914</c:v>
                </c:pt>
                <c:pt idx="11">
                  <c:v>0.116148656592795</c:v>
                </c:pt>
                <c:pt idx="12">
                  <c:v>0.101927736650242</c:v>
                </c:pt>
                <c:pt idx="13">
                  <c:v>8.1884008576813994E-2</c:v>
                </c:pt>
                <c:pt idx="14">
                  <c:v>6.02345234428854E-2</c:v>
                </c:pt>
                <c:pt idx="15">
                  <c:v>4.0215945497363903E-2</c:v>
                </c:pt>
                <c:pt idx="16">
                  <c:v>2.3647378070034801E-2</c:v>
                </c:pt>
                <c:pt idx="17">
                  <c:v>1.11006321782532E-2</c:v>
                </c:pt>
                <c:pt idx="18">
                  <c:v>2.3089904120037201E-3</c:v>
                </c:pt>
                <c:pt idx="19">
                  <c:v>-3.4179127750979502E-3</c:v>
                </c:pt>
              </c:numCache>
            </c:numRef>
          </c:val>
          <c:smooth val="0"/>
          <c:extLst>
            <c:ext xmlns:c16="http://schemas.microsoft.com/office/drawing/2014/chart" uri="{C3380CC4-5D6E-409C-BE32-E72D297353CC}">
              <c16:uniqueId val="{00000000-74DD-4C51-AFD8-3A96057EF8F5}"/>
            </c:ext>
          </c:extLst>
        </c:ser>
        <c:ser>
          <c:idx val="2"/>
          <c:order val="2"/>
          <c:spPr>
            <a:ln w="28575" cap="rnd">
              <a:solidFill>
                <a:schemeClr val="accent6"/>
              </a:solidFill>
              <a:round/>
            </a:ln>
            <a:effectLst/>
          </c:spPr>
          <c:marker>
            <c:symbol val="none"/>
          </c:marker>
          <c:val>
            <c:numRef>
              <c:f>'soc capital'!$B$19:$U$19</c:f>
              <c:numCache>
                <c:formatCode>General</c:formatCode>
                <c:ptCount val="20"/>
                <c:pt idx="0">
                  <c:v>1.2502184474829501</c:v>
                </c:pt>
                <c:pt idx="1">
                  <c:v>1.6253396584365101</c:v>
                </c:pt>
                <c:pt idx="2">
                  <c:v>1.40496211404097</c:v>
                </c:pt>
                <c:pt idx="3">
                  <c:v>0.97651401285038497</c:v>
                </c:pt>
                <c:pt idx="4">
                  <c:v>0.57454133545567299</c:v>
                </c:pt>
                <c:pt idx="5">
                  <c:v>0.30075650832359002</c:v>
                </c:pt>
                <c:pt idx="6">
                  <c:v>0.15827699982451501</c:v>
                </c:pt>
                <c:pt idx="7">
                  <c:v>0.108109147778208</c:v>
                </c:pt>
                <c:pt idx="8">
                  <c:v>0.105478031411679</c:v>
                </c:pt>
                <c:pt idx="9">
                  <c:v>0.116782885099679</c:v>
                </c:pt>
                <c:pt idx="10">
                  <c:v>0.123436488757864</c:v>
                </c:pt>
                <c:pt idx="11">
                  <c:v>0.119052448073038</c:v>
                </c:pt>
                <c:pt idx="12">
                  <c:v>0.104621575068079</c:v>
                </c:pt>
                <c:pt idx="13">
                  <c:v>8.4220080478809606E-2</c:v>
                </c:pt>
                <c:pt idx="14">
                  <c:v>6.2183332529962797E-2</c:v>
                </c:pt>
                <c:pt idx="15">
                  <c:v>4.1731466665618597E-2</c:v>
                </c:pt>
                <c:pt idx="16">
                  <c:v>2.46317492635439E-2</c:v>
                </c:pt>
                <c:pt idx="17">
                  <c:v>1.1425799555526301E-2</c:v>
                </c:pt>
                <c:pt idx="18">
                  <c:v>1.85624520113192E-3</c:v>
                </c:pt>
                <c:pt idx="19">
                  <c:v>-4.7253545394014803E-3</c:v>
                </c:pt>
              </c:numCache>
            </c:numRef>
          </c:val>
          <c:smooth val="0"/>
          <c:extLst>
            <c:ext xmlns:c16="http://schemas.microsoft.com/office/drawing/2014/chart" uri="{C3380CC4-5D6E-409C-BE32-E72D297353CC}">
              <c16:uniqueId val="{00000001-74DD-4C51-AFD8-3A96057EF8F5}"/>
            </c:ext>
          </c:extLst>
        </c:ser>
        <c:ser>
          <c:idx val="3"/>
          <c:order val="3"/>
          <c:tx>
            <c:strRef>
              <c:f>'soc capital'!$B$48:$U$48</c:f>
              <c:strCache>
                <c:ptCount val="20"/>
                <c:pt idx="0">
                  <c:v>1.643921106</c:v>
                </c:pt>
                <c:pt idx="1">
                  <c:v>2.133713205</c:v>
                </c:pt>
                <c:pt idx="2">
                  <c:v>1.845091205</c:v>
                </c:pt>
                <c:pt idx="3">
                  <c:v>1.277162254</c:v>
                </c:pt>
                <c:pt idx="4">
                  <c:v>0.744475766</c:v>
                </c:pt>
                <c:pt idx="5">
                  <c:v>0.373560487</c:v>
                </c:pt>
                <c:pt idx="6">
                  <c:v>0.170948589</c:v>
                </c:pt>
                <c:pt idx="7">
                  <c:v>0.089988765</c:v>
                </c:pt>
                <c:pt idx="8">
                  <c:v>0.075281334</c:v>
                </c:pt>
                <c:pt idx="9">
                  <c:v>0.084199779</c:v>
                </c:pt>
                <c:pt idx="10">
                  <c:v>0.092314666</c:v>
                </c:pt>
                <c:pt idx="11">
                  <c:v>0.090350265</c:v>
                </c:pt>
                <c:pt idx="12">
                  <c:v>0.078387317</c:v>
                </c:pt>
                <c:pt idx="13">
                  <c:v>0.060559093</c:v>
                </c:pt>
                <c:pt idx="14">
                  <c:v>0.041502215</c:v>
                </c:pt>
                <c:pt idx="15">
                  <c:v>0.024608922</c:v>
                </c:pt>
                <c:pt idx="16">
                  <c:v>0.011587546</c:v>
                </c:pt>
                <c:pt idx="17">
                  <c:v>0.002741643</c:v>
                </c:pt>
                <c:pt idx="18">
                  <c:v>-0.00249825</c:v>
                </c:pt>
                <c:pt idx="19">
                  <c:v>-0.005071395</c:v>
                </c:pt>
              </c:strCache>
            </c:strRef>
          </c:tx>
          <c:spPr>
            <a:ln w="28575" cap="rnd">
              <a:solidFill>
                <a:schemeClr val="accent4"/>
              </a:solidFill>
              <a:round/>
            </a:ln>
            <a:effectLst/>
          </c:spPr>
          <c:marker>
            <c:symbol val="none"/>
          </c:marker>
          <c:val>
            <c:numRef>
              <c:f>'soc capital'!$B$48:$U$48</c:f>
              <c:numCache>
                <c:formatCode>General</c:formatCode>
                <c:ptCount val="20"/>
                <c:pt idx="0">
                  <c:v>1.64392110646155</c:v>
                </c:pt>
                <c:pt idx="1">
                  <c:v>2.1337132050795899</c:v>
                </c:pt>
                <c:pt idx="2">
                  <c:v>1.8450912051477599</c:v>
                </c:pt>
                <c:pt idx="3">
                  <c:v>1.27716225405261</c:v>
                </c:pt>
                <c:pt idx="4">
                  <c:v>0.74447576601274501</c:v>
                </c:pt>
                <c:pt idx="5">
                  <c:v>0.37356048700856997</c:v>
                </c:pt>
                <c:pt idx="6">
                  <c:v>0.17094858933340401</c:v>
                </c:pt>
                <c:pt idx="7">
                  <c:v>8.9988764840779098E-2</c:v>
                </c:pt>
                <c:pt idx="8">
                  <c:v>7.5281334330999705E-2</c:v>
                </c:pt>
                <c:pt idx="9">
                  <c:v>8.4199778786260698E-2</c:v>
                </c:pt>
                <c:pt idx="10">
                  <c:v>9.23146663895444E-2</c:v>
                </c:pt>
                <c:pt idx="11">
                  <c:v>9.0350264885619994E-2</c:v>
                </c:pt>
                <c:pt idx="12">
                  <c:v>7.8387316890303094E-2</c:v>
                </c:pt>
                <c:pt idx="13">
                  <c:v>6.05590934773894E-2</c:v>
                </c:pt>
                <c:pt idx="14">
                  <c:v>4.15022148545416E-2</c:v>
                </c:pt>
                <c:pt idx="15">
                  <c:v>2.46089222712675E-2</c:v>
                </c:pt>
                <c:pt idx="16">
                  <c:v>1.15875456651149E-2</c:v>
                </c:pt>
                <c:pt idx="17">
                  <c:v>2.7416426790911599E-3</c:v>
                </c:pt>
                <c:pt idx="18">
                  <c:v>-2.4982495907717199E-3</c:v>
                </c:pt>
                <c:pt idx="19">
                  <c:v>-5.0713946904537002E-3</c:v>
                </c:pt>
              </c:numCache>
            </c:numRef>
          </c:val>
          <c:smooth val="0"/>
          <c:extLst>
            <c:ext xmlns:c16="http://schemas.microsoft.com/office/drawing/2014/chart" uri="{C3380CC4-5D6E-409C-BE32-E72D297353CC}">
              <c16:uniqueId val="{00000002-74DD-4C51-AFD8-3A96057EF8F5}"/>
            </c:ext>
          </c:extLst>
        </c:ser>
        <c:dLbls>
          <c:showLegendKey val="0"/>
          <c:showVal val="0"/>
          <c:showCatName val="0"/>
          <c:showSerName val="0"/>
          <c:showPercent val="0"/>
          <c:showBubbleSize val="0"/>
        </c:dLbls>
        <c:marker val="1"/>
        <c:smooth val="0"/>
        <c:axId val="1904892655"/>
        <c:axId val="1904893071"/>
      </c:lineChart>
      <c:lineChart>
        <c:grouping val="standard"/>
        <c:varyColors val="0"/>
        <c:ser>
          <c:idx val="0"/>
          <c:order val="0"/>
          <c:spPr>
            <a:ln w="28575" cap="rnd">
              <a:solidFill>
                <a:schemeClr val="accent1"/>
              </a:solidFill>
              <a:round/>
            </a:ln>
            <a:effectLst/>
          </c:spPr>
          <c:marker>
            <c:symbol val="none"/>
          </c:marker>
          <c:val>
            <c:numRef>
              <c:f>'soc capital'!$B$5:$U$5</c:f>
              <c:numCache>
                <c:formatCode>General</c:formatCode>
                <c:ptCount val="20"/>
                <c:pt idx="0">
                  <c:v>0.148116374988461</c:v>
                </c:pt>
                <c:pt idx="1">
                  <c:v>0.27247788289976799</c:v>
                </c:pt>
                <c:pt idx="2">
                  <c:v>0.35730260561823601</c:v>
                </c:pt>
                <c:pt idx="3">
                  <c:v>0.40048916246050598</c:v>
                </c:pt>
                <c:pt idx="4">
                  <c:v>0.40763843855166099</c:v>
                </c:pt>
                <c:pt idx="5">
                  <c:v>0.38760823061952498</c:v>
                </c:pt>
                <c:pt idx="6">
                  <c:v>0.34971462048017299</c:v>
                </c:pt>
                <c:pt idx="7">
                  <c:v>0.302200734598499</c:v>
                </c:pt>
                <c:pt idx="8">
                  <c:v>0.25157259493610701</c:v>
                </c:pt>
                <c:pt idx="9">
                  <c:v>0.202475210114621</c:v>
                </c:pt>
                <c:pt idx="10">
                  <c:v>0.15786850120950899</c:v>
                </c:pt>
                <c:pt idx="11">
                  <c:v>0.11933950909345201</c:v>
                </c:pt>
                <c:pt idx="12">
                  <c:v>8.7448169459583502E-2</c:v>
                </c:pt>
                <c:pt idx="13">
                  <c:v>6.2048460899006799E-2</c:v>
                </c:pt>
                <c:pt idx="14">
                  <c:v>4.2557136303755398E-2</c:v>
                </c:pt>
                <c:pt idx="15">
                  <c:v>2.8161551518329601E-2</c:v>
                </c:pt>
                <c:pt idx="16">
                  <c:v>1.79692778022442E-2</c:v>
                </c:pt>
                <c:pt idx="17">
                  <c:v>1.1107771283740899E-2</c:v>
                </c:pt>
                <c:pt idx="18">
                  <c:v>6.7843718569005097E-3</c:v>
                </c:pt>
                <c:pt idx="19">
                  <c:v>4.3167840259119598E-3</c:v>
                </c:pt>
              </c:numCache>
            </c:numRef>
          </c:val>
          <c:smooth val="0"/>
          <c:extLst>
            <c:ext xmlns:c16="http://schemas.microsoft.com/office/drawing/2014/chart" uri="{C3380CC4-5D6E-409C-BE32-E72D297353CC}">
              <c16:uniqueId val="{00000003-74DD-4C51-AFD8-3A96057EF8F5}"/>
            </c:ext>
          </c:extLst>
        </c:ser>
        <c:dLbls>
          <c:showLegendKey val="0"/>
          <c:showVal val="0"/>
          <c:showCatName val="0"/>
          <c:showSerName val="0"/>
          <c:showPercent val="0"/>
          <c:showBubbleSize val="0"/>
        </c:dLbls>
        <c:marker val="1"/>
        <c:smooth val="0"/>
        <c:axId val="1730954079"/>
        <c:axId val="1730953663"/>
      </c:lineChart>
      <c:catAx>
        <c:axId val="1904892655"/>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3071"/>
        <c:crosses val="autoZero"/>
        <c:auto val="1"/>
        <c:lblAlgn val="ctr"/>
        <c:lblOffset val="100"/>
        <c:noMultiLvlLbl val="0"/>
      </c:catAx>
      <c:valAx>
        <c:axId val="1904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892655"/>
        <c:crosses val="autoZero"/>
        <c:crossBetween val="between"/>
      </c:valAx>
      <c:valAx>
        <c:axId val="1730953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4079"/>
        <c:crosses val="max"/>
        <c:crossBetween val="between"/>
      </c:valAx>
      <c:catAx>
        <c:axId val="1730954079"/>
        <c:scaling>
          <c:orientation val="minMax"/>
        </c:scaling>
        <c:delete val="1"/>
        <c:axPos val="b"/>
        <c:majorTickMark val="out"/>
        <c:minorTickMark val="none"/>
        <c:tickLblPos val="nextTo"/>
        <c:crossAx val="1730953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households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capital'!$B$36:$U$36</c:f>
              <c:numCache>
                <c:formatCode>General</c:formatCode>
                <c:ptCount val="20"/>
                <c:pt idx="0">
                  <c:v>0.61353025614459999</c:v>
                </c:pt>
                <c:pt idx="1">
                  <c:v>-0.62463356251950597</c:v>
                </c:pt>
                <c:pt idx="2">
                  <c:v>-2.02575070998958</c:v>
                </c:pt>
                <c:pt idx="3">
                  <c:v>-3.0353968088626302</c:v>
                </c:pt>
                <c:pt idx="4">
                  <c:v>-3.64219375928641</c:v>
                </c:pt>
                <c:pt idx="5">
                  <c:v>-3.9511789103970898</c:v>
                </c:pt>
                <c:pt idx="6">
                  <c:v>-4.0674075858824796</c:v>
                </c:pt>
                <c:pt idx="7">
                  <c:v>-4.0657251939151697</c:v>
                </c:pt>
                <c:pt idx="8">
                  <c:v>-3.9906943610752101</c:v>
                </c:pt>
                <c:pt idx="9">
                  <c:v>-3.8660159378918002</c:v>
                </c:pt>
                <c:pt idx="10">
                  <c:v>-3.7043520323318302</c:v>
                </c:pt>
                <c:pt idx="11">
                  <c:v>-3.5141716352443999</c:v>
                </c:pt>
                <c:pt idx="12">
                  <c:v>-3.3032347368572901</c:v>
                </c:pt>
                <c:pt idx="13">
                  <c:v>-3.0796064406534902</c:v>
                </c:pt>
                <c:pt idx="14">
                  <c:v>-2.8513432986217402</c:v>
                </c:pt>
                <c:pt idx="15">
                  <c:v>-2.6257562733217998</c:v>
                </c:pt>
                <c:pt idx="16">
                  <c:v>-2.4087818123165898</c:v>
                </c:pt>
                <c:pt idx="17">
                  <c:v>-2.2046700243599302</c:v>
                </c:pt>
                <c:pt idx="18">
                  <c:v>-2.0159914592111901</c:v>
                </c:pt>
                <c:pt idx="19">
                  <c:v>-1.84386694338104</c:v>
                </c:pt>
              </c:numCache>
            </c:numRef>
          </c:val>
          <c:smooth val="0"/>
          <c:extLst>
            <c:ext xmlns:c16="http://schemas.microsoft.com/office/drawing/2014/chart" uri="{C3380CC4-5D6E-409C-BE32-E72D297353CC}">
              <c16:uniqueId val="{00000000-A427-45FD-8219-D6B7E641F3DA}"/>
            </c:ext>
          </c:extLst>
        </c:ser>
        <c:ser>
          <c:idx val="2"/>
          <c:order val="2"/>
          <c:spPr>
            <a:ln w="28575" cap="rnd">
              <a:solidFill>
                <a:schemeClr val="accent6"/>
              </a:solidFill>
              <a:round/>
            </a:ln>
            <a:effectLst/>
          </c:spPr>
          <c:marker>
            <c:symbol val="none"/>
          </c:marker>
          <c:val>
            <c:numRef>
              <c:f>'soc capital'!$B$21:$U$21</c:f>
              <c:numCache>
                <c:formatCode>General</c:formatCode>
                <c:ptCount val="20"/>
                <c:pt idx="0">
                  <c:v>0.68769116891343196</c:v>
                </c:pt>
                <c:pt idx="1">
                  <c:v>-0.47427497916635297</c:v>
                </c:pt>
                <c:pt idx="2">
                  <c:v>-1.83749217550613</c:v>
                </c:pt>
                <c:pt idx="3">
                  <c:v>-2.8477523413636399</c:v>
                </c:pt>
                <c:pt idx="4">
                  <c:v>-3.4750353754582801</c:v>
                </c:pt>
                <c:pt idx="5">
                  <c:v>-3.8153952998056599</c:v>
                </c:pt>
                <c:pt idx="6">
                  <c:v>-3.9665647369874102</c:v>
                </c:pt>
                <c:pt idx="7">
                  <c:v>-3.9978634322739302</c:v>
                </c:pt>
                <c:pt idx="8">
                  <c:v>-3.9507197654622002</c:v>
                </c:pt>
                <c:pt idx="9">
                  <c:v>-3.8478209897336599</c:v>
                </c:pt>
                <c:pt idx="10">
                  <c:v>-3.7022378288242002</c:v>
                </c:pt>
                <c:pt idx="11">
                  <c:v>-3.5235288429035498</c:v>
                </c:pt>
                <c:pt idx="12">
                  <c:v>-3.3206633745076002</c:v>
                </c:pt>
                <c:pt idx="13">
                  <c:v>-3.1027205354234</c:v>
                </c:pt>
                <c:pt idx="14">
                  <c:v>-2.8784707436250598</c:v>
                </c:pt>
                <c:pt idx="15">
                  <c:v>-2.6556669899953498</c:v>
                </c:pt>
                <c:pt idx="16">
                  <c:v>-2.4405014131674498</c:v>
                </c:pt>
                <c:pt idx="17">
                  <c:v>-2.2373825454012901</c:v>
                </c:pt>
                <c:pt idx="18">
                  <c:v>-2.0490073140776102</c:v>
                </c:pt>
                <c:pt idx="19">
                  <c:v>-1.8766254930023401</c:v>
                </c:pt>
              </c:numCache>
            </c:numRef>
          </c:val>
          <c:smooth val="0"/>
          <c:extLst>
            <c:ext xmlns:c16="http://schemas.microsoft.com/office/drawing/2014/chart" uri="{C3380CC4-5D6E-409C-BE32-E72D297353CC}">
              <c16:uniqueId val="{00000001-A427-45FD-8219-D6B7E641F3DA}"/>
            </c:ext>
          </c:extLst>
        </c:ser>
        <c:ser>
          <c:idx val="3"/>
          <c:order val="3"/>
          <c:spPr>
            <a:ln w="28575" cap="rnd">
              <a:solidFill>
                <a:schemeClr val="accent4"/>
              </a:solidFill>
              <a:round/>
            </a:ln>
            <a:effectLst/>
          </c:spPr>
          <c:marker>
            <c:symbol val="none"/>
          </c:marker>
          <c:val>
            <c:numRef>
              <c:f>'soc capital'!$B$50:$U$50</c:f>
              <c:numCache>
                <c:formatCode>General</c:formatCode>
                <c:ptCount val="20"/>
                <c:pt idx="0">
                  <c:v>0.29352468538502302</c:v>
                </c:pt>
                <c:pt idx="1">
                  <c:v>-1.3028179876683299</c:v>
                </c:pt>
                <c:pt idx="2">
                  <c:v>-2.9644842197741399</c:v>
                </c:pt>
                <c:pt idx="3">
                  <c:v>-4.0855315032780197</c:v>
                </c:pt>
                <c:pt idx="4">
                  <c:v>-4.6880627137695701</c:v>
                </c:pt>
                <c:pt idx="5">
                  <c:v>-4.9240758516670002</c:v>
                </c:pt>
                <c:pt idx="6">
                  <c:v>-4.93660971657249</c:v>
                </c:pt>
                <c:pt idx="7">
                  <c:v>-4.8247057909936197</c:v>
                </c:pt>
                <c:pt idx="8">
                  <c:v>-4.6455266349734101</c:v>
                </c:pt>
                <c:pt idx="9">
                  <c:v>-4.4278715724472004</c:v>
                </c:pt>
                <c:pt idx="10">
                  <c:v>-4.1855993043668303</c:v>
                </c:pt>
                <c:pt idx="11">
                  <c:v>-3.92680412111994</c:v>
                </c:pt>
                <c:pt idx="12">
                  <c:v>-3.6584487817676199</c:v>
                </c:pt>
                <c:pt idx="13">
                  <c:v>-3.3877506622711202</c:v>
                </c:pt>
                <c:pt idx="14">
                  <c:v>-3.12187105144758</c:v>
                </c:pt>
                <c:pt idx="15">
                  <c:v>-2.86709139250013</c:v>
                </c:pt>
                <c:pt idx="16">
                  <c:v>-2.62814423389844</c:v>
                </c:pt>
                <c:pt idx="17">
                  <c:v>-2.4079395908813699</c:v>
                </c:pt>
                <c:pt idx="18">
                  <c:v>-2.2076649342246499</c:v>
                </c:pt>
                <c:pt idx="19">
                  <c:v>-2.02712412071548</c:v>
                </c:pt>
              </c:numCache>
            </c:numRef>
          </c:val>
          <c:smooth val="0"/>
          <c:extLst>
            <c:ext xmlns:c16="http://schemas.microsoft.com/office/drawing/2014/chart" uri="{C3380CC4-5D6E-409C-BE32-E72D297353CC}">
              <c16:uniqueId val="{00000002-A427-45FD-8219-D6B7E641F3DA}"/>
            </c:ext>
          </c:extLst>
        </c:ser>
        <c:dLbls>
          <c:showLegendKey val="0"/>
          <c:showVal val="0"/>
          <c:showCatName val="0"/>
          <c:showSerName val="0"/>
          <c:showPercent val="0"/>
          <c:showBubbleSize val="0"/>
        </c:dLbls>
        <c:marker val="1"/>
        <c:smooth val="0"/>
        <c:axId val="1833368943"/>
        <c:axId val="1833366447"/>
      </c:lineChart>
      <c:lineChart>
        <c:grouping val="standard"/>
        <c:varyColors val="0"/>
        <c:ser>
          <c:idx val="0"/>
          <c:order val="0"/>
          <c:spPr>
            <a:ln w="28575" cap="rnd">
              <a:solidFill>
                <a:schemeClr val="accent1"/>
              </a:solidFill>
              <a:round/>
            </a:ln>
            <a:effectLst/>
          </c:spPr>
          <c:marker>
            <c:symbol val="none"/>
          </c:marker>
          <c:val>
            <c:numRef>
              <c:f>'soc capital'!$B$7:$U$7</c:f>
              <c:numCache>
                <c:formatCode>General</c:formatCode>
                <c:ptCount val="20"/>
                <c:pt idx="0">
                  <c:v>0.1266352590258</c:v>
                </c:pt>
                <c:pt idx="1">
                  <c:v>0.126094399477893</c:v>
                </c:pt>
                <c:pt idx="2">
                  <c:v>4.42516018351213E-3</c:v>
                </c:pt>
                <c:pt idx="3">
                  <c:v>-0.18950186860357099</c:v>
                </c:pt>
                <c:pt idx="4">
                  <c:v>-0.41737969944932002</c:v>
                </c:pt>
                <c:pt idx="5">
                  <c:v>-0.65042179629027996</c:v>
                </c:pt>
                <c:pt idx="6">
                  <c:v>-0.86836691601103799</c:v>
                </c:pt>
                <c:pt idx="7">
                  <c:v>-1.0582227120735599</c:v>
                </c:pt>
                <c:pt idx="8">
                  <c:v>-1.2128664619133001</c:v>
                </c:pt>
                <c:pt idx="9">
                  <c:v>-1.32965635556512</c:v>
                </c:pt>
                <c:pt idx="10">
                  <c:v>-1.4091662230253299</c:v>
                </c:pt>
                <c:pt idx="11">
                  <c:v>-1.45410761802708</c:v>
                </c:pt>
                <c:pt idx="12">
                  <c:v>-1.46846279968014</c:v>
                </c:pt>
                <c:pt idx="13">
                  <c:v>-1.4568239467867301</c:v>
                </c:pt>
                <c:pt idx="14">
                  <c:v>-1.42391695882256</c:v>
                </c:pt>
                <c:pt idx="15">
                  <c:v>-1.3742800046910999</c:v>
                </c:pt>
                <c:pt idx="16">
                  <c:v>-1.31206493319113</c:v>
                </c:pt>
                <c:pt idx="17">
                  <c:v>-1.24093145931477</c:v>
                </c:pt>
                <c:pt idx="18">
                  <c:v>-1.16400791448525</c:v>
                </c:pt>
                <c:pt idx="19">
                  <c:v>-1.08389704785037</c:v>
                </c:pt>
              </c:numCache>
            </c:numRef>
          </c:val>
          <c:smooth val="0"/>
          <c:extLst>
            <c:ext xmlns:c16="http://schemas.microsoft.com/office/drawing/2014/chart" uri="{C3380CC4-5D6E-409C-BE32-E72D297353CC}">
              <c16:uniqueId val="{00000003-A427-45FD-8219-D6B7E641F3DA}"/>
            </c:ext>
          </c:extLst>
        </c:ser>
        <c:dLbls>
          <c:showLegendKey val="0"/>
          <c:showVal val="0"/>
          <c:showCatName val="0"/>
          <c:showSerName val="0"/>
          <c:showPercent val="0"/>
          <c:showBubbleSize val="0"/>
        </c:dLbls>
        <c:marker val="1"/>
        <c:smooth val="0"/>
        <c:axId val="1838994959"/>
        <c:axId val="1730952831"/>
      </c:lineChart>
      <c:catAx>
        <c:axId val="18333689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447"/>
        <c:crosses val="autoZero"/>
        <c:auto val="1"/>
        <c:lblAlgn val="ctr"/>
        <c:lblOffset val="100"/>
        <c:noMultiLvlLbl val="0"/>
      </c:catAx>
      <c:valAx>
        <c:axId val="1833366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943"/>
        <c:crosses val="autoZero"/>
        <c:crossBetween val="between"/>
      </c:valAx>
      <c:valAx>
        <c:axId val="17309528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994959"/>
        <c:crosses val="max"/>
        <c:crossBetween val="between"/>
      </c:valAx>
      <c:catAx>
        <c:axId val="1838994959"/>
        <c:scaling>
          <c:orientation val="minMax"/>
        </c:scaling>
        <c:delete val="1"/>
        <c:axPos val="b"/>
        <c:majorTickMark val="out"/>
        <c:minorTickMark val="none"/>
        <c:tickLblPos val="nextTo"/>
        <c:crossAx val="17309528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loans firms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capital'!$B$37:$U$37</c:f>
              <c:numCache>
                <c:formatCode>General</c:formatCode>
                <c:ptCount val="20"/>
                <c:pt idx="0">
                  <c:v>-1.27031174295297</c:v>
                </c:pt>
                <c:pt idx="1">
                  <c:v>-1.23692218555931</c:v>
                </c:pt>
                <c:pt idx="2">
                  <c:v>-0.94428425442305297</c:v>
                </c:pt>
                <c:pt idx="3">
                  <c:v>-0.65192877085024803</c:v>
                </c:pt>
                <c:pt idx="4">
                  <c:v>-0.463297233076162</c:v>
                </c:pt>
                <c:pt idx="5">
                  <c:v>-0.38711990592719298</c:v>
                </c:pt>
                <c:pt idx="6">
                  <c:v>-0.391171641626613</c:v>
                </c:pt>
                <c:pt idx="7">
                  <c:v>-0.43610329969226302</c:v>
                </c:pt>
                <c:pt idx="8">
                  <c:v>-0.49140802326570598</c:v>
                </c:pt>
                <c:pt idx="9">
                  <c:v>-0.539500517195734</c:v>
                </c:pt>
                <c:pt idx="10">
                  <c:v>-0.57369374097317005</c:v>
                </c:pt>
                <c:pt idx="11">
                  <c:v>-0.59418149744709603</c:v>
                </c:pt>
                <c:pt idx="12">
                  <c:v>-0.60431004193247895</c:v>
                </c:pt>
                <c:pt idx="13">
                  <c:v>-0.60802669049132896</c:v>
                </c:pt>
                <c:pt idx="14">
                  <c:v>-0.60855758217968503</c:v>
                </c:pt>
                <c:pt idx="15">
                  <c:v>-0.60799559547342596</c:v>
                </c:pt>
                <c:pt idx="16">
                  <c:v>-0.60740773505040102</c:v>
                </c:pt>
                <c:pt idx="17">
                  <c:v>-0.60714762939011302</c:v>
                </c:pt>
                <c:pt idx="18">
                  <c:v>-0.60717807391392897</c:v>
                </c:pt>
                <c:pt idx="19">
                  <c:v>-0.60731395375478303</c:v>
                </c:pt>
              </c:numCache>
            </c:numRef>
          </c:val>
          <c:smooth val="0"/>
          <c:extLst>
            <c:ext xmlns:c16="http://schemas.microsoft.com/office/drawing/2014/chart" uri="{C3380CC4-5D6E-409C-BE32-E72D297353CC}">
              <c16:uniqueId val="{00000000-B726-4027-A8D5-CDB30F277F47}"/>
            </c:ext>
          </c:extLst>
        </c:ser>
        <c:ser>
          <c:idx val="2"/>
          <c:order val="2"/>
          <c:spPr>
            <a:ln w="28575" cap="rnd">
              <a:solidFill>
                <a:schemeClr val="accent6"/>
              </a:solidFill>
              <a:round/>
            </a:ln>
            <a:effectLst/>
          </c:spPr>
          <c:marker>
            <c:symbol val="none"/>
          </c:marker>
          <c:val>
            <c:numRef>
              <c:f>'soc capital'!$B$22:$U$22</c:f>
              <c:numCache>
                <c:formatCode>General</c:formatCode>
                <c:ptCount val="20"/>
                <c:pt idx="0">
                  <c:v>-1.26168999361795</c:v>
                </c:pt>
                <c:pt idx="1">
                  <c:v>-1.23215860133706</c:v>
                </c:pt>
                <c:pt idx="2">
                  <c:v>-0.94080518691777104</c:v>
                </c:pt>
                <c:pt idx="3">
                  <c:v>-0.64815960415182905</c:v>
                </c:pt>
                <c:pt idx="4">
                  <c:v>-0.45825228252101602</c:v>
                </c:pt>
                <c:pt idx="5">
                  <c:v>-0.38151423714782601</c:v>
                </c:pt>
                <c:pt idx="6">
                  <c:v>-0.38536179604756199</c:v>
                </c:pt>
                <c:pt idx="7">
                  <c:v>-0.42994187280561402</c:v>
                </c:pt>
                <c:pt idx="8">
                  <c:v>-0.48461995666480101</c:v>
                </c:pt>
                <c:pt idx="9">
                  <c:v>-0.53197403044902103</c:v>
                </c:pt>
                <c:pt idx="10">
                  <c:v>-0.56554931892861804</c:v>
                </c:pt>
                <c:pt idx="11">
                  <c:v>-0.58568906531087395</c:v>
                </c:pt>
                <c:pt idx="12">
                  <c:v>-0.595763156086491</c:v>
                </c:pt>
                <c:pt idx="13">
                  <c:v>-0.599647239138278</c:v>
                </c:pt>
                <c:pt idx="14">
                  <c:v>-0.60045623651217295</c:v>
                </c:pt>
                <c:pt idx="15">
                  <c:v>-0.60017977853601701</c:v>
                </c:pt>
                <c:pt idx="16">
                  <c:v>-0.59981537471355795</c:v>
                </c:pt>
                <c:pt idx="17">
                  <c:v>-0.59968594901965799</c:v>
                </c:pt>
                <c:pt idx="18">
                  <c:v>-0.59975431533064205</c:v>
                </c:pt>
                <c:pt idx="19">
                  <c:v>-0.59985321840332495</c:v>
                </c:pt>
              </c:numCache>
            </c:numRef>
          </c:val>
          <c:smooth val="0"/>
          <c:extLst>
            <c:ext xmlns:c16="http://schemas.microsoft.com/office/drawing/2014/chart" uri="{C3380CC4-5D6E-409C-BE32-E72D297353CC}">
              <c16:uniqueId val="{00000001-B726-4027-A8D5-CDB30F277F47}"/>
            </c:ext>
          </c:extLst>
        </c:ser>
        <c:ser>
          <c:idx val="3"/>
          <c:order val="3"/>
          <c:spPr>
            <a:ln w="28575" cap="rnd">
              <a:solidFill>
                <a:schemeClr val="accent4"/>
              </a:solidFill>
              <a:round/>
            </a:ln>
            <a:effectLst/>
          </c:spPr>
          <c:marker>
            <c:symbol val="none"/>
          </c:marker>
          <c:val>
            <c:numRef>
              <c:f>'soc capital'!$B$51:$U$51</c:f>
              <c:numCache>
                <c:formatCode>General</c:formatCode>
                <c:ptCount val="20"/>
                <c:pt idx="0">
                  <c:v>-1.5018336448582099</c:v>
                </c:pt>
                <c:pt idx="1">
                  <c:v>-1.44201319653615</c:v>
                </c:pt>
                <c:pt idx="2">
                  <c:v>-1.08004820735493</c:v>
                </c:pt>
                <c:pt idx="3">
                  <c:v>-0.72514539342677198</c:v>
                </c:pt>
                <c:pt idx="4">
                  <c:v>-0.49904155397172201</c:v>
                </c:pt>
                <c:pt idx="5">
                  <c:v>-0.409597761143914</c:v>
                </c:pt>
                <c:pt idx="6">
                  <c:v>-0.41613959462836198</c:v>
                </c:pt>
                <c:pt idx="7">
                  <c:v>-0.47046535624736002</c:v>
                </c:pt>
                <c:pt idx="8">
                  <c:v>-0.53590237539469898</c:v>
                </c:pt>
                <c:pt idx="9">
                  <c:v>-0.59182844333139395</c:v>
                </c:pt>
                <c:pt idx="10">
                  <c:v>-0.63084926324245305</c:v>
                </c:pt>
                <c:pt idx="11">
                  <c:v>-0.65370599177759903</c:v>
                </c:pt>
                <c:pt idx="12">
                  <c:v>-0.664687121046597</c:v>
                </c:pt>
                <c:pt idx="13">
                  <c:v>-0.66857592275294997</c:v>
                </c:pt>
                <c:pt idx="14">
                  <c:v>-0.66913771373668895</c:v>
                </c:pt>
                <c:pt idx="15">
                  <c:v>-0.66871253332232095</c:v>
                </c:pt>
                <c:pt idx="16">
                  <c:v>-0.668412741626355</c:v>
                </c:pt>
                <c:pt idx="17">
                  <c:v>-0.66853684607434605</c:v>
                </c:pt>
                <c:pt idx="18">
                  <c:v>-0.66896802619226003</c:v>
                </c:pt>
                <c:pt idx="19">
                  <c:v>-0.66945887255923298</c:v>
                </c:pt>
              </c:numCache>
            </c:numRef>
          </c:val>
          <c:smooth val="0"/>
          <c:extLst>
            <c:ext xmlns:c16="http://schemas.microsoft.com/office/drawing/2014/chart" uri="{C3380CC4-5D6E-409C-BE32-E72D297353CC}">
              <c16:uniqueId val="{00000002-B726-4027-A8D5-CDB30F277F47}"/>
            </c:ext>
          </c:extLst>
        </c:ser>
        <c:dLbls>
          <c:showLegendKey val="0"/>
          <c:showVal val="0"/>
          <c:showCatName val="0"/>
          <c:showSerName val="0"/>
          <c:showPercent val="0"/>
          <c:showBubbleSize val="0"/>
        </c:dLbls>
        <c:marker val="1"/>
        <c:smooth val="0"/>
        <c:axId val="1909897983"/>
        <c:axId val="1909896735"/>
      </c:lineChart>
      <c:lineChart>
        <c:grouping val="standard"/>
        <c:varyColors val="0"/>
        <c:ser>
          <c:idx val="0"/>
          <c:order val="0"/>
          <c:spPr>
            <a:ln w="28575" cap="rnd">
              <a:solidFill>
                <a:schemeClr val="accent1"/>
              </a:solidFill>
              <a:round/>
            </a:ln>
            <a:effectLst/>
          </c:spPr>
          <c:marker>
            <c:symbol val="none"/>
          </c:marker>
          <c:val>
            <c:numRef>
              <c:f>'soc capital'!$B$8:$U$8</c:f>
              <c:numCache>
                <c:formatCode>General</c:formatCode>
                <c:ptCount val="20"/>
                <c:pt idx="0">
                  <c:v>-0.246320829953461</c:v>
                </c:pt>
                <c:pt idx="1">
                  <c:v>-0.324042184785512</c:v>
                </c:pt>
                <c:pt idx="2">
                  <c:v>-0.36502383914390202</c:v>
                </c:pt>
                <c:pt idx="3">
                  <c:v>-0.37501782119545601</c:v>
                </c:pt>
                <c:pt idx="4">
                  <c:v>-0.362871469994275</c:v>
                </c:pt>
                <c:pt idx="5">
                  <c:v>-0.33733733285033901</c:v>
                </c:pt>
                <c:pt idx="6">
                  <c:v>-0.30571305031476498</c:v>
                </c:pt>
                <c:pt idx="7">
                  <c:v>-0.273399259215381</c:v>
                </c:pt>
                <c:pt idx="8">
                  <c:v>-0.24395016294378999</c:v>
                </c:pt>
                <c:pt idx="9">
                  <c:v>-0.219362014174564</c:v>
                </c:pt>
                <c:pt idx="10">
                  <c:v>-0.200443468340197</c:v>
                </c:pt>
                <c:pt idx="11">
                  <c:v>-0.187178541555554</c:v>
                </c:pt>
                <c:pt idx="12">
                  <c:v>-0.179037644668711</c:v>
                </c:pt>
                <c:pt idx="13">
                  <c:v>-0.175220482843258</c:v>
                </c:pt>
                <c:pt idx="14">
                  <c:v>-0.17483110091231399</c:v>
                </c:pt>
                <c:pt idx="15">
                  <c:v>-0.176993782692378</c:v>
                </c:pt>
                <c:pt idx="16">
                  <c:v>-0.180921783566035</c:v>
                </c:pt>
                <c:pt idx="17">
                  <c:v>-0.185951102558121</c:v>
                </c:pt>
                <c:pt idx="18">
                  <c:v>-0.19155013216129599</c:v>
                </c:pt>
                <c:pt idx="19">
                  <c:v>-0.197313996185841</c:v>
                </c:pt>
              </c:numCache>
            </c:numRef>
          </c:val>
          <c:smooth val="0"/>
          <c:extLst>
            <c:ext xmlns:c16="http://schemas.microsoft.com/office/drawing/2014/chart" uri="{C3380CC4-5D6E-409C-BE32-E72D297353CC}">
              <c16:uniqueId val="{00000003-B726-4027-A8D5-CDB30F277F47}"/>
            </c:ext>
          </c:extLst>
        </c:ser>
        <c:dLbls>
          <c:showLegendKey val="0"/>
          <c:showVal val="0"/>
          <c:showCatName val="0"/>
          <c:showSerName val="0"/>
          <c:showPercent val="0"/>
          <c:showBubbleSize val="0"/>
        </c:dLbls>
        <c:marker val="1"/>
        <c:smooth val="0"/>
        <c:axId val="1829231599"/>
        <c:axId val="1829232847"/>
      </c:lineChart>
      <c:catAx>
        <c:axId val="190989798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6735"/>
        <c:crosses val="autoZero"/>
        <c:auto val="1"/>
        <c:lblAlgn val="ctr"/>
        <c:lblOffset val="100"/>
        <c:noMultiLvlLbl val="0"/>
      </c:catAx>
      <c:valAx>
        <c:axId val="190989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7983"/>
        <c:crosses val="autoZero"/>
        <c:crossBetween val="between"/>
      </c:valAx>
      <c:valAx>
        <c:axId val="18292328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231599"/>
        <c:crosses val="max"/>
        <c:crossBetween val="between"/>
      </c:valAx>
      <c:catAx>
        <c:axId val="1829231599"/>
        <c:scaling>
          <c:orientation val="minMax"/>
        </c:scaling>
        <c:delete val="1"/>
        <c:axPos val="b"/>
        <c:majorTickMark val="out"/>
        <c:minorTickMark val="none"/>
        <c:tickLblPos val="nextTo"/>
        <c:crossAx val="1829232847"/>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housing</a:t>
            </a:r>
            <a:r>
              <a:rPr lang="en-US" sz="1000" baseline="0"/>
              <a:t> prices</a:t>
            </a:r>
          </a:p>
        </c:rich>
      </c:tx>
      <c:layout>
        <c:manualLayout>
          <c:xMode val="edge"/>
          <c:yMode val="edge"/>
          <c:x val="0.33852058133001645"/>
          <c:y val="2.8222222222222221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tx>
            <c:strRef>
              <c:f>'soc capital'!$W$21</c:f>
              <c:strCache>
                <c:ptCount val="1"/>
                <c:pt idx="0">
                  <c:v>Recalibrare Romania, CCyB</c:v>
                </c:pt>
              </c:strCache>
            </c:strRef>
          </c:tx>
          <c:spPr>
            <a:ln w="28575" cap="rnd">
              <a:solidFill>
                <a:schemeClr val="accent6"/>
              </a:solidFill>
              <a:round/>
            </a:ln>
            <a:effectLst/>
          </c:spPr>
          <c:marker>
            <c:symbol val="none"/>
          </c:marker>
          <c:val>
            <c:numRef>
              <c:f>'soc capital'!$B$17:$U$17</c:f>
              <c:numCache>
                <c:formatCode>General</c:formatCode>
                <c:ptCount val="20"/>
                <c:pt idx="0">
                  <c:v>-9.1802932988106301E-4</c:v>
                </c:pt>
                <c:pt idx="1">
                  <c:v>1.07096291808752E-3</c:v>
                </c:pt>
                <c:pt idx="2">
                  <c:v>3.17176281579583E-3</c:v>
                </c:pt>
                <c:pt idx="3">
                  <c:v>4.4442433815567901E-3</c:v>
                </c:pt>
                <c:pt idx="4">
                  <c:v>4.71380650077639E-3</c:v>
                </c:pt>
                <c:pt idx="5">
                  <c:v>4.2178155740646003E-3</c:v>
                </c:pt>
                <c:pt idx="6">
                  <c:v>3.3095732105802998E-3</c:v>
                </c:pt>
                <c:pt idx="7">
                  <c:v>2.29411920537991E-3</c:v>
                </c:pt>
                <c:pt idx="8">
                  <c:v>1.36976545064878E-3</c:v>
                </c:pt>
                <c:pt idx="9">
                  <c:v>6.3112365098812195E-4</c:v>
                </c:pt>
                <c:pt idx="10" formatCode="0.00E+00">
                  <c:v>9.7919308383259706E-5</c:v>
                </c:pt>
                <c:pt idx="11">
                  <c:v>-2.52599480952354E-4</c:v>
                </c:pt>
                <c:pt idx="12">
                  <c:v>-4.6014706223815002E-4</c:v>
                </c:pt>
                <c:pt idx="13">
                  <c:v>-5.6548214113638097E-4</c:v>
                </c:pt>
                <c:pt idx="14">
                  <c:v>-6.0274334587940496E-4</c:v>
                </c:pt>
                <c:pt idx="15">
                  <c:v>-5.9731834642194799E-4</c:v>
                </c:pt>
                <c:pt idx="16">
                  <c:v>-5.6665381143341099E-4</c:v>
                </c:pt>
                <c:pt idx="17">
                  <c:v>-5.2214807803839698E-4</c:v>
                </c:pt>
                <c:pt idx="18">
                  <c:v>-4.7106637274097699E-4</c:v>
                </c:pt>
                <c:pt idx="19">
                  <c:v>-4.1803156509701098E-4</c:v>
                </c:pt>
              </c:numCache>
            </c:numRef>
          </c:val>
          <c:smooth val="0"/>
          <c:extLst>
            <c:ext xmlns:c16="http://schemas.microsoft.com/office/drawing/2014/chart" uri="{C3380CC4-5D6E-409C-BE32-E72D297353CC}">
              <c16:uniqueId val="{00000000-FF46-4236-B337-DABAD7A1C0FD}"/>
            </c:ext>
          </c:extLst>
        </c:ser>
        <c:ser>
          <c:idx val="1"/>
          <c:order val="2"/>
          <c:tx>
            <c:strRef>
              <c:f>'soc capital'!$W$22</c:f>
              <c:strCache>
                <c:ptCount val="1"/>
                <c:pt idx="0">
                  <c:v>Recalibrare Romania, ν=16%</c:v>
                </c:pt>
              </c:strCache>
            </c:strRef>
          </c:tx>
          <c:spPr>
            <a:ln w="28575" cap="rnd">
              <a:solidFill>
                <a:schemeClr val="accent2"/>
              </a:solidFill>
              <a:round/>
            </a:ln>
            <a:effectLst/>
          </c:spPr>
          <c:marker>
            <c:symbol val="none"/>
          </c:marker>
          <c:val>
            <c:numRef>
              <c:f>'soc capital'!$B$32:$U$32</c:f>
              <c:numCache>
                <c:formatCode>General</c:formatCode>
                <c:ptCount val="20"/>
                <c:pt idx="0">
                  <c:v>-7.7521270307289196E-4</c:v>
                </c:pt>
                <c:pt idx="1">
                  <c:v>1.23118779030677E-3</c:v>
                </c:pt>
                <c:pt idx="2">
                  <c:v>3.2884849483892299E-3</c:v>
                </c:pt>
                <c:pt idx="3">
                  <c:v>4.4936024733517399E-3</c:v>
                </c:pt>
                <c:pt idx="4">
                  <c:v>4.7027665083664303E-3</c:v>
                </c:pt>
                <c:pt idx="5">
                  <c:v>4.1646444310246304E-3</c:v>
                </c:pt>
                <c:pt idx="6">
                  <c:v>3.2321609429983101E-3</c:v>
                </c:pt>
                <c:pt idx="7">
                  <c:v>2.2063445111100998E-3</c:v>
                </c:pt>
                <c:pt idx="8">
                  <c:v>1.2814808477655099E-3</c:v>
                </c:pt>
                <c:pt idx="9">
                  <c:v>5.4908738052266597E-4</c:v>
                </c:pt>
                <c:pt idx="10" formatCode="0.00E+00">
                  <c:v>2.6592049645172198E-5</c:v>
                </c:pt>
                <c:pt idx="11">
                  <c:v>-3.1057997533962299E-4</c:v>
                </c:pt>
                <c:pt idx="12">
                  <c:v>-5.0367574963182697E-4</c:v>
                </c:pt>
                <c:pt idx="13">
                  <c:v>-5.94726996861889E-4</c:v>
                </c:pt>
                <c:pt idx="14">
                  <c:v>-6.1884754615568703E-4</c:v>
                </c:pt>
                <c:pt idx="15">
                  <c:v>-6.0207240209857399E-4</c:v>
                </c:pt>
                <c:pt idx="16">
                  <c:v>-5.6217987104521599E-4</c:v>
                </c:pt>
                <c:pt idx="17">
                  <c:v>-5.10636645422555E-4</c:v>
                </c:pt>
                <c:pt idx="18">
                  <c:v>-4.5458647399159E-4</c:v>
                </c:pt>
                <c:pt idx="19">
                  <c:v>-3.9841493208191001E-4</c:v>
                </c:pt>
              </c:numCache>
            </c:numRef>
          </c:val>
          <c:smooth val="0"/>
          <c:extLst>
            <c:ext xmlns:c16="http://schemas.microsoft.com/office/drawing/2014/chart" uri="{C3380CC4-5D6E-409C-BE32-E72D297353CC}">
              <c16:uniqueId val="{00000001-FF46-4236-B337-DABAD7A1C0FD}"/>
            </c:ext>
          </c:extLst>
        </c:ser>
        <c:ser>
          <c:idx val="3"/>
          <c:order val="3"/>
          <c:tx>
            <c:strRef>
              <c:f>'soc capital'!$W$23</c:f>
              <c:strCache>
                <c:ptCount val="1"/>
                <c:pt idx="0">
                  <c:v>Recalibrare Romania, ν=18%</c:v>
                </c:pt>
              </c:strCache>
            </c:strRef>
          </c:tx>
          <c:spPr>
            <a:ln w="28575" cap="rnd">
              <a:solidFill>
                <a:schemeClr val="accent4"/>
              </a:solidFill>
              <a:round/>
            </a:ln>
            <a:effectLst/>
          </c:spPr>
          <c:marker>
            <c:symbol val="none"/>
          </c:marker>
          <c:val>
            <c:numRef>
              <c:f>'soc capital'!$B$46:$U$46</c:f>
              <c:numCache>
                <c:formatCode>General</c:formatCode>
                <c:ptCount val="20"/>
                <c:pt idx="0">
                  <c:v>-6.3193051853517503E-4</c:v>
                </c:pt>
                <c:pt idx="1">
                  <c:v>1.64100329488676E-3</c:v>
                </c:pt>
                <c:pt idx="2">
                  <c:v>3.83554492456717E-3</c:v>
                </c:pt>
                <c:pt idx="3">
                  <c:v>5.01231671247491E-3</c:v>
                </c:pt>
                <c:pt idx="4">
                  <c:v>5.0729445358518501E-3</c:v>
                </c:pt>
                <c:pt idx="5">
                  <c:v>4.3375581877169904E-3</c:v>
                </c:pt>
                <c:pt idx="6">
                  <c:v>3.2198533167639202E-3</c:v>
                </c:pt>
                <c:pt idx="7">
                  <c:v>2.0566899222684899E-3</c:v>
                </c:pt>
                <c:pt idx="8">
                  <c:v>1.05387281249949E-3</c:v>
                </c:pt>
                <c:pt idx="9">
                  <c:v>2.9750519301077099E-4</c:v>
                </c:pt>
                <c:pt idx="10">
                  <c:v>-2.0887854261931801E-4</c:v>
                </c:pt>
                <c:pt idx="11">
                  <c:v>-5.0560862722332997E-4</c:v>
                </c:pt>
                <c:pt idx="12">
                  <c:v>-6.4760077866706899E-4</c:v>
                </c:pt>
                <c:pt idx="13">
                  <c:v>-6.8684525002030204E-4</c:v>
                </c:pt>
                <c:pt idx="14">
                  <c:v>-6.6462394720719401E-4</c:v>
                </c:pt>
                <c:pt idx="15">
                  <c:v>-6.1004545550318696E-4</c:v>
                </c:pt>
                <c:pt idx="16">
                  <c:v>-5.4178675158861203E-4</c:v>
                </c:pt>
                <c:pt idx="17">
                  <c:v>-4.7087236824043901E-4</c:v>
                </c:pt>
                <c:pt idx="18">
                  <c:v>-4.0329204772997901E-4</c:v>
                </c:pt>
                <c:pt idx="19">
                  <c:v>-3.41983801021024E-4</c:v>
                </c:pt>
              </c:numCache>
            </c:numRef>
          </c:val>
          <c:smooth val="0"/>
          <c:extLst>
            <c:ext xmlns:c16="http://schemas.microsoft.com/office/drawing/2014/chart" uri="{C3380CC4-5D6E-409C-BE32-E72D297353CC}">
              <c16:uniqueId val="{00000002-FF46-4236-B337-DABAD7A1C0FD}"/>
            </c:ext>
          </c:extLst>
        </c:ser>
        <c:dLbls>
          <c:showLegendKey val="0"/>
          <c:showVal val="0"/>
          <c:showCatName val="0"/>
          <c:showSerName val="0"/>
          <c:showPercent val="0"/>
          <c:showBubbleSize val="0"/>
        </c:dLbls>
        <c:marker val="1"/>
        <c:smooth val="0"/>
        <c:axId val="1736315871"/>
        <c:axId val="1736315039"/>
      </c:lineChart>
      <c:lineChart>
        <c:grouping val="standard"/>
        <c:varyColors val="0"/>
        <c:ser>
          <c:idx val="0"/>
          <c:order val="0"/>
          <c:tx>
            <c:strRef>
              <c:f>'soc capital'!$W$20</c:f>
              <c:strCache>
                <c:ptCount val="1"/>
                <c:pt idx="0">
                  <c:v>Gerali original, ν endogen (sc.dr.)</c:v>
                </c:pt>
              </c:strCache>
            </c:strRef>
          </c:tx>
          <c:spPr>
            <a:ln w="28575" cap="rnd">
              <a:solidFill>
                <a:schemeClr val="accent1"/>
              </a:solidFill>
              <a:round/>
            </a:ln>
            <a:effectLst/>
          </c:spPr>
          <c:marker>
            <c:symbol val="none"/>
          </c:marker>
          <c:val>
            <c:numRef>
              <c:f>'soc capital'!$B$3:$U$3</c:f>
              <c:numCache>
                <c:formatCode>General</c:formatCode>
                <c:ptCount val="20"/>
                <c:pt idx="0">
                  <c:v>3.7393605353992103E-2</c:v>
                </c:pt>
                <c:pt idx="1">
                  <c:v>6.6395014298954502E-2</c:v>
                </c:pt>
                <c:pt idx="2">
                  <c:v>8.4038669184991505E-2</c:v>
                </c:pt>
                <c:pt idx="3">
                  <c:v>9.18947632164024E-2</c:v>
                </c:pt>
                <c:pt idx="4">
                  <c:v>9.2343700496835698E-2</c:v>
                </c:pt>
                <c:pt idx="5">
                  <c:v>8.7628650002767206E-2</c:v>
                </c:pt>
                <c:pt idx="6">
                  <c:v>7.9623085820640205E-2</c:v>
                </c:pt>
                <c:pt idx="7">
                  <c:v>6.9790934005865807E-2</c:v>
                </c:pt>
                <c:pt idx="8">
                  <c:v>5.9217019599565802E-2</c:v>
                </c:pt>
                <c:pt idx="9">
                  <c:v>4.8664470422575198E-2</c:v>
                </c:pt>
                <c:pt idx="10">
                  <c:v>3.8638656783711103E-2</c:v>
                </c:pt>
                <c:pt idx="11">
                  <c:v>2.9447482577109201E-2</c:v>
                </c:pt>
                <c:pt idx="12">
                  <c:v>2.1253467022328599E-2</c:v>
                </c:pt>
                <c:pt idx="13">
                  <c:v>1.41162365069172E-2</c:v>
                </c:pt>
                <c:pt idx="14">
                  <c:v>8.0257500966483004E-3</c:v>
                </c:pt>
                <c:pt idx="15">
                  <c:v>2.92738770396639E-3</c:v>
                </c:pt>
                <c:pt idx="16">
                  <c:v>-1.2596916754517001E-3</c:v>
                </c:pt>
                <c:pt idx="17">
                  <c:v>-4.6295247275223196E-3</c:v>
                </c:pt>
                <c:pt idx="18">
                  <c:v>-7.2804060865894202E-3</c:v>
                </c:pt>
                <c:pt idx="19">
                  <c:v>-9.3089971681461492E-3</c:v>
                </c:pt>
              </c:numCache>
            </c:numRef>
          </c:val>
          <c:smooth val="0"/>
          <c:extLst>
            <c:ext xmlns:c16="http://schemas.microsoft.com/office/drawing/2014/chart" uri="{C3380CC4-5D6E-409C-BE32-E72D297353CC}">
              <c16:uniqueId val="{00000003-FF46-4236-B337-DABAD7A1C0FD}"/>
            </c:ext>
          </c:extLst>
        </c:ser>
        <c:dLbls>
          <c:showLegendKey val="0"/>
          <c:showVal val="0"/>
          <c:showCatName val="0"/>
          <c:showSerName val="0"/>
          <c:showPercent val="0"/>
          <c:showBubbleSize val="0"/>
        </c:dLbls>
        <c:marker val="1"/>
        <c:smooth val="0"/>
        <c:axId val="1910570959"/>
        <c:axId val="1910571375"/>
      </c:lineChart>
      <c:catAx>
        <c:axId val="173631587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039"/>
        <c:crosses val="autoZero"/>
        <c:auto val="1"/>
        <c:lblAlgn val="ctr"/>
        <c:lblOffset val="100"/>
        <c:noMultiLvlLbl val="0"/>
      </c:catAx>
      <c:valAx>
        <c:axId val="173631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315871"/>
        <c:crosses val="autoZero"/>
        <c:crossBetween val="between"/>
      </c:valAx>
      <c:valAx>
        <c:axId val="19105713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0959"/>
        <c:crosses val="max"/>
        <c:crossBetween val="between"/>
      </c:valAx>
      <c:catAx>
        <c:axId val="1910570959"/>
        <c:scaling>
          <c:orientation val="minMax"/>
        </c:scaling>
        <c:delete val="1"/>
        <c:axPos val="b"/>
        <c:majorTickMark val="out"/>
        <c:minorTickMark val="none"/>
        <c:tickLblPos val="nextTo"/>
        <c:crossAx val="191057137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inflation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capital'!$B$35:$U$35</c:f>
              <c:numCache>
                <c:formatCode>General</c:formatCode>
                <c:ptCount val="20"/>
                <c:pt idx="0">
                  <c:v>-4.3166074441908002E-2</c:v>
                </c:pt>
                <c:pt idx="1">
                  <c:v>-0.22352247513356099</c:v>
                </c:pt>
                <c:pt idx="2">
                  <c:v>-0.25362818730931402</c:v>
                </c:pt>
                <c:pt idx="3">
                  <c:v>-0.189799781077469</c:v>
                </c:pt>
                <c:pt idx="4">
                  <c:v>-0.102338646075763</c:v>
                </c:pt>
                <c:pt idx="5">
                  <c:v>-2.8840139921863302E-2</c:v>
                </c:pt>
                <c:pt idx="6">
                  <c:v>1.8451538291237399E-2</c:v>
                </c:pt>
                <c:pt idx="7">
                  <c:v>4.1259183053789603E-2</c:v>
                </c:pt>
                <c:pt idx="8">
                  <c:v>4.6726409194938499E-2</c:v>
                </c:pt>
                <c:pt idx="9">
                  <c:v>4.2426035763040201E-2</c:v>
                </c:pt>
                <c:pt idx="10">
                  <c:v>3.41526386216362E-2</c:v>
                </c:pt>
                <c:pt idx="11">
                  <c:v>2.5454409633564101E-2</c:v>
                </c:pt>
                <c:pt idx="12">
                  <c:v>1.80189358930028E-2</c:v>
                </c:pt>
                <c:pt idx="13">
                  <c:v>1.2318577143742499E-2</c:v>
                </c:pt>
                <c:pt idx="14">
                  <c:v>8.1964683648043397E-3</c:v>
                </c:pt>
                <c:pt idx="15">
                  <c:v>5.2737526678463204E-3</c:v>
                </c:pt>
                <c:pt idx="16" formatCode="0.00E+00">
                  <c:v>3.17470356617285E-3</c:v>
                </c:pt>
                <c:pt idx="17">
                  <c:v>1.61658259421611E-3</c:v>
                </c:pt>
                <c:pt idx="18">
                  <c:v>4.1995386436481999E-4</c:v>
                </c:pt>
                <c:pt idx="19">
                  <c:v>-5.1592496012933104E-4</c:v>
                </c:pt>
              </c:numCache>
            </c:numRef>
          </c:val>
          <c:smooth val="0"/>
          <c:extLst>
            <c:ext xmlns:c16="http://schemas.microsoft.com/office/drawing/2014/chart" uri="{C3380CC4-5D6E-409C-BE32-E72D297353CC}">
              <c16:uniqueId val="{00000000-6135-4A05-8156-6DDF2B78FB6F}"/>
            </c:ext>
          </c:extLst>
        </c:ser>
        <c:ser>
          <c:idx val="2"/>
          <c:order val="2"/>
          <c:spPr>
            <a:ln w="28575" cap="rnd">
              <a:solidFill>
                <a:schemeClr val="accent6"/>
              </a:solidFill>
              <a:round/>
            </a:ln>
            <a:effectLst/>
          </c:spPr>
          <c:marker>
            <c:symbol val="none"/>
          </c:marker>
          <c:val>
            <c:numRef>
              <c:f>'soc capital'!$B$20:$U$20</c:f>
              <c:numCache>
                <c:formatCode>General</c:formatCode>
                <c:ptCount val="20"/>
                <c:pt idx="0">
                  <c:v>-4.2451914052047499E-2</c:v>
                </c:pt>
                <c:pt idx="1">
                  <c:v>-0.22512166565977401</c:v>
                </c:pt>
                <c:pt idx="2">
                  <c:v>-0.26383014155756701</c:v>
                </c:pt>
                <c:pt idx="3">
                  <c:v>-0.20422192941072201</c:v>
                </c:pt>
                <c:pt idx="4">
                  <c:v>-0.116968523897558</c:v>
                </c:pt>
                <c:pt idx="5">
                  <c:v>-4.15794591044659E-2</c:v>
                </c:pt>
                <c:pt idx="6">
                  <c:v>8.3054802607642891E-3</c:v>
                </c:pt>
                <c:pt idx="7">
                  <c:v>3.3708743353375002E-2</c:v>
                </c:pt>
                <c:pt idx="8">
                  <c:v>4.1470327680190398E-2</c:v>
                </c:pt>
                <c:pt idx="9">
                  <c:v>3.9055831639731003E-2</c:v>
                </c:pt>
                <c:pt idx="10">
                  <c:v>3.22434919644667E-2</c:v>
                </c:pt>
                <c:pt idx="11">
                  <c:v>2.4608572579382999E-2</c:v>
                </c:pt>
                <c:pt idx="12" formatCode="0.00E+00">
                  <c:v>1.7888602811210099E-2</c:v>
                </c:pt>
                <c:pt idx="13">
                  <c:v>1.26176198999721E-2</c:v>
                </c:pt>
                <c:pt idx="14">
                  <c:v>8.7036510110721898E-3</c:v>
                </c:pt>
                <c:pt idx="15">
                  <c:v>5.8289195863498403E-3</c:v>
                </c:pt>
                <c:pt idx="16">
                  <c:v>3.67009222380754E-3</c:v>
                </c:pt>
                <c:pt idx="17">
                  <c:v>1.9858576229605201E-3</c:v>
                </c:pt>
                <c:pt idx="18">
                  <c:v>6.2727183157853497E-4</c:v>
                </c:pt>
                <c:pt idx="19">
                  <c:v>-4.8530396857957898E-4</c:v>
                </c:pt>
              </c:numCache>
            </c:numRef>
          </c:val>
          <c:smooth val="0"/>
          <c:extLst>
            <c:ext xmlns:c16="http://schemas.microsoft.com/office/drawing/2014/chart" uri="{C3380CC4-5D6E-409C-BE32-E72D297353CC}">
              <c16:uniqueId val="{00000001-6135-4A05-8156-6DDF2B78FB6F}"/>
            </c:ext>
          </c:extLst>
        </c:ser>
        <c:ser>
          <c:idx val="3"/>
          <c:order val="3"/>
          <c:spPr>
            <a:ln w="28575" cap="rnd">
              <a:solidFill>
                <a:schemeClr val="accent4"/>
              </a:solidFill>
              <a:round/>
            </a:ln>
            <a:effectLst/>
          </c:spPr>
          <c:marker>
            <c:symbol val="none"/>
          </c:marker>
          <c:val>
            <c:numRef>
              <c:f>'soc capital'!$B$49:$U$49</c:f>
              <c:numCache>
                <c:formatCode>General</c:formatCode>
                <c:ptCount val="20"/>
                <c:pt idx="0">
                  <c:v>-7.1553036659150901E-2</c:v>
                </c:pt>
                <c:pt idx="1">
                  <c:v>-0.25365989615456802</c:v>
                </c:pt>
                <c:pt idx="2">
                  <c:v>-0.27339760961319698</c:v>
                </c:pt>
                <c:pt idx="3">
                  <c:v>-0.19399768896714001</c:v>
                </c:pt>
                <c:pt idx="4">
                  <c:v>-9.3799207564949E-2</c:v>
                </c:pt>
                <c:pt idx="5">
                  <c:v>-1.3433018551827901E-2</c:v>
                </c:pt>
                <c:pt idx="6">
                  <c:v>3.5224365114958398E-2</c:v>
                </c:pt>
                <c:pt idx="7">
                  <c:v>5.57213721132526E-2</c:v>
                </c:pt>
                <c:pt idx="8">
                  <c:v>5.7176496475208602E-2</c:v>
                </c:pt>
                <c:pt idx="9">
                  <c:v>4.8655241342478103E-2</c:v>
                </c:pt>
                <c:pt idx="10">
                  <c:v>3.6810594385445698E-2</c:v>
                </c:pt>
                <c:pt idx="11">
                  <c:v>2.55184854166665E-2</c:v>
                </c:pt>
                <c:pt idx="12">
                  <c:v>1.6452707517111798E-2</c:v>
                </c:pt>
                <c:pt idx="13">
                  <c:v>9.9060591854542406E-3</c:v>
                </c:pt>
                <c:pt idx="14">
                  <c:v>5.4988072896387397E-3</c:v>
                </c:pt>
                <c:pt idx="15" formatCode="0.00E+00">
                  <c:v>2.6522408017172999E-3</c:v>
                </c:pt>
                <c:pt idx="16">
                  <c:v>8.3816866842167297E-4</c:v>
                </c:pt>
                <c:pt idx="17">
                  <c:v>-3.3116677032755297E-4</c:v>
                </c:pt>
                <c:pt idx="18">
                  <c:v>-1.10288469670972E-3</c:v>
                </c:pt>
                <c:pt idx="19">
                  <c:v>-1.6196708039653699E-3</c:v>
                </c:pt>
              </c:numCache>
            </c:numRef>
          </c:val>
          <c:smooth val="0"/>
          <c:extLst>
            <c:ext xmlns:c16="http://schemas.microsoft.com/office/drawing/2014/chart" uri="{C3380CC4-5D6E-409C-BE32-E72D297353CC}">
              <c16:uniqueId val="{00000002-6135-4A05-8156-6DDF2B78FB6F}"/>
            </c:ext>
          </c:extLst>
        </c:ser>
        <c:dLbls>
          <c:showLegendKey val="0"/>
          <c:showVal val="0"/>
          <c:showCatName val="0"/>
          <c:showSerName val="0"/>
          <c:showPercent val="0"/>
          <c:showBubbleSize val="0"/>
        </c:dLbls>
        <c:marker val="1"/>
        <c:smooth val="0"/>
        <c:axId val="1730955743"/>
        <c:axId val="1730956159"/>
      </c:lineChart>
      <c:lineChart>
        <c:grouping val="standard"/>
        <c:varyColors val="0"/>
        <c:ser>
          <c:idx val="0"/>
          <c:order val="0"/>
          <c:spPr>
            <a:ln w="28575" cap="rnd">
              <a:solidFill>
                <a:schemeClr val="accent1"/>
              </a:solidFill>
              <a:round/>
            </a:ln>
            <a:effectLst/>
          </c:spPr>
          <c:marker>
            <c:symbol val="none"/>
          </c:marker>
          <c:val>
            <c:numRef>
              <c:f>'soc capital'!$B$6:$U$6</c:f>
              <c:numCache>
                <c:formatCode>General</c:formatCode>
                <c:ptCount val="20"/>
                <c:pt idx="0">
                  <c:v>3.4518617010457199E-2</c:v>
                </c:pt>
                <c:pt idx="1">
                  <c:v>3.2362449235931998E-2</c:v>
                </c:pt>
                <c:pt idx="2">
                  <c:v>2.2231349748873901E-2</c:v>
                </c:pt>
                <c:pt idx="3">
                  <c:v>1.16417007698752E-2</c:v>
                </c:pt>
                <c:pt idx="4">
                  <c:v>2.6356798028026401E-3</c:v>
                </c:pt>
                <c:pt idx="5">
                  <c:v>-4.2411214220678404E-3</c:v>
                </c:pt>
                <c:pt idx="6">
                  <c:v>-9.0205663617284101E-3</c:v>
                </c:pt>
                <c:pt idx="7">
                  <c:v>-1.1982604465607701E-2</c:v>
                </c:pt>
                <c:pt idx="8">
                  <c:v>-1.3493562506449199E-2</c:v>
                </c:pt>
                <c:pt idx="9">
                  <c:v>-1.3920382631428699E-2</c:v>
                </c:pt>
                <c:pt idx="10">
                  <c:v>-1.3588269263606401E-2</c:v>
                </c:pt>
                <c:pt idx="11">
                  <c:v>-1.2764117356933899E-2</c:v>
                </c:pt>
                <c:pt idx="12">
                  <c:v>-1.16546074444997E-2</c:v>
                </c:pt>
                <c:pt idx="13">
                  <c:v>-1.0411873711821101E-2</c:v>
                </c:pt>
                <c:pt idx="14">
                  <c:v>-9.1423688652875392E-3</c:v>
                </c:pt>
                <c:pt idx="15">
                  <c:v>-7.9163790137695197E-3</c:v>
                </c:pt>
                <c:pt idx="16">
                  <c:v>-6.7768363504409597E-3</c:v>
                </c:pt>
                <c:pt idx="17">
                  <c:v>-5.7468247494291301E-3</c:v>
                </c:pt>
                <c:pt idx="18">
                  <c:v>-4.8356148933125101E-3</c:v>
                </c:pt>
                <c:pt idx="19">
                  <c:v>-4.0433052981596797E-3</c:v>
                </c:pt>
              </c:numCache>
            </c:numRef>
          </c:val>
          <c:smooth val="0"/>
          <c:extLst>
            <c:ext xmlns:c16="http://schemas.microsoft.com/office/drawing/2014/chart" uri="{C3380CC4-5D6E-409C-BE32-E72D297353CC}">
              <c16:uniqueId val="{00000003-6135-4A05-8156-6DDF2B78FB6F}"/>
            </c:ext>
          </c:extLst>
        </c:ser>
        <c:dLbls>
          <c:showLegendKey val="0"/>
          <c:showVal val="0"/>
          <c:showCatName val="0"/>
          <c:showSerName val="0"/>
          <c:showPercent val="0"/>
          <c:showBubbleSize val="0"/>
        </c:dLbls>
        <c:marker val="1"/>
        <c:smooth val="0"/>
        <c:axId val="1910571791"/>
        <c:axId val="1910568463"/>
      </c:lineChart>
      <c:catAx>
        <c:axId val="17309557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6159"/>
        <c:crosses val="autoZero"/>
        <c:auto val="1"/>
        <c:lblAlgn val="ctr"/>
        <c:lblOffset val="100"/>
        <c:noMultiLvlLbl val="0"/>
      </c:catAx>
      <c:valAx>
        <c:axId val="173095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55743"/>
        <c:crosses val="autoZero"/>
        <c:crossBetween val="between"/>
      </c:valAx>
      <c:valAx>
        <c:axId val="19105684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571791"/>
        <c:crosses val="max"/>
        <c:crossBetween val="between"/>
      </c:valAx>
      <c:catAx>
        <c:axId val="1910571791"/>
        <c:scaling>
          <c:orientation val="minMax"/>
        </c:scaling>
        <c:delete val="1"/>
        <c:axPos val="b"/>
        <c:majorTickMark val="out"/>
        <c:minorTickMark val="none"/>
        <c:tickLblPos val="nextTo"/>
        <c:crossAx val="19105684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interest 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capital'!$B$42:$U$42</c:f>
              <c:numCache>
                <c:formatCode>General</c:formatCode>
                <c:ptCount val="20"/>
                <c:pt idx="0">
                  <c:v>-9.1256407007898693E-2</c:v>
                </c:pt>
                <c:pt idx="1">
                  <c:v>-0.192253896202881</c:v>
                </c:pt>
                <c:pt idx="2">
                  <c:v>-0.27884106652726298</c:v>
                </c:pt>
                <c:pt idx="3">
                  <c:v>-0.328126604866048</c:v>
                </c:pt>
                <c:pt idx="4">
                  <c:v>-0.33345247583080401</c:v>
                </c:pt>
                <c:pt idx="5">
                  <c:v>-0.30215562663677598</c:v>
                </c:pt>
                <c:pt idx="6">
                  <c:v>-0.24820329299486699</c:v>
                </c:pt>
                <c:pt idx="7">
                  <c:v>-0.18580910767091799</c:v>
                </c:pt>
                <c:pt idx="8">
                  <c:v>-0.125853341168327</c:v>
                </c:pt>
                <c:pt idx="9">
                  <c:v>-7.4829819982001194E-2</c:v>
                </c:pt>
                <c:pt idx="10">
                  <c:v>-3.5361859492787598E-2</c:v>
                </c:pt>
                <c:pt idx="11">
                  <c:v>-7.3698587642150298E-3</c:v>
                </c:pt>
                <c:pt idx="12">
                  <c:v>1.07261393566409E-2</c:v>
                </c:pt>
                <c:pt idx="13">
                  <c:v>2.1071945430333899E-2</c:v>
                </c:pt>
                <c:pt idx="14">
                  <c:v>2.5789157868130401E-2</c:v>
                </c:pt>
                <c:pt idx="15">
                  <c:v>2.6681609387016799E-2</c:v>
                </c:pt>
                <c:pt idx="16">
                  <c:v>2.5145641957412999E-2</c:v>
                </c:pt>
                <c:pt idx="17">
                  <c:v>2.21942969642384E-2</c:v>
                </c:pt>
                <c:pt idx="18">
                  <c:v>1.85288417315825E-2</c:v>
                </c:pt>
                <c:pt idx="19">
                  <c:v>1.4617581683109801E-2</c:v>
                </c:pt>
              </c:numCache>
            </c:numRef>
          </c:val>
          <c:smooth val="0"/>
          <c:extLst>
            <c:ext xmlns:c16="http://schemas.microsoft.com/office/drawing/2014/chart" uri="{C3380CC4-5D6E-409C-BE32-E72D297353CC}">
              <c16:uniqueId val="{00000000-354D-4D36-866F-846131282202}"/>
            </c:ext>
          </c:extLst>
        </c:ser>
        <c:ser>
          <c:idx val="2"/>
          <c:order val="2"/>
          <c:spPr>
            <a:ln w="28575" cap="rnd">
              <a:solidFill>
                <a:schemeClr val="accent6"/>
              </a:solidFill>
              <a:round/>
            </a:ln>
            <a:effectLst/>
          </c:spPr>
          <c:marker>
            <c:symbol val="none"/>
          </c:marker>
          <c:val>
            <c:numRef>
              <c:f>'soc capital'!$B$27:$U$27</c:f>
              <c:numCache>
                <c:formatCode>General</c:formatCode>
                <c:ptCount val="20"/>
                <c:pt idx="0">
                  <c:v>-0.104629110782697</c:v>
                </c:pt>
                <c:pt idx="1">
                  <c:v>-0.21567975289043101</c:v>
                </c:pt>
                <c:pt idx="2">
                  <c:v>-0.30961208821959701</c:v>
                </c:pt>
                <c:pt idx="3">
                  <c:v>-0.36252407740579001</c:v>
                </c:pt>
                <c:pt idx="4">
                  <c:v>-0.36760052213720801</c:v>
                </c:pt>
                <c:pt idx="5">
                  <c:v>-0.33308672188524502</c:v>
                </c:pt>
                <c:pt idx="6">
                  <c:v>-0.27429967865617799</c:v>
                </c:pt>
                <c:pt idx="7">
                  <c:v>-0.206663660165333</c:v>
                </c:pt>
                <c:pt idx="8">
                  <c:v>-0.14186211978552801</c:v>
                </c:pt>
                <c:pt idx="9">
                  <c:v>-8.6773754765902905E-2</c:v>
                </c:pt>
                <c:pt idx="10">
                  <c:v>-4.4103750595964698E-2</c:v>
                </c:pt>
                <c:pt idx="11">
                  <c:v>-1.36888402251045E-2</c:v>
                </c:pt>
                <c:pt idx="12">
                  <c:v>6.1938707705930804E-3</c:v>
                </c:pt>
                <c:pt idx="13">
                  <c:v>1.7830772288317299E-2</c:v>
                </c:pt>
                <c:pt idx="14">
                  <c:v>2.34567758546982E-2</c:v>
                </c:pt>
                <c:pt idx="15">
                  <c:v>2.4959139182078E-2</c:v>
                </c:pt>
                <c:pt idx="16">
                  <c:v>2.37947227699415E-2</c:v>
                </c:pt>
                <c:pt idx="17">
                  <c:v>2.10227138238799E-2</c:v>
                </c:pt>
                <c:pt idx="18">
                  <c:v>1.7382562650925401E-2</c:v>
                </c:pt>
                <c:pt idx="19">
                  <c:v>1.33763156184334E-2</c:v>
                </c:pt>
              </c:numCache>
            </c:numRef>
          </c:val>
          <c:smooth val="0"/>
          <c:extLst>
            <c:ext xmlns:c16="http://schemas.microsoft.com/office/drawing/2014/chart" uri="{C3380CC4-5D6E-409C-BE32-E72D297353CC}">
              <c16:uniqueId val="{00000001-354D-4D36-866F-846131282202}"/>
            </c:ext>
          </c:extLst>
        </c:ser>
        <c:ser>
          <c:idx val="3"/>
          <c:order val="3"/>
          <c:spPr>
            <a:ln w="28575" cap="rnd">
              <a:solidFill>
                <a:schemeClr val="accent4"/>
              </a:solidFill>
              <a:round/>
            </a:ln>
            <a:effectLst/>
          </c:spPr>
          <c:marker>
            <c:symbol val="none"/>
          </c:marker>
          <c:val>
            <c:numRef>
              <c:f>'soc capital'!$B$56:$U$56</c:f>
              <c:numCache>
                <c:formatCode>General</c:formatCode>
                <c:ptCount val="20"/>
                <c:pt idx="0">
                  <c:v>-0.10534270070313</c:v>
                </c:pt>
                <c:pt idx="1">
                  <c:v>-0.21676700559444201</c:v>
                </c:pt>
                <c:pt idx="2">
                  <c:v>-0.30744136846075598</c:v>
                </c:pt>
                <c:pt idx="3">
                  <c:v>-0.35390610156952201</c:v>
                </c:pt>
                <c:pt idx="4">
                  <c:v>-0.35123334444007998</c:v>
                </c:pt>
                <c:pt idx="5">
                  <c:v>-0.30959479535685103</c:v>
                </c:pt>
                <c:pt idx="6">
                  <c:v>-0.24565820681492301</c:v>
                </c:pt>
                <c:pt idx="7">
                  <c:v>-0.17548150405430099</c:v>
                </c:pt>
                <c:pt idx="8">
                  <c:v>-0.110757221508489</c:v>
                </c:pt>
                <c:pt idx="9">
                  <c:v>-5.7939952718203E-2</c:v>
                </c:pt>
                <c:pt idx="10">
                  <c:v>-1.9085360675453099E-2</c:v>
                </c:pt>
                <c:pt idx="11">
                  <c:v>6.6688545973496698E-3</c:v>
                </c:pt>
                <c:pt idx="12">
                  <c:v>2.1671836318595299E-2</c:v>
                </c:pt>
                <c:pt idx="13">
                  <c:v>2.8696928399478901E-2</c:v>
                </c:pt>
                <c:pt idx="14">
                  <c:v>3.0306172434356501E-2</c:v>
                </c:pt>
                <c:pt idx="15">
                  <c:v>2.8564881517259399E-2</c:v>
                </c:pt>
                <c:pt idx="16">
                  <c:v>2.4986517636751901E-2</c:v>
                </c:pt>
                <c:pt idx="17">
                  <c:v>2.05986552397266E-2</c:v>
                </c:pt>
                <c:pt idx="18">
                  <c:v>1.60525281951291E-2</c:v>
                </c:pt>
                <c:pt idx="19">
                  <c:v>1.17316588365466E-2</c:v>
                </c:pt>
              </c:numCache>
            </c:numRef>
          </c:val>
          <c:smooth val="0"/>
          <c:extLst>
            <c:ext xmlns:c16="http://schemas.microsoft.com/office/drawing/2014/chart" uri="{C3380CC4-5D6E-409C-BE32-E72D297353CC}">
              <c16:uniqueId val="{00000002-354D-4D36-866F-846131282202}"/>
            </c:ext>
          </c:extLst>
        </c:ser>
        <c:dLbls>
          <c:showLegendKey val="0"/>
          <c:showVal val="0"/>
          <c:showCatName val="0"/>
          <c:showSerName val="0"/>
          <c:showPercent val="0"/>
          <c:showBubbleSize val="0"/>
        </c:dLbls>
        <c:marker val="1"/>
        <c:smooth val="0"/>
        <c:axId val="1831880543"/>
        <c:axId val="1831880959"/>
      </c:lineChart>
      <c:lineChart>
        <c:grouping val="standard"/>
        <c:varyColors val="0"/>
        <c:ser>
          <c:idx val="0"/>
          <c:order val="0"/>
          <c:spPr>
            <a:ln w="28575" cap="rnd">
              <a:solidFill>
                <a:schemeClr val="accent1"/>
              </a:solidFill>
              <a:round/>
            </a:ln>
            <a:effectLst/>
          </c:spPr>
          <c:marker>
            <c:symbol val="none"/>
          </c:marker>
          <c:val>
            <c:numRef>
              <c:f>'soc capital'!$B$13:$U$13</c:f>
              <c:numCache>
                <c:formatCode>General</c:formatCode>
                <c:ptCount val="20"/>
                <c:pt idx="0">
                  <c:v>2.22419730371608E-2</c:v>
                </c:pt>
                <c:pt idx="1">
                  <c:v>4.1568503013589699E-2</c:v>
                </c:pt>
                <c:pt idx="2">
                  <c:v>5.1333719787335599E-2</c:v>
                </c:pt>
                <c:pt idx="3">
                  <c:v>5.0999728074167201E-2</c:v>
                </c:pt>
                <c:pt idx="4">
                  <c:v>4.2865154707731397E-2</c:v>
                </c:pt>
                <c:pt idx="5">
                  <c:v>2.9983657704126799E-2</c:v>
                </c:pt>
                <c:pt idx="6">
                  <c:v>1.51377216249071E-2</c:v>
                </c:pt>
                <c:pt idx="7">
                  <c:v>4.4592528329268099E-4</c:v>
                </c:pt>
                <c:pt idx="8">
                  <c:v>-1.2696201541339699E-2</c:v>
                </c:pt>
                <c:pt idx="9">
                  <c:v>-2.3521671402298799E-2</c:v>
                </c:pt>
                <c:pt idx="10">
                  <c:v>-3.1744213275015198E-2</c:v>
                </c:pt>
                <c:pt idx="11">
                  <c:v>-3.7408864972546599E-2</c:v>
                </c:pt>
                <c:pt idx="12">
                  <c:v>-4.0764306879720998E-2</c:v>
                </c:pt>
                <c:pt idx="13">
                  <c:v>-4.2164438777527298E-2</c:v>
                </c:pt>
                <c:pt idx="14">
                  <c:v>-4.1998543127171703E-2</c:v>
                </c:pt>
                <c:pt idx="15">
                  <c:v>-4.0645734482191102E-2</c:v>
                </c:pt>
                <c:pt idx="16" formatCode="0.00E+00">
                  <c:v>-3.8448283806753497E-2</c:v>
                </c:pt>
                <c:pt idx="17">
                  <c:v>-3.5698607672126403E-2</c:v>
                </c:pt>
                <c:pt idx="18">
                  <c:v>-3.2635498601937499E-2</c:v>
                </c:pt>
                <c:pt idx="19">
                  <c:v>-2.9446132837520601E-2</c:v>
                </c:pt>
              </c:numCache>
            </c:numRef>
          </c:val>
          <c:smooth val="0"/>
          <c:extLst>
            <c:ext xmlns:c16="http://schemas.microsoft.com/office/drawing/2014/chart" uri="{C3380CC4-5D6E-409C-BE32-E72D297353CC}">
              <c16:uniqueId val="{00000003-354D-4D36-866F-846131282202}"/>
            </c:ext>
          </c:extLst>
        </c:ser>
        <c:dLbls>
          <c:showLegendKey val="0"/>
          <c:showVal val="0"/>
          <c:showCatName val="0"/>
          <c:showSerName val="0"/>
          <c:showPercent val="0"/>
          <c:showBubbleSize val="0"/>
        </c:dLbls>
        <c:marker val="1"/>
        <c:smooth val="0"/>
        <c:axId val="1914152815"/>
        <c:axId val="1914151983"/>
      </c:lineChart>
      <c:catAx>
        <c:axId val="1831880543"/>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959"/>
        <c:crosses val="autoZero"/>
        <c:auto val="1"/>
        <c:lblAlgn val="ctr"/>
        <c:lblOffset val="100"/>
        <c:noMultiLvlLbl val="0"/>
      </c:catAx>
      <c:valAx>
        <c:axId val="183188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880543"/>
        <c:crosses val="autoZero"/>
        <c:crossBetween val="between"/>
      </c:valAx>
      <c:valAx>
        <c:axId val="191415198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152815"/>
        <c:crosses val="max"/>
        <c:crossBetween val="between"/>
      </c:valAx>
      <c:catAx>
        <c:axId val="1914152815"/>
        <c:scaling>
          <c:orientation val="minMax"/>
        </c:scaling>
        <c:delete val="1"/>
        <c:axPos val="b"/>
        <c:majorTickMark val="out"/>
        <c:minorTickMark val="none"/>
        <c:tickLblPos val="nextTo"/>
        <c:crossAx val="191415198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deposits</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spPr>
            <a:ln w="28575" cap="rnd">
              <a:solidFill>
                <a:schemeClr val="accent2"/>
              </a:solidFill>
              <a:round/>
            </a:ln>
            <a:effectLst/>
          </c:spPr>
          <c:marker>
            <c:symbol val="none"/>
          </c:marker>
          <c:val>
            <c:numRef>
              <c:f>'soc capital'!$B$41:$U$41</c:f>
              <c:numCache>
                <c:formatCode>General</c:formatCode>
                <c:ptCount val="20"/>
                <c:pt idx="0">
                  <c:v>1.5585689299721801</c:v>
                </c:pt>
                <c:pt idx="1">
                  <c:v>1.3376667201085299</c:v>
                </c:pt>
                <c:pt idx="2">
                  <c:v>0.82795226185345405</c:v>
                </c:pt>
                <c:pt idx="3">
                  <c:v>0.39213726390499898</c:v>
                </c:pt>
                <c:pt idx="4">
                  <c:v>5.4305306430762798E-2</c:v>
                </c:pt>
                <c:pt idx="5">
                  <c:v>-0.20917583863598599</c:v>
                </c:pt>
                <c:pt idx="6">
                  <c:v>-0.41868467396818698</c:v>
                </c:pt>
                <c:pt idx="7">
                  <c:v>-0.58572922323202203</c:v>
                </c:pt>
                <c:pt idx="8">
                  <c:v>-0.71586053265815497</c:v>
                </c:pt>
                <c:pt idx="9">
                  <c:v>-0.81217624397663701</c:v>
                </c:pt>
                <c:pt idx="10">
                  <c:v>-0.87761314181744898</c:v>
                </c:pt>
                <c:pt idx="11">
                  <c:v>-0.91591351802691201</c:v>
                </c:pt>
                <c:pt idx="12">
                  <c:v>-0.93166314736640699</c:v>
                </c:pt>
                <c:pt idx="13">
                  <c:v>-0.92986817810884803</c:v>
                </c:pt>
                <c:pt idx="14">
                  <c:v>-0.91542888890290897</c:v>
                </c:pt>
                <c:pt idx="15">
                  <c:v>-0.89271552875214899</c:v>
                </c:pt>
                <c:pt idx="16">
                  <c:v>-0.86532228568893299</c:v>
                </c:pt>
                <c:pt idx="17">
                  <c:v>-0.83599251723450196</c:v>
                </c:pt>
                <c:pt idx="18">
                  <c:v>-0.80666930929760405</c:v>
                </c:pt>
                <c:pt idx="19">
                  <c:v>-0.77861734649917502</c:v>
                </c:pt>
              </c:numCache>
            </c:numRef>
          </c:val>
          <c:smooth val="0"/>
          <c:extLst>
            <c:ext xmlns:c16="http://schemas.microsoft.com/office/drawing/2014/chart" uri="{C3380CC4-5D6E-409C-BE32-E72D297353CC}">
              <c16:uniqueId val="{00000000-E5CC-49CE-8E6E-E0F0325C91C7}"/>
            </c:ext>
          </c:extLst>
        </c:ser>
        <c:ser>
          <c:idx val="3"/>
          <c:order val="2"/>
          <c:spPr>
            <a:ln w="28575" cap="rnd">
              <a:solidFill>
                <a:schemeClr val="accent6"/>
              </a:solidFill>
              <a:round/>
            </a:ln>
            <a:effectLst/>
          </c:spPr>
          <c:marker>
            <c:symbol val="none"/>
          </c:marker>
          <c:val>
            <c:numRef>
              <c:f>'soc capital'!$B$26:$U$26</c:f>
              <c:numCache>
                <c:formatCode>General</c:formatCode>
                <c:ptCount val="20"/>
                <c:pt idx="0">
                  <c:v>1.57785166220208</c:v>
                </c:pt>
                <c:pt idx="1">
                  <c:v>1.3760551252211699</c:v>
                </c:pt>
                <c:pt idx="2">
                  <c:v>0.88481227459954004</c:v>
                </c:pt>
                <c:pt idx="3">
                  <c:v>0.45915295492085301</c:v>
                </c:pt>
                <c:pt idx="4">
                  <c:v>0.122620348228281</c:v>
                </c:pt>
                <c:pt idx="5">
                  <c:v>-0.145543863460318</c:v>
                </c:pt>
                <c:pt idx="6">
                  <c:v>-0.36320708399108498</c:v>
                </c:pt>
                <c:pt idx="7">
                  <c:v>-0.53956139706696205</c:v>
                </c:pt>
                <c:pt idx="8">
                  <c:v>-0.67857572716496894</c:v>
                </c:pt>
                <c:pt idx="9">
                  <c:v>-0.78255482626286699</c:v>
                </c:pt>
                <c:pt idx="10">
                  <c:v>-0.85423418213218805</c:v>
                </c:pt>
                <c:pt idx="11">
                  <c:v>-0.89748545184983197</c:v>
                </c:pt>
                <c:pt idx="12">
                  <c:v>-0.91714015197351295</c:v>
                </c:pt>
                <c:pt idx="13">
                  <c:v>-0.91843698301113397</c:v>
                </c:pt>
                <c:pt idx="14">
                  <c:v>-0.90644340079325103</c:v>
                </c:pt>
                <c:pt idx="15">
                  <c:v>-0.88563023080217795</c:v>
                </c:pt>
                <c:pt idx="16">
                  <c:v>-0.85964789102689598</c:v>
                </c:pt>
                <c:pt idx="17">
                  <c:v>-0.83127750731512196</c:v>
                </c:pt>
                <c:pt idx="18">
                  <c:v>-0.80250055710217805</c:v>
                </c:pt>
                <c:pt idx="19">
                  <c:v>-0.77463009046647402</c:v>
                </c:pt>
              </c:numCache>
            </c:numRef>
          </c:val>
          <c:smooth val="0"/>
          <c:extLst>
            <c:ext xmlns:c16="http://schemas.microsoft.com/office/drawing/2014/chart" uri="{C3380CC4-5D6E-409C-BE32-E72D297353CC}">
              <c16:uniqueId val="{00000001-E5CC-49CE-8E6E-E0F0325C91C7}"/>
            </c:ext>
          </c:extLst>
        </c:ser>
        <c:ser>
          <c:idx val="0"/>
          <c:order val="3"/>
          <c:spPr>
            <a:ln w="28575" cap="rnd">
              <a:solidFill>
                <a:srgbClr val="FFC000"/>
              </a:solidFill>
              <a:round/>
            </a:ln>
            <a:effectLst/>
          </c:spPr>
          <c:marker>
            <c:symbol val="none"/>
          </c:marker>
          <c:val>
            <c:numRef>
              <c:f>'soc capital'!$B$55:$U$55</c:f>
              <c:numCache>
                <c:formatCode>General</c:formatCode>
                <c:ptCount val="20"/>
                <c:pt idx="0">
                  <c:v>1.5951831093069599</c:v>
                </c:pt>
                <c:pt idx="1">
                  <c:v>1.2907108802195399</c:v>
                </c:pt>
                <c:pt idx="2">
                  <c:v>0.682043786184238</c:v>
                </c:pt>
                <c:pt idx="3">
                  <c:v>0.182029483761426</c:v>
                </c:pt>
                <c:pt idx="4">
                  <c:v>-0.18585475172204699</c:v>
                </c:pt>
                <c:pt idx="5">
                  <c:v>-0.45501431230621803</c:v>
                </c:pt>
                <c:pt idx="6">
                  <c:v>-0.65513467899398903</c:v>
                </c:pt>
                <c:pt idx="7">
                  <c:v>-0.80449168298792995</c:v>
                </c:pt>
                <c:pt idx="8">
                  <c:v>-0.91300849678833595</c:v>
                </c:pt>
                <c:pt idx="9">
                  <c:v>-0.98647794154095403</c:v>
                </c:pt>
                <c:pt idx="10">
                  <c:v>-1.0295277046019999</c:v>
                </c:pt>
                <c:pt idx="11">
                  <c:v>-1.04702379221544</c:v>
                </c:pt>
                <c:pt idx="12">
                  <c:v>-1.0443227543750599</c:v>
                </c:pt>
                <c:pt idx="13">
                  <c:v>-1.0269236209578601</c:v>
                </c:pt>
                <c:pt idx="14">
                  <c:v>-0.99996036362443896</c:v>
                </c:pt>
                <c:pt idx="15">
                  <c:v>-0.967793696068043</c:v>
                </c:pt>
                <c:pt idx="16">
                  <c:v>-0.93380037382388503</c:v>
                </c:pt>
                <c:pt idx="17">
                  <c:v>-0.900353267300261</c:v>
                </c:pt>
                <c:pt idx="18">
                  <c:v>-0.86893598141716699</c:v>
                </c:pt>
                <c:pt idx="19">
                  <c:v>-0.84032607538665605</c:v>
                </c:pt>
              </c:numCache>
            </c:numRef>
          </c:val>
          <c:smooth val="0"/>
          <c:extLst>
            <c:ext xmlns:c16="http://schemas.microsoft.com/office/drawing/2014/chart" uri="{C3380CC4-5D6E-409C-BE32-E72D297353CC}">
              <c16:uniqueId val="{00000002-E5CC-49CE-8E6E-E0F0325C91C7}"/>
            </c:ext>
          </c:extLst>
        </c:ser>
        <c:dLbls>
          <c:showLegendKey val="0"/>
          <c:showVal val="0"/>
          <c:showCatName val="0"/>
          <c:showSerName val="0"/>
          <c:showPercent val="0"/>
          <c:showBubbleSize val="0"/>
        </c:dLbls>
        <c:marker val="1"/>
        <c:smooth val="0"/>
        <c:axId val="1833368111"/>
        <c:axId val="1833366031"/>
      </c:lineChart>
      <c:lineChart>
        <c:grouping val="standard"/>
        <c:varyColors val="0"/>
        <c:ser>
          <c:idx val="1"/>
          <c:order val="0"/>
          <c:spPr>
            <a:ln w="28575" cap="rnd">
              <a:solidFill>
                <a:schemeClr val="accent1"/>
              </a:solidFill>
              <a:round/>
            </a:ln>
            <a:effectLst/>
          </c:spPr>
          <c:marker>
            <c:symbol val="none"/>
          </c:marker>
          <c:val>
            <c:numRef>
              <c:f>'soc capital'!$B$12:$U$12</c:f>
              <c:numCache>
                <c:formatCode>General</c:formatCode>
                <c:ptCount val="20"/>
                <c:pt idx="0">
                  <c:v>0.29898684363466499</c:v>
                </c:pt>
                <c:pt idx="1">
                  <c:v>0.50935155573351698</c:v>
                </c:pt>
                <c:pt idx="2">
                  <c:v>0.57694986810943805</c:v>
                </c:pt>
                <c:pt idx="3">
                  <c:v>0.54992017762468504</c:v>
                </c:pt>
                <c:pt idx="4">
                  <c:v>0.46496990409102101</c:v>
                </c:pt>
                <c:pt idx="5">
                  <c:v>0.34948783237138098</c:v>
                </c:pt>
                <c:pt idx="6">
                  <c:v>0.22307737044640399</c:v>
                </c:pt>
                <c:pt idx="7">
                  <c:v>9.8990873876758201E-2</c:v>
                </c:pt>
                <c:pt idx="8">
                  <c:v>-1.45114955924015E-2</c:v>
                </c:pt>
                <c:pt idx="9">
                  <c:v>-0.11292913645805</c:v>
                </c:pt>
                <c:pt idx="10">
                  <c:v>-0.194458197764419</c:v>
                </c:pt>
                <c:pt idx="11">
                  <c:v>-0.25911899763882201</c:v>
                </c:pt>
                <c:pt idx="12">
                  <c:v>-0.30807248517938002</c:v>
                </c:pt>
                <c:pt idx="13">
                  <c:v>-0.34310935671941001</c:v>
                </c:pt>
                <c:pt idx="14">
                  <c:v>-0.36628693402212797</c:v>
                </c:pt>
                <c:pt idx="15">
                  <c:v>-0.379685825923261</c:v>
                </c:pt>
                <c:pt idx="16">
                  <c:v>-0.38525906292700501</c:v>
                </c:pt>
                <c:pt idx="17">
                  <c:v>-0.38474930042147598</c:v>
                </c:pt>
                <c:pt idx="18">
                  <c:v>-0.37965365198142798</c:v>
                </c:pt>
                <c:pt idx="19">
                  <c:v>-0.37121992239114798</c:v>
                </c:pt>
              </c:numCache>
            </c:numRef>
          </c:val>
          <c:smooth val="0"/>
          <c:extLst>
            <c:ext xmlns:c16="http://schemas.microsoft.com/office/drawing/2014/chart" uri="{C3380CC4-5D6E-409C-BE32-E72D297353CC}">
              <c16:uniqueId val="{00000003-E5CC-49CE-8E6E-E0F0325C91C7}"/>
            </c:ext>
          </c:extLst>
        </c:ser>
        <c:dLbls>
          <c:showLegendKey val="0"/>
          <c:showVal val="0"/>
          <c:showCatName val="0"/>
          <c:showSerName val="0"/>
          <c:showPercent val="0"/>
          <c:showBubbleSize val="0"/>
        </c:dLbls>
        <c:marker val="1"/>
        <c:smooth val="0"/>
        <c:axId val="1573550911"/>
        <c:axId val="1573550495"/>
      </c:lineChart>
      <c:catAx>
        <c:axId val="18333681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6031"/>
        <c:crosses val="autoZero"/>
        <c:auto val="1"/>
        <c:lblAlgn val="ctr"/>
        <c:lblOffset val="100"/>
        <c:noMultiLvlLbl val="0"/>
      </c:catAx>
      <c:valAx>
        <c:axId val="1833366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368111"/>
        <c:crosses val="autoZero"/>
        <c:crossBetween val="between"/>
      </c:valAx>
      <c:valAx>
        <c:axId val="157355049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550911"/>
        <c:crosses val="max"/>
        <c:crossBetween val="between"/>
      </c:valAx>
      <c:catAx>
        <c:axId val="1573550911"/>
        <c:scaling>
          <c:orientation val="minMax"/>
        </c:scaling>
        <c:delete val="1"/>
        <c:axPos val="b"/>
        <c:majorTickMark val="out"/>
        <c:minorTickMark val="none"/>
        <c:tickLblPos val="nextTo"/>
        <c:crossAx val="157355049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RO" sz="1000"/>
              <a:t>investment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capital'!$B$40:$U$40</c:f>
              <c:numCache>
                <c:formatCode>General</c:formatCode>
                <c:ptCount val="20"/>
                <c:pt idx="0">
                  <c:v>-1.9642399994887101</c:v>
                </c:pt>
                <c:pt idx="1">
                  <c:v>-1.91517106153799</c:v>
                </c:pt>
                <c:pt idx="2">
                  <c:v>-1.63181084619282</c:v>
                </c:pt>
                <c:pt idx="3">
                  <c:v>-1.23619732615236</c:v>
                </c:pt>
                <c:pt idx="4">
                  <c:v>-0.84557521611895903</c:v>
                </c:pt>
                <c:pt idx="5">
                  <c:v>-0.53127811086494603</c:v>
                </c:pt>
                <c:pt idx="6">
                  <c:v>-0.31801231401084401</c:v>
                </c:pt>
                <c:pt idx="7">
                  <c:v>-0.19870418919583699</c:v>
                </c:pt>
                <c:pt idx="8">
                  <c:v>-0.15110954153726699</c:v>
                </c:pt>
                <c:pt idx="9">
                  <c:v>-0.150156099528203</c:v>
                </c:pt>
                <c:pt idx="10">
                  <c:v>-0.174767008033541</c:v>
                </c:pt>
                <c:pt idx="11">
                  <c:v>-0.21023022642810901</c:v>
                </c:pt>
                <c:pt idx="12">
                  <c:v>-0.247849220231672</c:v>
                </c:pt>
                <c:pt idx="13">
                  <c:v>-0.28340689071910702</c:v>
                </c:pt>
                <c:pt idx="14">
                  <c:v>-0.31545789915600198</c:v>
                </c:pt>
                <c:pt idx="15">
                  <c:v>-0.34395702282813501</c:v>
                </c:pt>
                <c:pt idx="16">
                  <c:v>-0.36936779981607498</c:v>
                </c:pt>
                <c:pt idx="17">
                  <c:v>-0.39219482049503501</c:v>
                </c:pt>
                <c:pt idx="18">
                  <c:v>-0.41280808057979401</c:v>
                </c:pt>
                <c:pt idx="19">
                  <c:v>-0.43142863243326701</c:v>
                </c:pt>
              </c:numCache>
            </c:numRef>
          </c:val>
          <c:smooth val="0"/>
          <c:extLst>
            <c:ext xmlns:c16="http://schemas.microsoft.com/office/drawing/2014/chart" uri="{C3380CC4-5D6E-409C-BE32-E72D297353CC}">
              <c16:uniqueId val="{00000000-4727-4BC3-98C4-3A5E4FE9E9F2}"/>
            </c:ext>
          </c:extLst>
        </c:ser>
        <c:ser>
          <c:idx val="2"/>
          <c:order val="2"/>
          <c:spPr>
            <a:ln w="28575" cap="rnd">
              <a:solidFill>
                <a:schemeClr val="accent6"/>
              </a:solidFill>
              <a:round/>
            </a:ln>
            <a:effectLst/>
          </c:spPr>
          <c:marker>
            <c:symbol val="none"/>
          </c:marker>
          <c:val>
            <c:numRef>
              <c:f>'soc capital'!$B$25:$U$25</c:f>
              <c:numCache>
                <c:formatCode>General</c:formatCode>
                <c:ptCount val="20"/>
                <c:pt idx="0">
                  <c:v>-1.8804253527293899</c:v>
                </c:pt>
                <c:pt idx="1">
                  <c:v>-1.84309184452417</c:v>
                </c:pt>
                <c:pt idx="2">
                  <c:v>-1.5776787324581401</c:v>
                </c:pt>
                <c:pt idx="3">
                  <c:v>-1.2007185971209</c:v>
                </c:pt>
                <c:pt idx="4">
                  <c:v>-0.82551549852325901</c:v>
                </c:pt>
                <c:pt idx="5">
                  <c:v>-0.52178057801381805</c:v>
                </c:pt>
                <c:pt idx="6">
                  <c:v>-0.314123173809776</c:v>
                </c:pt>
                <c:pt idx="7">
                  <c:v>-0.19632457920454299</c:v>
                </c:pt>
                <c:pt idx="8">
                  <c:v>-0.14745399293963099</c:v>
                </c:pt>
                <c:pt idx="9">
                  <c:v>-0.14379445890335801</c:v>
                </c:pt>
                <c:pt idx="10">
                  <c:v>-0.165381897617635</c:v>
                </c:pt>
                <c:pt idx="11">
                  <c:v>-0.19824331112687299</c:v>
                </c:pt>
                <c:pt idx="12">
                  <c:v>-0.23404615160700401</c:v>
                </c:pt>
                <c:pt idx="13">
                  <c:v>-0.268641987272702</c:v>
                </c:pt>
                <c:pt idx="14">
                  <c:v>-0.300468696814505</c:v>
                </c:pt>
                <c:pt idx="15">
                  <c:v>-0.32928097808939999</c:v>
                </c:pt>
                <c:pt idx="16">
                  <c:v>-0.35533354104217102</c:v>
                </c:pt>
                <c:pt idx="17">
                  <c:v>-0.37895592218728802</c:v>
                </c:pt>
                <c:pt idx="18">
                  <c:v>-0.400392619042862</c:v>
                </c:pt>
                <c:pt idx="19">
                  <c:v>-0.41978697007306198</c:v>
                </c:pt>
              </c:numCache>
            </c:numRef>
          </c:val>
          <c:smooth val="0"/>
          <c:extLst>
            <c:ext xmlns:c16="http://schemas.microsoft.com/office/drawing/2014/chart" uri="{C3380CC4-5D6E-409C-BE32-E72D297353CC}">
              <c16:uniqueId val="{00000001-4727-4BC3-98C4-3A5E4FE9E9F2}"/>
            </c:ext>
          </c:extLst>
        </c:ser>
        <c:ser>
          <c:idx val="3"/>
          <c:order val="3"/>
          <c:spPr>
            <a:ln w="28575" cap="rnd">
              <a:solidFill>
                <a:schemeClr val="accent4"/>
              </a:solidFill>
              <a:round/>
            </a:ln>
            <a:effectLst/>
          </c:spPr>
          <c:marker>
            <c:symbol val="none"/>
          </c:marker>
          <c:val>
            <c:numRef>
              <c:f>'soc capital'!$B$54:$U$54</c:f>
              <c:numCache>
                <c:formatCode>General</c:formatCode>
                <c:ptCount val="20"/>
                <c:pt idx="0">
                  <c:v>-2.3700234706627201</c:v>
                </c:pt>
                <c:pt idx="1">
                  <c:v>-2.28872996073108</c:v>
                </c:pt>
                <c:pt idx="2">
                  <c:v>-1.93796824708215</c:v>
                </c:pt>
                <c:pt idx="3">
                  <c:v>-1.4636186289478701</c:v>
                </c:pt>
                <c:pt idx="4">
                  <c:v>-1.0027991116810999</c:v>
                </c:pt>
                <c:pt idx="5">
                  <c:v>-0.63681706218238798</c:v>
                </c:pt>
                <c:pt idx="6">
                  <c:v>-0.39163917935167097</c:v>
                </c:pt>
                <c:pt idx="7">
                  <c:v>-0.25636048832024</c:v>
                </c:pt>
                <c:pt idx="8">
                  <c:v>-0.20323371066029999</c:v>
                </c:pt>
                <c:pt idx="9">
                  <c:v>-0.20221336771658099</c:v>
                </c:pt>
                <c:pt idx="10">
                  <c:v>-0.22872320410402799</c:v>
                </c:pt>
                <c:pt idx="11">
                  <c:v>-0.26609291714578398</c:v>
                </c:pt>
                <c:pt idx="12">
                  <c:v>-0.304841406472178</c:v>
                </c:pt>
                <c:pt idx="13">
                  <c:v>-0.34067047754945201</c:v>
                </c:pt>
                <c:pt idx="14">
                  <c:v>-0.37236663706721601</c:v>
                </c:pt>
                <c:pt idx="15">
                  <c:v>-0.40017966104255698</c:v>
                </c:pt>
                <c:pt idx="16">
                  <c:v>-0.42481061358154198</c:v>
                </c:pt>
                <c:pt idx="17">
                  <c:v>-0.44691169101656703</c:v>
                </c:pt>
                <c:pt idx="18">
                  <c:v>-0.46692381693946999</c:v>
                </c:pt>
                <c:pt idx="19">
                  <c:v>-0.48509012067074803</c:v>
                </c:pt>
              </c:numCache>
            </c:numRef>
          </c:val>
          <c:smooth val="0"/>
          <c:extLst>
            <c:ext xmlns:c16="http://schemas.microsoft.com/office/drawing/2014/chart" uri="{C3380CC4-5D6E-409C-BE32-E72D297353CC}">
              <c16:uniqueId val="{00000002-4727-4BC3-98C4-3A5E4FE9E9F2}"/>
            </c:ext>
          </c:extLst>
        </c:ser>
        <c:dLbls>
          <c:showLegendKey val="0"/>
          <c:showVal val="0"/>
          <c:showCatName val="0"/>
          <c:showSerName val="0"/>
          <c:showPercent val="0"/>
          <c:showBubbleSize val="0"/>
        </c:dLbls>
        <c:marker val="1"/>
        <c:smooth val="0"/>
        <c:axId val="1914818479"/>
        <c:axId val="1914817231"/>
      </c:lineChart>
      <c:lineChart>
        <c:grouping val="standard"/>
        <c:varyColors val="0"/>
        <c:ser>
          <c:idx val="0"/>
          <c:order val="0"/>
          <c:spPr>
            <a:ln w="28575" cap="rnd">
              <a:solidFill>
                <a:schemeClr val="accent1"/>
              </a:solidFill>
              <a:round/>
            </a:ln>
            <a:effectLst/>
          </c:spPr>
          <c:marker>
            <c:symbol val="none"/>
          </c:marker>
          <c:val>
            <c:numRef>
              <c:f>'soc capital'!$B$11:$U$11</c:f>
              <c:numCache>
                <c:formatCode>General</c:formatCode>
                <c:ptCount val="20"/>
                <c:pt idx="0">
                  <c:v>-0.32889010061819601</c:v>
                </c:pt>
                <c:pt idx="1">
                  <c:v>-0.45268093128737502</c:v>
                </c:pt>
                <c:pt idx="2">
                  <c:v>-0.55079154969672595</c:v>
                </c:pt>
                <c:pt idx="3">
                  <c:v>-0.618823671064888</c:v>
                </c:pt>
                <c:pt idx="4">
                  <c:v>-0.656590330019583</c:v>
                </c:pt>
                <c:pt idx="5">
                  <c:v>-0.66688666913205497</c:v>
                </c:pt>
                <c:pt idx="6">
                  <c:v>-0.65426971169887305</c:v>
                </c:pt>
                <c:pt idx="7">
                  <c:v>-0.624048170843992</c:v>
                </c:pt>
                <c:pt idx="8">
                  <c:v>-0.58154196036593897</c:v>
                </c:pt>
                <c:pt idx="9">
                  <c:v>-0.53160020892517001</c:v>
                </c:pt>
                <c:pt idx="10">
                  <c:v>-0.47833453082074601</c:v>
                </c:pt>
                <c:pt idx="11">
                  <c:v>-0.42501457139968601</c:v>
                </c:pt>
                <c:pt idx="12">
                  <c:v>-0.37407518677662199</c:v>
                </c:pt>
                <c:pt idx="13">
                  <c:v>-0.32719260395145999</c:v>
                </c:pt>
                <c:pt idx="14">
                  <c:v>-0.28539667642746702</c:v>
                </c:pt>
                <c:pt idx="15">
                  <c:v>-0.24919576518249201</c:v>
                </c:pt>
                <c:pt idx="16">
                  <c:v>-0.21869881200552799</c:v>
                </c:pt>
                <c:pt idx="17">
                  <c:v>-0.193725487384768</c:v>
                </c:pt>
                <c:pt idx="18">
                  <c:v>-0.17389992571582999</c:v>
                </c:pt>
                <c:pt idx="19">
                  <c:v>-0.15872673169764101</c:v>
                </c:pt>
              </c:numCache>
            </c:numRef>
          </c:val>
          <c:smooth val="0"/>
          <c:extLst>
            <c:ext xmlns:c16="http://schemas.microsoft.com/office/drawing/2014/chart" uri="{C3380CC4-5D6E-409C-BE32-E72D297353CC}">
              <c16:uniqueId val="{00000003-4727-4BC3-98C4-3A5E4FE9E9F2}"/>
            </c:ext>
          </c:extLst>
        </c:ser>
        <c:dLbls>
          <c:showLegendKey val="0"/>
          <c:showVal val="0"/>
          <c:showCatName val="0"/>
          <c:showSerName val="0"/>
          <c:showPercent val="0"/>
          <c:showBubbleSize val="0"/>
        </c:dLbls>
        <c:marker val="1"/>
        <c:smooth val="0"/>
        <c:axId val="1835238815"/>
        <c:axId val="1914694255"/>
      </c:lineChart>
      <c:catAx>
        <c:axId val="19148184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7231"/>
        <c:crosses val="autoZero"/>
        <c:auto val="1"/>
        <c:lblAlgn val="ctr"/>
        <c:lblOffset val="100"/>
        <c:noMultiLvlLbl val="0"/>
      </c:catAx>
      <c:valAx>
        <c:axId val="1914817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818479"/>
        <c:crosses val="autoZero"/>
        <c:crossBetween val="between"/>
      </c:valAx>
      <c:valAx>
        <c:axId val="191469425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238815"/>
        <c:crosses val="max"/>
        <c:crossBetween val="between"/>
      </c:valAx>
      <c:catAx>
        <c:axId val="1835238815"/>
        <c:scaling>
          <c:orientation val="minMax"/>
        </c:scaling>
        <c:delete val="1"/>
        <c:axPos val="b"/>
        <c:majorTickMark val="out"/>
        <c:minorTickMark val="none"/>
        <c:tickLblPos val="nextTo"/>
        <c:crossAx val="191469425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consumption</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capital'!$B$39:$U$39</c:f>
              <c:numCache>
                <c:formatCode>General</c:formatCode>
                <c:ptCount val="20"/>
                <c:pt idx="0">
                  <c:v>-0.74112525143294805</c:v>
                </c:pt>
                <c:pt idx="1">
                  <c:v>-0.43815871863483802</c:v>
                </c:pt>
                <c:pt idx="2">
                  <c:v>-0.206791013668294</c:v>
                </c:pt>
                <c:pt idx="3">
                  <c:v>-3.4447952177686203E-2</c:v>
                </c:pt>
                <c:pt idx="4">
                  <c:v>7.2968508455573997E-2</c:v>
                </c:pt>
                <c:pt idx="5">
                  <c:v>0.11690755204327299</c:v>
                </c:pt>
                <c:pt idx="6">
                  <c:v>0.10923271586844401</c:v>
                </c:pt>
                <c:pt idx="7">
                  <c:v>6.7362519251275899E-2</c:v>
                </c:pt>
                <c:pt idx="8">
                  <c:v>8.7089203507275705E-3</c:v>
                </c:pt>
                <c:pt idx="9">
                  <c:v>-5.2890826057961297E-2</c:v>
                </c:pt>
                <c:pt idx="10">
                  <c:v>-0.10844527591271499</c:v>
                </c:pt>
                <c:pt idx="11">
                  <c:v>-0.15345383563419501</c:v>
                </c:pt>
                <c:pt idx="12">
                  <c:v>-0.18676263331255399</c:v>
                </c:pt>
                <c:pt idx="13">
                  <c:v>-0.20927301923970301</c:v>
                </c:pt>
                <c:pt idx="14">
                  <c:v>-0.22286319737108301</c:v>
                </c:pt>
                <c:pt idx="15">
                  <c:v>-0.22964999596476299</c:v>
                </c:pt>
                <c:pt idx="16">
                  <c:v>-0.23157305679683299</c:v>
                </c:pt>
                <c:pt idx="17">
                  <c:v>-0.230219454526463</c:v>
                </c:pt>
                <c:pt idx="18">
                  <c:v>-0.22679657277669199</c:v>
                </c:pt>
                <c:pt idx="19">
                  <c:v>-0.22217835738843</c:v>
                </c:pt>
              </c:numCache>
            </c:numRef>
          </c:val>
          <c:smooth val="0"/>
          <c:extLst>
            <c:ext xmlns:c16="http://schemas.microsoft.com/office/drawing/2014/chart" uri="{C3380CC4-5D6E-409C-BE32-E72D297353CC}">
              <c16:uniqueId val="{00000000-DA7B-43F1-8ACE-06AE97762308}"/>
            </c:ext>
          </c:extLst>
        </c:ser>
        <c:ser>
          <c:idx val="2"/>
          <c:order val="2"/>
          <c:spPr>
            <a:ln w="28575" cap="rnd">
              <a:solidFill>
                <a:schemeClr val="accent6"/>
              </a:solidFill>
              <a:round/>
            </a:ln>
            <a:effectLst/>
          </c:spPr>
          <c:marker>
            <c:symbol val="none"/>
          </c:marker>
          <c:val>
            <c:numRef>
              <c:f>'soc capital'!$B$24:$U$24</c:f>
              <c:numCache>
                <c:formatCode>General</c:formatCode>
                <c:ptCount val="20"/>
                <c:pt idx="0">
                  <c:v>-0.787264100413267</c:v>
                </c:pt>
                <c:pt idx="1">
                  <c:v>-0.45045339259417</c:v>
                </c:pt>
                <c:pt idx="2">
                  <c:v>-0.20152806148635699</c:v>
                </c:pt>
                <c:pt idx="3">
                  <c:v>-1.96895882580179E-2</c:v>
                </c:pt>
                <c:pt idx="4">
                  <c:v>9.1450461950188397E-2</c:v>
                </c:pt>
                <c:pt idx="5">
                  <c:v>0.13486742254298201</c:v>
                </c:pt>
                <c:pt idx="6">
                  <c:v>0.12417122800786699</c:v>
                </c:pt>
                <c:pt idx="7">
                  <c:v>7.8433648113076501E-2</c:v>
                </c:pt>
                <c:pt idx="8">
                  <c:v>1.6238191934718298E-2</c:v>
                </c:pt>
                <c:pt idx="9">
                  <c:v>-4.8002080365876103E-2</c:v>
                </c:pt>
                <c:pt idx="10">
                  <c:v>-0.105202942443157</c:v>
                </c:pt>
                <c:pt idx="11">
                  <c:v>-0.15105216587303999</c:v>
                </c:pt>
                <c:pt idx="12">
                  <c:v>-0.18468023623225399</c:v>
                </c:pt>
                <c:pt idx="13">
                  <c:v>-0.207247945037494</c:v>
                </c:pt>
                <c:pt idx="14">
                  <c:v>-0.220814289391456</c:v>
                </c:pt>
                <c:pt idx="15">
                  <c:v>-0.227592687389574</c:v>
                </c:pt>
                <c:pt idx="16">
                  <c:v>-0.22955452838778001</c:v>
                </c:pt>
                <c:pt idx="17">
                  <c:v>-0.22827990088362099</c:v>
                </c:pt>
                <c:pt idx="18">
                  <c:v>-0.22495288261816901</c:v>
                </c:pt>
                <c:pt idx="19">
                  <c:v>-0.220422643723481</c:v>
                </c:pt>
              </c:numCache>
            </c:numRef>
          </c:val>
          <c:smooth val="0"/>
          <c:extLst>
            <c:ext xmlns:c16="http://schemas.microsoft.com/office/drawing/2014/chart" uri="{C3380CC4-5D6E-409C-BE32-E72D297353CC}">
              <c16:uniqueId val="{00000001-DA7B-43F1-8ACE-06AE97762308}"/>
            </c:ext>
          </c:extLst>
        </c:ser>
        <c:ser>
          <c:idx val="3"/>
          <c:order val="3"/>
          <c:spPr>
            <a:ln w="28575" cap="rnd">
              <a:solidFill>
                <a:schemeClr val="accent4"/>
              </a:solidFill>
              <a:round/>
            </a:ln>
            <a:effectLst/>
          </c:spPr>
          <c:marker>
            <c:symbol val="none"/>
          </c:marker>
          <c:val>
            <c:numRef>
              <c:f>'soc capital'!$B$53:$U$53</c:f>
              <c:numCache>
                <c:formatCode>General</c:formatCode>
                <c:ptCount val="20"/>
                <c:pt idx="0">
                  <c:v>-0.91416935902748298</c:v>
                </c:pt>
                <c:pt idx="1">
                  <c:v>-0.53862487082127997</c:v>
                </c:pt>
                <c:pt idx="2">
                  <c:v>-0.26194225678690902</c:v>
                </c:pt>
                <c:pt idx="3">
                  <c:v>-6.3589826572297198E-2</c:v>
                </c:pt>
                <c:pt idx="4">
                  <c:v>5.5048027379825698E-2</c:v>
                </c:pt>
                <c:pt idx="5">
                  <c:v>9.9743777268429298E-2</c:v>
                </c:pt>
                <c:pt idx="6">
                  <c:v>8.6768172523505896E-2</c:v>
                </c:pt>
                <c:pt idx="7">
                  <c:v>3.7411435421262199E-2</c:v>
                </c:pt>
                <c:pt idx="8">
                  <c:v>-2.8116062872157999E-2</c:v>
                </c:pt>
                <c:pt idx="9">
                  <c:v>-9.44129560657814E-2</c:v>
                </c:pt>
                <c:pt idx="10">
                  <c:v>-0.15199161081955001</c:v>
                </c:pt>
                <c:pt idx="11">
                  <c:v>-0.19659074982428101</c:v>
                </c:pt>
                <c:pt idx="12">
                  <c:v>-0.227680852635046</c:v>
                </c:pt>
                <c:pt idx="13">
                  <c:v>-0.24689316207835099</c:v>
                </c:pt>
                <c:pt idx="14">
                  <c:v>-0.25676341980548001</c:v>
                </c:pt>
                <c:pt idx="15">
                  <c:v>-0.259908930463638</c:v>
                </c:pt>
                <c:pt idx="16">
                  <c:v>-0.25859505690871698</c:v>
                </c:pt>
                <c:pt idx="17">
                  <c:v>-0.25458067230752601</c:v>
                </c:pt>
                <c:pt idx="18">
                  <c:v>-0.24912773943185601</c:v>
                </c:pt>
                <c:pt idx="19">
                  <c:v>-0.24308568494035401</c:v>
                </c:pt>
              </c:numCache>
            </c:numRef>
          </c:val>
          <c:smooth val="0"/>
          <c:extLst>
            <c:ext xmlns:c16="http://schemas.microsoft.com/office/drawing/2014/chart" uri="{C3380CC4-5D6E-409C-BE32-E72D297353CC}">
              <c16:uniqueId val="{00000002-DA7B-43F1-8ACE-06AE97762308}"/>
            </c:ext>
          </c:extLst>
        </c:ser>
        <c:dLbls>
          <c:showLegendKey val="0"/>
          <c:showVal val="0"/>
          <c:showCatName val="0"/>
          <c:showSerName val="0"/>
          <c:showPercent val="0"/>
          <c:showBubbleSize val="0"/>
        </c:dLbls>
        <c:marker val="1"/>
        <c:smooth val="0"/>
        <c:axId val="1909901311"/>
        <c:axId val="1909899647"/>
      </c:lineChart>
      <c:lineChart>
        <c:grouping val="standard"/>
        <c:varyColors val="0"/>
        <c:ser>
          <c:idx val="0"/>
          <c:order val="0"/>
          <c:spPr>
            <a:ln w="28575" cap="rnd">
              <a:solidFill>
                <a:schemeClr val="accent1"/>
              </a:solidFill>
              <a:round/>
            </a:ln>
            <a:effectLst/>
          </c:spPr>
          <c:marker>
            <c:symbol val="none"/>
          </c:marker>
          <c:val>
            <c:numRef>
              <c:f>'soc capital'!$B$10:$U$10</c:f>
              <c:numCache>
                <c:formatCode>General</c:formatCode>
                <c:ptCount val="20"/>
                <c:pt idx="0">
                  <c:v>-2.4518894875987102E-2</c:v>
                </c:pt>
                <c:pt idx="1">
                  <c:v>-1.29118617202799E-2</c:v>
                </c:pt>
                <c:pt idx="2">
                  <c:v>-6.8561934316058197E-3</c:v>
                </c:pt>
                <c:pt idx="3">
                  <c:v>-4.2885484383230503E-3</c:v>
                </c:pt>
                <c:pt idx="4">
                  <c:v>-3.7095365787500599E-3</c:v>
                </c:pt>
                <c:pt idx="5">
                  <c:v>-4.1484296087883604E-3</c:v>
                </c:pt>
                <c:pt idx="6">
                  <c:v>-5.0389558574579496E-3</c:v>
                </c:pt>
                <c:pt idx="7">
                  <c:v>-6.0890644282345398E-3</c:v>
                </c:pt>
                <c:pt idx="8">
                  <c:v>-7.1740093993000204E-3</c:v>
                </c:pt>
                <c:pt idx="9">
                  <c:v>-8.2593388076048803E-3</c:v>
                </c:pt>
                <c:pt idx="10">
                  <c:v>-9.3508243202311599E-3</c:v>
                </c:pt>
                <c:pt idx="11">
                  <c:v>-1.04651859309151E-2</c:v>
                </c:pt>
                <c:pt idx="12">
                  <c:v>-1.16152765712787E-2</c:v>
                </c:pt>
                <c:pt idx="13">
                  <c:v>-1.2804425543251299E-2</c:v>
                </c:pt>
                <c:pt idx="14">
                  <c:v>-1.40259966822587E-2</c:v>
                </c:pt>
                <c:pt idx="15">
                  <c:v>-1.52654793088924E-2</c:v>
                </c:pt>
                <c:pt idx="16">
                  <c:v>-1.65034404306308E-2</c:v>
                </c:pt>
                <c:pt idx="17">
                  <c:v>-1.77184005402076E-2</c:v>
                </c:pt>
                <c:pt idx="18">
                  <c:v>-1.8889187004695902E-2</c:v>
                </c:pt>
                <c:pt idx="19">
                  <c:v>-1.9996622317000501E-2</c:v>
                </c:pt>
              </c:numCache>
            </c:numRef>
          </c:val>
          <c:smooth val="0"/>
          <c:extLst>
            <c:ext xmlns:c16="http://schemas.microsoft.com/office/drawing/2014/chart" uri="{C3380CC4-5D6E-409C-BE32-E72D297353CC}">
              <c16:uniqueId val="{00000003-DA7B-43F1-8ACE-06AE97762308}"/>
            </c:ext>
          </c:extLst>
        </c:ser>
        <c:dLbls>
          <c:showLegendKey val="0"/>
          <c:showVal val="0"/>
          <c:showCatName val="0"/>
          <c:showSerName val="0"/>
          <c:showPercent val="0"/>
          <c:showBubbleSize val="0"/>
        </c:dLbls>
        <c:marker val="1"/>
        <c:smooth val="0"/>
        <c:axId val="1835401327"/>
        <c:axId val="1835398415"/>
      </c:lineChart>
      <c:catAx>
        <c:axId val="1909901311"/>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899647"/>
        <c:crosses val="autoZero"/>
        <c:auto val="1"/>
        <c:lblAlgn val="ctr"/>
        <c:lblOffset val="100"/>
        <c:noMultiLvlLbl val="0"/>
      </c:catAx>
      <c:valAx>
        <c:axId val="190989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901311"/>
        <c:crosses val="autoZero"/>
        <c:crossBetween val="between"/>
      </c:valAx>
      <c:valAx>
        <c:axId val="18353984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401327"/>
        <c:crosses val="max"/>
        <c:crossBetween val="between"/>
      </c:valAx>
      <c:catAx>
        <c:axId val="1835401327"/>
        <c:scaling>
          <c:orientation val="minMax"/>
        </c:scaling>
        <c:delete val="1"/>
        <c:axPos val="b"/>
        <c:majorTickMark val="out"/>
        <c:minorTickMark val="none"/>
        <c:tickLblPos val="nextTo"/>
        <c:crossAx val="1835398415"/>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output</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capital'!$B$38:$U$38</c:f>
              <c:numCache>
                <c:formatCode>General</c:formatCode>
                <c:ptCount val="20"/>
                <c:pt idx="0">
                  <c:v>-1.07746255326521</c:v>
                </c:pt>
                <c:pt idx="1">
                  <c:v>-0.95149812542536005</c:v>
                </c:pt>
                <c:pt idx="2">
                  <c:v>-0.77330478815525805</c:v>
                </c:pt>
                <c:pt idx="3">
                  <c:v>-0.57680801172210805</c:v>
                </c:pt>
                <c:pt idx="4">
                  <c:v>-0.40436789978048199</c:v>
                </c:pt>
                <c:pt idx="5">
                  <c:v>-0.28033444849450001</c:v>
                </c:pt>
                <c:pt idx="6">
                  <c:v>-0.20892108618159</c:v>
                </c:pt>
                <c:pt idx="7">
                  <c:v>-0.18113374664960699</c:v>
                </c:pt>
                <c:pt idx="8">
                  <c:v>-0.182747053039577</c:v>
                </c:pt>
                <c:pt idx="9">
                  <c:v>-0.20001973815277599</c:v>
                </c:pt>
                <c:pt idx="10">
                  <c:v>-0.22255475990607501</c:v>
                </c:pt>
                <c:pt idx="11">
                  <c:v>-0.24394577023161901</c:v>
                </c:pt>
                <c:pt idx="12">
                  <c:v>-0.26116173037007701</c:v>
                </c:pt>
                <c:pt idx="13">
                  <c:v>-0.27346988169227898</c:v>
                </c:pt>
                <c:pt idx="14">
                  <c:v>-0.28139865557034199</c:v>
                </c:pt>
                <c:pt idx="15">
                  <c:v>-0.28596688016864402</c:v>
                </c:pt>
                <c:pt idx="16">
                  <c:v>-0.28821850602946603</c:v>
                </c:pt>
                <c:pt idx="17">
                  <c:v>-0.28900582711230499</c:v>
                </c:pt>
                <c:pt idx="18">
                  <c:v>-0.28893473321477398</c:v>
                </c:pt>
                <c:pt idx="19">
                  <c:v>-0.28839398262675803</c:v>
                </c:pt>
              </c:numCache>
            </c:numRef>
          </c:val>
          <c:smooth val="0"/>
          <c:extLst>
            <c:ext xmlns:c16="http://schemas.microsoft.com/office/drawing/2014/chart" uri="{C3380CC4-5D6E-409C-BE32-E72D297353CC}">
              <c16:uniqueId val="{00000000-1B82-43B5-9B22-9BDFB3365051}"/>
            </c:ext>
          </c:extLst>
        </c:ser>
        <c:ser>
          <c:idx val="2"/>
          <c:order val="2"/>
          <c:spPr>
            <a:ln w="28575" cap="rnd">
              <a:solidFill>
                <a:schemeClr val="accent6"/>
              </a:solidFill>
              <a:round/>
            </a:ln>
            <a:effectLst/>
          </c:spPr>
          <c:marker>
            <c:symbol val="none"/>
          </c:marker>
          <c:val>
            <c:numRef>
              <c:f>'soc capital'!$B$23:$U$23</c:f>
              <c:numCache>
                <c:formatCode>General</c:formatCode>
                <c:ptCount val="20"/>
                <c:pt idx="0">
                  <c:v>-1.0684394730195701</c:v>
                </c:pt>
                <c:pt idx="1">
                  <c:v>-0.93048684086608102</c:v>
                </c:pt>
                <c:pt idx="2">
                  <c:v>-0.75044705679982804</c:v>
                </c:pt>
                <c:pt idx="3">
                  <c:v>-0.556421338441908</c:v>
                </c:pt>
                <c:pt idx="4">
                  <c:v>-0.38820649818768499</c:v>
                </c:pt>
                <c:pt idx="5">
                  <c:v>-0.26875842152856</c:v>
                </c:pt>
                <c:pt idx="6">
                  <c:v>-0.20135054626877</c:v>
                </c:pt>
                <c:pt idx="7">
                  <c:v>-0.17645332144428499</c:v>
                </c:pt>
                <c:pt idx="8">
                  <c:v>-0.17971650621416299</c:v>
                </c:pt>
                <c:pt idx="9">
                  <c:v>-0.197587190591719</c:v>
                </c:pt>
                <c:pt idx="10">
                  <c:v>-0.22001277100929401</c:v>
                </c:pt>
                <c:pt idx="11">
                  <c:v>-0.24094282078272</c:v>
                </c:pt>
                <c:pt idx="12">
                  <c:v>-0.25762296665686801</c:v>
                </c:pt>
                <c:pt idx="13">
                  <c:v>-0.26948607833912802</c:v>
                </c:pt>
                <c:pt idx="14">
                  <c:v>-0.27712591950808002</c:v>
                </c:pt>
                <c:pt idx="15">
                  <c:v>-0.28155752406780699</c:v>
                </c:pt>
                <c:pt idx="16">
                  <c:v>-0.283785686893339</c:v>
                </c:pt>
                <c:pt idx="17">
                  <c:v>-0.28461445191402401</c:v>
                </c:pt>
                <c:pt idx="18">
                  <c:v>-0.28460800438460898</c:v>
                </c:pt>
                <c:pt idx="19">
                  <c:v>-0.284126247026734</c:v>
                </c:pt>
              </c:numCache>
            </c:numRef>
          </c:val>
          <c:smooth val="0"/>
          <c:extLst>
            <c:ext xmlns:c16="http://schemas.microsoft.com/office/drawing/2014/chart" uri="{C3380CC4-5D6E-409C-BE32-E72D297353CC}">
              <c16:uniqueId val="{00000001-1B82-43B5-9B22-9BDFB3365051}"/>
            </c:ext>
          </c:extLst>
        </c:ser>
        <c:ser>
          <c:idx val="3"/>
          <c:order val="3"/>
          <c:spPr>
            <a:ln w="28575" cap="rnd">
              <a:solidFill>
                <a:schemeClr val="accent4"/>
              </a:solidFill>
              <a:round/>
            </a:ln>
            <a:effectLst/>
          </c:spPr>
          <c:marker>
            <c:symbol val="none"/>
          </c:marker>
          <c:val>
            <c:numRef>
              <c:f>'soc capital'!$B$52:$U$52</c:f>
              <c:numCache>
                <c:formatCode>General</c:formatCode>
                <c:ptCount val="20"/>
                <c:pt idx="0">
                  <c:v>-1.3130781695383</c:v>
                </c:pt>
                <c:pt idx="1">
                  <c:v>-1.14519212465376</c:v>
                </c:pt>
                <c:pt idx="2">
                  <c:v>-0.92322625824584803</c:v>
                </c:pt>
                <c:pt idx="3">
                  <c:v>-0.68611132721974899</c:v>
                </c:pt>
                <c:pt idx="4">
                  <c:v>-0.48167837590750701</c:v>
                </c:pt>
                <c:pt idx="5">
                  <c:v>-0.33639287996658102</c:v>
                </c:pt>
                <c:pt idx="6">
                  <c:v>-0.25338448841813499</c:v>
                </c:pt>
                <c:pt idx="7">
                  <c:v>-0.22088257022181801</c:v>
                </c:pt>
                <c:pt idx="8">
                  <c:v>-0.221642183010715</c:v>
                </c:pt>
                <c:pt idx="9">
                  <c:v>-0.239534109583246</c:v>
                </c:pt>
                <c:pt idx="10">
                  <c:v>-0.26269536932420601</c:v>
                </c:pt>
                <c:pt idx="11">
                  <c:v>-0.28407959114480302</c:v>
                </c:pt>
                <c:pt idx="12">
                  <c:v>-0.30057777849196998</c:v>
                </c:pt>
                <c:pt idx="13">
                  <c:v>-0.31166636964934502</c:v>
                </c:pt>
                <c:pt idx="14">
                  <c:v>-0.31816331738485798</c:v>
                </c:pt>
                <c:pt idx="15">
                  <c:v>-0.32133767971402</c:v>
                </c:pt>
                <c:pt idx="16">
                  <c:v>-0.322397336543645</c:v>
                </c:pt>
                <c:pt idx="17">
                  <c:v>-0.32227149693284202</c:v>
                </c:pt>
                <c:pt idx="18">
                  <c:v>-0.32157703528366699</c:v>
                </c:pt>
                <c:pt idx="19">
                  <c:v>-0.32067365547959498</c:v>
                </c:pt>
              </c:numCache>
            </c:numRef>
          </c:val>
          <c:smooth val="0"/>
          <c:extLst>
            <c:ext xmlns:c16="http://schemas.microsoft.com/office/drawing/2014/chart" uri="{C3380CC4-5D6E-409C-BE32-E72D297353CC}">
              <c16:uniqueId val="{00000002-1B82-43B5-9B22-9BDFB3365051}"/>
            </c:ext>
          </c:extLst>
        </c:ser>
        <c:dLbls>
          <c:showLegendKey val="0"/>
          <c:showVal val="0"/>
          <c:showCatName val="0"/>
          <c:showSerName val="0"/>
          <c:showPercent val="0"/>
          <c:showBubbleSize val="0"/>
        </c:dLbls>
        <c:marker val="1"/>
        <c:smooth val="0"/>
        <c:axId val="1575110079"/>
        <c:axId val="1575110495"/>
      </c:lineChart>
      <c:lineChart>
        <c:grouping val="standard"/>
        <c:varyColors val="0"/>
        <c:ser>
          <c:idx val="0"/>
          <c:order val="0"/>
          <c:spPr>
            <a:ln w="28575" cap="rnd">
              <a:solidFill>
                <a:schemeClr val="accent1"/>
              </a:solidFill>
              <a:round/>
            </a:ln>
            <a:effectLst/>
          </c:spPr>
          <c:marker>
            <c:symbol val="none"/>
          </c:marker>
          <c:val>
            <c:numRef>
              <c:f>'soc capital'!$B$9:$U$9</c:f>
              <c:numCache>
                <c:formatCode>General</c:formatCode>
                <c:ptCount val="20"/>
                <c:pt idx="0">
                  <c:v>-5.9397674205275301E-2</c:v>
                </c:pt>
                <c:pt idx="1">
                  <c:v>-6.3160755705577998E-2</c:v>
                </c:pt>
                <c:pt idx="2">
                  <c:v>-6.9421657671974002E-2</c:v>
                </c:pt>
                <c:pt idx="3">
                  <c:v>-7.5989280168489201E-2</c:v>
                </c:pt>
                <c:pt idx="4">
                  <c:v>-8.1510895744617798E-2</c:v>
                </c:pt>
                <c:pt idx="5">
                  <c:v>-8.5344009558507905E-2</c:v>
                </c:pt>
                <c:pt idx="6">
                  <c:v>-8.7350889760312397E-2</c:v>
                </c:pt>
                <c:pt idx="7">
                  <c:v>-8.7703450892099993E-2</c:v>
                </c:pt>
                <c:pt idx="8">
                  <c:v>-8.6729180336785602E-2</c:v>
                </c:pt>
                <c:pt idx="9">
                  <c:v>-8.4803443342202897E-2</c:v>
                </c:pt>
                <c:pt idx="10">
                  <c:v>-8.2282510665532299E-2</c:v>
                </c:pt>
                <c:pt idx="11">
                  <c:v>-7.9467942693071295E-2</c:v>
                </c:pt>
                <c:pt idx="12">
                  <c:v>-7.6592851322633507E-2</c:v>
                </c:pt>
                <c:pt idx="13">
                  <c:v>-7.3822010408736802E-2</c:v>
                </c:pt>
                <c:pt idx="14">
                  <c:v>-7.1259700402521303E-2</c:v>
                </c:pt>
                <c:pt idx="15" formatCode="0.00E+00">
                  <c:v>-6.8961007093584201E-2</c:v>
                </c:pt>
                <c:pt idx="16">
                  <c:v>-6.6943818100121205E-2</c:v>
                </c:pt>
                <c:pt idx="17">
                  <c:v>-6.5199915615771403E-2</c:v>
                </c:pt>
                <c:pt idx="18" formatCode="0.00E+00">
                  <c:v>-6.3704376405635102E-2</c:v>
                </c:pt>
                <c:pt idx="19">
                  <c:v>-6.2423021266084802E-2</c:v>
                </c:pt>
              </c:numCache>
            </c:numRef>
          </c:val>
          <c:smooth val="0"/>
          <c:extLst>
            <c:ext xmlns:c16="http://schemas.microsoft.com/office/drawing/2014/chart" uri="{C3380CC4-5D6E-409C-BE32-E72D297353CC}">
              <c16:uniqueId val="{00000003-1B82-43B5-9B22-9BDFB3365051}"/>
            </c:ext>
          </c:extLst>
        </c:ser>
        <c:dLbls>
          <c:showLegendKey val="0"/>
          <c:showVal val="0"/>
          <c:showCatName val="0"/>
          <c:showSerName val="0"/>
          <c:showPercent val="0"/>
          <c:showBubbleSize val="0"/>
        </c:dLbls>
        <c:marker val="1"/>
        <c:smooth val="0"/>
        <c:axId val="1835580911"/>
        <c:axId val="1835579663"/>
      </c:lineChart>
      <c:catAx>
        <c:axId val="1575110079"/>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495"/>
        <c:crosses val="autoZero"/>
        <c:auto val="1"/>
        <c:lblAlgn val="ctr"/>
        <c:lblOffset val="100"/>
        <c:noMultiLvlLbl val="0"/>
      </c:catAx>
      <c:valAx>
        <c:axId val="157511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110079"/>
        <c:crosses val="autoZero"/>
        <c:crossBetween val="between"/>
      </c:valAx>
      <c:valAx>
        <c:axId val="18355796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580911"/>
        <c:crosses val="max"/>
        <c:crossBetween val="between"/>
      </c:valAx>
      <c:catAx>
        <c:axId val="1835580911"/>
        <c:scaling>
          <c:orientation val="minMax"/>
        </c:scaling>
        <c:delete val="1"/>
        <c:axPos val="b"/>
        <c:majorTickMark val="out"/>
        <c:minorTickMark val="none"/>
        <c:tickLblPos val="nextTo"/>
        <c:crossAx val="1835579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ROBOR </a:t>
            </a:r>
            <a:r>
              <a:rPr lang="en-US" sz="1000"/>
              <a:t>3M,</a:t>
            </a:r>
            <a:r>
              <a:rPr lang="en-US" sz="1000" baseline="0"/>
              <a:t> Quarterly Average</a:t>
            </a:r>
            <a:r>
              <a:rPr lang="ro-RO" sz="1000"/>
              <a:t>, </a:t>
            </a:r>
            <a:r>
              <a:rPr lang="en-US" sz="1000"/>
              <a:t>NBR</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Sheet1!$J$2:$J$64</c:f>
              <c:numCache>
                <c:formatCode>General</c:formatCode>
                <c:ptCount val="63"/>
                <c:pt idx="0">
                  <c:v>7.9533870967741978</c:v>
                </c:pt>
                <c:pt idx="1">
                  <c:v>7.2420967741935458</c:v>
                </c:pt>
                <c:pt idx="2">
                  <c:v>7.9867741935483876</c:v>
                </c:pt>
                <c:pt idx="3">
                  <c:v>9.9504838709677426</c:v>
                </c:pt>
                <c:pt idx="4">
                  <c:v>11.540483870967742</c:v>
                </c:pt>
                <c:pt idx="5">
                  <c:v>12.460967741935479</c:v>
                </c:pt>
                <c:pt idx="6">
                  <c:v>18.364677419354837</c:v>
                </c:pt>
                <c:pt idx="7">
                  <c:v>15.281129032258061</c:v>
                </c:pt>
                <c:pt idx="8">
                  <c:v>12.052741935483871</c:v>
                </c:pt>
                <c:pt idx="9">
                  <c:v>9.3340322580645161</c:v>
                </c:pt>
                <c:pt idx="10">
                  <c:v>10.399838709677413</c:v>
                </c:pt>
                <c:pt idx="11">
                  <c:v>7.3098387096774173</c:v>
                </c:pt>
                <c:pt idx="12">
                  <c:v>6.25532258064516</c:v>
                </c:pt>
                <c:pt idx="13">
                  <c:v>6.8424193548387082</c:v>
                </c:pt>
                <c:pt idx="14">
                  <c:v>6.500322580645161</c:v>
                </c:pt>
                <c:pt idx="15">
                  <c:v>5.7069354838709669</c:v>
                </c:pt>
                <c:pt idx="16">
                  <c:v>5.5691935483870951</c:v>
                </c:pt>
                <c:pt idx="17">
                  <c:v>5.7604838709677431</c:v>
                </c:pt>
                <c:pt idx="18">
                  <c:v>6.2550000000000008</c:v>
                </c:pt>
                <c:pt idx="19">
                  <c:v>4.9866129032258062</c:v>
                </c:pt>
                <c:pt idx="20">
                  <c:v>4.8879032258064488</c:v>
                </c:pt>
                <c:pt idx="21">
                  <c:v>5.6143548387096791</c:v>
                </c:pt>
                <c:pt idx="22">
                  <c:v>5.874032258064517</c:v>
                </c:pt>
                <c:pt idx="23">
                  <c:v>5.7167741935483853</c:v>
                </c:pt>
                <c:pt idx="24">
                  <c:v>4.3630645161290325</c:v>
                </c:pt>
                <c:pt idx="25">
                  <c:v>4.0153225806451607</c:v>
                </c:pt>
                <c:pt idx="26">
                  <c:v>2.7956451612903224</c:v>
                </c:pt>
                <c:pt idx="27">
                  <c:v>2.9051612903225812</c:v>
                </c:pt>
                <c:pt idx="28">
                  <c:v>2.7885483870967738</c:v>
                </c:pt>
                <c:pt idx="29">
                  <c:v>2.3899999999999997</c:v>
                </c:pt>
                <c:pt idx="30">
                  <c:v>2.0674193548387096</c:v>
                </c:pt>
                <c:pt idx="31">
                  <c:v>1.4449999999999992</c:v>
                </c:pt>
                <c:pt idx="32">
                  <c:v>1.3487096774193545</c:v>
                </c:pt>
                <c:pt idx="33">
                  <c:v>1.3740322580645163</c:v>
                </c:pt>
                <c:pt idx="34">
                  <c:v>1.1583870967741932</c:v>
                </c:pt>
                <c:pt idx="35">
                  <c:v>0.82661290322580649</c:v>
                </c:pt>
                <c:pt idx="36">
                  <c:v>0.76467741935483935</c:v>
                </c:pt>
                <c:pt idx="37">
                  <c:v>0.7688709677419352</c:v>
                </c:pt>
                <c:pt idx="38">
                  <c:v>0.76564516129032223</c:v>
                </c:pt>
                <c:pt idx="39">
                  <c:v>0.82645161290322577</c:v>
                </c:pt>
                <c:pt idx="40">
                  <c:v>0.86080645161290303</c:v>
                </c:pt>
                <c:pt idx="41">
                  <c:v>0.94016129032257978</c:v>
                </c:pt>
                <c:pt idx="42">
                  <c:v>1.9770967741935488</c:v>
                </c:pt>
                <c:pt idx="43">
                  <c:v>2.0335483870967748</c:v>
                </c:pt>
                <c:pt idx="44">
                  <c:v>2.6146774193548383</c:v>
                </c:pt>
                <c:pt idx="45">
                  <c:v>3.2796774193548379</c:v>
                </c:pt>
                <c:pt idx="46">
                  <c:v>3.1685483870967723</c:v>
                </c:pt>
                <c:pt idx="47">
                  <c:v>3.1003225806451615</c:v>
                </c:pt>
                <c:pt idx="48">
                  <c:v>3.2932258064516122</c:v>
                </c:pt>
                <c:pt idx="49">
                  <c:v>3.0877419354838715</c:v>
                </c:pt>
                <c:pt idx="50">
                  <c:v>3.0462903225806444</c:v>
                </c:pt>
                <c:pt idx="51">
                  <c:v>3.0304838709677431</c:v>
                </c:pt>
                <c:pt idx="52">
                  <c:v>2.3961290322580653</c:v>
                </c:pt>
                <c:pt idx="53">
                  <c:v>2.0556451612903248</c:v>
                </c:pt>
                <c:pt idx="54">
                  <c:v>2.07790322580645</c:v>
                </c:pt>
                <c:pt idx="55">
                  <c:v>1.6404838709677421</c:v>
                </c:pt>
                <c:pt idx="56">
                  <c:v>1.5569354838709681</c:v>
                </c:pt>
                <c:pt idx="57">
                  <c:v>1.5656451612903226</c:v>
                </c:pt>
                <c:pt idx="58">
                  <c:v>2.5361290322580641</c:v>
                </c:pt>
                <c:pt idx="59">
                  <c:v>3.6588709677419384</c:v>
                </c:pt>
                <c:pt idx="60">
                  <c:v>5.4709677419354827</c:v>
                </c:pt>
                <c:pt idx="61">
                  <c:v>7.7451612903225806</c:v>
                </c:pt>
                <c:pt idx="62">
                  <c:v>7.9272580645161277</c:v>
                </c:pt>
              </c:numCache>
            </c:numRef>
          </c:val>
          <c:smooth val="0"/>
          <c:extLst>
            <c:ext xmlns:c16="http://schemas.microsoft.com/office/drawing/2014/chart" uri="{C3380CC4-5D6E-409C-BE32-E72D297353CC}">
              <c16:uniqueId val="{00000000-54D4-4AE3-9D7B-621C8ADD393A}"/>
            </c:ext>
          </c:extLst>
        </c:ser>
        <c:dLbls>
          <c:showLegendKey val="0"/>
          <c:showVal val="0"/>
          <c:showCatName val="0"/>
          <c:showSerName val="0"/>
          <c:showPercent val="0"/>
          <c:showBubbleSize val="0"/>
        </c:dLbls>
        <c:smooth val="0"/>
        <c:axId val="2126154960"/>
        <c:axId val="2126162448"/>
      </c:lineChart>
      <c:catAx>
        <c:axId val="212615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62448"/>
        <c:crosses val="autoZero"/>
        <c:auto val="1"/>
        <c:lblAlgn val="ctr"/>
        <c:lblOffset val="100"/>
        <c:noMultiLvlLbl val="0"/>
      </c:catAx>
      <c:valAx>
        <c:axId val="2126162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5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ro-RO" sz="1000"/>
              <a:t>bank capital</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val>
            <c:numRef>
              <c:f>'soc capital'!$B$43:$U$43</c:f>
              <c:numCache>
                <c:formatCode>General</c:formatCode>
                <c:ptCount val="20"/>
                <c:pt idx="0">
                  <c:v>-15.0864494761391</c:v>
                </c:pt>
                <c:pt idx="1">
                  <c:v>-14.5973039091364</c:v>
                </c:pt>
                <c:pt idx="2">
                  <c:v>-11.213026168946</c:v>
                </c:pt>
                <c:pt idx="3">
                  <c:v>-7.9471357968974701</c:v>
                </c:pt>
                <c:pt idx="4">
                  <c:v>-5.50457670672583</c:v>
                </c:pt>
                <c:pt idx="5">
                  <c:v>-3.8829147993984399</c:v>
                </c:pt>
                <c:pt idx="6">
                  <c:v>-2.8659445349128099</c:v>
                </c:pt>
                <c:pt idx="7">
                  <c:v>-2.22322882494589</c:v>
                </c:pt>
                <c:pt idx="8">
                  <c:v>-1.78457408653799</c:v>
                </c:pt>
                <c:pt idx="9">
                  <c:v>-1.4510048900398</c:v>
                </c:pt>
                <c:pt idx="10">
                  <c:v>-1.17806200920171</c:v>
                </c:pt>
                <c:pt idx="11">
                  <c:v>-0.95282562563238604</c:v>
                </c:pt>
                <c:pt idx="12">
                  <c:v>-0.77514772225032402</c:v>
                </c:pt>
                <c:pt idx="13">
                  <c:v>-0.64623854270797698</c:v>
                </c:pt>
                <c:pt idx="14">
                  <c:v>-0.56379805289500995</c:v>
                </c:pt>
                <c:pt idx="15">
                  <c:v>-0.52143678859437204</c:v>
                </c:pt>
                <c:pt idx="16">
                  <c:v>-0.51015199327858296</c:v>
                </c:pt>
                <c:pt idx="17">
                  <c:v>-0.52027014410259698</c:v>
                </c:pt>
                <c:pt idx="18">
                  <c:v>-0.54300181767194999</c:v>
                </c:pt>
                <c:pt idx="19">
                  <c:v>-0.571323993243112</c:v>
                </c:pt>
              </c:numCache>
            </c:numRef>
          </c:val>
          <c:smooth val="0"/>
          <c:extLst>
            <c:ext xmlns:c16="http://schemas.microsoft.com/office/drawing/2014/chart" uri="{C3380CC4-5D6E-409C-BE32-E72D297353CC}">
              <c16:uniqueId val="{00000000-72E6-4C4E-9856-22AA26A99D05}"/>
            </c:ext>
          </c:extLst>
        </c:ser>
        <c:ser>
          <c:idx val="2"/>
          <c:order val="2"/>
          <c:spPr>
            <a:ln w="28575" cap="rnd">
              <a:solidFill>
                <a:schemeClr val="accent6"/>
              </a:solidFill>
              <a:round/>
            </a:ln>
            <a:effectLst/>
          </c:spPr>
          <c:marker>
            <c:symbol val="none"/>
          </c:marker>
          <c:val>
            <c:numRef>
              <c:f>'soc capital'!$B$28:$U$28</c:f>
              <c:numCache>
                <c:formatCode>General</c:formatCode>
                <c:ptCount val="20"/>
                <c:pt idx="0">
                  <c:v>-15.0871636365294</c:v>
                </c:pt>
                <c:pt idx="1">
                  <c:v>-14.667998207000901</c:v>
                </c:pt>
                <c:pt idx="2">
                  <c:v>-11.3632996962947</c:v>
                </c:pt>
                <c:pt idx="3">
                  <c:v>-8.1509589277639805</c:v>
                </c:pt>
                <c:pt idx="4">
                  <c:v>-5.7230011055654</c:v>
                </c:pt>
                <c:pt idx="5">
                  <c:v>-4.0955971619902698</c:v>
                </c:pt>
                <c:pt idx="6">
                  <c:v>-3.0587768964631401</c:v>
                </c:pt>
                <c:pt idx="7">
                  <c:v>-2.3877514866666698</c:v>
                </c:pt>
                <c:pt idx="8">
                  <c:v>-1.91786594193158</c:v>
                </c:pt>
                <c:pt idx="9">
                  <c:v>-1.5546019880312401</c:v>
                </c:pt>
                <c:pt idx="10">
                  <c:v>-1.2561862732471201</c:v>
                </c:pt>
                <c:pt idx="11">
                  <c:v>-1.0106283932817599</c:v>
                </c:pt>
                <c:pt idx="12">
                  <c:v>-0.817460323350929</c:v>
                </c:pt>
                <c:pt idx="13">
                  <c:v>-0.67696555539421899</c:v>
                </c:pt>
                <c:pt idx="14">
                  <c:v>-0.58583049932627795</c:v>
                </c:pt>
                <c:pt idx="15">
                  <c:v>-0.53686031255986699</c:v>
                </c:pt>
                <c:pt idx="16">
                  <c:v>-0.52054216963719602</c:v>
                </c:pt>
                <c:pt idx="17">
                  <c:v>-0.52694088884751999</c:v>
                </c:pt>
                <c:pt idx="18">
                  <c:v>-0.54715240144480504</c:v>
                </c:pt>
                <c:pt idx="19">
                  <c:v>-0.57408788031688096</c:v>
                </c:pt>
              </c:numCache>
            </c:numRef>
          </c:val>
          <c:smooth val="0"/>
          <c:extLst>
            <c:ext xmlns:c16="http://schemas.microsoft.com/office/drawing/2014/chart" uri="{C3380CC4-5D6E-409C-BE32-E72D297353CC}">
              <c16:uniqueId val="{00000001-72E6-4C4E-9856-22AA26A99D05}"/>
            </c:ext>
          </c:extLst>
        </c:ser>
        <c:ser>
          <c:idx val="3"/>
          <c:order val="3"/>
          <c:spPr>
            <a:ln w="28575" cap="rnd">
              <a:solidFill>
                <a:schemeClr val="accent4"/>
              </a:solidFill>
              <a:round/>
            </a:ln>
            <a:effectLst/>
          </c:spPr>
          <c:marker>
            <c:symbol val="none"/>
          </c:marker>
          <c:val>
            <c:numRef>
              <c:f>'soc capital'!$B$57:$U$57</c:f>
              <c:numCache>
                <c:formatCode>General</c:formatCode>
                <c:ptCount val="20"/>
                <c:pt idx="0">
                  <c:v>-15.1094252254541</c:v>
                </c:pt>
                <c:pt idx="1">
                  <c:v>-14.3702352902231</c:v>
                </c:pt>
                <c:pt idx="2">
                  <c:v>-10.6749640186537</c:v>
                </c:pt>
                <c:pt idx="3">
                  <c:v>-7.1887725435176701</c:v>
                </c:pt>
                <c:pt idx="4">
                  <c:v>-4.6615837166902203</c:v>
                </c:pt>
                <c:pt idx="5">
                  <c:v>-3.07147643422056</c:v>
                </c:pt>
                <c:pt idx="6">
                  <c:v>-2.1597530032666699</c:v>
                </c:pt>
                <c:pt idx="7">
                  <c:v>-1.6554300684752301</c:v>
                </c:pt>
                <c:pt idx="8">
                  <c:v>-1.35970671694184</c:v>
                </c:pt>
                <c:pt idx="9">
                  <c:v>-1.1576450668370599</c:v>
                </c:pt>
                <c:pt idx="10">
                  <c:v>-0.99813559523380502</c:v>
                </c:pt>
                <c:pt idx="11">
                  <c:v>-0.86695929331918398</c:v>
                </c:pt>
                <c:pt idx="12">
                  <c:v>-0.76502208624864898</c:v>
                </c:pt>
                <c:pt idx="13">
                  <c:v>-0.69524969521069102</c:v>
                </c:pt>
                <c:pt idx="14">
                  <c:v>-0.65705314116874602</c:v>
                </c:pt>
                <c:pt idx="15">
                  <c:v>-0.64566010067656499</c:v>
                </c:pt>
                <c:pt idx="16">
                  <c:v>-0.65370484680437402</c:v>
                </c:pt>
                <c:pt idx="17">
                  <c:v>-0.67326990780560403</c:v>
                </c:pt>
                <c:pt idx="18">
                  <c:v>-0.69744660397395797</c:v>
                </c:pt>
                <c:pt idx="19">
                  <c:v>-0.72113790953110901</c:v>
                </c:pt>
              </c:numCache>
            </c:numRef>
          </c:val>
          <c:smooth val="0"/>
          <c:extLst>
            <c:ext xmlns:c16="http://schemas.microsoft.com/office/drawing/2014/chart" uri="{C3380CC4-5D6E-409C-BE32-E72D297353CC}">
              <c16:uniqueId val="{00000002-72E6-4C4E-9856-22AA26A99D05}"/>
            </c:ext>
          </c:extLst>
        </c:ser>
        <c:dLbls>
          <c:showLegendKey val="0"/>
          <c:showVal val="0"/>
          <c:showCatName val="0"/>
          <c:showSerName val="0"/>
          <c:showPercent val="0"/>
          <c:showBubbleSize val="0"/>
        </c:dLbls>
        <c:marker val="1"/>
        <c:smooth val="0"/>
        <c:axId val="1955560687"/>
        <c:axId val="1955561103"/>
      </c:lineChart>
      <c:lineChart>
        <c:grouping val="standard"/>
        <c:varyColors val="0"/>
        <c:ser>
          <c:idx val="0"/>
          <c:order val="0"/>
          <c:spPr>
            <a:ln w="28575" cap="rnd">
              <a:solidFill>
                <a:schemeClr val="accent1"/>
              </a:solidFill>
              <a:round/>
            </a:ln>
            <a:effectLst/>
          </c:spPr>
          <c:marker>
            <c:symbol val="none"/>
          </c:marker>
          <c:val>
            <c:numRef>
              <c:f>'soc capital'!$B$14:$U$14</c:f>
              <c:numCache>
                <c:formatCode>General</c:formatCode>
                <c:ptCount val="20"/>
                <c:pt idx="0">
                  <c:v>-4.5101355444830604</c:v>
                </c:pt>
                <c:pt idx="1">
                  <c:v>-7.3563243415796897</c:v>
                </c:pt>
                <c:pt idx="2">
                  <c:v>-8.9132705237958607</c:v>
                </c:pt>
                <c:pt idx="3">
                  <c:v>-9.5316328801537207</c:v>
                </c:pt>
                <c:pt idx="4">
                  <c:v>-9.5075949693742299</c:v>
                </c:pt>
                <c:pt idx="5">
                  <c:v>-9.0773164010701599</c:v>
                </c:pt>
                <c:pt idx="6">
                  <c:v>-8.4190071933028907</c:v>
                </c:pt>
                <c:pt idx="7">
                  <c:v>-7.6596599846639304</c:v>
                </c:pt>
                <c:pt idx="8">
                  <c:v>-6.8840296284739697</c:v>
                </c:pt>
                <c:pt idx="9">
                  <c:v>-6.1440741820019298</c:v>
                </c:pt>
                <c:pt idx="10">
                  <c:v>-5.4677100485816403</c:v>
                </c:pt>
                <c:pt idx="11">
                  <c:v>-4.8662709833908497</c:v>
                </c:pt>
                <c:pt idx="12">
                  <c:v>-4.3404529276453703</c:v>
                </c:pt>
                <c:pt idx="13">
                  <c:v>-3.8847800767760501</c:v>
                </c:pt>
                <c:pt idx="14">
                  <c:v>-3.4907690179608202</c:v>
                </c:pt>
                <c:pt idx="15">
                  <c:v>-3.1490285829285698</c:v>
                </c:pt>
                <c:pt idx="16">
                  <c:v>-2.8505414585854099</c:v>
                </c:pt>
                <c:pt idx="17">
                  <c:v>-2.58735176005945</c:v>
                </c:pt>
                <c:pt idx="18">
                  <c:v>-2.35284655874284</c:v>
                </c:pt>
                <c:pt idx="19">
                  <c:v>-2.1417791657429199</c:v>
                </c:pt>
              </c:numCache>
            </c:numRef>
          </c:val>
          <c:smooth val="0"/>
          <c:extLst>
            <c:ext xmlns:c16="http://schemas.microsoft.com/office/drawing/2014/chart" uri="{C3380CC4-5D6E-409C-BE32-E72D297353CC}">
              <c16:uniqueId val="{00000003-72E6-4C4E-9856-22AA26A99D05}"/>
            </c:ext>
          </c:extLst>
        </c:ser>
        <c:dLbls>
          <c:showLegendKey val="0"/>
          <c:showVal val="0"/>
          <c:showCatName val="0"/>
          <c:showSerName val="0"/>
          <c:showPercent val="0"/>
          <c:showBubbleSize val="0"/>
        </c:dLbls>
        <c:marker val="1"/>
        <c:smooth val="0"/>
        <c:axId val="1910037551"/>
        <c:axId val="1910039631"/>
      </c:lineChart>
      <c:catAx>
        <c:axId val="1955560687"/>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1103"/>
        <c:crosses val="autoZero"/>
        <c:auto val="1"/>
        <c:lblAlgn val="ctr"/>
        <c:lblOffset val="100"/>
        <c:noMultiLvlLbl val="0"/>
      </c:catAx>
      <c:valAx>
        <c:axId val="195556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560687"/>
        <c:crosses val="autoZero"/>
        <c:crossBetween val="between"/>
      </c:valAx>
      <c:valAx>
        <c:axId val="191003963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037551"/>
        <c:crosses val="max"/>
        <c:crossBetween val="between"/>
      </c:valAx>
      <c:catAx>
        <c:axId val="1910037551"/>
        <c:scaling>
          <c:orientation val="minMax"/>
        </c:scaling>
        <c:delete val="1"/>
        <c:axPos val="b"/>
        <c:majorTickMark val="out"/>
        <c:minorTickMark val="none"/>
        <c:tickLblPos val="nextTo"/>
        <c:crossAx val="191003963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Growth</a:t>
            </a:r>
            <a:r>
              <a:rPr lang="en-US" sz="1000" baseline="0"/>
              <a:t> of Household Real Estate Credits</a:t>
            </a:r>
            <a:r>
              <a:rPr lang="ro-RO" sz="1000"/>
              <a:t>, </a:t>
            </a:r>
            <a:r>
              <a:rPr lang="en-US" sz="1000"/>
              <a:t>NB</a:t>
            </a:r>
            <a:r>
              <a:rPr lang="ro-RO" sz="1000"/>
              <a:t>R</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Sheet1!$G$2:$G$64</c:f>
              <c:numCache>
                <c:formatCode>General</c:formatCode>
                <c:ptCount val="63"/>
                <c:pt idx="0">
                  <c:v>-0.83128113143334881</c:v>
                </c:pt>
                <c:pt idx="1">
                  <c:v>18.015717204841241</c:v>
                </c:pt>
                <c:pt idx="2">
                  <c:v>23.77403593587054</c:v>
                </c:pt>
                <c:pt idx="3">
                  <c:v>8.9626385068312437</c:v>
                </c:pt>
                <c:pt idx="4">
                  <c:v>2.4521880110914043</c:v>
                </c:pt>
                <c:pt idx="5">
                  <c:v>-0.87226257573401833</c:v>
                </c:pt>
                <c:pt idx="6">
                  <c:v>11.623140845845715</c:v>
                </c:pt>
                <c:pt idx="7">
                  <c:v>15.080178150518574</c:v>
                </c:pt>
                <c:pt idx="8">
                  <c:v>-5.6017680935742344</c:v>
                </c:pt>
                <c:pt idx="9">
                  <c:v>1.2099644164692216</c:v>
                </c:pt>
                <c:pt idx="10">
                  <c:v>-1.1890240456132193</c:v>
                </c:pt>
                <c:pt idx="11">
                  <c:v>-3.7891134654152179</c:v>
                </c:pt>
                <c:pt idx="12">
                  <c:v>6.1331515316860212</c:v>
                </c:pt>
                <c:pt idx="13">
                  <c:v>-0.44060943365141858</c:v>
                </c:pt>
                <c:pt idx="14">
                  <c:v>2.8959921421233492E-2</c:v>
                </c:pt>
                <c:pt idx="15">
                  <c:v>-11.485909741513911</c:v>
                </c:pt>
                <c:pt idx="16">
                  <c:v>1.9423584783556982</c:v>
                </c:pt>
                <c:pt idx="17">
                  <c:v>6.6265355071548058</c:v>
                </c:pt>
                <c:pt idx="18">
                  <c:v>1.9750446246734934</c:v>
                </c:pt>
                <c:pt idx="19">
                  <c:v>-1.6988844475954621</c:v>
                </c:pt>
                <c:pt idx="20">
                  <c:v>-0.1274636070306987</c:v>
                </c:pt>
                <c:pt idx="21">
                  <c:v>1.3621049800914045</c:v>
                </c:pt>
                <c:pt idx="22">
                  <c:v>-3.2332336565753637</c:v>
                </c:pt>
                <c:pt idx="23">
                  <c:v>-3.0007014586980971</c:v>
                </c:pt>
                <c:pt idx="24">
                  <c:v>-1.4498657422077241</c:v>
                </c:pt>
                <c:pt idx="25">
                  <c:v>-0.70348151057332364</c:v>
                </c:pt>
                <c:pt idx="26">
                  <c:v>-1.8418672099033038</c:v>
                </c:pt>
                <c:pt idx="27">
                  <c:v>-0.42957586010351578</c:v>
                </c:pt>
                <c:pt idx="28">
                  <c:v>-6.1705495867031015</c:v>
                </c:pt>
                <c:pt idx="29">
                  <c:v>-0.48658796107362656</c:v>
                </c:pt>
                <c:pt idx="30">
                  <c:v>0.71618940210204007</c:v>
                </c:pt>
                <c:pt idx="31">
                  <c:v>-2.7177148537831939</c:v>
                </c:pt>
                <c:pt idx="32">
                  <c:v>1.5628210279798984</c:v>
                </c:pt>
                <c:pt idx="33">
                  <c:v>-2.6637461513859493</c:v>
                </c:pt>
                <c:pt idx="34">
                  <c:v>1.9839097277631992</c:v>
                </c:pt>
                <c:pt idx="35">
                  <c:v>0.48743895237660562</c:v>
                </c:pt>
                <c:pt idx="36">
                  <c:v>-1.1795988442124936</c:v>
                </c:pt>
                <c:pt idx="37">
                  <c:v>-1.4278730599559872</c:v>
                </c:pt>
                <c:pt idx="38">
                  <c:v>-0.77119852065651395</c:v>
                </c:pt>
                <c:pt idx="39">
                  <c:v>-2.1210680257712675</c:v>
                </c:pt>
                <c:pt idx="40">
                  <c:v>-0.27963826358853394</c:v>
                </c:pt>
                <c:pt idx="41">
                  <c:v>-2.0532894388979437</c:v>
                </c:pt>
                <c:pt idx="42">
                  <c:v>0.7516565305495484</c:v>
                </c:pt>
                <c:pt idx="43">
                  <c:v>-1.8282087612738649</c:v>
                </c:pt>
                <c:pt idx="44">
                  <c:v>-2.79372571843829</c:v>
                </c:pt>
                <c:pt idx="45">
                  <c:v>-2.9232031722143401</c:v>
                </c:pt>
                <c:pt idx="46">
                  <c:v>-1.4098312171316194</c:v>
                </c:pt>
                <c:pt idx="47">
                  <c:v>-0.88682256270086279</c:v>
                </c:pt>
                <c:pt idx="48">
                  <c:v>-4.1872455127729538</c:v>
                </c:pt>
                <c:pt idx="49">
                  <c:v>-2.0226624800598123</c:v>
                </c:pt>
                <c:pt idx="50">
                  <c:v>-2.3557227792512578</c:v>
                </c:pt>
                <c:pt idx="51">
                  <c:v>0.85355598433406366</c:v>
                </c:pt>
                <c:pt idx="52">
                  <c:v>2.1032463921039626</c:v>
                </c:pt>
                <c:pt idx="53">
                  <c:v>-6.2203818523160486</c:v>
                </c:pt>
                <c:pt idx="54">
                  <c:v>-4.1506479353498165</c:v>
                </c:pt>
                <c:pt idx="55">
                  <c:v>1.3094119732269029</c:v>
                </c:pt>
                <c:pt idx="56">
                  <c:v>-0.27776479251086039</c:v>
                </c:pt>
                <c:pt idx="57">
                  <c:v>-0.40378277639802151</c:v>
                </c:pt>
                <c:pt idx="58">
                  <c:v>-3.7165810148115606</c:v>
                </c:pt>
                <c:pt idx="59">
                  <c:v>-8.5678524156071258</c:v>
                </c:pt>
                <c:pt idx="60">
                  <c:v>-4.7410689804956005</c:v>
                </c:pt>
                <c:pt idx="61">
                  <c:v>-2.4126067003010019</c:v>
                </c:pt>
                <c:pt idx="62">
                  <c:v>-3.4898327480022426</c:v>
                </c:pt>
              </c:numCache>
            </c:numRef>
          </c:val>
          <c:smooth val="0"/>
          <c:extLst>
            <c:ext xmlns:c16="http://schemas.microsoft.com/office/drawing/2014/chart" uri="{C3380CC4-5D6E-409C-BE32-E72D297353CC}">
              <c16:uniqueId val="{00000000-BEFC-4587-BEDE-F4B4207FEBE8}"/>
            </c:ext>
          </c:extLst>
        </c:ser>
        <c:dLbls>
          <c:showLegendKey val="0"/>
          <c:showVal val="0"/>
          <c:showCatName val="0"/>
          <c:showSerName val="0"/>
          <c:showPercent val="0"/>
          <c:showBubbleSize val="0"/>
        </c:dLbls>
        <c:smooth val="0"/>
        <c:axId val="2126160784"/>
        <c:axId val="2126164528"/>
      </c:lineChart>
      <c:catAx>
        <c:axId val="212616078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64528"/>
        <c:crosses val="autoZero"/>
        <c:auto val="1"/>
        <c:lblAlgn val="ctr"/>
        <c:lblOffset val="100"/>
        <c:noMultiLvlLbl val="0"/>
      </c:catAx>
      <c:valAx>
        <c:axId val="2126164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60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Growth of Non</a:t>
            </a:r>
            <a:r>
              <a:rPr lang="en-US" sz="1000" baseline="0"/>
              <a:t> Financial Companies Credits, NBR</a:t>
            </a:r>
            <a:endParaRPr lang="en-US" sz="100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Sheet1!$H$2:$H$64</c:f>
              <c:numCache>
                <c:formatCode>General</c:formatCode>
                <c:ptCount val="63"/>
                <c:pt idx="0">
                  <c:v>2.5886962459303287</c:v>
                </c:pt>
                <c:pt idx="1">
                  <c:v>6.7505970930225541</c:v>
                </c:pt>
                <c:pt idx="2">
                  <c:v>14.437607060287146</c:v>
                </c:pt>
                <c:pt idx="3">
                  <c:v>10.223354204544128</c:v>
                </c:pt>
                <c:pt idx="4">
                  <c:v>3.4664537147361574</c:v>
                </c:pt>
                <c:pt idx="5">
                  <c:v>-1.3028533677967014</c:v>
                </c:pt>
                <c:pt idx="6">
                  <c:v>5.192051728926435</c:v>
                </c:pt>
                <c:pt idx="7">
                  <c:v>16.412383623246246</c:v>
                </c:pt>
                <c:pt idx="8">
                  <c:v>-7.587836236941996</c:v>
                </c:pt>
                <c:pt idx="9">
                  <c:v>0.31913038234748337</c:v>
                </c:pt>
                <c:pt idx="10">
                  <c:v>-2.7741240541991274</c:v>
                </c:pt>
                <c:pt idx="11">
                  <c:v>-3.6156644634973634</c:v>
                </c:pt>
                <c:pt idx="12">
                  <c:v>3.0010718746980536</c:v>
                </c:pt>
                <c:pt idx="13">
                  <c:v>-1.9400071561756316</c:v>
                </c:pt>
                <c:pt idx="14">
                  <c:v>2.9388987944986744</c:v>
                </c:pt>
                <c:pt idx="15">
                  <c:v>-7.5174615743607109</c:v>
                </c:pt>
                <c:pt idx="16">
                  <c:v>2.5389903761277322</c:v>
                </c:pt>
                <c:pt idx="17">
                  <c:v>5.5553651162805266</c:v>
                </c:pt>
                <c:pt idx="18">
                  <c:v>2.3188727425784328</c:v>
                </c:pt>
                <c:pt idx="19">
                  <c:v>-0.52598807836451877</c:v>
                </c:pt>
                <c:pt idx="20">
                  <c:v>-0.32086310500029525</c:v>
                </c:pt>
                <c:pt idx="21">
                  <c:v>1.165068838788359</c:v>
                </c:pt>
                <c:pt idx="22">
                  <c:v>-3.2712926835466716</c:v>
                </c:pt>
                <c:pt idx="23">
                  <c:v>-2.9237036739255418</c:v>
                </c:pt>
                <c:pt idx="24">
                  <c:v>-3.4965917406814806</c:v>
                </c:pt>
                <c:pt idx="25">
                  <c:v>-2.7968981744704791</c:v>
                </c:pt>
                <c:pt idx="26">
                  <c:v>-3.8931881964911974</c:v>
                </c:pt>
                <c:pt idx="27">
                  <c:v>0.64187426456053354</c:v>
                </c:pt>
                <c:pt idx="28">
                  <c:v>-7.0124179399392457</c:v>
                </c:pt>
                <c:pt idx="29">
                  <c:v>-3.5307554325931845</c:v>
                </c:pt>
                <c:pt idx="30">
                  <c:v>-2.3061895029135404</c:v>
                </c:pt>
                <c:pt idx="31">
                  <c:v>-4.764587589657248</c:v>
                </c:pt>
                <c:pt idx="32">
                  <c:v>0.90604853193803736</c:v>
                </c:pt>
                <c:pt idx="33">
                  <c:v>-4.7078708800032443</c:v>
                </c:pt>
                <c:pt idx="34">
                  <c:v>-0.15778935970573338</c:v>
                </c:pt>
                <c:pt idx="35">
                  <c:v>-2.1373261877247685</c:v>
                </c:pt>
                <c:pt idx="36">
                  <c:v>-5.0605272393008649</c:v>
                </c:pt>
                <c:pt idx="37">
                  <c:v>-4.0196540079722443</c:v>
                </c:pt>
                <c:pt idx="38">
                  <c:v>1.4574632310633562</c:v>
                </c:pt>
                <c:pt idx="39">
                  <c:v>-1.0696798764558024</c:v>
                </c:pt>
                <c:pt idx="40">
                  <c:v>-0.49829631389485707</c:v>
                </c:pt>
                <c:pt idx="41">
                  <c:v>-1.5380977193230105</c:v>
                </c:pt>
                <c:pt idx="42">
                  <c:v>-2.1568713329594469</c:v>
                </c:pt>
                <c:pt idx="43">
                  <c:v>-1.4237235237432078</c:v>
                </c:pt>
                <c:pt idx="44">
                  <c:v>-0.98096372900110973</c:v>
                </c:pt>
                <c:pt idx="45">
                  <c:v>-2.0599263657791678</c:v>
                </c:pt>
                <c:pt idx="46">
                  <c:v>-0.33276615204550941</c:v>
                </c:pt>
                <c:pt idx="47">
                  <c:v>0.80702177700476385</c:v>
                </c:pt>
                <c:pt idx="48">
                  <c:v>-2.0595345419560918</c:v>
                </c:pt>
                <c:pt idx="49">
                  <c:v>-0.85863474250704064</c:v>
                </c:pt>
                <c:pt idx="50">
                  <c:v>-2.3175342739626448</c:v>
                </c:pt>
                <c:pt idx="51">
                  <c:v>0.60782507291879506</c:v>
                </c:pt>
                <c:pt idx="52">
                  <c:v>1.4822103519959673</c:v>
                </c:pt>
                <c:pt idx="53">
                  <c:v>-3.8397307049836948</c:v>
                </c:pt>
                <c:pt idx="54">
                  <c:v>-1.2724319887429325</c:v>
                </c:pt>
                <c:pt idx="55">
                  <c:v>4.9142419594393978</c:v>
                </c:pt>
                <c:pt idx="56">
                  <c:v>2.7485995915910011</c:v>
                </c:pt>
                <c:pt idx="57">
                  <c:v>3.1492122865560979</c:v>
                </c:pt>
                <c:pt idx="58">
                  <c:v>0.97067951706804712</c:v>
                </c:pt>
                <c:pt idx="59">
                  <c:v>-3.8169619403030475</c:v>
                </c:pt>
                <c:pt idx="60">
                  <c:v>3.1097610476935444</c:v>
                </c:pt>
                <c:pt idx="61">
                  <c:v>3.2281083301995372</c:v>
                </c:pt>
                <c:pt idx="62">
                  <c:v>-1.0428439071220086</c:v>
                </c:pt>
              </c:numCache>
            </c:numRef>
          </c:val>
          <c:smooth val="0"/>
          <c:extLst>
            <c:ext xmlns:c16="http://schemas.microsoft.com/office/drawing/2014/chart" uri="{C3380CC4-5D6E-409C-BE32-E72D297353CC}">
              <c16:uniqueId val="{00000000-D927-4319-84DA-D2670BAEB916}"/>
            </c:ext>
          </c:extLst>
        </c:ser>
        <c:dLbls>
          <c:showLegendKey val="0"/>
          <c:showVal val="0"/>
          <c:showCatName val="0"/>
          <c:showSerName val="0"/>
          <c:showPercent val="0"/>
          <c:showBubbleSize val="0"/>
        </c:dLbls>
        <c:smooth val="0"/>
        <c:axId val="2126169520"/>
        <c:axId val="2126174096"/>
      </c:lineChart>
      <c:catAx>
        <c:axId val="212616952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74096"/>
        <c:crosses val="autoZero"/>
        <c:auto val="1"/>
        <c:lblAlgn val="ctr"/>
        <c:lblOffset val="100"/>
        <c:noMultiLvlLbl val="0"/>
      </c:catAx>
      <c:valAx>
        <c:axId val="2126174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69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Quarterly Growth of Households Deposits, NBR</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Sheet1!$A$2:$A$64</c:f>
              <c:strCache>
                <c:ptCount val="63"/>
                <c:pt idx="0">
                  <c:v>2007Q2</c:v>
                </c:pt>
                <c:pt idx="1">
                  <c:v>2007Q3</c:v>
                </c:pt>
                <c:pt idx="2">
                  <c:v>2007Q4</c:v>
                </c:pt>
                <c:pt idx="3">
                  <c:v>2008Q1</c:v>
                </c:pt>
                <c:pt idx="4">
                  <c:v>2008Q2</c:v>
                </c:pt>
                <c:pt idx="5">
                  <c:v>2008Q3</c:v>
                </c:pt>
                <c:pt idx="6">
                  <c:v>2008Q4</c:v>
                </c:pt>
                <c:pt idx="7">
                  <c:v>2009Q1</c:v>
                </c:pt>
                <c:pt idx="8">
                  <c:v>2009Q2</c:v>
                </c:pt>
                <c:pt idx="9">
                  <c:v>2009Q3</c:v>
                </c:pt>
                <c:pt idx="10">
                  <c:v>2009Q4</c:v>
                </c:pt>
                <c:pt idx="11">
                  <c:v>2010Q1</c:v>
                </c:pt>
                <c:pt idx="12">
                  <c:v>2010Q2</c:v>
                </c:pt>
                <c:pt idx="13">
                  <c:v>2010Q3</c:v>
                </c:pt>
                <c:pt idx="14">
                  <c:v>2010Q4</c:v>
                </c:pt>
                <c:pt idx="15">
                  <c:v>2011Q1</c:v>
                </c:pt>
                <c:pt idx="16">
                  <c:v>2011Q2</c:v>
                </c:pt>
                <c:pt idx="17">
                  <c:v>2011Q3</c:v>
                </c:pt>
                <c:pt idx="18">
                  <c:v>2011Q4</c:v>
                </c:pt>
                <c:pt idx="19">
                  <c:v>2012Q1</c:v>
                </c:pt>
                <c:pt idx="20">
                  <c:v>2012Q2</c:v>
                </c:pt>
                <c:pt idx="21">
                  <c:v>2012Q3</c:v>
                </c:pt>
                <c:pt idx="22">
                  <c:v>2012Q4</c:v>
                </c:pt>
                <c:pt idx="23">
                  <c:v>2013Q1</c:v>
                </c:pt>
                <c:pt idx="24">
                  <c:v>2013Q2</c:v>
                </c:pt>
                <c:pt idx="25">
                  <c:v>2013Q3</c:v>
                </c:pt>
                <c:pt idx="26">
                  <c:v>2013Q4</c:v>
                </c:pt>
                <c:pt idx="27">
                  <c:v>2014Q1</c:v>
                </c:pt>
                <c:pt idx="28">
                  <c:v>2014Q2</c:v>
                </c:pt>
                <c:pt idx="29">
                  <c:v>2014Q3</c:v>
                </c:pt>
                <c:pt idx="30">
                  <c:v>2014Q4</c:v>
                </c:pt>
                <c:pt idx="31">
                  <c:v>2015Q1</c:v>
                </c:pt>
                <c:pt idx="32">
                  <c:v>2015Q2</c:v>
                </c:pt>
                <c:pt idx="33">
                  <c:v>2015Q3</c:v>
                </c:pt>
                <c:pt idx="34">
                  <c:v>2015Q4</c:v>
                </c:pt>
                <c:pt idx="35">
                  <c:v>2016Q1</c:v>
                </c:pt>
                <c:pt idx="36">
                  <c:v>2016Q2</c:v>
                </c:pt>
                <c:pt idx="37">
                  <c:v>2016Q3</c:v>
                </c:pt>
                <c:pt idx="38">
                  <c:v>2016Q4</c:v>
                </c:pt>
                <c:pt idx="39">
                  <c:v>2017Q1</c:v>
                </c:pt>
                <c:pt idx="40">
                  <c:v>2017Q2</c:v>
                </c:pt>
                <c:pt idx="41">
                  <c:v>2017Q3</c:v>
                </c:pt>
                <c:pt idx="42">
                  <c:v>2017Q4</c:v>
                </c:pt>
                <c:pt idx="43">
                  <c:v>2018Q1</c:v>
                </c:pt>
                <c:pt idx="44">
                  <c:v>2018Q2</c:v>
                </c:pt>
                <c:pt idx="45">
                  <c:v>2018Q3</c:v>
                </c:pt>
                <c:pt idx="46">
                  <c:v>2018Q4</c:v>
                </c:pt>
                <c:pt idx="47">
                  <c:v>2019Q1</c:v>
                </c:pt>
                <c:pt idx="48">
                  <c:v>2019Q2</c:v>
                </c:pt>
                <c:pt idx="49">
                  <c:v>2019Q3</c:v>
                </c:pt>
                <c:pt idx="50">
                  <c:v>2019Q4</c:v>
                </c:pt>
                <c:pt idx="51">
                  <c:v>2020Q1</c:v>
                </c:pt>
                <c:pt idx="52">
                  <c:v>2020Q2</c:v>
                </c:pt>
                <c:pt idx="53">
                  <c:v>2020Q3</c:v>
                </c:pt>
                <c:pt idx="54">
                  <c:v>2020Q4</c:v>
                </c:pt>
                <c:pt idx="55">
                  <c:v>2021Q1</c:v>
                </c:pt>
                <c:pt idx="56">
                  <c:v>2021Q2</c:v>
                </c:pt>
                <c:pt idx="57">
                  <c:v>2021Q3</c:v>
                </c:pt>
                <c:pt idx="58">
                  <c:v>2021Q4</c:v>
                </c:pt>
                <c:pt idx="59">
                  <c:v>2022Q1</c:v>
                </c:pt>
                <c:pt idx="60">
                  <c:v>2022Q2</c:v>
                </c:pt>
                <c:pt idx="61">
                  <c:v>2022Q3</c:v>
                </c:pt>
                <c:pt idx="62">
                  <c:v>2022Q4</c:v>
                </c:pt>
              </c:strCache>
            </c:strRef>
          </c:cat>
          <c:val>
            <c:numRef>
              <c:f>Sheet1!$I$2:$I$64</c:f>
              <c:numCache>
                <c:formatCode>General</c:formatCode>
                <c:ptCount val="63"/>
                <c:pt idx="0">
                  <c:v>-3.1478846249705934</c:v>
                </c:pt>
                <c:pt idx="1">
                  <c:v>3.6118410514805959</c:v>
                </c:pt>
                <c:pt idx="2">
                  <c:v>15.739316751540226</c:v>
                </c:pt>
                <c:pt idx="3">
                  <c:v>7.8100176747091403</c:v>
                </c:pt>
                <c:pt idx="4">
                  <c:v>0.50742978243191672</c:v>
                </c:pt>
                <c:pt idx="5">
                  <c:v>-3.9862320335834096</c:v>
                </c:pt>
                <c:pt idx="6">
                  <c:v>4.2936891898661393</c:v>
                </c:pt>
                <c:pt idx="7">
                  <c:v>22.578084673531478</c:v>
                </c:pt>
                <c:pt idx="8">
                  <c:v>-3.4748425336950723</c:v>
                </c:pt>
                <c:pt idx="9">
                  <c:v>0.73244620552887429</c:v>
                </c:pt>
                <c:pt idx="10">
                  <c:v>-1.8084087113833753</c:v>
                </c:pt>
                <c:pt idx="11">
                  <c:v>-3.7546817102359471</c:v>
                </c:pt>
                <c:pt idx="12">
                  <c:v>-0.71605465881235464</c:v>
                </c:pt>
                <c:pt idx="13">
                  <c:v>-2.4564730331841984</c:v>
                </c:pt>
                <c:pt idx="14">
                  <c:v>1.7997808874383008</c:v>
                </c:pt>
                <c:pt idx="15">
                  <c:v>-7.3741521919522164</c:v>
                </c:pt>
                <c:pt idx="16">
                  <c:v>-1.4038526234199828</c:v>
                </c:pt>
                <c:pt idx="17">
                  <c:v>4.5571953092235988</c:v>
                </c:pt>
                <c:pt idx="18">
                  <c:v>1.3545243077051232</c:v>
                </c:pt>
                <c:pt idx="19">
                  <c:v>0.72224320390294405</c:v>
                </c:pt>
                <c:pt idx="20">
                  <c:v>-0.40830477304323942</c:v>
                </c:pt>
                <c:pt idx="21">
                  <c:v>4.0978376948690887E-2</c:v>
                </c:pt>
                <c:pt idx="22">
                  <c:v>-1.9566783140976769</c:v>
                </c:pt>
                <c:pt idx="23">
                  <c:v>-0.19823967057291458</c:v>
                </c:pt>
                <c:pt idx="24">
                  <c:v>-3.2009740906119806</c:v>
                </c:pt>
                <c:pt idx="25">
                  <c:v>-1.8977780949491603</c:v>
                </c:pt>
                <c:pt idx="26">
                  <c:v>-0.12102299846653075</c:v>
                </c:pt>
                <c:pt idx="27">
                  <c:v>0.36727303799956523</c:v>
                </c:pt>
                <c:pt idx="28">
                  <c:v>-5.5310289137405162</c:v>
                </c:pt>
                <c:pt idx="29">
                  <c:v>-1.6644152977959354</c:v>
                </c:pt>
                <c:pt idx="30">
                  <c:v>3.3910403823097006</c:v>
                </c:pt>
                <c:pt idx="31">
                  <c:v>-3.5756745918395456</c:v>
                </c:pt>
                <c:pt idx="32">
                  <c:v>0.54268653320239046</c:v>
                </c:pt>
                <c:pt idx="33">
                  <c:v>-5.2034455780778757</c:v>
                </c:pt>
                <c:pt idx="34">
                  <c:v>2.6865515404996758</c:v>
                </c:pt>
                <c:pt idx="35">
                  <c:v>-0.71340666529369834</c:v>
                </c:pt>
                <c:pt idx="36">
                  <c:v>0.42777799729009569</c:v>
                </c:pt>
                <c:pt idx="37">
                  <c:v>-3.2387443130297129</c:v>
                </c:pt>
                <c:pt idx="38">
                  <c:v>4.0855276152642555</c:v>
                </c:pt>
                <c:pt idx="39">
                  <c:v>-1.5248631521729346</c:v>
                </c:pt>
                <c:pt idx="40">
                  <c:v>-0.59087441836150401</c:v>
                </c:pt>
                <c:pt idx="41">
                  <c:v>-3.0300913750130949</c:v>
                </c:pt>
                <c:pt idx="42">
                  <c:v>2.8418765482948354</c:v>
                </c:pt>
                <c:pt idx="43">
                  <c:v>-1.0185772392801002</c:v>
                </c:pt>
                <c:pt idx="44">
                  <c:v>-1.5396322433261895</c:v>
                </c:pt>
                <c:pt idx="45">
                  <c:v>-2.6333036996741894</c:v>
                </c:pt>
                <c:pt idx="46">
                  <c:v>1.2600466720176167</c:v>
                </c:pt>
                <c:pt idx="47">
                  <c:v>0.85359786038938168</c:v>
                </c:pt>
                <c:pt idx="48">
                  <c:v>-2.3212820838929678</c:v>
                </c:pt>
                <c:pt idx="49">
                  <c:v>-1.8888368889013192</c:v>
                </c:pt>
                <c:pt idx="50">
                  <c:v>0.35329653478425804</c:v>
                </c:pt>
                <c:pt idx="51">
                  <c:v>3.5372172512412474</c:v>
                </c:pt>
                <c:pt idx="52">
                  <c:v>5.2941757571698327</c:v>
                </c:pt>
                <c:pt idx="53">
                  <c:v>-5.3769998084749311</c:v>
                </c:pt>
                <c:pt idx="54">
                  <c:v>-0.63462077679804008</c:v>
                </c:pt>
                <c:pt idx="55">
                  <c:v>3.0157539237929791</c:v>
                </c:pt>
                <c:pt idx="56">
                  <c:v>-0.54104606596779359</c:v>
                </c:pt>
                <c:pt idx="57">
                  <c:v>-1.0802253080057618</c:v>
                </c:pt>
                <c:pt idx="58">
                  <c:v>-1.6227970459714642</c:v>
                </c:pt>
                <c:pt idx="59">
                  <c:v>-10.174041928689455</c:v>
                </c:pt>
                <c:pt idx="60">
                  <c:v>-4.8901130244018933</c:v>
                </c:pt>
                <c:pt idx="61">
                  <c:v>-0.92102616306407104</c:v>
                </c:pt>
                <c:pt idx="62">
                  <c:v>3.2162575761886796</c:v>
                </c:pt>
              </c:numCache>
            </c:numRef>
          </c:val>
          <c:smooth val="0"/>
          <c:extLst>
            <c:ext xmlns:c16="http://schemas.microsoft.com/office/drawing/2014/chart" uri="{C3380CC4-5D6E-409C-BE32-E72D297353CC}">
              <c16:uniqueId val="{00000000-9953-472E-9659-A2FBB124DD31}"/>
            </c:ext>
          </c:extLst>
        </c:ser>
        <c:dLbls>
          <c:showLegendKey val="0"/>
          <c:showVal val="0"/>
          <c:showCatName val="0"/>
          <c:showSerName val="0"/>
          <c:showPercent val="0"/>
          <c:showBubbleSize val="0"/>
        </c:dLbls>
        <c:smooth val="0"/>
        <c:axId val="2126155376"/>
        <c:axId val="2126172016"/>
      </c:lineChart>
      <c:catAx>
        <c:axId val="212615537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72016"/>
        <c:crosses val="autoZero"/>
        <c:auto val="1"/>
        <c:lblAlgn val="ctr"/>
        <c:lblOffset val="100"/>
        <c:noMultiLvlLbl val="0"/>
      </c:catAx>
      <c:valAx>
        <c:axId val="2126172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55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10B63-FA9C-42A0-B183-46BD4868F0DF}" type="datetimeFigureOut">
              <a:rPr lang="ro-RO" smtClean="0"/>
              <a:t>07.06.2023</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1F8F5-4A44-4D6C-9266-6A20F3CD70AA}" type="slidenum">
              <a:rPr lang="ro-RO" smtClean="0"/>
              <a:t>‹#›</a:t>
            </a:fld>
            <a:endParaRPr lang="ro-RO"/>
          </a:p>
        </p:txBody>
      </p:sp>
    </p:spTree>
    <p:extLst>
      <p:ext uri="{BB962C8B-B14F-4D97-AF65-F5344CB8AC3E}">
        <p14:creationId xmlns:p14="http://schemas.microsoft.com/office/powerpoint/2010/main" val="319851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60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10</a:t>
            </a:fld>
            <a:endParaRPr lang="ro-RO"/>
          </a:p>
        </p:txBody>
      </p:sp>
    </p:spTree>
    <p:extLst>
      <p:ext uri="{BB962C8B-B14F-4D97-AF65-F5344CB8AC3E}">
        <p14:creationId xmlns:p14="http://schemas.microsoft.com/office/powerpoint/2010/main" val="147944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0D81F8F5-4A44-4D6C-9266-6A20F3CD70AA}" type="slidenum">
              <a:rPr lang="ro-RO" smtClean="0"/>
              <a:t>11</a:t>
            </a:fld>
            <a:endParaRPr lang="ro-RO"/>
          </a:p>
        </p:txBody>
      </p:sp>
    </p:spTree>
    <p:extLst>
      <p:ext uri="{BB962C8B-B14F-4D97-AF65-F5344CB8AC3E}">
        <p14:creationId xmlns:p14="http://schemas.microsoft.com/office/powerpoint/2010/main" val="352058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12</a:t>
            </a:fld>
            <a:endParaRPr lang="ro-RO"/>
          </a:p>
        </p:txBody>
      </p:sp>
    </p:spTree>
    <p:extLst>
      <p:ext uri="{BB962C8B-B14F-4D97-AF65-F5344CB8AC3E}">
        <p14:creationId xmlns:p14="http://schemas.microsoft.com/office/powerpoint/2010/main" val="188818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0D81F8F5-4A44-4D6C-9266-6A20F3CD70AA}" type="slidenum">
              <a:rPr lang="ro-RO" smtClean="0"/>
              <a:t>13</a:t>
            </a:fld>
            <a:endParaRPr lang="ro-RO"/>
          </a:p>
        </p:txBody>
      </p:sp>
    </p:spTree>
    <p:extLst>
      <p:ext uri="{BB962C8B-B14F-4D97-AF65-F5344CB8AC3E}">
        <p14:creationId xmlns:p14="http://schemas.microsoft.com/office/powerpoint/2010/main" val="1877086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14</a:t>
            </a:fld>
            <a:endParaRPr lang="ro-RO"/>
          </a:p>
        </p:txBody>
      </p:sp>
    </p:spTree>
    <p:extLst>
      <p:ext uri="{BB962C8B-B14F-4D97-AF65-F5344CB8AC3E}">
        <p14:creationId xmlns:p14="http://schemas.microsoft.com/office/powerpoint/2010/main" val="1235998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15</a:t>
            </a:fld>
            <a:endParaRPr lang="ro-RO"/>
          </a:p>
        </p:txBody>
      </p:sp>
    </p:spTree>
    <p:extLst>
      <p:ext uri="{BB962C8B-B14F-4D97-AF65-F5344CB8AC3E}">
        <p14:creationId xmlns:p14="http://schemas.microsoft.com/office/powerpoint/2010/main" val="3392411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16</a:t>
            </a:fld>
            <a:endParaRPr lang="ro-RO"/>
          </a:p>
        </p:txBody>
      </p:sp>
    </p:spTree>
    <p:extLst>
      <p:ext uri="{BB962C8B-B14F-4D97-AF65-F5344CB8AC3E}">
        <p14:creationId xmlns:p14="http://schemas.microsoft.com/office/powerpoint/2010/main" val="174659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17</a:t>
            </a:fld>
            <a:endParaRPr lang="ro-RO"/>
          </a:p>
        </p:txBody>
      </p:sp>
    </p:spTree>
    <p:extLst>
      <p:ext uri="{BB962C8B-B14F-4D97-AF65-F5344CB8AC3E}">
        <p14:creationId xmlns:p14="http://schemas.microsoft.com/office/powerpoint/2010/main" val="435715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18</a:t>
            </a:fld>
            <a:endParaRPr lang="ro-RO"/>
          </a:p>
        </p:txBody>
      </p:sp>
    </p:spTree>
    <p:extLst>
      <p:ext uri="{BB962C8B-B14F-4D97-AF65-F5344CB8AC3E}">
        <p14:creationId xmlns:p14="http://schemas.microsoft.com/office/powerpoint/2010/main" val="2044733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19</a:t>
            </a:fld>
            <a:endParaRPr lang="ro-RO"/>
          </a:p>
        </p:txBody>
      </p:sp>
    </p:spTree>
    <p:extLst>
      <p:ext uri="{BB962C8B-B14F-4D97-AF65-F5344CB8AC3E}">
        <p14:creationId xmlns:p14="http://schemas.microsoft.com/office/powerpoint/2010/main" val="266169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0D81F8F5-4A44-4D6C-9266-6A20F3CD70AA}" type="slidenum">
              <a:rPr lang="ro-RO" smtClean="0"/>
              <a:t>2</a:t>
            </a:fld>
            <a:endParaRPr lang="ro-RO"/>
          </a:p>
        </p:txBody>
      </p:sp>
    </p:spTree>
    <p:extLst>
      <p:ext uri="{BB962C8B-B14F-4D97-AF65-F5344CB8AC3E}">
        <p14:creationId xmlns:p14="http://schemas.microsoft.com/office/powerpoint/2010/main" val="2444180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0D81F8F5-4A44-4D6C-9266-6A20F3CD70AA}" type="slidenum">
              <a:rPr lang="ro-RO" smtClean="0"/>
              <a:t>20</a:t>
            </a:fld>
            <a:endParaRPr lang="ro-RO"/>
          </a:p>
        </p:txBody>
      </p:sp>
    </p:spTree>
    <p:extLst>
      <p:ext uri="{BB962C8B-B14F-4D97-AF65-F5344CB8AC3E}">
        <p14:creationId xmlns:p14="http://schemas.microsoft.com/office/powerpoint/2010/main" val="1104221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21</a:t>
            </a:fld>
            <a:endParaRPr lang="ro-RO"/>
          </a:p>
        </p:txBody>
      </p:sp>
    </p:spTree>
    <p:extLst>
      <p:ext uri="{BB962C8B-B14F-4D97-AF65-F5344CB8AC3E}">
        <p14:creationId xmlns:p14="http://schemas.microsoft.com/office/powerpoint/2010/main" val="1217143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22</a:t>
            </a:fld>
            <a:endParaRPr lang="ro-RO"/>
          </a:p>
        </p:txBody>
      </p:sp>
    </p:spTree>
    <p:extLst>
      <p:ext uri="{BB962C8B-B14F-4D97-AF65-F5344CB8AC3E}">
        <p14:creationId xmlns:p14="http://schemas.microsoft.com/office/powerpoint/2010/main" val="404816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23</a:t>
            </a:fld>
            <a:endParaRPr lang="ro-RO"/>
          </a:p>
        </p:txBody>
      </p:sp>
    </p:spTree>
    <p:extLst>
      <p:ext uri="{BB962C8B-B14F-4D97-AF65-F5344CB8AC3E}">
        <p14:creationId xmlns:p14="http://schemas.microsoft.com/office/powerpoint/2010/main" val="3756641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24</a:t>
            </a:fld>
            <a:endParaRPr lang="ro-RO"/>
          </a:p>
        </p:txBody>
      </p:sp>
    </p:spTree>
    <p:extLst>
      <p:ext uri="{BB962C8B-B14F-4D97-AF65-F5344CB8AC3E}">
        <p14:creationId xmlns:p14="http://schemas.microsoft.com/office/powerpoint/2010/main" val="319893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25</a:t>
            </a:fld>
            <a:endParaRPr lang="ro-RO"/>
          </a:p>
        </p:txBody>
      </p:sp>
    </p:spTree>
    <p:extLst>
      <p:ext uri="{BB962C8B-B14F-4D97-AF65-F5344CB8AC3E}">
        <p14:creationId xmlns:p14="http://schemas.microsoft.com/office/powerpoint/2010/main" val="166528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0D81F8F5-4A44-4D6C-9266-6A20F3CD70AA}" type="slidenum">
              <a:rPr lang="ro-RO" smtClean="0"/>
              <a:t>3</a:t>
            </a:fld>
            <a:endParaRPr lang="ro-RO"/>
          </a:p>
        </p:txBody>
      </p:sp>
    </p:spTree>
    <p:extLst>
      <p:ext uri="{BB962C8B-B14F-4D97-AF65-F5344CB8AC3E}">
        <p14:creationId xmlns:p14="http://schemas.microsoft.com/office/powerpoint/2010/main" val="70080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4</a:t>
            </a:fld>
            <a:endParaRPr lang="ro-RO"/>
          </a:p>
        </p:txBody>
      </p:sp>
    </p:spTree>
    <p:extLst>
      <p:ext uri="{BB962C8B-B14F-4D97-AF65-F5344CB8AC3E}">
        <p14:creationId xmlns:p14="http://schemas.microsoft.com/office/powerpoint/2010/main" val="3254505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5</a:t>
            </a:fld>
            <a:endParaRPr lang="ro-RO"/>
          </a:p>
        </p:txBody>
      </p:sp>
    </p:spTree>
    <p:extLst>
      <p:ext uri="{BB962C8B-B14F-4D97-AF65-F5344CB8AC3E}">
        <p14:creationId xmlns:p14="http://schemas.microsoft.com/office/powerpoint/2010/main" val="82569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6</a:t>
            </a:fld>
            <a:endParaRPr lang="ro-RO"/>
          </a:p>
        </p:txBody>
      </p:sp>
    </p:spTree>
    <p:extLst>
      <p:ext uri="{BB962C8B-B14F-4D97-AF65-F5344CB8AC3E}">
        <p14:creationId xmlns:p14="http://schemas.microsoft.com/office/powerpoint/2010/main" val="2424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7</a:t>
            </a:fld>
            <a:endParaRPr lang="ro-RO"/>
          </a:p>
        </p:txBody>
      </p:sp>
    </p:spTree>
    <p:extLst>
      <p:ext uri="{BB962C8B-B14F-4D97-AF65-F5344CB8AC3E}">
        <p14:creationId xmlns:p14="http://schemas.microsoft.com/office/powerpoint/2010/main" val="1129052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0D81F8F5-4A44-4D6C-9266-6A20F3CD70AA}" type="slidenum">
              <a:rPr lang="ro-RO" smtClean="0"/>
              <a:t>8</a:t>
            </a:fld>
            <a:endParaRPr lang="ro-RO"/>
          </a:p>
        </p:txBody>
      </p:sp>
    </p:spTree>
    <p:extLst>
      <p:ext uri="{BB962C8B-B14F-4D97-AF65-F5344CB8AC3E}">
        <p14:creationId xmlns:p14="http://schemas.microsoft.com/office/powerpoint/2010/main" val="371610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0D81F8F5-4A44-4D6C-9266-6A20F3CD70AA}" type="slidenum">
              <a:rPr lang="ro-RO" smtClean="0"/>
              <a:t>9</a:t>
            </a:fld>
            <a:endParaRPr lang="ro-RO"/>
          </a:p>
        </p:txBody>
      </p:sp>
    </p:spTree>
    <p:extLst>
      <p:ext uri="{BB962C8B-B14F-4D97-AF65-F5344CB8AC3E}">
        <p14:creationId xmlns:p14="http://schemas.microsoft.com/office/powerpoint/2010/main" val="77599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p:cNvSpPr>
            <a:spLocks noGrp="1"/>
          </p:cNvSpPr>
          <p:nvPr>
            <p:ph type="dt" sz="half" idx="10"/>
          </p:nvPr>
        </p:nvSpPr>
        <p:spPr/>
        <p:txBody>
          <a:bodyPr/>
          <a:lstStyle/>
          <a:p>
            <a:fld id="{13FE34A3-1198-4221-8EA1-07294B39B75D}" type="datetime1">
              <a:rPr lang="ro-RO" smtClean="0"/>
              <a:t>07.06.2023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77410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p>
            <a:fld id="{EA19AAE4-624C-4E8A-AF3C-5917C45911A9}" type="datetime1">
              <a:rPr lang="ro-RO" smtClean="0"/>
              <a:t>07.06.2023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229801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p>
            <a:fld id="{1D5AF55C-F699-4E38-8AD9-2F84FFB16048}" type="datetime1">
              <a:rPr lang="ro-RO" smtClean="0"/>
              <a:t>07.06.2023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306515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0667" y="1400684"/>
            <a:ext cx="4331200" cy="3226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7200" b="0">
                <a:latin typeface="Staatliches"/>
                <a:ea typeface="Staatliches"/>
                <a:cs typeface="Staatliches"/>
                <a:sym typeface="Staatliches"/>
              </a:defRPr>
            </a:lvl1pPr>
            <a:lvl2pPr lvl="1" algn="ctr" rtl="0">
              <a:spcBef>
                <a:spcPts val="0"/>
              </a:spcBef>
              <a:spcAft>
                <a:spcPts val="0"/>
              </a:spcAft>
              <a:buClr>
                <a:srgbClr val="FCBF4A"/>
              </a:buClr>
              <a:buSzPts val="5200"/>
              <a:buNone/>
              <a:defRPr sz="6933">
                <a:solidFill>
                  <a:srgbClr val="FCBF4A"/>
                </a:solidFill>
              </a:defRPr>
            </a:lvl2pPr>
            <a:lvl3pPr lvl="2" algn="ctr" rtl="0">
              <a:spcBef>
                <a:spcPts val="0"/>
              </a:spcBef>
              <a:spcAft>
                <a:spcPts val="0"/>
              </a:spcAft>
              <a:buClr>
                <a:srgbClr val="FCBF4A"/>
              </a:buClr>
              <a:buSzPts val="5200"/>
              <a:buNone/>
              <a:defRPr sz="6933">
                <a:solidFill>
                  <a:srgbClr val="FCBF4A"/>
                </a:solidFill>
              </a:defRPr>
            </a:lvl3pPr>
            <a:lvl4pPr lvl="3" algn="ctr" rtl="0">
              <a:spcBef>
                <a:spcPts val="0"/>
              </a:spcBef>
              <a:spcAft>
                <a:spcPts val="0"/>
              </a:spcAft>
              <a:buClr>
                <a:srgbClr val="FCBF4A"/>
              </a:buClr>
              <a:buSzPts val="5200"/>
              <a:buNone/>
              <a:defRPr sz="6933">
                <a:solidFill>
                  <a:srgbClr val="FCBF4A"/>
                </a:solidFill>
              </a:defRPr>
            </a:lvl4pPr>
            <a:lvl5pPr lvl="4" algn="ctr" rtl="0">
              <a:spcBef>
                <a:spcPts val="0"/>
              </a:spcBef>
              <a:spcAft>
                <a:spcPts val="0"/>
              </a:spcAft>
              <a:buClr>
                <a:srgbClr val="FCBF4A"/>
              </a:buClr>
              <a:buSzPts val="5200"/>
              <a:buNone/>
              <a:defRPr sz="6933">
                <a:solidFill>
                  <a:srgbClr val="FCBF4A"/>
                </a:solidFill>
              </a:defRPr>
            </a:lvl5pPr>
            <a:lvl6pPr lvl="5" algn="ctr" rtl="0">
              <a:spcBef>
                <a:spcPts val="0"/>
              </a:spcBef>
              <a:spcAft>
                <a:spcPts val="0"/>
              </a:spcAft>
              <a:buClr>
                <a:srgbClr val="FCBF4A"/>
              </a:buClr>
              <a:buSzPts val="5200"/>
              <a:buNone/>
              <a:defRPr sz="6933">
                <a:solidFill>
                  <a:srgbClr val="FCBF4A"/>
                </a:solidFill>
              </a:defRPr>
            </a:lvl6pPr>
            <a:lvl7pPr lvl="6" algn="ctr" rtl="0">
              <a:spcBef>
                <a:spcPts val="0"/>
              </a:spcBef>
              <a:spcAft>
                <a:spcPts val="0"/>
              </a:spcAft>
              <a:buClr>
                <a:srgbClr val="FCBF4A"/>
              </a:buClr>
              <a:buSzPts val="5200"/>
              <a:buNone/>
              <a:defRPr sz="6933">
                <a:solidFill>
                  <a:srgbClr val="FCBF4A"/>
                </a:solidFill>
              </a:defRPr>
            </a:lvl7pPr>
            <a:lvl8pPr lvl="7" algn="ctr" rtl="0">
              <a:spcBef>
                <a:spcPts val="0"/>
              </a:spcBef>
              <a:spcAft>
                <a:spcPts val="0"/>
              </a:spcAft>
              <a:buClr>
                <a:srgbClr val="FCBF4A"/>
              </a:buClr>
              <a:buSzPts val="5200"/>
              <a:buNone/>
              <a:defRPr sz="6933">
                <a:solidFill>
                  <a:srgbClr val="FCBF4A"/>
                </a:solidFill>
              </a:defRPr>
            </a:lvl8pPr>
            <a:lvl9pPr lvl="8" algn="ctr" rtl="0">
              <a:spcBef>
                <a:spcPts val="0"/>
              </a:spcBef>
              <a:spcAft>
                <a:spcPts val="0"/>
              </a:spcAft>
              <a:buClr>
                <a:srgbClr val="FCBF4A"/>
              </a:buClr>
              <a:buSzPts val="5200"/>
              <a:buNone/>
              <a:defRPr sz="6933">
                <a:solidFill>
                  <a:srgbClr val="FCBF4A"/>
                </a:solidFill>
              </a:defRPr>
            </a:lvl9pPr>
          </a:lstStyle>
          <a:p>
            <a:endParaRPr/>
          </a:p>
        </p:txBody>
      </p:sp>
      <p:sp>
        <p:nvSpPr>
          <p:cNvPr id="10" name="Google Shape;10;p2"/>
          <p:cNvSpPr txBox="1">
            <a:spLocks noGrp="1"/>
          </p:cNvSpPr>
          <p:nvPr>
            <p:ph type="subTitle" idx="1"/>
          </p:nvPr>
        </p:nvSpPr>
        <p:spPr>
          <a:xfrm>
            <a:off x="1110667" y="4399417"/>
            <a:ext cx="4435600" cy="4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11402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p>
            <a:fld id="{67DDF0A3-F37C-4B73-810C-0BCE29537850}" type="datetime1">
              <a:rPr lang="ro-RO" smtClean="0"/>
              <a:t>07.06.2023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270484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D42DB-5E51-44AB-B29C-BB9C8570D1A8}" type="datetime1">
              <a:rPr lang="ro-RO" smtClean="0"/>
              <a:t>07.06.2023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363536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p:cNvSpPr>
            <a:spLocks noGrp="1"/>
          </p:cNvSpPr>
          <p:nvPr>
            <p:ph type="dt" sz="half" idx="10"/>
          </p:nvPr>
        </p:nvSpPr>
        <p:spPr/>
        <p:txBody>
          <a:bodyPr/>
          <a:lstStyle/>
          <a:p>
            <a:fld id="{BC4D51A4-D1E6-48C3-97A4-74859FC21810}" type="datetime1">
              <a:rPr lang="ro-RO" smtClean="0"/>
              <a:t>07.06.2023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233962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p:cNvSpPr>
            <a:spLocks noGrp="1"/>
          </p:cNvSpPr>
          <p:nvPr>
            <p:ph type="dt" sz="half" idx="10"/>
          </p:nvPr>
        </p:nvSpPr>
        <p:spPr/>
        <p:txBody>
          <a:bodyPr/>
          <a:lstStyle/>
          <a:p>
            <a:fld id="{7F05B7FD-025E-4476-B3EB-97A7C277F525}" type="datetime1">
              <a:rPr lang="ro-RO" smtClean="0"/>
              <a:t>07.06.2023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361886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Date Placeholder 2"/>
          <p:cNvSpPr>
            <a:spLocks noGrp="1"/>
          </p:cNvSpPr>
          <p:nvPr>
            <p:ph type="dt" sz="half" idx="10"/>
          </p:nvPr>
        </p:nvSpPr>
        <p:spPr/>
        <p:txBody>
          <a:bodyPr/>
          <a:lstStyle/>
          <a:p>
            <a:fld id="{E4C9D273-64C6-49F0-BC95-5435AFDE1C05}" type="datetime1">
              <a:rPr lang="ro-RO" smtClean="0"/>
              <a:t>07.06.2023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145917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8DEB6-04B7-4779-9CAB-11094AAB34F6}" type="datetime1">
              <a:rPr lang="ro-RO" smtClean="0"/>
              <a:t>07.06.2023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269690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47DB0-239F-4E87-B51A-CF052D738C19}" type="datetime1">
              <a:rPr lang="ro-RO" smtClean="0"/>
              <a:t>07.06.2023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382156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F67D3-4D61-4E7E-B00E-3FDCDB5FB5EE}" type="datetime1">
              <a:rPr lang="ro-RO" smtClean="0"/>
              <a:t>07.06.2023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F085C319-2A17-464C-9235-2DDF74D28312}" type="slidenum">
              <a:rPr lang="ro-RO" smtClean="0"/>
              <a:t>‹#›</a:t>
            </a:fld>
            <a:endParaRPr lang="ro-RO"/>
          </a:p>
        </p:txBody>
      </p:sp>
    </p:spTree>
    <p:extLst>
      <p:ext uri="{BB962C8B-B14F-4D97-AF65-F5344CB8AC3E}">
        <p14:creationId xmlns:p14="http://schemas.microsoft.com/office/powerpoint/2010/main" val="411964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2779C-70FC-448F-A56E-D10D1ACECD4F}" type="datetime1">
              <a:rPr lang="ro-RO" smtClean="0"/>
              <a:t>07.06.2023</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C319-2A17-464C-9235-2DDF74D28312}" type="slidenum">
              <a:rPr lang="ro-RO" smtClean="0"/>
              <a:t>‹#›</a:t>
            </a:fld>
            <a:endParaRPr lang="ro-RO"/>
          </a:p>
        </p:txBody>
      </p:sp>
    </p:spTree>
    <p:extLst>
      <p:ext uri="{BB962C8B-B14F-4D97-AF65-F5344CB8AC3E}">
        <p14:creationId xmlns:p14="http://schemas.microsoft.com/office/powerpoint/2010/main" val="266484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chart" Target="../charts/chart8.xml"/><Relationship Id="rId3" Type="http://schemas.openxmlformats.org/officeDocument/2006/relationships/image" Target="../media/image1.png"/><Relationship Id="rId7" Type="http://schemas.openxmlformats.org/officeDocument/2006/relationships/chart" Target="../charts/chart2.xml"/><Relationship Id="rId12" Type="http://schemas.openxmlformats.org/officeDocument/2006/relationships/chart" Target="../charts/chart7.xml"/><Relationship Id="rId17" Type="http://schemas.openxmlformats.org/officeDocument/2006/relationships/chart" Target="../charts/chart12.xml"/><Relationship Id="rId2" Type="http://schemas.openxmlformats.org/officeDocument/2006/relationships/notesSlide" Target="../notesSlides/notesSlide12.xml"/><Relationship Id="rId16" Type="http://schemas.openxmlformats.org/officeDocument/2006/relationships/chart" Target="../charts/chart11.xml"/><Relationship Id="rId1" Type="http://schemas.openxmlformats.org/officeDocument/2006/relationships/slideLayout" Target="../slideLayouts/slideLayout7.xml"/><Relationship Id="rId6" Type="http://schemas.openxmlformats.org/officeDocument/2006/relationships/chart" Target="../charts/chart1.xml"/><Relationship Id="rId11" Type="http://schemas.openxmlformats.org/officeDocument/2006/relationships/chart" Target="../charts/chart6.xml"/><Relationship Id="rId5" Type="http://schemas.openxmlformats.org/officeDocument/2006/relationships/image" Target="../media/image3.png"/><Relationship Id="rId15" Type="http://schemas.openxmlformats.org/officeDocument/2006/relationships/chart" Target="../charts/chart10.xml"/><Relationship Id="rId10" Type="http://schemas.openxmlformats.org/officeDocument/2006/relationships/chart" Target="../charts/chart5.xml"/><Relationship Id="rId4" Type="http://schemas.openxmlformats.org/officeDocument/2006/relationships/image" Target="../media/image2.png"/><Relationship Id="rId9" Type="http://schemas.openxmlformats.org/officeDocument/2006/relationships/chart" Target="../charts/chart4.xml"/><Relationship Id="rId1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chart" Target="../charts/chart14.xml"/><Relationship Id="rId13" Type="http://schemas.openxmlformats.org/officeDocument/2006/relationships/chart" Target="../charts/chart19.xml"/><Relationship Id="rId18" Type="http://schemas.openxmlformats.org/officeDocument/2006/relationships/chart" Target="../charts/chart24.xml"/><Relationship Id="rId3" Type="http://schemas.openxmlformats.org/officeDocument/2006/relationships/image" Target="../media/image1.png"/><Relationship Id="rId7" Type="http://schemas.openxmlformats.org/officeDocument/2006/relationships/chart" Target="../charts/chart13.xml"/><Relationship Id="rId12" Type="http://schemas.openxmlformats.org/officeDocument/2006/relationships/chart" Target="../charts/chart18.xml"/><Relationship Id="rId17" Type="http://schemas.openxmlformats.org/officeDocument/2006/relationships/chart" Target="../charts/chart23.xml"/><Relationship Id="rId2" Type="http://schemas.openxmlformats.org/officeDocument/2006/relationships/notesSlide" Target="../notesSlides/notesSlide14.xml"/><Relationship Id="rId16" Type="http://schemas.openxmlformats.org/officeDocument/2006/relationships/chart" Target="../charts/chart22.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chart" Target="../charts/chart17.xml"/><Relationship Id="rId5" Type="http://schemas.openxmlformats.org/officeDocument/2006/relationships/image" Target="../media/image3.png"/><Relationship Id="rId15" Type="http://schemas.openxmlformats.org/officeDocument/2006/relationships/chart" Target="../charts/chart21.xml"/><Relationship Id="rId10" Type="http://schemas.openxmlformats.org/officeDocument/2006/relationships/chart" Target="../charts/chart16.xml"/><Relationship Id="rId4" Type="http://schemas.openxmlformats.org/officeDocument/2006/relationships/image" Target="../media/image2.png"/><Relationship Id="rId9" Type="http://schemas.openxmlformats.org/officeDocument/2006/relationships/chart" Target="../charts/chart15.xml"/><Relationship Id="rId14" Type="http://schemas.openxmlformats.org/officeDocument/2006/relationships/chart" Target="../charts/chart20.xml"/></Relationships>
</file>

<file path=ppt/slides/_rels/slide15.xml.rels><?xml version="1.0" encoding="UTF-8" standalone="yes"?>
<Relationships xmlns="http://schemas.openxmlformats.org/package/2006/relationships"><Relationship Id="rId8" Type="http://schemas.openxmlformats.org/officeDocument/2006/relationships/chart" Target="../charts/chart26.xml"/><Relationship Id="rId13" Type="http://schemas.openxmlformats.org/officeDocument/2006/relationships/chart" Target="../charts/chart31.xml"/><Relationship Id="rId18" Type="http://schemas.openxmlformats.org/officeDocument/2006/relationships/chart" Target="../charts/chart36.xml"/><Relationship Id="rId3" Type="http://schemas.openxmlformats.org/officeDocument/2006/relationships/image" Target="../media/image1.png"/><Relationship Id="rId7" Type="http://schemas.openxmlformats.org/officeDocument/2006/relationships/chart" Target="../charts/chart25.xml"/><Relationship Id="rId12" Type="http://schemas.openxmlformats.org/officeDocument/2006/relationships/chart" Target="../charts/chart30.xml"/><Relationship Id="rId17" Type="http://schemas.openxmlformats.org/officeDocument/2006/relationships/chart" Target="../charts/chart35.xml"/><Relationship Id="rId2" Type="http://schemas.openxmlformats.org/officeDocument/2006/relationships/notesSlide" Target="../notesSlides/notesSlide15.xml"/><Relationship Id="rId16" Type="http://schemas.openxmlformats.org/officeDocument/2006/relationships/chart" Target="../charts/chart34.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chart" Target="../charts/chart29.xml"/><Relationship Id="rId5" Type="http://schemas.openxmlformats.org/officeDocument/2006/relationships/image" Target="../media/image3.png"/><Relationship Id="rId15" Type="http://schemas.openxmlformats.org/officeDocument/2006/relationships/chart" Target="../charts/chart33.xml"/><Relationship Id="rId10" Type="http://schemas.openxmlformats.org/officeDocument/2006/relationships/chart" Target="../charts/chart28.xml"/><Relationship Id="rId4" Type="http://schemas.openxmlformats.org/officeDocument/2006/relationships/image" Target="../media/image2.png"/><Relationship Id="rId9" Type="http://schemas.openxmlformats.org/officeDocument/2006/relationships/chart" Target="../charts/chart27.xml"/><Relationship Id="rId14" Type="http://schemas.openxmlformats.org/officeDocument/2006/relationships/chart" Target="../charts/chart32.xml"/></Relationships>
</file>

<file path=ppt/slides/_rels/slide16.xml.rels><?xml version="1.0" encoding="UTF-8" standalone="yes"?>
<Relationships xmlns="http://schemas.openxmlformats.org/package/2006/relationships"><Relationship Id="rId8" Type="http://schemas.openxmlformats.org/officeDocument/2006/relationships/chart" Target="../charts/chart38.xml"/><Relationship Id="rId13" Type="http://schemas.openxmlformats.org/officeDocument/2006/relationships/chart" Target="../charts/chart43.xml"/><Relationship Id="rId18" Type="http://schemas.openxmlformats.org/officeDocument/2006/relationships/chart" Target="../charts/chart48.xml"/><Relationship Id="rId3" Type="http://schemas.openxmlformats.org/officeDocument/2006/relationships/image" Target="../media/image1.png"/><Relationship Id="rId7" Type="http://schemas.openxmlformats.org/officeDocument/2006/relationships/chart" Target="../charts/chart37.xml"/><Relationship Id="rId12" Type="http://schemas.openxmlformats.org/officeDocument/2006/relationships/chart" Target="../charts/chart42.xml"/><Relationship Id="rId17" Type="http://schemas.openxmlformats.org/officeDocument/2006/relationships/chart" Target="../charts/chart47.xml"/><Relationship Id="rId2" Type="http://schemas.openxmlformats.org/officeDocument/2006/relationships/notesSlide" Target="../notesSlides/notesSlide16.xml"/><Relationship Id="rId16" Type="http://schemas.openxmlformats.org/officeDocument/2006/relationships/chart" Target="../charts/chart46.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chart" Target="../charts/chart41.xml"/><Relationship Id="rId5" Type="http://schemas.openxmlformats.org/officeDocument/2006/relationships/image" Target="../media/image3.png"/><Relationship Id="rId15" Type="http://schemas.openxmlformats.org/officeDocument/2006/relationships/chart" Target="../charts/chart45.xml"/><Relationship Id="rId10" Type="http://schemas.openxmlformats.org/officeDocument/2006/relationships/chart" Target="../charts/chart40.xml"/><Relationship Id="rId4" Type="http://schemas.openxmlformats.org/officeDocument/2006/relationships/image" Target="../media/image2.png"/><Relationship Id="rId9" Type="http://schemas.openxmlformats.org/officeDocument/2006/relationships/chart" Target="../charts/chart39.xml"/><Relationship Id="rId14" Type="http://schemas.openxmlformats.org/officeDocument/2006/relationships/chart" Target="../charts/chart44.xml"/></Relationships>
</file>

<file path=ppt/slides/_rels/slide17.xml.rels><?xml version="1.0" encoding="UTF-8" standalone="yes"?>
<Relationships xmlns="http://schemas.openxmlformats.org/package/2006/relationships"><Relationship Id="rId8" Type="http://schemas.openxmlformats.org/officeDocument/2006/relationships/chart" Target="../charts/chart50.xml"/><Relationship Id="rId13" Type="http://schemas.openxmlformats.org/officeDocument/2006/relationships/chart" Target="../charts/chart55.xml"/><Relationship Id="rId18" Type="http://schemas.openxmlformats.org/officeDocument/2006/relationships/chart" Target="../charts/chart60.xml"/><Relationship Id="rId3" Type="http://schemas.openxmlformats.org/officeDocument/2006/relationships/image" Target="../media/image1.png"/><Relationship Id="rId7" Type="http://schemas.openxmlformats.org/officeDocument/2006/relationships/chart" Target="../charts/chart49.xml"/><Relationship Id="rId12" Type="http://schemas.openxmlformats.org/officeDocument/2006/relationships/chart" Target="../charts/chart54.xml"/><Relationship Id="rId17" Type="http://schemas.openxmlformats.org/officeDocument/2006/relationships/chart" Target="../charts/chart59.xml"/><Relationship Id="rId2" Type="http://schemas.openxmlformats.org/officeDocument/2006/relationships/notesSlide" Target="../notesSlides/notesSlide17.xml"/><Relationship Id="rId16" Type="http://schemas.openxmlformats.org/officeDocument/2006/relationships/chart" Target="../charts/chart58.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chart" Target="../charts/chart53.xml"/><Relationship Id="rId5" Type="http://schemas.openxmlformats.org/officeDocument/2006/relationships/image" Target="../media/image3.png"/><Relationship Id="rId15" Type="http://schemas.openxmlformats.org/officeDocument/2006/relationships/chart" Target="../charts/chart57.xml"/><Relationship Id="rId10" Type="http://schemas.openxmlformats.org/officeDocument/2006/relationships/chart" Target="../charts/chart52.xml"/><Relationship Id="rId4" Type="http://schemas.openxmlformats.org/officeDocument/2006/relationships/image" Target="../media/image2.png"/><Relationship Id="rId9" Type="http://schemas.openxmlformats.org/officeDocument/2006/relationships/chart" Target="../charts/chart51.xml"/><Relationship Id="rId14" Type="http://schemas.openxmlformats.org/officeDocument/2006/relationships/chart" Target="../charts/chart5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3.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23.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6743900" y="1843667"/>
            <a:ext cx="4039200" cy="3160400"/>
          </a:xfrm>
          <a:prstGeom prst="roundRect">
            <a:avLst>
              <a:gd name="adj" fmla="val 1472"/>
            </a:avLst>
          </a:prstGeom>
          <a:solidFill>
            <a:srgbClr val="FFE599"/>
          </a:solidFill>
          <a:ln>
            <a:noFill/>
          </a:ln>
        </p:spPr>
        <p:txBody>
          <a:bodyPr spcFirstLastPara="1" wrap="square" lIns="121900" tIns="121900" rIns="121900" bIns="121900" anchor="ctr" anchorCtr="0">
            <a:noAutofit/>
          </a:bodyPr>
          <a:lstStyle/>
          <a:p>
            <a:endParaRPr sz="2400" dirty="0"/>
          </a:p>
        </p:txBody>
      </p:sp>
      <p:grpSp>
        <p:nvGrpSpPr>
          <p:cNvPr id="141" name="Google Shape;141;p26"/>
          <p:cNvGrpSpPr/>
          <p:nvPr/>
        </p:nvGrpSpPr>
        <p:grpSpPr>
          <a:xfrm>
            <a:off x="6626100" y="1494200"/>
            <a:ext cx="4039153" cy="3396181"/>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121900" tIns="121900" rIns="121900" bIns="121900" anchor="ctr" anchorCtr="0">
              <a:noAutofit/>
            </a:bodyPr>
            <a:lstStyle/>
            <a:p>
              <a:endParaRPr sz="2400" dirty="0"/>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121900" tIns="121900" rIns="121900" bIns="121900" anchor="ctr" anchorCtr="0">
              <a:noAutofit/>
            </a:bodyPr>
            <a:lstStyle/>
            <a:p>
              <a:endParaRPr sz="2400" dirty="0"/>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grpSp>
      <p:sp>
        <p:nvSpPr>
          <p:cNvPr id="157" name="Google Shape;157;p26"/>
          <p:cNvSpPr/>
          <p:nvPr/>
        </p:nvSpPr>
        <p:spPr>
          <a:xfrm>
            <a:off x="7986433" y="1845492"/>
            <a:ext cx="1655280" cy="464229"/>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grpSp>
        <p:nvGrpSpPr>
          <p:cNvPr id="158" name="Google Shape;158;p26"/>
          <p:cNvGrpSpPr/>
          <p:nvPr/>
        </p:nvGrpSpPr>
        <p:grpSpPr>
          <a:xfrm>
            <a:off x="6326176" y="3023346"/>
            <a:ext cx="1715971" cy="521996"/>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121900" tIns="121900" rIns="121900" bIns="121900" anchor="ctr" anchorCtr="0">
              <a:noAutofit/>
            </a:bodyPr>
            <a:lstStyle/>
            <a:p>
              <a:endParaRPr sz="2400" dirty="0"/>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121900" tIns="121900" rIns="121900" bIns="121900" anchor="ctr" anchorCtr="0">
              <a:noAutofit/>
            </a:bodyPr>
            <a:lstStyle/>
            <a:p>
              <a:endParaRPr sz="2400" dirty="0"/>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grpSp>
      <p:sp>
        <p:nvSpPr>
          <p:cNvPr id="166" name="Google Shape;166;p26"/>
          <p:cNvSpPr txBox="1">
            <a:spLocks noGrp="1"/>
          </p:cNvSpPr>
          <p:nvPr>
            <p:ph type="ctrTitle"/>
          </p:nvPr>
        </p:nvSpPr>
        <p:spPr>
          <a:xfrm>
            <a:off x="36153" y="595082"/>
            <a:ext cx="7423499" cy="1858614"/>
          </a:xfrm>
          <a:prstGeom prst="rect">
            <a:avLst/>
          </a:prstGeom>
        </p:spPr>
        <p:txBody>
          <a:bodyPr spcFirstLastPara="1" vert="horz" wrap="square" lIns="121900" tIns="121900" rIns="121900" bIns="121900" rtlCol="0" anchor="b" anchorCtr="0">
            <a:noAutofit/>
          </a:bodyPr>
          <a:lstStyle/>
          <a:p>
            <a:r>
              <a:rPr lang="ro-RO" sz="5400" dirty="0">
                <a:solidFill>
                  <a:srgbClr val="A5002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Modele de politică </a:t>
            </a:r>
            <a:r>
              <a:rPr lang="ro-RO" sz="5400" dirty="0" err="1">
                <a:solidFill>
                  <a:srgbClr val="A5002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macroprudențială</a:t>
            </a:r>
            <a:endParaRPr sz="5400" dirty="0">
              <a:solidFill>
                <a:srgbClr val="A5002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79" name="Google Shape;179;p26"/>
          <p:cNvSpPr/>
          <p:nvPr/>
        </p:nvSpPr>
        <p:spPr>
          <a:xfrm>
            <a:off x="4671835" y="6255326"/>
            <a:ext cx="7443966" cy="4571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87" name="Google Shape;187;p26"/>
          <p:cNvSpPr/>
          <p:nvPr/>
        </p:nvSpPr>
        <p:spPr>
          <a:xfrm>
            <a:off x="8322257" y="2662170"/>
            <a:ext cx="28664" cy="28429"/>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88" name="Google Shape;188;p26"/>
          <p:cNvSpPr/>
          <p:nvPr/>
        </p:nvSpPr>
        <p:spPr>
          <a:xfrm>
            <a:off x="9474624" y="3100302"/>
            <a:ext cx="28721" cy="2872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121900" tIns="121900" rIns="121900" bIns="121900" anchor="ctr" anchorCtr="0">
            <a:noAutofit/>
          </a:bodyPr>
          <a:lstStyle/>
          <a:p>
            <a:endParaRPr sz="2400" dirty="0"/>
          </a:p>
        </p:txBody>
      </p:sp>
      <p:sp>
        <p:nvSpPr>
          <p:cNvPr id="189" name="Google Shape;189;p26"/>
          <p:cNvSpPr/>
          <p:nvPr/>
        </p:nvSpPr>
        <p:spPr>
          <a:xfrm>
            <a:off x="9265034" y="5184738"/>
            <a:ext cx="92073" cy="20825"/>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90" name="Google Shape;190;p26"/>
          <p:cNvSpPr/>
          <p:nvPr/>
        </p:nvSpPr>
        <p:spPr>
          <a:xfrm>
            <a:off x="9585590" y="5184738"/>
            <a:ext cx="92308" cy="20825"/>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121900" tIns="121900" rIns="121900" bIns="121900" anchor="ctr" anchorCtr="0">
            <a:noAutofit/>
          </a:bodyPr>
          <a:lstStyle/>
          <a:p>
            <a:endParaRPr sz="2400" dirty="0"/>
          </a:p>
        </p:txBody>
      </p:sp>
      <p:sp>
        <p:nvSpPr>
          <p:cNvPr id="191" name="Google Shape;191;p26"/>
          <p:cNvSpPr/>
          <p:nvPr/>
        </p:nvSpPr>
        <p:spPr>
          <a:xfrm>
            <a:off x="9906381" y="5184738"/>
            <a:ext cx="92367" cy="20825"/>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92" name="Google Shape;192;p26"/>
          <p:cNvSpPr/>
          <p:nvPr/>
        </p:nvSpPr>
        <p:spPr>
          <a:xfrm>
            <a:off x="10227230" y="5184738"/>
            <a:ext cx="92367" cy="20825"/>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93" name="Google Shape;193;p26"/>
          <p:cNvSpPr/>
          <p:nvPr/>
        </p:nvSpPr>
        <p:spPr>
          <a:xfrm>
            <a:off x="9470763" y="4214176"/>
            <a:ext cx="32583" cy="31179"/>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94" name="Google Shape;194;p26"/>
          <p:cNvSpPr/>
          <p:nvPr/>
        </p:nvSpPr>
        <p:spPr>
          <a:xfrm>
            <a:off x="8368433" y="3728833"/>
            <a:ext cx="2151240" cy="1949144"/>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121900" tIns="121900" rIns="121900" bIns="121900" anchor="ctr" anchorCtr="0">
            <a:noAutofit/>
          </a:bodyPr>
          <a:lstStyle/>
          <a:p>
            <a:endParaRPr sz="2400" dirty="0"/>
          </a:p>
        </p:txBody>
      </p:sp>
      <p:sp>
        <p:nvSpPr>
          <p:cNvPr id="195" name="Google Shape;195;p26"/>
          <p:cNvSpPr/>
          <p:nvPr/>
        </p:nvSpPr>
        <p:spPr>
          <a:xfrm>
            <a:off x="9851453" y="4145621"/>
            <a:ext cx="32524" cy="31471"/>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121900" tIns="121900" rIns="121900" bIns="121900" anchor="ctr" anchorCtr="0">
            <a:noAutofit/>
          </a:bodyPr>
          <a:lstStyle/>
          <a:p>
            <a:endParaRPr sz="2400" dirty="0"/>
          </a:p>
        </p:txBody>
      </p:sp>
      <p:grpSp>
        <p:nvGrpSpPr>
          <p:cNvPr id="196" name="Google Shape;196;p26"/>
          <p:cNvGrpSpPr/>
          <p:nvPr/>
        </p:nvGrpSpPr>
        <p:grpSpPr>
          <a:xfrm>
            <a:off x="8460309" y="3848813"/>
            <a:ext cx="1876921" cy="1714863"/>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121900" tIns="121900" rIns="121900" bIns="121900" anchor="ctr" anchorCtr="0">
              <a:noAutofit/>
            </a:bodyPr>
            <a:lstStyle/>
            <a:p>
              <a:endParaRPr sz="2400" dirty="0"/>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15" name="Google Shape;215;p26"/>
          <p:cNvGrpSpPr/>
          <p:nvPr/>
        </p:nvGrpSpPr>
        <p:grpSpPr>
          <a:xfrm>
            <a:off x="10273413" y="970782"/>
            <a:ext cx="1726085" cy="786097"/>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121900" tIns="121900" rIns="121900" bIns="121900" anchor="ctr" anchorCtr="0">
              <a:noAutofit/>
            </a:bodyPr>
            <a:lstStyle/>
            <a:p>
              <a:endParaRPr sz="2400" dirty="0"/>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121900" tIns="121900" rIns="121900" bIns="121900" anchor="ctr" anchorCtr="0">
              <a:noAutofit/>
            </a:bodyPr>
            <a:lstStyle/>
            <a:p>
              <a:endParaRPr sz="2400" dirty="0"/>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121900" tIns="121900" rIns="121900" bIns="121900" anchor="ctr" anchorCtr="0">
              <a:noAutofit/>
            </a:bodyPr>
            <a:lstStyle/>
            <a:p>
              <a:endParaRPr sz="2400" dirty="0"/>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121900" tIns="121900" rIns="121900" bIns="121900" anchor="ctr" anchorCtr="0">
              <a:noAutofit/>
            </a:bodyPr>
            <a:lstStyle/>
            <a:p>
              <a:endParaRPr sz="2400" dirty="0"/>
            </a:p>
          </p:txBody>
        </p:sp>
      </p:grpSp>
      <p:grpSp>
        <p:nvGrpSpPr>
          <p:cNvPr id="225" name="Google Shape;225;p26"/>
          <p:cNvGrpSpPr/>
          <p:nvPr/>
        </p:nvGrpSpPr>
        <p:grpSpPr>
          <a:xfrm>
            <a:off x="8258557" y="1945872"/>
            <a:ext cx="1208009" cy="182217"/>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121900" tIns="121900" rIns="121900" bIns="121900" anchor="ctr" anchorCtr="0">
              <a:noAutofit/>
            </a:bodyPr>
            <a:lstStyle/>
            <a:p>
              <a:endParaRPr sz="2400" dirty="0"/>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grpSp>
      <p:grpSp>
        <p:nvGrpSpPr>
          <p:cNvPr id="230" name="Google Shape;230;p26"/>
          <p:cNvGrpSpPr/>
          <p:nvPr/>
        </p:nvGrpSpPr>
        <p:grpSpPr>
          <a:xfrm>
            <a:off x="10722749" y="3790849"/>
            <a:ext cx="662416" cy="630127"/>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121900" tIns="121900" rIns="121900" bIns="121900" anchor="ctr" anchorCtr="0">
              <a:noAutofit/>
            </a:bodyPr>
            <a:lstStyle/>
            <a:p>
              <a:endParaRPr sz="2400" dirty="0"/>
            </a:p>
          </p:txBody>
        </p:sp>
      </p:grpSp>
      <p:grpSp>
        <p:nvGrpSpPr>
          <p:cNvPr id="233" name="Google Shape;233;p26"/>
          <p:cNvGrpSpPr/>
          <p:nvPr/>
        </p:nvGrpSpPr>
        <p:grpSpPr>
          <a:xfrm>
            <a:off x="10319600" y="2016667"/>
            <a:ext cx="1479637" cy="1337104"/>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121900" tIns="121900" rIns="121900" bIns="121900" anchor="ctr" anchorCtr="0">
                <a:noAutofit/>
              </a:bodyPr>
              <a:lstStyle/>
              <a:p>
                <a:endParaRPr sz="2400" dirty="0"/>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121900" tIns="121900" rIns="121900" bIns="121900" anchor="ctr" anchorCtr="0">
                <a:noAutofit/>
              </a:bodyPr>
              <a:lstStyle/>
              <a:p>
                <a:endParaRPr sz="2400" dirty="0"/>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121900" tIns="121900" rIns="121900" bIns="121900" anchor="ctr" anchorCtr="0">
                <a:noAutofit/>
              </a:bodyPr>
              <a:lstStyle/>
              <a:p>
                <a:endParaRPr sz="2400" dirty="0"/>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121900" tIns="121900" rIns="121900" bIns="121900" anchor="ctr" anchorCtr="0">
                <a:noAutofit/>
              </a:bodyPr>
              <a:lstStyle/>
              <a:p>
                <a:endParaRPr sz="2400" dirty="0"/>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121900" tIns="121900" rIns="121900" bIns="121900" anchor="ctr" anchorCtr="0">
                <a:noAutofit/>
              </a:bodyPr>
              <a:lstStyle/>
              <a:p>
                <a:endParaRPr sz="2400" dirty="0"/>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121900" tIns="121900" rIns="121900" bIns="121900" anchor="ctr" anchorCtr="0">
                <a:noAutofit/>
              </a:bodyPr>
              <a:lstStyle/>
              <a:p>
                <a:endParaRPr sz="2400" dirty="0"/>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121900" tIns="121900" rIns="121900" bIns="121900" anchor="ctr" anchorCtr="0">
                <a:noAutofit/>
              </a:bodyPr>
              <a:lstStyle/>
              <a:p>
                <a:endParaRPr sz="2400" dirty="0"/>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121900" tIns="121900" rIns="121900" bIns="121900" anchor="ctr" anchorCtr="0">
                <a:noAutofit/>
              </a:bodyPr>
              <a:lstStyle/>
              <a:p>
                <a:endParaRPr sz="2400" dirty="0"/>
              </a:p>
            </p:txBody>
          </p:sp>
        </p:grpSp>
      </p:grpSp>
      <p:grpSp>
        <p:nvGrpSpPr>
          <p:cNvPr id="403" name="Google Shape;403;p26"/>
          <p:cNvGrpSpPr/>
          <p:nvPr/>
        </p:nvGrpSpPr>
        <p:grpSpPr>
          <a:xfrm>
            <a:off x="6064719" y="4906085"/>
            <a:ext cx="2105763" cy="895057"/>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121900" tIns="121900" rIns="121900" bIns="121900" anchor="ctr" anchorCtr="0">
              <a:noAutofit/>
            </a:bodyPr>
            <a:lstStyle/>
            <a:p>
              <a:endParaRPr sz="2400" dirty="0"/>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121900" tIns="121900" rIns="121900" bIns="121900" anchor="ctr" anchorCtr="0">
              <a:noAutofit/>
            </a:bodyPr>
            <a:lstStyle/>
            <a:p>
              <a:endParaRPr sz="2400" dirty="0"/>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grpSp>
      <p:sp>
        <p:nvSpPr>
          <p:cNvPr id="411" name="Google Shape;411;p26"/>
          <p:cNvSpPr/>
          <p:nvPr/>
        </p:nvSpPr>
        <p:spPr>
          <a:xfrm rot="-5400000">
            <a:off x="9668333" y="2811500"/>
            <a:ext cx="92000" cy="21200"/>
          </a:xfrm>
          <a:prstGeom prst="rtTriangle">
            <a:avLst/>
          </a:prstGeom>
          <a:solidFill>
            <a:srgbClr val="DD7E6B"/>
          </a:solidFill>
          <a:ln>
            <a:noFill/>
          </a:ln>
        </p:spPr>
        <p:txBody>
          <a:bodyPr spcFirstLastPara="1" wrap="square" lIns="121900" tIns="121900" rIns="121900" bIns="121900" anchor="ctr" anchorCtr="0">
            <a:noAutofit/>
          </a:bodyPr>
          <a:lstStyle/>
          <a:p>
            <a:endParaRPr sz="2400" dirty="0"/>
          </a:p>
        </p:txBody>
      </p:sp>
      <p:sp>
        <p:nvSpPr>
          <p:cNvPr id="412" name="Google Shape;412;p26"/>
          <p:cNvSpPr/>
          <p:nvPr/>
        </p:nvSpPr>
        <p:spPr>
          <a:xfrm>
            <a:off x="7725491" y="3071870"/>
            <a:ext cx="28664" cy="28429"/>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413" name="Google Shape;413;p26"/>
          <p:cNvSpPr/>
          <p:nvPr/>
        </p:nvSpPr>
        <p:spPr>
          <a:xfrm>
            <a:off x="10163191" y="2662170"/>
            <a:ext cx="28664" cy="28429"/>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121900" tIns="121900" rIns="121900" bIns="121900" anchor="ctr" anchorCtr="0">
            <a:noAutofit/>
          </a:bodyPr>
          <a:lstStyle/>
          <a:p>
            <a:endParaRPr sz="2400" dirty="0"/>
          </a:p>
        </p:txBody>
      </p:sp>
      <p:sp>
        <p:nvSpPr>
          <p:cNvPr id="414" name="Google Shape;414;p26"/>
          <p:cNvSpPr/>
          <p:nvPr/>
        </p:nvSpPr>
        <p:spPr>
          <a:xfrm>
            <a:off x="5763731" y="4367400"/>
            <a:ext cx="2105768" cy="858755"/>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15" name="Google Shape;415;p26"/>
          <p:cNvSpPr/>
          <p:nvPr/>
        </p:nvSpPr>
        <p:spPr>
          <a:xfrm>
            <a:off x="6332228" y="3219926"/>
            <a:ext cx="1655280" cy="464229"/>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16" name="Google Shape;416;p26"/>
          <p:cNvSpPr/>
          <p:nvPr/>
        </p:nvSpPr>
        <p:spPr>
          <a:xfrm>
            <a:off x="7935857" y="1804864"/>
            <a:ext cx="1655280" cy="464229"/>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09" name="TextBox 108"/>
          <p:cNvSpPr txBox="1"/>
          <p:nvPr/>
        </p:nvSpPr>
        <p:spPr>
          <a:xfrm>
            <a:off x="301655" y="5001984"/>
            <a:ext cx="5350640" cy="1123384"/>
          </a:xfrm>
          <a:prstGeom prst="rect">
            <a:avLst/>
          </a:prstGeom>
          <a:noFill/>
        </p:spPr>
        <p:txBody>
          <a:bodyPr wrap="square" rtlCol="0">
            <a:spAutoFit/>
          </a:bodyPr>
          <a:lstStyle/>
          <a:p>
            <a:r>
              <a:rPr lang="ro-RO" sz="1400" dirty="0" smtClean="0">
                <a:solidFill>
                  <a:srgbClr val="434343"/>
                </a:solidFill>
                <a:latin typeface="Verdana" panose="020B0604030504040204" pitchFamily="34" charset="0"/>
                <a:ea typeface="Verdana" panose="020B0604030504040204" pitchFamily="34" charset="0"/>
              </a:rPr>
              <a:t>Student: Aliman Mihai</a:t>
            </a:r>
          </a:p>
          <a:p>
            <a:r>
              <a:rPr lang="ro-RO" sz="1400" dirty="0" smtClean="0">
                <a:solidFill>
                  <a:srgbClr val="434343"/>
                </a:solidFill>
                <a:latin typeface="Verdana" panose="020B0604030504040204" pitchFamily="34" charset="0"/>
                <a:ea typeface="Verdana" panose="020B0604030504040204" pitchFamily="34" charset="0"/>
              </a:rPr>
              <a:t>Profesor coordonator: prof. univ. dr. Necula Ciprian</a:t>
            </a:r>
          </a:p>
          <a:p>
            <a:endParaRPr lang="ro-RO" sz="1400" dirty="0" smtClean="0">
              <a:solidFill>
                <a:srgbClr val="434343"/>
              </a:solidFill>
              <a:latin typeface="Verdana" panose="020B0604030504040204" pitchFamily="34" charset="0"/>
              <a:ea typeface="Verdana" panose="020B0604030504040204" pitchFamily="34" charset="0"/>
            </a:endParaRPr>
          </a:p>
          <a:p>
            <a:endParaRPr lang="ro-RO" sz="1400" dirty="0">
              <a:solidFill>
                <a:srgbClr val="434343"/>
              </a:solidFill>
              <a:latin typeface="Verdana" panose="020B0604030504040204" pitchFamily="34" charset="0"/>
              <a:ea typeface="Verdana" panose="020B0604030504040204" pitchFamily="34" charset="0"/>
            </a:endParaRPr>
          </a:p>
          <a:p>
            <a:r>
              <a:rPr lang="en-US" sz="1100" dirty="0" err="1" smtClean="0">
                <a:solidFill>
                  <a:srgbClr val="434343"/>
                </a:solidFill>
                <a:latin typeface="Verdana" panose="020B0604030504040204" pitchFamily="34" charset="0"/>
                <a:ea typeface="Verdana" panose="020B0604030504040204" pitchFamily="34" charset="0"/>
              </a:rPr>
              <a:t>Evaluarea</a:t>
            </a:r>
            <a:r>
              <a:rPr lang="en-US" sz="1100" dirty="0" smtClean="0">
                <a:solidFill>
                  <a:srgbClr val="434343"/>
                </a:solidFill>
                <a:latin typeface="Verdana" panose="020B0604030504040204" pitchFamily="34" charset="0"/>
                <a:ea typeface="Verdana" panose="020B0604030504040204" pitchFamily="34" charset="0"/>
              </a:rPr>
              <a:t> </a:t>
            </a:r>
            <a:r>
              <a:rPr lang="en-US" sz="1100" dirty="0" err="1" smtClean="0">
                <a:solidFill>
                  <a:srgbClr val="434343"/>
                </a:solidFill>
                <a:latin typeface="Verdana" panose="020B0604030504040204" pitchFamily="34" charset="0"/>
                <a:ea typeface="Verdana" panose="020B0604030504040204" pitchFamily="34" charset="0"/>
              </a:rPr>
              <a:t>comisiei</a:t>
            </a:r>
            <a:r>
              <a:rPr lang="en-US" sz="1100" dirty="0" smtClean="0">
                <a:solidFill>
                  <a:srgbClr val="434343"/>
                </a:solidFill>
                <a:latin typeface="Verdana" panose="020B0604030504040204" pitchFamily="34" charset="0"/>
                <a:ea typeface="Verdana" panose="020B0604030504040204" pitchFamily="34" charset="0"/>
              </a:rPr>
              <a:t> de </a:t>
            </a:r>
            <a:r>
              <a:rPr lang="ro-RO" sz="1100" dirty="0" smtClean="0">
                <a:solidFill>
                  <a:srgbClr val="434343"/>
                </a:solidFill>
                <a:latin typeface="Verdana" panose="020B0604030504040204" pitchFamily="34" charset="0"/>
                <a:ea typeface="Verdana" panose="020B0604030504040204" pitchFamily="34" charset="0"/>
              </a:rPr>
              <a:t>îndrumare, </a:t>
            </a:r>
            <a:r>
              <a:rPr lang="en-US" sz="1100" dirty="0" err="1" smtClean="0">
                <a:solidFill>
                  <a:srgbClr val="434343"/>
                </a:solidFill>
                <a:latin typeface="Verdana" panose="020B0604030504040204" pitchFamily="34" charset="0"/>
                <a:ea typeface="Verdana" panose="020B0604030504040204" pitchFamily="34" charset="0"/>
              </a:rPr>
              <a:t>iunie</a:t>
            </a:r>
            <a:r>
              <a:rPr lang="en-US" sz="1100" dirty="0" smtClean="0">
                <a:solidFill>
                  <a:srgbClr val="434343"/>
                </a:solidFill>
                <a:latin typeface="Verdana" panose="020B0604030504040204" pitchFamily="34" charset="0"/>
                <a:ea typeface="Verdana" panose="020B0604030504040204" pitchFamily="34" charset="0"/>
              </a:rPr>
              <a:t> </a:t>
            </a:r>
            <a:r>
              <a:rPr lang="ro-RO" sz="1100" dirty="0" smtClean="0">
                <a:solidFill>
                  <a:srgbClr val="434343"/>
                </a:solidFill>
                <a:latin typeface="Verdana" panose="020B0604030504040204" pitchFamily="34" charset="0"/>
                <a:ea typeface="Verdana" panose="020B0604030504040204" pitchFamily="34" charset="0"/>
              </a:rPr>
              <a:t>2023</a:t>
            </a:r>
            <a:endParaRPr lang="en-US" sz="1100" dirty="0">
              <a:solidFill>
                <a:srgbClr val="434343"/>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9435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703012"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Modificări aduse modelului (1)</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10</a:t>
            </a:fld>
            <a:endParaRPr lang="ro-RO"/>
          </a:p>
        </p:txBody>
      </p:sp>
      <p:sp>
        <p:nvSpPr>
          <p:cNvPr id="12" name="TextBox 11"/>
          <p:cNvSpPr txBox="1"/>
          <p:nvPr/>
        </p:nvSpPr>
        <p:spPr>
          <a:xfrm>
            <a:off x="489856" y="1258364"/>
            <a:ext cx="11484864" cy="1477328"/>
          </a:xfrm>
          <a:prstGeom prst="rect">
            <a:avLst/>
          </a:prstGeom>
          <a:noFill/>
        </p:spPr>
        <p:txBody>
          <a:bodyPr wrap="square" rtlCol="0">
            <a:spAutoFit/>
          </a:bodyPr>
          <a:lstStyle/>
          <a:p>
            <a:r>
              <a:rPr lang="ro-RO" dirty="0" smtClean="0"/>
              <a:t>În modelul original </a:t>
            </a:r>
            <a:r>
              <a:rPr lang="ro-RO" dirty="0" err="1" smtClean="0"/>
              <a:t>Gerali</a:t>
            </a:r>
            <a:r>
              <a:rPr lang="ro-RO" dirty="0" smtClean="0"/>
              <a:t> et al. (2010), cantitatea de bunuri imobiliare este fixă.</a:t>
            </a:r>
            <a:endParaRPr lang="en-US" dirty="0" smtClean="0"/>
          </a:p>
          <a:p>
            <a:endParaRPr lang="en-US" dirty="0"/>
          </a:p>
          <a:p>
            <a:r>
              <a:rPr lang="ro-RO" dirty="0" smtClean="0"/>
              <a:t>Banque </a:t>
            </a:r>
            <a:r>
              <a:rPr lang="ro-RO" dirty="0"/>
              <a:t>de </a:t>
            </a:r>
            <a:r>
              <a:rPr lang="ro-RO" dirty="0" smtClean="0"/>
              <a:t>France, </a:t>
            </a:r>
            <a:r>
              <a:rPr lang="ro-RO" dirty="0" err="1"/>
              <a:t>Bennani</a:t>
            </a:r>
            <a:r>
              <a:rPr lang="ro-RO" dirty="0"/>
              <a:t> et al. (</a:t>
            </a:r>
            <a:r>
              <a:rPr lang="ro-RO" dirty="0" smtClean="0"/>
              <a:t>2017)</a:t>
            </a:r>
            <a:r>
              <a:rPr lang="ro-RO" dirty="0"/>
              <a:t> </a:t>
            </a:r>
            <a:r>
              <a:rPr lang="ro-RO" dirty="0" smtClean="0"/>
              <a:t>introduc un sector care produce bunuri imobiliare, după regula:</a:t>
            </a:r>
          </a:p>
          <a:p>
            <a:endParaRPr lang="ro-RO" dirty="0"/>
          </a:p>
          <a:p>
            <a:endParaRPr lang="ro-RO" dirty="0" smtClean="0"/>
          </a:p>
        </p:txBody>
      </p:sp>
      <p:pic>
        <p:nvPicPr>
          <p:cNvPr id="6" name="Picture 5"/>
          <p:cNvPicPr>
            <a:picLocks noChangeAspect="1"/>
          </p:cNvPicPr>
          <p:nvPr/>
        </p:nvPicPr>
        <p:blipFill>
          <a:blip r:embed="rId6"/>
          <a:stretch>
            <a:fillRect/>
          </a:stretch>
        </p:blipFill>
        <p:spPr>
          <a:xfrm>
            <a:off x="1043311" y="2193425"/>
            <a:ext cx="3819525" cy="714375"/>
          </a:xfrm>
          <a:prstGeom prst="rect">
            <a:avLst/>
          </a:prstGeom>
        </p:spPr>
      </p:pic>
      <p:pic>
        <p:nvPicPr>
          <p:cNvPr id="7" name="Picture 6"/>
          <p:cNvPicPr>
            <a:picLocks noChangeAspect="1"/>
          </p:cNvPicPr>
          <p:nvPr/>
        </p:nvPicPr>
        <p:blipFill>
          <a:blip r:embed="rId7"/>
          <a:stretch>
            <a:fillRect/>
          </a:stretch>
        </p:blipFill>
        <p:spPr>
          <a:xfrm>
            <a:off x="1143323" y="3047455"/>
            <a:ext cx="3619500" cy="58102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669280" y="2193425"/>
                <a:ext cx="6305440" cy="250646"/>
              </a:xfrm>
              <a:prstGeom prst="rect">
                <a:avLst/>
              </a:prstGeom>
              <a:noFill/>
            </p:spPr>
            <p:txBody>
              <a:bodyPr wrap="square" lIns="0" tIns="0" rIns="0" bIns="0" rtlCol="0">
                <a:spAutoFit/>
              </a:bodyPr>
              <a:lstStyle/>
              <a:p>
                <a14:m>
                  <m:oMath xmlns:m="http://schemas.openxmlformats.org/officeDocument/2006/math">
                    <m:sSup>
                      <m:sSupPr>
                        <m:ctrlPr>
                          <a:rPr lang="en-US" sz="1600" i="1" smtClean="0">
                            <a:latin typeface="Cambria Math" panose="02040503050406030204" pitchFamily="18" charset="0"/>
                          </a:rPr>
                        </m:ctrlPr>
                      </m:sSupPr>
                      <m:e>
                        <m:r>
                          <a:rPr lang="ro-RO" sz="1600">
                            <a:latin typeface="Cambria Math" panose="02040503050406030204" pitchFamily="18" charset="0"/>
                          </a:rPr>
                          <m:t>𝑃𝑎𝑟𝑎𝑚𝑒𝑡𝑟𝑢</m:t>
                        </m:r>
                        <m:r>
                          <a:rPr lang="ro-RO" sz="1600">
                            <a:latin typeface="Cambria Math" panose="02040503050406030204" pitchFamily="18" charset="0"/>
                          </a:rPr>
                          <m:t> </m:t>
                        </m:r>
                        <m:r>
                          <a:rPr lang="ro-RO" sz="1600">
                            <a:latin typeface="Cambria Math" panose="02040503050406030204" pitchFamily="18" charset="0"/>
                          </a:rPr>
                          <m:t>𝑐𝑎𝑙𝑖𝑏𝑟𝑎𝑡</m:t>
                        </m:r>
                        <m:r>
                          <a:rPr lang="ro-RO" sz="1600">
                            <a:latin typeface="Cambria Math" panose="02040503050406030204" pitchFamily="18" charset="0"/>
                          </a:rPr>
                          <m:t>: </m:t>
                        </m:r>
                        <m:r>
                          <m:rPr>
                            <m:sty m:val="p"/>
                          </m:rPr>
                          <a:rPr lang="el-GR" sz="1600">
                            <a:latin typeface="Cambria Math" panose="02040503050406030204" pitchFamily="18" charset="0"/>
                          </a:rPr>
                          <m:t>δ</m:t>
                        </m:r>
                      </m:e>
                      <m:sup>
                        <m:r>
                          <a:rPr lang="ro-RO" sz="1600">
                            <a:latin typeface="Cambria Math" panose="02040503050406030204" pitchFamily="18" charset="0"/>
                          </a:rPr>
                          <m:t>h</m:t>
                        </m:r>
                      </m:sup>
                    </m:sSup>
                  </m:oMath>
                </a14:m>
                <a:r>
                  <a:rPr lang="en-US" sz="1600" dirty="0" smtClean="0"/>
                  <a:t> </a:t>
                </a:r>
                <a:r>
                  <a:rPr lang="ro-RO" sz="1600" dirty="0" smtClean="0"/>
                  <a:t>=</a:t>
                </a:r>
                <a:r>
                  <a:rPr lang="en-US" sz="1600" dirty="0" smtClean="0"/>
                  <a:t> </a:t>
                </a:r>
                <a:r>
                  <a:rPr lang="ro-RO" sz="1600" dirty="0" smtClean="0"/>
                  <a:t>1% </a:t>
                </a:r>
                <a:r>
                  <a:rPr lang="en-US" sz="1600" dirty="0" smtClean="0"/>
                  <a:t> </a:t>
                </a:r>
                <a:r>
                  <a:rPr lang="ro-RO" sz="1600" dirty="0" smtClean="0"/>
                  <a:t>- </a:t>
                </a:r>
                <a:r>
                  <a:rPr lang="en-US" sz="1600" dirty="0" smtClean="0"/>
                  <a:t> </a:t>
                </a:r>
                <a:r>
                  <a:rPr lang="ro-RO" sz="1600" dirty="0" smtClean="0"/>
                  <a:t>deprecierea stocului de bunuri imobiliare</a:t>
                </a:r>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5669280" y="2193425"/>
                <a:ext cx="6305440" cy="250646"/>
              </a:xfrm>
              <a:prstGeom prst="rect">
                <a:avLst/>
              </a:prstGeom>
              <a:blipFill>
                <a:blip r:embed="rId8"/>
                <a:stretch>
                  <a:fillRect l="-1064" t="-24390" r="-677" b="-48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596128" y="2769030"/>
                <a:ext cx="6378593" cy="1593000"/>
              </a:xfrm>
              <a:prstGeom prst="rect">
                <a:avLst/>
              </a:prstGeom>
              <a:noFill/>
            </p:spPr>
            <p:txBody>
              <a:bodyPr wrap="square" rtlCol="0">
                <a:spAutoFit/>
              </a:bodyPr>
              <a:lstStyle/>
              <a:p>
                <a:r>
                  <a:rPr lang="ro-RO" sz="1600" dirty="0" smtClean="0">
                    <a:latin typeface="Cambria Math" panose="02040503050406030204" pitchFamily="18" charset="0"/>
                  </a:rPr>
                  <a:t>Parametrii estimați</a:t>
                </a:r>
                <a:r>
                  <a:rPr lang="en-US" sz="1600" dirty="0" smtClean="0">
                    <a:latin typeface="Cambria Math" panose="02040503050406030204" pitchFamily="18" charset="0"/>
                  </a:rPr>
                  <a:t>:</a:t>
                </a:r>
              </a:p>
              <a:p>
                <a:endParaRPr lang="ro-RO" sz="16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a:latin typeface="Cambria Math" panose="02040503050406030204" pitchFamily="18" charset="0"/>
                            </a:rPr>
                            <m:t>κ</m:t>
                          </m:r>
                        </m:e>
                        <m:sub>
                          <m:r>
                            <a:rPr lang="ro-RO" sz="1600" b="0" i="1" smtClean="0">
                              <a:latin typeface="Cambria Math" panose="02040503050406030204" pitchFamily="18" charset="0"/>
                            </a:rPr>
                            <m:t>𝑖h</m:t>
                          </m:r>
                        </m:sub>
                      </m:sSub>
                      <m:r>
                        <a:rPr lang="en-US" sz="1600" b="0" i="0" smtClean="0">
                          <a:latin typeface="Cambria Math" panose="02040503050406030204" pitchFamily="18" charset="0"/>
                        </a:rPr>
                        <m:t> −</m:t>
                      </m:r>
                      <m:r>
                        <m:rPr>
                          <m:sty m:val="p"/>
                        </m:rPr>
                        <a:rPr lang="ro-RO" sz="1600" b="0" i="0" smtClean="0">
                          <a:latin typeface="Cambria Math" panose="02040503050406030204" pitchFamily="18" charset="0"/>
                        </a:rPr>
                        <m:t>Costul</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de</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ajustare</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a</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investi</m:t>
                      </m:r>
                      <m:r>
                        <a:rPr lang="ro-RO" sz="1600" b="0" i="0" smtClean="0">
                          <a:latin typeface="Cambria Math" panose="02040503050406030204" pitchFamily="18" charset="0"/>
                        </a:rPr>
                        <m:t>ț</m:t>
                      </m:r>
                      <m:r>
                        <m:rPr>
                          <m:sty m:val="p"/>
                        </m:rPr>
                        <a:rPr lang="ro-RO" sz="1600" b="0" i="0" smtClean="0">
                          <a:latin typeface="Cambria Math" panose="02040503050406030204" pitchFamily="18" charset="0"/>
                        </a:rPr>
                        <m:t>iilor</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imobiliare</m:t>
                      </m:r>
                      <m:r>
                        <a:rPr lang="en-US" sz="1600" b="0" i="0" smtClean="0">
                          <a:latin typeface="Cambria Math" panose="02040503050406030204" pitchFamily="18" charset="0"/>
                        </a:rPr>
                        <m:t>−</m:t>
                      </m:r>
                      <m:r>
                        <m:rPr>
                          <m:sty m:val="p"/>
                        </m:rPr>
                        <a:rPr lang="ro-RO" sz="1600" b="0" i="0" smtClean="0">
                          <a:latin typeface="Cambria Math" panose="02040503050406030204" pitchFamily="18" charset="0"/>
                        </a:rPr>
                        <m:t>Gamma</m:t>
                      </m:r>
                      <m:r>
                        <a:rPr lang="ro-RO" sz="1600" b="0" i="0" smtClean="0">
                          <a:latin typeface="Cambria Math" panose="02040503050406030204" pitchFamily="18" charset="0"/>
                        </a:rPr>
                        <m:t>(0.1;0.05) </m:t>
                      </m:r>
                    </m:oMath>
                  </m:oMathPara>
                </a14:m>
                <a:endParaRPr lang="en-US" sz="1600" dirty="0" smtClean="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panose="02040503050406030204" pitchFamily="18" charset="0"/>
                            </a:rPr>
                            <m:t>ρ</m:t>
                          </m:r>
                        </m:e>
                        <m:sub>
                          <m:r>
                            <a:rPr lang="ro-RO" sz="1600" b="0" i="1" smtClean="0">
                              <a:latin typeface="Cambria Math" panose="02040503050406030204" pitchFamily="18" charset="0"/>
                            </a:rPr>
                            <m:t>𝑖h</m:t>
                          </m:r>
                        </m:sub>
                      </m:sSub>
                      <m:r>
                        <a:rPr lang="en-US" sz="1600">
                          <a:latin typeface="Cambria Math" panose="02040503050406030204" pitchFamily="18" charset="0"/>
                        </a:rPr>
                        <m:t> −</m:t>
                      </m:r>
                      <m:r>
                        <m:rPr>
                          <m:sty m:val="p"/>
                        </m:rPr>
                        <a:rPr lang="ro-RO" sz="1600" b="0" i="0" smtClean="0">
                          <a:latin typeface="Cambria Math" panose="02040503050406030204" pitchFamily="18" charset="0"/>
                        </a:rPr>
                        <m:t>parametru</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autoregresiv</m:t>
                      </m:r>
                      <m:r>
                        <a:rPr lang="ro-RO" sz="1600" b="0" i="0" smtClean="0">
                          <a:latin typeface="Cambria Math" panose="02040503050406030204" pitchFamily="18" charset="0"/>
                        </a:rPr>
                        <m:t> ș</m:t>
                      </m:r>
                      <m:r>
                        <m:rPr>
                          <m:sty m:val="p"/>
                        </m:rPr>
                        <a:rPr lang="ro-RO" sz="1600" b="0" i="0" smtClean="0">
                          <a:latin typeface="Cambria Math" panose="02040503050406030204" pitchFamily="18" charset="0"/>
                        </a:rPr>
                        <m:t>oc</m:t>
                      </m:r>
                      <m:r>
                        <a:rPr lang="ro-RO" sz="1600" b="0" i="0" smtClean="0">
                          <a:latin typeface="Cambria Math" panose="02040503050406030204" pitchFamily="18" charset="0"/>
                        </a:rPr>
                        <m:t> </m:t>
                      </m:r>
                      <m:sSubSup>
                        <m:sSubSupPr>
                          <m:ctrlPr>
                            <a:rPr lang="ro-RO" sz="1600" b="0" i="1" smtClean="0">
                              <a:latin typeface="Cambria Math" panose="02040503050406030204" pitchFamily="18" charset="0"/>
                            </a:rPr>
                          </m:ctrlPr>
                        </m:sSubSupPr>
                        <m:e>
                          <m:r>
                            <m:rPr>
                              <m:sty m:val="p"/>
                            </m:rPr>
                            <a:rPr lang="el-GR" sz="1600" b="0" i="1" smtClean="0">
                              <a:latin typeface="Cambria Math" panose="02040503050406030204" pitchFamily="18" charset="0"/>
                            </a:rPr>
                            <m:t>ε</m:t>
                          </m:r>
                        </m:e>
                        <m:sub>
                          <m:r>
                            <a:rPr lang="ro-RO" sz="1600" b="0" i="1" smtClean="0">
                              <a:latin typeface="Cambria Math" panose="02040503050406030204" pitchFamily="18" charset="0"/>
                            </a:rPr>
                            <m:t>𝑡</m:t>
                          </m:r>
                        </m:sub>
                        <m:sup>
                          <m:r>
                            <a:rPr lang="ro-RO" sz="1600" b="0" i="1" smtClean="0">
                              <a:latin typeface="Cambria Math" panose="02040503050406030204" pitchFamily="18" charset="0"/>
                            </a:rPr>
                            <m:t>𝑖h</m:t>
                          </m:r>
                        </m:sup>
                      </m:sSubSup>
                      <m:r>
                        <a:rPr lang="en-US" sz="1600">
                          <a:latin typeface="Cambria Math" panose="02040503050406030204" pitchFamily="18" charset="0"/>
                        </a:rPr>
                        <m:t>−</m:t>
                      </m:r>
                      <m:r>
                        <m:rPr>
                          <m:sty m:val="p"/>
                        </m:rPr>
                        <a:rPr lang="en-US" sz="1600">
                          <a:latin typeface="Cambria Math" panose="02040503050406030204" pitchFamily="18" charset="0"/>
                        </a:rPr>
                        <m:t>Beta</m:t>
                      </m:r>
                      <m:r>
                        <a:rPr lang="en-US" sz="1600">
                          <a:latin typeface="Cambria Math" panose="02040503050406030204" pitchFamily="18" charset="0"/>
                        </a:rPr>
                        <m:t> −0.1 −0.05 </m:t>
                      </m:r>
                    </m:oMath>
                  </m:oMathPara>
                </a14:m>
                <a:endParaRPr lang="en-US" sz="1600" dirty="0"/>
              </a:p>
              <a:p>
                <a:endParaRPr lang="en-US" sz="1600" dirty="0"/>
              </a:p>
              <a:p>
                <a:r>
                  <a:rPr lang="ro-RO" sz="1600" dirty="0" smtClean="0"/>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panose="02040503050406030204" pitchFamily="18" charset="0"/>
                          </a:rPr>
                          <m:t>σ</m:t>
                        </m:r>
                      </m:e>
                      <m:sub>
                        <m:r>
                          <m:rPr>
                            <m:sty m:val="p"/>
                          </m:rPr>
                          <a:rPr lang="el-GR" sz="1600" i="1">
                            <a:latin typeface="Cambria Math" panose="02040503050406030204" pitchFamily="18" charset="0"/>
                          </a:rPr>
                          <m:t>ν</m:t>
                        </m:r>
                        <m:r>
                          <a:rPr lang="en-US" sz="1600" i="1">
                            <a:latin typeface="Cambria Math" panose="02040503050406030204" pitchFamily="18" charset="0"/>
                          </a:rPr>
                          <m:t> </m:t>
                        </m:r>
                      </m:sub>
                    </m:sSub>
                  </m:oMath>
                </a14:m>
                <a:r>
                  <a:rPr lang="en-US" sz="1600" dirty="0"/>
                  <a:t> </a:t>
                </a:r>
                <a14:m>
                  <m:oMath xmlns:m="http://schemas.openxmlformats.org/officeDocument/2006/math">
                    <m:r>
                      <a:rPr lang="en-US" sz="1600">
                        <a:latin typeface="Cambria Math" panose="02040503050406030204" pitchFamily="18" charset="0"/>
                      </a:rPr>
                      <m:t>−</m:t>
                    </m:r>
                    <m:r>
                      <m:rPr>
                        <m:sty m:val="p"/>
                      </m:rPr>
                      <a:rPr lang="ro-RO" sz="1600" b="0" i="0" smtClean="0">
                        <a:latin typeface="Cambria Math" panose="02040503050406030204" pitchFamily="18" charset="0"/>
                      </a:rPr>
                      <m:t>devia</m:t>
                    </m:r>
                    <m:r>
                      <a:rPr lang="ro-RO" sz="1600" b="0" i="0" smtClean="0">
                        <a:latin typeface="Cambria Math" panose="02040503050406030204" pitchFamily="18" charset="0"/>
                      </a:rPr>
                      <m:t>ț</m:t>
                    </m:r>
                    <m:r>
                      <m:rPr>
                        <m:sty m:val="p"/>
                      </m:rPr>
                      <a:rPr lang="ro-RO" sz="1600" b="0" i="0" smtClean="0">
                        <a:latin typeface="Cambria Math" panose="02040503050406030204" pitchFamily="18" charset="0"/>
                      </a:rPr>
                      <m:t>ia</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standard</m:t>
                    </m:r>
                    <m:r>
                      <a:rPr lang="ro-RO" sz="1600" b="0" i="0" smtClean="0">
                        <a:latin typeface="Cambria Math" panose="02040503050406030204" pitchFamily="18" charset="0"/>
                      </a:rPr>
                      <m:t> </m:t>
                    </m:r>
                    <m:r>
                      <m:rPr>
                        <m:sty m:val="p"/>
                      </m:rPr>
                      <a:rPr lang="ro-RO" sz="1600" b="0" i="0" smtClean="0">
                        <a:latin typeface="Cambria Math" panose="02040503050406030204" pitchFamily="18" charset="0"/>
                      </a:rPr>
                      <m:t>a</m:t>
                    </m:r>
                    <m:r>
                      <a:rPr lang="ro-RO" sz="1600" b="0" i="0" smtClean="0">
                        <a:latin typeface="Cambria Math" panose="02040503050406030204" pitchFamily="18" charset="0"/>
                      </a:rPr>
                      <m:t> ș</m:t>
                    </m:r>
                    <m:r>
                      <m:rPr>
                        <m:sty m:val="p"/>
                      </m:rPr>
                      <a:rPr lang="ro-RO" sz="1600" b="0" i="0" smtClean="0">
                        <a:latin typeface="Cambria Math" panose="02040503050406030204" pitchFamily="18" charset="0"/>
                      </a:rPr>
                      <m:t>ocului</m:t>
                    </m:r>
                    <m:r>
                      <a:rPr lang="ro-RO" sz="1600" b="0" i="0" smtClean="0">
                        <a:latin typeface="Cambria Math" panose="02040503050406030204" pitchFamily="18" charset="0"/>
                      </a:rPr>
                      <m:t> </m:t>
                    </m:r>
                    <m:sSubSup>
                      <m:sSubSupPr>
                        <m:ctrlPr>
                          <a:rPr lang="ro-RO" sz="1600" i="1">
                            <a:latin typeface="Cambria Math" panose="02040503050406030204" pitchFamily="18" charset="0"/>
                          </a:rPr>
                        </m:ctrlPr>
                      </m:sSubSupPr>
                      <m:e>
                        <m:r>
                          <m:rPr>
                            <m:sty m:val="p"/>
                          </m:rPr>
                          <a:rPr lang="el-GR" sz="1600" i="1">
                            <a:latin typeface="Cambria Math" panose="02040503050406030204" pitchFamily="18" charset="0"/>
                          </a:rPr>
                          <m:t>ε</m:t>
                        </m:r>
                      </m:e>
                      <m:sub>
                        <m:r>
                          <a:rPr lang="ro-RO" sz="1600" i="1">
                            <a:latin typeface="Cambria Math" panose="02040503050406030204" pitchFamily="18" charset="0"/>
                          </a:rPr>
                          <m:t>𝑡</m:t>
                        </m:r>
                      </m:sub>
                      <m:sup>
                        <m:r>
                          <a:rPr lang="ro-RO" sz="1600" i="1">
                            <a:latin typeface="Cambria Math" panose="02040503050406030204" pitchFamily="18" charset="0"/>
                          </a:rPr>
                          <m:t>𝑖h</m:t>
                        </m:r>
                      </m:sup>
                    </m:sSubSup>
                    <m:r>
                      <a:rPr lang="en-US" sz="1600">
                        <a:latin typeface="Cambria Math" panose="02040503050406030204" pitchFamily="18" charset="0"/>
                      </a:rPr>
                      <m:t>−</m:t>
                    </m:r>
                    <m:r>
                      <m:rPr>
                        <m:sty m:val="p"/>
                      </m:rPr>
                      <a:rPr lang="en-US" sz="1600">
                        <a:latin typeface="Cambria Math" panose="02040503050406030204" pitchFamily="18" charset="0"/>
                      </a:rPr>
                      <m:t>Inv</m:t>
                    </m:r>
                    <m:r>
                      <a:rPr lang="en-US" sz="1600">
                        <a:latin typeface="Cambria Math" panose="02040503050406030204" pitchFamily="18" charset="0"/>
                      </a:rPr>
                      <m:t>. </m:t>
                    </m:r>
                    <m:r>
                      <m:rPr>
                        <m:sty m:val="p"/>
                      </m:rPr>
                      <a:rPr lang="en-US" sz="1600">
                        <a:latin typeface="Cambria Math" panose="02040503050406030204" pitchFamily="18" charset="0"/>
                      </a:rPr>
                      <m:t>Gamma</m:t>
                    </m:r>
                    <m:r>
                      <a:rPr lang="en-US" sz="1600">
                        <a:latin typeface="Cambria Math" panose="02040503050406030204" pitchFamily="18" charset="0"/>
                      </a:rPr>
                      <m:t> −0.01 −0.05 </m:t>
                    </m:r>
                  </m:oMath>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596128" y="2769030"/>
                <a:ext cx="6378593" cy="1593000"/>
              </a:xfrm>
              <a:prstGeom prst="rect">
                <a:avLst/>
              </a:prstGeom>
              <a:blipFill>
                <a:blip r:embed="rId9"/>
                <a:stretch>
                  <a:fillRect l="-478" t="-1527" b="-1145"/>
                </a:stretch>
              </a:blipFill>
            </p:spPr>
            <p:txBody>
              <a:bodyPr/>
              <a:lstStyle/>
              <a:p>
                <a:r>
                  <a:rPr lang="en-US">
                    <a:noFill/>
                  </a:rPr>
                  <a:t> </a:t>
                </a:r>
              </a:p>
            </p:txBody>
          </p:sp>
        </mc:Fallback>
      </mc:AlternateContent>
      <p:sp>
        <p:nvSpPr>
          <p:cNvPr id="41" name="Rectangle 40"/>
          <p:cNvSpPr/>
          <p:nvPr/>
        </p:nvSpPr>
        <p:spPr>
          <a:xfrm>
            <a:off x="370035" y="5010086"/>
            <a:ext cx="11451929" cy="1477328"/>
          </a:xfrm>
          <a:prstGeom prst="rect">
            <a:avLst/>
          </a:prstGeom>
        </p:spPr>
        <p:txBody>
          <a:bodyPr wrap="square">
            <a:spAutoFit/>
          </a:bodyPr>
          <a:lstStyle/>
          <a:p>
            <a:r>
              <a:rPr lang="ro-RO" dirty="0" smtClean="0"/>
              <a:t>În modelul original, autorii au considerat un parametru exogen </a:t>
            </a:r>
            <a:r>
              <a:rPr lang="el-GR" dirty="0" smtClean="0"/>
              <a:t>ν</a:t>
            </a:r>
            <a:r>
              <a:rPr lang="ro-RO" dirty="0" smtClean="0"/>
              <a:t>, setat la 9%, reprezentând cerința de capital la momentul respectiv.</a:t>
            </a:r>
          </a:p>
          <a:p>
            <a:endParaRPr lang="ro-RO" dirty="0" smtClean="0"/>
          </a:p>
          <a:p>
            <a:r>
              <a:rPr lang="ro-RO" dirty="0" smtClean="0"/>
              <a:t>Pentru a obține un șoc de politică </a:t>
            </a:r>
            <a:r>
              <a:rPr lang="ro-RO" dirty="0" err="1" smtClean="0"/>
              <a:t>macroprudențială</a:t>
            </a:r>
            <a:r>
              <a:rPr lang="ro-RO" dirty="0" smtClean="0"/>
              <a:t> și a urmării transmisiunea acestuia, este nevoie de </a:t>
            </a:r>
            <a:r>
              <a:rPr lang="ro-RO" dirty="0" err="1" smtClean="0"/>
              <a:t>endogenizarea</a:t>
            </a:r>
            <a:r>
              <a:rPr lang="ro-RO" dirty="0" smtClean="0"/>
              <a:t> parametrului </a:t>
            </a:r>
            <a:r>
              <a:rPr lang="el-GR" dirty="0" smtClean="0"/>
              <a:t>ν</a:t>
            </a:r>
            <a:r>
              <a:rPr lang="ro-RO" dirty="0" smtClean="0"/>
              <a:t>.</a:t>
            </a:r>
            <a:endParaRPr lang="en-US" dirty="0"/>
          </a:p>
        </p:txBody>
      </p:sp>
      <p:grpSp>
        <p:nvGrpSpPr>
          <p:cNvPr id="57" name="Google Shape;8246;p57"/>
          <p:cNvGrpSpPr/>
          <p:nvPr/>
        </p:nvGrpSpPr>
        <p:grpSpPr>
          <a:xfrm>
            <a:off x="94683" y="1273785"/>
            <a:ext cx="350166" cy="350198"/>
            <a:chOff x="1308631" y="1507830"/>
            <a:chExt cx="350166" cy="350198"/>
          </a:xfrm>
        </p:grpSpPr>
        <p:sp>
          <p:nvSpPr>
            <p:cNvPr id="58"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2" name="Google Shape;8246;p57"/>
          <p:cNvGrpSpPr/>
          <p:nvPr/>
        </p:nvGrpSpPr>
        <p:grpSpPr>
          <a:xfrm>
            <a:off x="86145" y="1843227"/>
            <a:ext cx="350166" cy="350198"/>
            <a:chOff x="1308631" y="1507830"/>
            <a:chExt cx="350166" cy="350198"/>
          </a:xfrm>
        </p:grpSpPr>
        <p:sp>
          <p:nvSpPr>
            <p:cNvPr id="63"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7" name="Google Shape;8246;p57"/>
          <p:cNvGrpSpPr/>
          <p:nvPr/>
        </p:nvGrpSpPr>
        <p:grpSpPr>
          <a:xfrm>
            <a:off x="64152" y="5010086"/>
            <a:ext cx="350166" cy="350198"/>
            <a:chOff x="1308631" y="1507830"/>
            <a:chExt cx="350166" cy="350198"/>
          </a:xfrm>
        </p:grpSpPr>
        <p:sp>
          <p:nvSpPr>
            <p:cNvPr id="68"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2" name="Google Shape;8246;p57"/>
          <p:cNvGrpSpPr/>
          <p:nvPr/>
        </p:nvGrpSpPr>
        <p:grpSpPr>
          <a:xfrm>
            <a:off x="64152" y="5857880"/>
            <a:ext cx="350166" cy="350198"/>
            <a:chOff x="1308631" y="1507830"/>
            <a:chExt cx="350166" cy="350198"/>
          </a:xfrm>
        </p:grpSpPr>
        <p:sp>
          <p:nvSpPr>
            <p:cNvPr id="73"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1030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Modificări aduse modelului (2)</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a:xfrm>
            <a:off x="8619836" y="6356350"/>
            <a:ext cx="2743200" cy="365125"/>
          </a:xfrm>
        </p:spPr>
        <p:txBody>
          <a:bodyPr/>
          <a:lstStyle/>
          <a:p>
            <a:fld id="{F085C319-2A17-464C-9235-2DDF74D28312}" type="slidenum">
              <a:rPr lang="ro-RO" smtClean="0"/>
              <a:t>11</a:t>
            </a:fld>
            <a:endParaRPr lang="ro-RO"/>
          </a:p>
        </p:txBody>
      </p:sp>
      <p:grpSp>
        <p:nvGrpSpPr>
          <p:cNvPr id="27" name="Google Shape;8246;p57"/>
          <p:cNvGrpSpPr/>
          <p:nvPr/>
        </p:nvGrpSpPr>
        <p:grpSpPr>
          <a:xfrm>
            <a:off x="143788" y="1225820"/>
            <a:ext cx="350166" cy="350198"/>
            <a:chOff x="1308631" y="1507830"/>
            <a:chExt cx="350166" cy="350198"/>
          </a:xfrm>
        </p:grpSpPr>
        <p:sp>
          <p:nvSpPr>
            <p:cNvPr id="28"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8" name="Google Shape;8246;p57"/>
          <p:cNvGrpSpPr/>
          <p:nvPr/>
        </p:nvGrpSpPr>
        <p:grpSpPr>
          <a:xfrm>
            <a:off x="143788" y="1780032"/>
            <a:ext cx="350166" cy="350198"/>
            <a:chOff x="1308631" y="1507830"/>
            <a:chExt cx="350166" cy="350198"/>
          </a:xfrm>
        </p:grpSpPr>
        <p:sp>
          <p:nvSpPr>
            <p:cNvPr id="49"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1" name="TextBox 20"/>
              <p:cNvSpPr txBox="1"/>
              <p:nvPr/>
            </p:nvSpPr>
            <p:spPr>
              <a:xfrm>
                <a:off x="526473" y="1183895"/>
                <a:ext cx="11065163" cy="5078313"/>
              </a:xfrm>
              <a:prstGeom prst="rect">
                <a:avLst/>
              </a:prstGeom>
              <a:noFill/>
            </p:spPr>
            <p:txBody>
              <a:bodyPr wrap="square" rtlCol="0">
                <a:spAutoFit/>
              </a:bodyPr>
              <a:lstStyle/>
              <a:p>
                <a:r>
                  <a:rPr lang="ro-RO" dirty="0" smtClean="0"/>
                  <a:t>Pentru </a:t>
                </a:r>
                <a:r>
                  <a:rPr lang="ro-RO" dirty="0" err="1" smtClean="0"/>
                  <a:t>endogenizarea</a:t>
                </a:r>
                <a:r>
                  <a:rPr lang="ro-RO" dirty="0" smtClean="0"/>
                  <a:t> parametrului </a:t>
                </a:r>
                <a:r>
                  <a:rPr lang="el-GR" dirty="0" smtClean="0"/>
                  <a:t>ν</a:t>
                </a:r>
                <a:r>
                  <a:rPr lang="ro-RO" dirty="0" smtClean="0"/>
                  <a:t> am urmat două opțiuni.</a:t>
                </a:r>
              </a:p>
              <a:p>
                <a:endParaRPr lang="en-US" dirty="0"/>
              </a:p>
              <a:p>
                <a:r>
                  <a:rPr lang="ro-RO" dirty="0" smtClean="0"/>
                  <a:t>Prima este dată de considerarea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𝑡</m:t>
                        </m:r>
                      </m:sub>
                    </m:sSub>
                  </m:oMath>
                </a14:m>
                <a:r>
                  <a:rPr lang="en-US" dirty="0" smtClean="0"/>
                  <a:t> </a:t>
                </a:r>
                <a:r>
                  <a:rPr lang="ro-RO" dirty="0" smtClean="0"/>
                  <a:t>a fi un</a:t>
                </a:r>
                <a:r>
                  <a:rPr lang="en-US" dirty="0" smtClean="0"/>
                  <a:t> </a:t>
                </a:r>
                <a:r>
                  <a:rPr lang="en-US" dirty="0" err="1" smtClean="0"/>
                  <a:t>proces</a:t>
                </a:r>
                <a:r>
                  <a:rPr lang="en-US" dirty="0" smtClean="0"/>
                  <a:t> </a:t>
                </a:r>
                <a:r>
                  <a:rPr lang="en-US" dirty="0" err="1" smtClean="0"/>
                  <a:t>ba</a:t>
                </a:r>
                <a:r>
                  <a:rPr lang="ro-RO" dirty="0" err="1" smtClean="0"/>
                  <a:t>zat</a:t>
                </a:r>
                <a:r>
                  <a:rPr lang="ro-RO" dirty="0" smtClean="0"/>
                  <a:t> pe</a:t>
                </a:r>
                <a:r>
                  <a:rPr lang="en-US" dirty="0" smtClean="0"/>
                  <a:t> </a:t>
                </a:r>
                <a:r>
                  <a:rPr lang="ro-RO" dirty="0" smtClean="0"/>
                  <a:t>o țintă de capital exogenă</a:t>
                </a:r>
                <a:r>
                  <a:rPr lang="en-US" dirty="0" smtClean="0"/>
                  <a:t> </a:t>
                </a:r>
                <a14:m>
                  <m:oMath xmlns:m="http://schemas.openxmlformats.org/officeDocument/2006/math">
                    <m:sSup>
                      <m:sSupPr>
                        <m:ctrlPr>
                          <a:rPr lang="en-US" i="1" smtClean="0">
                            <a:latin typeface="Cambria Math" panose="02040503050406030204" pitchFamily="18" charset="0"/>
                          </a:rPr>
                        </m:ctrlPr>
                      </m:sSupPr>
                      <m:e>
                        <m:r>
                          <m:rPr>
                            <m:sty m:val="p"/>
                          </m:rPr>
                          <a:rPr lang="el-GR" i="1" smtClean="0">
                            <a:latin typeface="Cambria Math" panose="02040503050406030204" pitchFamily="18" charset="0"/>
                          </a:rPr>
                          <m:t>ν</m:t>
                        </m:r>
                      </m:e>
                      <m:sup>
                        <m:r>
                          <a:rPr lang="en-US" b="0" i="1" smtClean="0">
                            <a:latin typeface="Cambria Math" panose="02040503050406030204" pitchFamily="18" charset="0"/>
                          </a:rPr>
                          <m:t>𝑠𝑠</m:t>
                        </m:r>
                      </m:sup>
                    </m:sSup>
                  </m:oMath>
                </a14:m>
                <a:r>
                  <a:rPr lang="en-US" dirty="0" smtClean="0"/>
                  <a:t> </a:t>
                </a:r>
                <a:r>
                  <a:rPr lang="ro-RO" dirty="0" smtClean="0"/>
                  <a:t>cu un șoc temporar</a:t>
                </a:r>
                <a:r>
                  <a:rPr lang="en-US" dirty="0" smtClean="0"/>
                  <a:t>.</a:t>
                </a:r>
              </a:p>
              <a:p>
                <a:endParaRPr lang="en-US" dirty="0"/>
              </a:p>
              <a:p>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m:rPr>
                                <m:sty m:val="p"/>
                              </m:rPr>
                              <a:rPr lang="el-GR" b="0" i="1" smtClean="0">
                                <a:latin typeface="Cambria Math" panose="02040503050406030204" pitchFamily="18" charset="0"/>
                              </a:rPr>
                              <m:t>ρ</m:t>
                            </m:r>
                          </m:e>
                          <m:sup>
                            <m:r>
                              <m:rPr>
                                <m:sty m:val="p"/>
                              </m:rPr>
                              <a:rPr lang="el-GR" b="0" i="1" smtClean="0">
                                <a:latin typeface="Cambria Math" panose="02040503050406030204" pitchFamily="18" charset="0"/>
                              </a:rPr>
                              <m:t>ν</m:t>
                            </m:r>
                          </m:sup>
                        </m:sSup>
                      </m:e>
                    </m:d>
                    <m:sSup>
                      <m:sSupPr>
                        <m:ctrlPr>
                          <a:rPr lang="en-US" b="0" i="1" smtClean="0">
                            <a:latin typeface="Cambria Math" panose="02040503050406030204" pitchFamily="18" charset="0"/>
                          </a:rPr>
                        </m:ctrlPr>
                      </m:sSupPr>
                      <m:e>
                        <m:r>
                          <m:rPr>
                            <m:sty m:val="p"/>
                          </m:rPr>
                          <a:rPr lang="el-GR" b="0" i="1" smtClean="0">
                            <a:latin typeface="Cambria Math" panose="02040503050406030204" pitchFamily="18" charset="0"/>
                          </a:rPr>
                          <m:t>ν</m:t>
                        </m:r>
                      </m:e>
                      <m:sup>
                        <m:r>
                          <a:rPr lang="en-US" b="0" i="1" smtClean="0">
                            <a:latin typeface="Cambria Math" panose="02040503050406030204" pitchFamily="18" charset="0"/>
                          </a:rPr>
                          <m:t>𝑠𝑠</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l-GR" b="0" i="1" smtClean="0">
                            <a:latin typeface="Cambria Math" panose="02040503050406030204" pitchFamily="18" charset="0"/>
                          </a:rPr>
                          <m:t>ε</m:t>
                        </m:r>
                      </m:e>
                      <m:sub>
                        <m:r>
                          <a:rPr lang="en-US" b="0" i="1" smtClean="0">
                            <a:latin typeface="Cambria Math" panose="02040503050406030204" pitchFamily="18" charset="0"/>
                          </a:rPr>
                          <m:t>𝑡</m:t>
                        </m:r>
                      </m:sub>
                      <m:sup>
                        <m:r>
                          <m:rPr>
                            <m:sty m:val="p"/>
                          </m:rPr>
                          <a:rPr lang="el-GR" b="0" i="1" smtClean="0">
                            <a:latin typeface="Cambria Math" panose="02040503050406030204" pitchFamily="18" charset="0"/>
                          </a:rPr>
                          <m:t>ν</m:t>
                        </m:r>
                      </m:sup>
                    </m:sSubSup>
                  </m:oMath>
                </a14:m>
                <a:r>
                  <a:rPr lang="en-US" dirty="0" smtClean="0"/>
                  <a:t> , </a:t>
                </a:r>
                <a14:m>
                  <m:oMath xmlns:m="http://schemas.openxmlformats.org/officeDocument/2006/math">
                    <m:sSubSup>
                      <m:sSubSupPr>
                        <m:ctrlPr>
                          <a:rPr lang="en-US" i="1">
                            <a:latin typeface="Cambria Math" panose="02040503050406030204" pitchFamily="18" charset="0"/>
                          </a:rPr>
                        </m:ctrlPr>
                      </m:sSubSupPr>
                      <m:e>
                        <m:r>
                          <m:rPr>
                            <m:sty m:val="p"/>
                          </m:rPr>
                          <a:rPr lang="el-GR" i="1">
                            <a:latin typeface="Cambria Math" panose="02040503050406030204" pitchFamily="18" charset="0"/>
                          </a:rPr>
                          <m:t>ε</m:t>
                        </m:r>
                      </m:e>
                      <m:sub>
                        <m:r>
                          <a:rPr lang="en-US" i="1">
                            <a:latin typeface="Cambria Math" panose="02040503050406030204" pitchFamily="18" charset="0"/>
                          </a:rPr>
                          <m:t>𝑡</m:t>
                        </m:r>
                      </m:sub>
                      <m:sup>
                        <m:r>
                          <m:rPr>
                            <m:sty m:val="p"/>
                          </m:rPr>
                          <a:rPr lang="el-GR" i="1">
                            <a:latin typeface="Cambria Math" panose="02040503050406030204" pitchFamily="18" charset="0"/>
                          </a:rPr>
                          <m:t>ν</m:t>
                        </m:r>
                      </m:sup>
                    </m:sSubSup>
                    <m:r>
                      <a:rPr lang="el-G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m:rPr>
                            <m:sty m:val="p"/>
                          </m:rPr>
                          <a:rPr lang="el-GR" b="0" i="1" smtClean="0">
                            <a:latin typeface="Cambria Math" panose="02040503050406030204" pitchFamily="18" charset="0"/>
                            <a:ea typeface="Cambria Math" panose="02040503050406030204" pitchFamily="18" charset="0"/>
                          </a:rPr>
                          <m:t>ν</m:t>
                        </m:r>
                      </m:sub>
                    </m:sSub>
                  </m:oMath>
                </a14:m>
                <a:r>
                  <a:rPr lang="en-US" dirty="0" smtClean="0"/>
                  <a:t>)</a:t>
                </a:r>
              </a:p>
              <a:p>
                <a:endParaRPr lang="en-US" dirty="0"/>
              </a:p>
              <a:p>
                <a:pPr marL="285750" indent="-285750">
                  <a:buFont typeface="Arial" panose="020B0604020202020204" pitchFamily="34" charset="0"/>
                  <a:buChar char="•"/>
                </a:pPr>
                <a:r>
                  <a:rPr lang="en-US" dirty="0" smtClean="0"/>
                  <a:t> </a:t>
                </a: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ν</m:t>
                        </m:r>
                      </m:e>
                      <m:sup>
                        <m:r>
                          <a:rPr lang="en-US" i="1">
                            <a:latin typeface="Cambria Math" panose="02040503050406030204" pitchFamily="18" charset="0"/>
                          </a:rPr>
                          <m:t>𝑠𝑠</m:t>
                        </m:r>
                      </m:sup>
                    </m:sSup>
                  </m:oMath>
                </a14:m>
                <a:r>
                  <a:rPr lang="en-US" dirty="0" smtClean="0"/>
                  <a:t> </a:t>
                </a:r>
                <a:r>
                  <a:rPr lang="ro-RO" dirty="0" smtClean="0"/>
                  <a:t>poate fi interpretat ca o țintă maximală setată de autoritate, de la care băncile au un anumit spațiu de manevră dar trebuie să stea aproape de ea.</a:t>
                </a:r>
              </a:p>
              <a:p>
                <a:pPr marL="285750" indent="-28575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rPr>
                        </m:ctrlPr>
                      </m:sSubSupPr>
                      <m:e>
                        <m:r>
                          <m:rPr>
                            <m:sty m:val="p"/>
                          </m:rPr>
                          <a:rPr lang="el-GR" i="1">
                            <a:latin typeface="Cambria Math" panose="02040503050406030204" pitchFamily="18" charset="0"/>
                          </a:rPr>
                          <m:t>ε</m:t>
                        </m:r>
                      </m:e>
                      <m:sub>
                        <m:r>
                          <a:rPr lang="en-US" i="1">
                            <a:latin typeface="Cambria Math" panose="02040503050406030204" pitchFamily="18" charset="0"/>
                          </a:rPr>
                          <m:t>𝑡</m:t>
                        </m:r>
                      </m:sub>
                      <m:sup>
                        <m:r>
                          <m:rPr>
                            <m:sty m:val="p"/>
                          </m:rPr>
                          <a:rPr lang="el-GR" i="1">
                            <a:latin typeface="Cambria Math" panose="02040503050406030204" pitchFamily="18" charset="0"/>
                          </a:rPr>
                          <m:t>ν</m:t>
                        </m:r>
                      </m:sup>
                    </m:sSubSup>
                  </m:oMath>
                </a14:m>
                <a:r>
                  <a:rPr lang="en-US" dirty="0" smtClean="0"/>
                  <a:t>  </a:t>
                </a:r>
                <a:r>
                  <a:rPr lang="ro-RO" dirty="0" smtClean="0"/>
                  <a:t>poate fi interpretat ca o cerință temporară de a ține mai mult capital.</a:t>
                </a:r>
              </a:p>
              <a:p>
                <a:endParaRPr lang="ro-RO" dirty="0" smtClean="0"/>
              </a:p>
              <a:p>
                <a:r>
                  <a:rPr lang="ro-RO" dirty="0" smtClean="0"/>
                  <a:t>O autoritate </a:t>
                </a:r>
                <a:r>
                  <a:rPr lang="ro-RO" dirty="0" err="1" smtClean="0"/>
                  <a:t>macroproprudențială</a:t>
                </a:r>
                <a:r>
                  <a:rPr lang="ro-RO" dirty="0" smtClean="0"/>
                  <a:t> poate majora permanent </a:t>
                </a: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ν</m:t>
                        </m:r>
                      </m:e>
                      <m:sup>
                        <m:r>
                          <a:rPr lang="en-US" i="1">
                            <a:latin typeface="Cambria Math" panose="02040503050406030204" pitchFamily="18" charset="0"/>
                          </a:rPr>
                          <m:t>𝑠𝑠</m:t>
                        </m:r>
                      </m:sup>
                    </m:sSup>
                  </m:oMath>
                </a14:m>
                <a:r>
                  <a:rPr lang="ro-RO" dirty="0" smtClean="0"/>
                  <a:t> sau poate produce un șoc în cerința de capital. </a:t>
                </a:r>
              </a:p>
              <a:p>
                <a:endParaRPr lang="en-US" dirty="0"/>
              </a:p>
              <a:p>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ν</m:t>
                        </m:r>
                      </m:e>
                      <m:sup>
                        <m:r>
                          <a:rPr lang="en-US" i="1">
                            <a:latin typeface="Cambria Math" panose="02040503050406030204" pitchFamily="18" charset="0"/>
                          </a:rPr>
                          <m:t>𝑠𝑠</m:t>
                        </m:r>
                      </m:sup>
                    </m:sSup>
                  </m:oMath>
                </a14:m>
                <a:r>
                  <a:rPr lang="en-US" dirty="0" smtClean="0"/>
                  <a:t>= 16% (8% minimum Pillar 1 + 2-4% Pillar 2 + 2.5% Capital Conservation Buffer + Management Buffer)</a:t>
                </a:r>
                <a:endParaRPr lang="ro-RO" dirty="0" smtClean="0"/>
              </a:p>
              <a:p>
                <a:endParaRPr lang="ro-RO" dirty="0"/>
              </a:p>
              <a:p>
                <a:r>
                  <a:rPr lang="ro-RO" dirty="0" smtClean="0"/>
                  <a:t>O a doua specificație este cea în care setarea politicii </a:t>
                </a:r>
                <a:r>
                  <a:rPr lang="ro-RO" dirty="0" err="1" smtClean="0"/>
                  <a:t>macroprudențiale</a:t>
                </a:r>
                <a:r>
                  <a:rPr lang="ro-RO" dirty="0" smtClean="0"/>
                  <a:t> se realizează în funcție de o regulă </a:t>
                </a:r>
                <a:r>
                  <a:rPr lang="ro-RO" dirty="0" err="1" smtClean="0"/>
                  <a:t>anticiclică</a:t>
                </a:r>
                <a:r>
                  <a:rPr lang="ro-RO" dirty="0" smtClean="0"/>
                  <a:t>, legată de starea indicatorului credit/PIB, similar cu recomandările privind calibrarea </a:t>
                </a:r>
                <a:r>
                  <a:rPr lang="ro-RO" dirty="0" err="1" smtClean="0"/>
                  <a:t>CCyB</a:t>
                </a:r>
                <a:r>
                  <a:rPr lang="ro-RO" dirty="0" smtClean="0"/>
                  <a:t>.</a:t>
                </a:r>
              </a:p>
              <a:p>
                <a:endParaRPr lang="en-US" dirty="0"/>
              </a:p>
              <a:p>
                <a:r>
                  <a:rPr lang="en-US" dirty="0" smtClean="0"/>
                  <a:t> </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26473" y="1183895"/>
                <a:ext cx="11065163" cy="5078313"/>
              </a:xfrm>
              <a:prstGeom prst="rect">
                <a:avLst/>
              </a:prstGeom>
              <a:blipFill>
                <a:blip r:embed="rId6"/>
                <a:stretch>
                  <a:fillRect l="-441" t="-600" r="-716"/>
                </a:stretch>
              </a:blipFill>
            </p:spPr>
            <p:txBody>
              <a:bodyPr/>
              <a:lstStyle/>
              <a:p>
                <a:r>
                  <a:rPr lang="en-US">
                    <a:noFill/>
                  </a:rPr>
                  <a:t> </a:t>
                </a:r>
              </a:p>
            </p:txBody>
          </p:sp>
        </mc:Fallback>
      </mc:AlternateContent>
      <p:grpSp>
        <p:nvGrpSpPr>
          <p:cNvPr id="34" name="Google Shape;8246;p57"/>
          <p:cNvGrpSpPr/>
          <p:nvPr/>
        </p:nvGrpSpPr>
        <p:grpSpPr>
          <a:xfrm>
            <a:off x="121795" y="5112349"/>
            <a:ext cx="350166" cy="350198"/>
            <a:chOff x="1308631" y="1507830"/>
            <a:chExt cx="350166" cy="350198"/>
          </a:xfrm>
        </p:grpSpPr>
        <p:sp>
          <p:nvSpPr>
            <p:cNvPr id="35"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9" name="Google Shape;8246;p57"/>
          <p:cNvGrpSpPr/>
          <p:nvPr/>
        </p:nvGrpSpPr>
        <p:grpSpPr>
          <a:xfrm>
            <a:off x="143788" y="3928690"/>
            <a:ext cx="350166" cy="350198"/>
            <a:chOff x="1308631" y="1507830"/>
            <a:chExt cx="350166" cy="350198"/>
          </a:xfrm>
        </p:grpSpPr>
        <p:sp>
          <p:nvSpPr>
            <p:cNvPr id="40"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 name="Google Shape;8246;p57"/>
          <p:cNvGrpSpPr/>
          <p:nvPr/>
        </p:nvGrpSpPr>
        <p:grpSpPr>
          <a:xfrm>
            <a:off x="132936" y="4477409"/>
            <a:ext cx="350166" cy="350198"/>
            <a:chOff x="1308631" y="1507830"/>
            <a:chExt cx="350166" cy="350198"/>
          </a:xfrm>
        </p:grpSpPr>
        <p:sp>
          <p:nvSpPr>
            <p:cNvPr id="55"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59" name="Picture 58"/>
          <p:cNvPicPr>
            <a:picLocks noChangeAspect="1"/>
          </p:cNvPicPr>
          <p:nvPr/>
        </p:nvPicPr>
        <p:blipFill>
          <a:blip r:embed="rId7"/>
          <a:stretch>
            <a:fillRect/>
          </a:stretch>
        </p:blipFill>
        <p:spPr>
          <a:xfrm>
            <a:off x="424705" y="5708188"/>
            <a:ext cx="3485417" cy="86110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079422" y="5969739"/>
                <a:ext cx="1069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Φ</m:t>
                          </m:r>
                        </m:e>
                        <m:sub>
                          <m:r>
                            <m:rPr>
                              <m:sty m:val="p"/>
                            </m:rPr>
                            <a:rPr lang="el-GR" i="1">
                              <a:latin typeface="Cambria Math" panose="02040503050406030204" pitchFamily="18" charset="0"/>
                            </a:rPr>
                            <m:t>ν</m:t>
                          </m:r>
                        </m:sub>
                      </m:sSub>
                      <m:r>
                        <a:rPr lang="ro-RO" b="0" i="1" smtClean="0">
                          <a:latin typeface="Cambria Math" panose="02040503050406030204" pitchFamily="18" charset="0"/>
                        </a:rPr>
                        <m:t>=0.25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79422" y="5969739"/>
                <a:ext cx="1069139" cy="276999"/>
              </a:xfrm>
              <a:prstGeom prst="rect">
                <a:avLst/>
              </a:prstGeom>
              <a:blipFill>
                <a:blip r:embed="rId8"/>
                <a:stretch>
                  <a:fillRect l="-4545" r="-5114" b="-10870"/>
                </a:stretch>
              </a:blipFill>
            </p:spPr>
            <p:txBody>
              <a:bodyPr/>
              <a:lstStyle/>
              <a:p>
                <a:r>
                  <a:rPr lang="en-US">
                    <a:noFill/>
                  </a:rPr>
                  <a:t> </a:t>
                </a:r>
              </a:p>
            </p:txBody>
          </p:sp>
        </mc:Fallback>
      </mc:AlternateContent>
      <p:sp>
        <p:nvSpPr>
          <p:cNvPr id="6" name="TextBox 5"/>
          <p:cNvSpPr txBox="1"/>
          <p:nvPr/>
        </p:nvSpPr>
        <p:spPr>
          <a:xfrm>
            <a:off x="5148561" y="5912636"/>
            <a:ext cx="6348901" cy="646331"/>
          </a:xfrm>
          <a:prstGeom prst="rect">
            <a:avLst/>
          </a:prstGeom>
          <a:noFill/>
        </p:spPr>
        <p:txBody>
          <a:bodyPr wrap="square" rtlCol="0">
            <a:spAutoFit/>
          </a:bodyPr>
          <a:lstStyle/>
          <a:p>
            <a:r>
              <a:rPr lang="ro-RO" dirty="0"/>
              <a:t>a</a:t>
            </a:r>
            <a:r>
              <a:rPr lang="ro-RO" dirty="0" smtClean="0"/>
              <a:t>stfel încât o deviație de 10% a credit/PIB să corespundă cu o majorare cu 2.5 </a:t>
            </a:r>
            <a:r>
              <a:rPr lang="ro-RO" dirty="0" err="1" smtClean="0"/>
              <a:t>p.p.</a:t>
            </a:r>
            <a:r>
              <a:rPr lang="ro-RO" dirty="0" smtClean="0"/>
              <a:t> a țintei de capital.</a:t>
            </a:r>
            <a:endParaRPr lang="en-US" dirty="0"/>
          </a:p>
        </p:txBody>
      </p:sp>
    </p:spTree>
    <p:extLst>
      <p:ext uri="{BB962C8B-B14F-4D97-AF65-F5344CB8AC3E}">
        <p14:creationId xmlns:p14="http://schemas.microsoft.com/office/powerpoint/2010/main" val="21262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23220"/>
          </a:xfrm>
          <a:prstGeom prst="rect">
            <a:avLst/>
          </a:prstGeom>
          <a:noFill/>
        </p:spPr>
        <p:txBody>
          <a:bodyPr wrap="square" rtlCol="0">
            <a:spAutoFit/>
          </a:bodyPr>
          <a:lstStyle/>
          <a:p>
            <a:r>
              <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Seriile de date utilizate pentru </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Roma</a:t>
            </a:r>
            <a:r>
              <a:rPr lang="ro-RO"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nia</a:t>
            </a:r>
            <a:endPar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12</a:t>
            </a:fld>
            <a:endParaRPr lang="ro-RO"/>
          </a:p>
        </p:txBody>
      </p:sp>
      <p:sp>
        <p:nvSpPr>
          <p:cNvPr id="6" name="TextBox 5"/>
          <p:cNvSpPr txBox="1"/>
          <p:nvPr/>
        </p:nvSpPr>
        <p:spPr>
          <a:xfrm>
            <a:off x="249546" y="1055238"/>
            <a:ext cx="11104253" cy="369332"/>
          </a:xfrm>
          <a:prstGeom prst="rect">
            <a:avLst/>
          </a:prstGeom>
          <a:noFill/>
        </p:spPr>
        <p:txBody>
          <a:bodyPr wrap="square" rtlCol="0">
            <a:spAutoFit/>
          </a:bodyPr>
          <a:lstStyle/>
          <a:p>
            <a:r>
              <a:rPr lang="ro-RO" dirty="0" err="1" smtClean="0"/>
              <a:t>Perioa</a:t>
            </a:r>
            <a:r>
              <a:rPr lang="en-US" dirty="0" smtClean="0"/>
              <a:t>d</a:t>
            </a:r>
            <a:r>
              <a:rPr lang="ro-RO" dirty="0" smtClean="0"/>
              <a:t>a: 2007 Q1 – 202</a:t>
            </a:r>
            <a:r>
              <a:rPr lang="en-US" dirty="0" smtClean="0"/>
              <a:t>2</a:t>
            </a:r>
            <a:r>
              <a:rPr lang="ro-RO" dirty="0" smtClean="0"/>
              <a:t> Q4</a:t>
            </a:r>
            <a:r>
              <a:rPr lang="en-US" dirty="0" smtClean="0"/>
              <a:t>. </a:t>
            </a:r>
            <a:r>
              <a:rPr lang="ro-RO" dirty="0" smtClean="0"/>
              <a:t>Toate seriile nominale au fost </a:t>
            </a:r>
            <a:r>
              <a:rPr lang="ro-RO" dirty="0" err="1" smtClean="0"/>
              <a:t>desezonalizate</a:t>
            </a:r>
            <a:r>
              <a:rPr lang="ro-RO" dirty="0" smtClean="0"/>
              <a:t> și ajustate cu </a:t>
            </a:r>
            <a:r>
              <a:rPr lang="ro-RO" dirty="0" err="1" smtClean="0"/>
              <a:t>deflatorul</a:t>
            </a:r>
            <a:r>
              <a:rPr lang="ro-RO" dirty="0" smtClean="0"/>
              <a:t> PIB </a:t>
            </a:r>
            <a:r>
              <a:rPr lang="en-US" dirty="0" smtClean="0"/>
              <a:t>(Pfeifer 2014). </a:t>
            </a:r>
            <a:endParaRPr lang="en-US" sz="1400" dirty="0"/>
          </a:p>
        </p:txBody>
      </p:sp>
      <p:graphicFrame>
        <p:nvGraphicFramePr>
          <p:cNvPr id="22" name="Chart 21"/>
          <p:cNvGraphicFramePr>
            <a:graphicFrameLocks/>
          </p:cNvGraphicFramePr>
          <p:nvPr>
            <p:extLst>
              <p:ext uri="{D42A27DB-BD31-4B8C-83A1-F6EECF244321}">
                <p14:modId xmlns:p14="http://schemas.microsoft.com/office/powerpoint/2010/main" val="604391638"/>
              </p:ext>
            </p:extLst>
          </p:nvPr>
        </p:nvGraphicFramePr>
        <p:xfrm>
          <a:off x="245660" y="1396356"/>
          <a:ext cx="2743200" cy="1828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a:graphicFrameLocks/>
          </p:cNvGraphicFramePr>
          <p:nvPr>
            <p:extLst>
              <p:ext uri="{D42A27DB-BD31-4B8C-83A1-F6EECF244321}">
                <p14:modId xmlns:p14="http://schemas.microsoft.com/office/powerpoint/2010/main" val="481514741"/>
              </p:ext>
            </p:extLst>
          </p:nvPr>
        </p:nvGraphicFramePr>
        <p:xfrm>
          <a:off x="2988860" y="1396356"/>
          <a:ext cx="2743200" cy="1828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p:cNvGraphicFramePr>
            <a:graphicFrameLocks/>
          </p:cNvGraphicFramePr>
          <p:nvPr>
            <p:extLst>
              <p:ext uri="{D42A27DB-BD31-4B8C-83A1-F6EECF244321}">
                <p14:modId xmlns:p14="http://schemas.microsoft.com/office/powerpoint/2010/main" val="169405800"/>
              </p:ext>
            </p:extLst>
          </p:nvPr>
        </p:nvGraphicFramePr>
        <p:xfrm>
          <a:off x="5555673" y="1396356"/>
          <a:ext cx="2743200" cy="1828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p:cNvGraphicFramePr>
            <a:graphicFrameLocks/>
          </p:cNvGraphicFramePr>
          <p:nvPr>
            <p:extLst>
              <p:ext uri="{D42A27DB-BD31-4B8C-83A1-F6EECF244321}">
                <p14:modId xmlns:p14="http://schemas.microsoft.com/office/powerpoint/2010/main" val="3724973965"/>
              </p:ext>
            </p:extLst>
          </p:nvPr>
        </p:nvGraphicFramePr>
        <p:xfrm>
          <a:off x="8298873" y="1396356"/>
          <a:ext cx="2743200" cy="1828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29"/>
          <p:cNvGraphicFramePr>
            <a:graphicFrameLocks/>
          </p:cNvGraphicFramePr>
          <p:nvPr>
            <p:extLst>
              <p:ext uri="{D42A27DB-BD31-4B8C-83A1-F6EECF244321}">
                <p14:modId xmlns:p14="http://schemas.microsoft.com/office/powerpoint/2010/main" val="2459587865"/>
              </p:ext>
            </p:extLst>
          </p:nvPr>
        </p:nvGraphicFramePr>
        <p:xfrm>
          <a:off x="339086" y="3284543"/>
          <a:ext cx="2743200" cy="1828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Chart 30"/>
          <p:cNvGraphicFramePr>
            <a:graphicFrameLocks/>
          </p:cNvGraphicFramePr>
          <p:nvPr>
            <p:extLst>
              <p:ext uri="{D42A27DB-BD31-4B8C-83A1-F6EECF244321}">
                <p14:modId xmlns:p14="http://schemas.microsoft.com/office/powerpoint/2010/main" val="399882490"/>
              </p:ext>
            </p:extLst>
          </p:nvPr>
        </p:nvGraphicFramePr>
        <p:xfrm>
          <a:off x="3040723" y="3284543"/>
          <a:ext cx="2743200" cy="1828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2" name="Chart 31"/>
          <p:cNvGraphicFramePr>
            <a:graphicFrameLocks/>
          </p:cNvGraphicFramePr>
          <p:nvPr>
            <p:extLst>
              <p:ext uri="{D42A27DB-BD31-4B8C-83A1-F6EECF244321}">
                <p14:modId xmlns:p14="http://schemas.microsoft.com/office/powerpoint/2010/main" val="1516489584"/>
              </p:ext>
            </p:extLst>
          </p:nvPr>
        </p:nvGraphicFramePr>
        <p:xfrm>
          <a:off x="5680363" y="3284543"/>
          <a:ext cx="2743200" cy="1828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3" name="Chart 32"/>
          <p:cNvGraphicFramePr>
            <a:graphicFrameLocks/>
          </p:cNvGraphicFramePr>
          <p:nvPr>
            <p:extLst>
              <p:ext uri="{D42A27DB-BD31-4B8C-83A1-F6EECF244321}">
                <p14:modId xmlns:p14="http://schemas.microsoft.com/office/powerpoint/2010/main" val="2571729893"/>
              </p:ext>
            </p:extLst>
          </p:nvPr>
        </p:nvGraphicFramePr>
        <p:xfrm>
          <a:off x="8393030" y="3284543"/>
          <a:ext cx="2743200" cy="1828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4" name="Chart 33"/>
          <p:cNvGraphicFramePr>
            <a:graphicFrameLocks/>
          </p:cNvGraphicFramePr>
          <p:nvPr>
            <p:extLst>
              <p:ext uri="{D42A27DB-BD31-4B8C-83A1-F6EECF244321}">
                <p14:modId xmlns:p14="http://schemas.microsoft.com/office/powerpoint/2010/main" val="2473106592"/>
              </p:ext>
            </p:extLst>
          </p:nvPr>
        </p:nvGraphicFramePr>
        <p:xfrm>
          <a:off x="261010" y="5056812"/>
          <a:ext cx="2743200" cy="1828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5" name="Chart 34"/>
          <p:cNvGraphicFramePr>
            <a:graphicFrameLocks/>
          </p:cNvGraphicFramePr>
          <p:nvPr>
            <p:extLst>
              <p:ext uri="{D42A27DB-BD31-4B8C-83A1-F6EECF244321}">
                <p14:modId xmlns:p14="http://schemas.microsoft.com/office/powerpoint/2010/main" val="1769999696"/>
              </p:ext>
            </p:extLst>
          </p:nvPr>
        </p:nvGraphicFramePr>
        <p:xfrm>
          <a:off x="3051753" y="5056812"/>
          <a:ext cx="2743200" cy="1828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6" name="Chart 35"/>
          <p:cNvGraphicFramePr>
            <a:graphicFrameLocks/>
          </p:cNvGraphicFramePr>
          <p:nvPr>
            <p:extLst>
              <p:ext uri="{D42A27DB-BD31-4B8C-83A1-F6EECF244321}">
                <p14:modId xmlns:p14="http://schemas.microsoft.com/office/powerpoint/2010/main" val="914220034"/>
              </p:ext>
            </p:extLst>
          </p:nvPr>
        </p:nvGraphicFramePr>
        <p:xfrm>
          <a:off x="5705847" y="5056812"/>
          <a:ext cx="2743200" cy="1828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7" name="Chart 36"/>
          <p:cNvGraphicFramePr>
            <a:graphicFrameLocks/>
          </p:cNvGraphicFramePr>
          <p:nvPr>
            <p:extLst>
              <p:ext uri="{D42A27DB-BD31-4B8C-83A1-F6EECF244321}">
                <p14:modId xmlns:p14="http://schemas.microsoft.com/office/powerpoint/2010/main" val="2200071944"/>
              </p:ext>
            </p:extLst>
          </p:nvPr>
        </p:nvGraphicFramePr>
        <p:xfrm>
          <a:off x="8485560" y="5056812"/>
          <a:ext cx="2743200" cy="1828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4071839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Resultatele</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estimarii</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13</a:t>
            </a:fld>
            <a:endParaRPr lang="ro-RO" dirty="0"/>
          </a:p>
        </p:txBody>
      </p:sp>
      <p:sp>
        <p:nvSpPr>
          <p:cNvPr id="6" name="TextBox 5"/>
          <p:cNvSpPr txBox="1"/>
          <p:nvPr/>
        </p:nvSpPr>
        <p:spPr>
          <a:xfrm>
            <a:off x="522737" y="1129673"/>
            <a:ext cx="8301223" cy="923330"/>
          </a:xfrm>
          <a:prstGeom prst="rect">
            <a:avLst/>
          </a:prstGeom>
          <a:noFill/>
        </p:spPr>
        <p:txBody>
          <a:bodyPr wrap="square" rtlCol="0">
            <a:spAutoFit/>
          </a:bodyPr>
          <a:lstStyle/>
          <a:p>
            <a:r>
              <a:rPr lang="en-US" dirty="0" smtClean="0">
                <a:cs typeface="Times New Roman" panose="02020603050405020304" pitchFamily="18" charset="0"/>
              </a:rPr>
              <a:t>Estimated parameters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grpSp>
        <p:nvGrpSpPr>
          <p:cNvPr id="14" name="Google Shape;8246;p57"/>
          <p:cNvGrpSpPr/>
          <p:nvPr/>
        </p:nvGrpSpPr>
        <p:grpSpPr>
          <a:xfrm>
            <a:off x="199465" y="1129673"/>
            <a:ext cx="350166" cy="350198"/>
            <a:chOff x="1308631" y="1507830"/>
            <a:chExt cx="350166" cy="350198"/>
          </a:xfrm>
        </p:grpSpPr>
        <p:sp>
          <p:nvSpPr>
            <p:cNvPr id="15"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026" name="Picture 2" descr="untitl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5861" y="1107941"/>
            <a:ext cx="3993447" cy="263652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66959" y="1614105"/>
            <a:ext cx="2145169" cy="3139321"/>
          </a:xfrm>
          <a:prstGeom prst="rect">
            <a:avLst/>
          </a:prstGeom>
          <a:noFill/>
        </p:spPr>
        <p:txBody>
          <a:bodyPr wrap="square" rtlCol="0">
            <a:spAutoFit/>
          </a:bodyPr>
          <a:lstStyle/>
          <a:p>
            <a:r>
              <a:rPr lang="en-US" dirty="0" err="1" smtClean="0"/>
              <a:t>Estimare</a:t>
            </a:r>
            <a:r>
              <a:rPr lang="en-US" dirty="0" smtClean="0"/>
              <a:t> cu </a:t>
            </a:r>
            <a:r>
              <a:rPr lang="en-US" dirty="0" err="1" smtClean="0"/>
              <a:t>Dynare</a:t>
            </a:r>
            <a:endParaRPr lang="en-US" dirty="0" smtClean="0"/>
          </a:p>
          <a:p>
            <a:endParaRPr lang="en-US" dirty="0" smtClean="0"/>
          </a:p>
          <a:p>
            <a:r>
              <a:rPr lang="en-US" dirty="0" smtClean="0"/>
              <a:t>Monte Carlo Markov Chain cu:</a:t>
            </a:r>
          </a:p>
          <a:p>
            <a:endParaRPr lang="en-US" dirty="0"/>
          </a:p>
          <a:p>
            <a:pPr marL="285750" indent="-285750">
              <a:buFont typeface="Arial" panose="020B0604020202020204" pitchFamily="34" charset="0"/>
              <a:buChar char="•"/>
            </a:pPr>
            <a:r>
              <a:rPr lang="en-US" dirty="0" smtClean="0"/>
              <a:t>10 </a:t>
            </a:r>
            <a:r>
              <a:rPr lang="en-US" dirty="0" err="1" smtClean="0"/>
              <a:t>lanturi</a:t>
            </a:r>
            <a:r>
              <a:rPr lang="en-US" dirty="0" smtClean="0"/>
              <a:t> </a:t>
            </a:r>
          </a:p>
          <a:p>
            <a:pPr marL="285750" indent="-285750">
              <a:buFont typeface="Arial" panose="020B0604020202020204" pitchFamily="34" charset="0"/>
              <a:buChar char="•"/>
            </a:pPr>
            <a:r>
              <a:rPr lang="en-US" dirty="0" smtClean="0"/>
              <a:t>100000 </a:t>
            </a:r>
            <a:r>
              <a:rPr lang="en-US" dirty="0" err="1" smtClean="0"/>
              <a:t>replic</a:t>
            </a:r>
            <a:r>
              <a:rPr lang="ro-RO" dirty="0" smtClean="0"/>
              <a:t>i</a:t>
            </a:r>
          </a:p>
          <a:p>
            <a:pPr marL="285750" indent="-285750">
              <a:buFont typeface="Arial" panose="020B0604020202020204" pitchFamily="34" charset="0"/>
              <a:buChar char="•"/>
            </a:pPr>
            <a:r>
              <a:rPr lang="en-US" dirty="0" smtClean="0"/>
              <a:t>50</a:t>
            </a:r>
            <a:r>
              <a:rPr lang="en-US" dirty="0" smtClean="0"/>
              <a:t>% drop rate</a:t>
            </a:r>
          </a:p>
          <a:p>
            <a:pPr marL="285750" indent="-285750">
              <a:buFont typeface="Arial" panose="020B0604020202020204" pitchFamily="34" charset="0"/>
              <a:buChar char="•"/>
            </a:pPr>
            <a:endParaRPr lang="en-US" dirty="0"/>
          </a:p>
          <a:p>
            <a:r>
              <a:rPr lang="en-US" dirty="0" smtClean="0"/>
              <a:t>Brooks and </a:t>
            </a:r>
            <a:r>
              <a:rPr lang="en-US" dirty="0" err="1" smtClean="0"/>
              <a:t>Gelman</a:t>
            </a:r>
            <a:r>
              <a:rPr lang="en-US" dirty="0" smtClean="0"/>
              <a:t> diagnostic.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56317107"/>
              </p:ext>
            </p:extLst>
          </p:nvPr>
        </p:nvGraphicFramePr>
        <p:xfrm>
          <a:off x="302974" y="1429517"/>
          <a:ext cx="4694254" cy="5380844"/>
        </p:xfrm>
        <a:graphic>
          <a:graphicData uri="http://schemas.openxmlformats.org/drawingml/2006/table">
            <a:tbl>
              <a:tblPr/>
              <a:tblGrid>
                <a:gridCol w="1073961">
                  <a:extLst>
                    <a:ext uri="{9D8B030D-6E8A-4147-A177-3AD203B41FA5}">
                      <a16:colId xmlns:a16="http://schemas.microsoft.com/office/drawing/2014/main" val="2440134578"/>
                    </a:ext>
                  </a:extLst>
                </a:gridCol>
                <a:gridCol w="831455">
                  <a:extLst>
                    <a:ext uri="{9D8B030D-6E8A-4147-A177-3AD203B41FA5}">
                      <a16:colId xmlns:a16="http://schemas.microsoft.com/office/drawing/2014/main" val="224119407"/>
                    </a:ext>
                  </a:extLst>
                </a:gridCol>
                <a:gridCol w="1437724">
                  <a:extLst>
                    <a:ext uri="{9D8B030D-6E8A-4147-A177-3AD203B41FA5}">
                      <a16:colId xmlns:a16="http://schemas.microsoft.com/office/drawing/2014/main" val="1553971849"/>
                    </a:ext>
                  </a:extLst>
                </a:gridCol>
                <a:gridCol w="1351114">
                  <a:extLst>
                    <a:ext uri="{9D8B030D-6E8A-4147-A177-3AD203B41FA5}">
                      <a16:colId xmlns:a16="http://schemas.microsoft.com/office/drawing/2014/main" val="1740980637"/>
                    </a:ext>
                  </a:extLst>
                </a:gridCol>
              </a:tblGrid>
              <a:tr h="169357">
                <a:tc>
                  <a:txBody>
                    <a:bodyPr/>
                    <a:lstStyle/>
                    <a:p>
                      <a:pPr algn="ctr" fontAlgn="ctr"/>
                      <a:r>
                        <a:rPr lang="en-US" sz="1100" b="0" i="0" u="none" strike="noStrike">
                          <a:solidFill>
                            <a:srgbClr val="000000"/>
                          </a:solidFill>
                          <a:effectLst/>
                          <a:latin typeface="Calibri" panose="020F0502020204030204" pitchFamily="34" charset="0"/>
                        </a:rPr>
                        <a:t>Parametru</a:t>
                      </a:r>
                    </a:p>
                  </a:txBody>
                  <a:tcPr marL="5841" marR="5841" marT="584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Original</a:t>
                      </a:r>
                    </a:p>
                  </a:txBody>
                  <a:tcPr marL="5841" marR="5841" marT="584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Calibrare v simplu</a:t>
                      </a:r>
                    </a:p>
                  </a:txBody>
                  <a:tcPr marL="5841" marR="5841" marT="584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Calibrare v CCyB</a:t>
                      </a:r>
                    </a:p>
                  </a:txBody>
                  <a:tcPr marL="5841" marR="5841" marT="584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90406"/>
                  </a:ext>
                </a:extLst>
              </a:tr>
              <a:tr h="169357">
                <a:tc>
                  <a:txBody>
                    <a:bodyPr/>
                    <a:lstStyle/>
                    <a:p>
                      <a:pPr algn="ctr" fontAlgn="ctr"/>
                      <a:r>
                        <a:rPr lang="en-US" sz="1100" b="0" i="0" u="none" strike="noStrike">
                          <a:solidFill>
                            <a:srgbClr val="000000"/>
                          </a:solidFill>
                          <a:effectLst/>
                          <a:latin typeface="Calibri" panose="020F0502020204030204" pitchFamily="34" charset="0"/>
                        </a:rPr>
                        <a:t>rho_ee_z</a:t>
                      </a:r>
                    </a:p>
                  </a:txBody>
                  <a:tcPr marL="5841" marR="5841" marT="584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0.3935</a:t>
                      </a:r>
                    </a:p>
                  </a:txBody>
                  <a:tcPr marL="5841" marR="5841" marT="584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0.5413</a:t>
                      </a:r>
                    </a:p>
                  </a:txBody>
                  <a:tcPr marL="5841" marR="5841" marT="584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0.5605</a:t>
                      </a:r>
                    </a:p>
                  </a:txBody>
                  <a:tcPr marL="5841" marR="5841" marT="5841"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03254646"/>
                  </a:ext>
                </a:extLst>
              </a:tr>
              <a:tr h="169357">
                <a:tc>
                  <a:txBody>
                    <a:bodyPr/>
                    <a:lstStyle/>
                    <a:p>
                      <a:pPr algn="ctr" fontAlgn="ctr"/>
                      <a:r>
                        <a:rPr lang="en-US" sz="1100" b="0" i="0" u="none" strike="noStrike">
                          <a:solidFill>
                            <a:srgbClr val="000000"/>
                          </a:solidFill>
                          <a:effectLst/>
                          <a:latin typeface="Calibri" panose="020F0502020204030204" pitchFamily="34" charset="0"/>
                        </a:rPr>
                        <a:t>rho_ee_j</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0.9212</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0.9892</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0.9841</a:t>
                      </a:r>
                    </a:p>
                  </a:txBody>
                  <a:tcPr marL="5841" marR="5841" marT="5841" marB="0" anchor="ctr">
                    <a:lnL>
                      <a:noFill/>
                    </a:lnL>
                    <a:lnR>
                      <a:noFill/>
                    </a:lnR>
                    <a:lnT>
                      <a:noFill/>
                    </a:lnT>
                    <a:lnB>
                      <a:noFill/>
                    </a:lnB>
                  </a:tcPr>
                </a:tc>
                <a:extLst>
                  <a:ext uri="{0D108BD9-81ED-4DB2-BD59-A6C34878D82A}">
                    <a16:rowId xmlns:a16="http://schemas.microsoft.com/office/drawing/2014/main" val="2420151836"/>
                  </a:ext>
                </a:extLst>
              </a:tr>
              <a:tr h="169357">
                <a:tc>
                  <a:txBody>
                    <a:bodyPr/>
                    <a:lstStyle/>
                    <a:p>
                      <a:pPr algn="ctr" fontAlgn="ctr"/>
                      <a:r>
                        <a:rPr lang="en-US" sz="1100" b="0" i="0" u="none" strike="noStrike">
                          <a:solidFill>
                            <a:srgbClr val="000000"/>
                          </a:solidFill>
                          <a:effectLst/>
                          <a:latin typeface="Calibri" panose="020F0502020204030204" pitchFamily="34" charset="0"/>
                        </a:rPr>
                        <a:t>rho_me</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0.8939</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0.4473</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0.3712</a:t>
                      </a:r>
                    </a:p>
                  </a:txBody>
                  <a:tcPr marL="5841" marR="5841" marT="5841" marB="0" anchor="ctr">
                    <a:lnL>
                      <a:noFill/>
                    </a:lnL>
                    <a:lnR>
                      <a:noFill/>
                    </a:lnR>
                    <a:lnT>
                      <a:noFill/>
                    </a:lnT>
                    <a:lnB>
                      <a:noFill/>
                    </a:lnB>
                  </a:tcPr>
                </a:tc>
                <a:extLst>
                  <a:ext uri="{0D108BD9-81ED-4DB2-BD59-A6C34878D82A}">
                    <a16:rowId xmlns:a16="http://schemas.microsoft.com/office/drawing/2014/main" val="4242181217"/>
                  </a:ext>
                </a:extLst>
              </a:tr>
              <a:tr h="169357">
                <a:tc>
                  <a:txBody>
                    <a:bodyPr/>
                    <a:lstStyle/>
                    <a:p>
                      <a:pPr algn="ctr" fontAlgn="ctr"/>
                      <a:r>
                        <a:rPr lang="en-US" sz="1100" b="0" i="0" u="none" strike="noStrike">
                          <a:solidFill>
                            <a:srgbClr val="000000"/>
                          </a:solidFill>
                          <a:effectLst/>
                          <a:latin typeface="Calibri" panose="020F0502020204030204" pitchFamily="34" charset="0"/>
                        </a:rPr>
                        <a:t>rho_mi</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0.9286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0.9360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0.9479</a:t>
                      </a:r>
                    </a:p>
                  </a:txBody>
                  <a:tcPr marL="5841" marR="5841" marT="5841" marB="0" anchor="ctr">
                    <a:lnL>
                      <a:noFill/>
                    </a:lnL>
                    <a:lnR>
                      <a:noFill/>
                    </a:lnR>
                    <a:lnT>
                      <a:noFill/>
                    </a:lnT>
                    <a:lnB>
                      <a:noFill/>
                    </a:lnB>
                  </a:tcPr>
                </a:tc>
                <a:extLst>
                  <a:ext uri="{0D108BD9-81ED-4DB2-BD59-A6C34878D82A}">
                    <a16:rowId xmlns:a16="http://schemas.microsoft.com/office/drawing/2014/main" val="1986134368"/>
                  </a:ext>
                </a:extLst>
              </a:tr>
              <a:tr h="169357">
                <a:tc>
                  <a:txBody>
                    <a:bodyPr/>
                    <a:lstStyle/>
                    <a:p>
                      <a:pPr algn="ctr" fontAlgn="ctr"/>
                      <a:r>
                        <a:rPr lang="en-US" sz="1100" b="0" i="0" u="none" strike="noStrike">
                          <a:solidFill>
                            <a:srgbClr val="000000"/>
                          </a:solidFill>
                          <a:effectLst/>
                          <a:latin typeface="Calibri" panose="020F0502020204030204" pitchFamily="34" charset="0"/>
                        </a:rPr>
                        <a:t>rho_mk_d</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0.8380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0.8729</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0.8877</a:t>
                      </a:r>
                    </a:p>
                  </a:txBody>
                  <a:tcPr marL="5841" marR="5841" marT="5841" marB="0" anchor="ctr">
                    <a:lnL>
                      <a:noFill/>
                    </a:lnL>
                    <a:lnR>
                      <a:noFill/>
                    </a:lnR>
                    <a:lnT>
                      <a:noFill/>
                    </a:lnT>
                    <a:lnB>
                      <a:noFill/>
                    </a:lnB>
                  </a:tcPr>
                </a:tc>
                <a:extLst>
                  <a:ext uri="{0D108BD9-81ED-4DB2-BD59-A6C34878D82A}">
                    <a16:rowId xmlns:a16="http://schemas.microsoft.com/office/drawing/2014/main" val="1641870180"/>
                  </a:ext>
                </a:extLst>
              </a:tr>
              <a:tr h="169357">
                <a:tc>
                  <a:txBody>
                    <a:bodyPr/>
                    <a:lstStyle/>
                    <a:p>
                      <a:pPr algn="ctr" fontAlgn="ctr"/>
                      <a:r>
                        <a:rPr lang="en-US" sz="1100" b="0" i="0" u="none" strike="noStrike">
                          <a:solidFill>
                            <a:srgbClr val="000000"/>
                          </a:solidFill>
                          <a:effectLst/>
                          <a:latin typeface="Calibri" panose="020F0502020204030204" pitchFamily="34" charset="0"/>
                        </a:rPr>
                        <a:t>rho_mk_bh</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0.8195</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0.7876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0.8398</a:t>
                      </a:r>
                    </a:p>
                  </a:txBody>
                  <a:tcPr marL="5841" marR="5841" marT="5841" marB="0" anchor="ctr">
                    <a:lnL>
                      <a:noFill/>
                    </a:lnL>
                    <a:lnR>
                      <a:noFill/>
                    </a:lnR>
                    <a:lnT>
                      <a:noFill/>
                    </a:lnT>
                    <a:lnB>
                      <a:noFill/>
                    </a:lnB>
                  </a:tcPr>
                </a:tc>
                <a:extLst>
                  <a:ext uri="{0D108BD9-81ED-4DB2-BD59-A6C34878D82A}">
                    <a16:rowId xmlns:a16="http://schemas.microsoft.com/office/drawing/2014/main" val="2493319916"/>
                  </a:ext>
                </a:extLst>
              </a:tr>
              <a:tr h="169357">
                <a:tc>
                  <a:txBody>
                    <a:bodyPr/>
                    <a:lstStyle/>
                    <a:p>
                      <a:pPr algn="ctr" fontAlgn="ctr"/>
                      <a:r>
                        <a:rPr lang="en-US" sz="1100" b="0" i="0" u="none" strike="noStrike">
                          <a:solidFill>
                            <a:srgbClr val="000000"/>
                          </a:solidFill>
                          <a:effectLst/>
                          <a:latin typeface="Calibri" panose="020F0502020204030204" pitchFamily="34" charset="0"/>
                        </a:rPr>
                        <a:t>rho_mk_be</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0.8343</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0.9118</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0.8015</a:t>
                      </a:r>
                    </a:p>
                  </a:txBody>
                  <a:tcPr marL="5841" marR="5841" marT="5841" marB="0" anchor="ctr">
                    <a:lnL>
                      <a:noFill/>
                    </a:lnL>
                    <a:lnR>
                      <a:noFill/>
                    </a:lnR>
                    <a:lnT>
                      <a:noFill/>
                    </a:lnT>
                    <a:lnB>
                      <a:noFill/>
                    </a:lnB>
                  </a:tcPr>
                </a:tc>
                <a:extLst>
                  <a:ext uri="{0D108BD9-81ED-4DB2-BD59-A6C34878D82A}">
                    <a16:rowId xmlns:a16="http://schemas.microsoft.com/office/drawing/2014/main" val="4179990149"/>
                  </a:ext>
                </a:extLst>
              </a:tr>
              <a:tr h="169357">
                <a:tc>
                  <a:txBody>
                    <a:bodyPr/>
                    <a:lstStyle/>
                    <a:p>
                      <a:pPr algn="ctr" fontAlgn="ctr"/>
                      <a:r>
                        <a:rPr lang="en-US" sz="1100" b="0" i="0" u="none" strike="noStrike">
                          <a:solidFill>
                            <a:srgbClr val="000000"/>
                          </a:solidFill>
                          <a:effectLst/>
                          <a:latin typeface="Calibri" panose="020F0502020204030204" pitchFamily="34" charset="0"/>
                        </a:rPr>
                        <a:t>rho_A_e</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0.9390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0.4181</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0.4681</a:t>
                      </a:r>
                    </a:p>
                  </a:txBody>
                  <a:tcPr marL="5841" marR="5841" marT="5841" marB="0" anchor="ctr">
                    <a:lnL>
                      <a:noFill/>
                    </a:lnL>
                    <a:lnR>
                      <a:noFill/>
                    </a:lnR>
                    <a:lnT>
                      <a:noFill/>
                    </a:lnT>
                    <a:lnB>
                      <a:noFill/>
                    </a:lnB>
                  </a:tcPr>
                </a:tc>
                <a:extLst>
                  <a:ext uri="{0D108BD9-81ED-4DB2-BD59-A6C34878D82A}">
                    <a16:rowId xmlns:a16="http://schemas.microsoft.com/office/drawing/2014/main" val="3915377027"/>
                  </a:ext>
                </a:extLst>
              </a:tr>
              <a:tr h="169357">
                <a:tc>
                  <a:txBody>
                    <a:bodyPr/>
                    <a:lstStyle/>
                    <a:p>
                      <a:pPr algn="ctr" fontAlgn="ctr"/>
                      <a:r>
                        <a:rPr lang="en-US" sz="1100" b="0" i="0" u="none" strike="noStrike">
                          <a:solidFill>
                            <a:srgbClr val="000000"/>
                          </a:solidFill>
                          <a:effectLst/>
                          <a:latin typeface="Calibri" panose="020F0502020204030204" pitchFamily="34" charset="0"/>
                        </a:rPr>
                        <a:t>rho_ee_qk</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0.5475</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0.3854</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0.3850</a:t>
                      </a:r>
                    </a:p>
                  </a:txBody>
                  <a:tcPr marL="5841" marR="5841" marT="5841" marB="0" anchor="ctr">
                    <a:lnL>
                      <a:noFill/>
                    </a:lnL>
                    <a:lnR>
                      <a:noFill/>
                    </a:lnR>
                    <a:lnT>
                      <a:noFill/>
                    </a:lnT>
                    <a:lnB>
                      <a:noFill/>
                    </a:lnB>
                  </a:tcPr>
                </a:tc>
                <a:extLst>
                  <a:ext uri="{0D108BD9-81ED-4DB2-BD59-A6C34878D82A}">
                    <a16:rowId xmlns:a16="http://schemas.microsoft.com/office/drawing/2014/main" val="2403269876"/>
                  </a:ext>
                </a:extLst>
              </a:tr>
              <a:tr h="169357">
                <a:tc>
                  <a:txBody>
                    <a:bodyPr/>
                    <a:lstStyle/>
                    <a:p>
                      <a:pPr algn="ctr" fontAlgn="ctr"/>
                      <a:r>
                        <a:rPr lang="en-US" sz="1100" b="0" i="0" u="none" strike="noStrike">
                          <a:solidFill>
                            <a:srgbClr val="000000"/>
                          </a:solidFill>
                          <a:effectLst/>
                          <a:latin typeface="Calibri" panose="020F0502020204030204" pitchFamily="34" charset="0"/>
                        </a:rPr>
                        <a:t>rho_eps_y</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0.3047</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0.9993</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0.9994</a:t>
                      </a:r>
                    </a:p>
                  </a:txBody>
                  <a:tcPr marL="5841" marR="5841" marT="5841" marB="0" anchor="ctr">
                    <a:lnL>
                      <a:noFill/>
                    </a:lnL>
                    <a:lnR>
                      <a:noFill/>
                    </a:lnR>
                    <a:lnT>
                      <a:noFill/>
                    </a:lnT>
                    <a:lnB>
                      <a:noFill/>
                    </a:lnB>
                  </a:tcPr>
                </a:tc>
                <a:extLst>
                  <a:ext uri="{0D108BD9-81ED-4DB2-BD59-A6C34878D82A}">
                    <a16:rowId xmlns:a16="http://schemas.microsoft.com/office/drawing/2014/main" val="2357734962"/>
                  </a:ext>
                </a:extLst>
              </a:tr>
              <a:tr h="169357">
                <a:tc>
                  <a:txBody>
                    <a:bodyPr/>
                    <a:lstStyle/>
                    <a:p>
                      <a:pPr algn="ctr" fontAlgn="ctr"/>
                      <a:r>
                        <a:rPr lang="en-US" sz="1100" b="0" i="0" u="none" strike="noStrike">
                          <a:solidFill>
                            <a:srgbClr val="000000"/>
                          </a:solidFill>
                          <a:effectLst/>
                          <a:latin typeface="Calibri" panose="020F0502020204030204" pitchFamily="34" charset="0"/>
                        </a:rPr>
                        <a:t>rho_eps_l</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0.6399</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0.8946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0.9095</a:t>
                      </a:r>
                    </a:p>
                  </a:txBody>
                  <a:tcPr marL="5841" marR="5841" marT="5841" marB="0" anchor="ctr">
                    <a:lnL>
                      <a:noFill/>
                    </a:lnL>
                    <a:lnR>
                      <a:noFill/>
                    </a:lnR>
                    <a:lnT>
                      <a:noFill/>
                    </a:lnT>
                    <a:lnB>
                      <a:noFill/>
                    </a:lnB>
                  </a:tcPr>
                </a:tc>
                <a:extLst>
                  <a:ext uri="{0D108BD9-81ED-4DB2-BD59-A6C34878D82A}">
                    <a16:rowId xmlns:a16="http://schemas.microsoft.com/office/drawing/2014/main" val="1746761687"/>
                  </a:ext>
                </a:extLst>
              </a:tr>
              <a:tr h="169357">
                <a:tc>
                  <a:txBody>
                    <a:bodyPr/>
                    <a:lstStyle/>
                    <a:p>
                      <a:pPr algn="ctr" fontAlgn="ctr"/>
                      <a:r>
                        <a:rPr lang="en-US" sz="1100" b="0" i="0" u="none" strike="noStrike">
                          <a:solidFill>
                            <a:srgbClr val="000000"/>
                          </a:solidFill>
                          <a:effectLst/>
                          <a:latin typeface="Calibri" panose="020F0502020204030204" pitchFamily="34" charset="0"/>
                        </a:rPr>
                        <a:t>rho_eps_K_b</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0.8130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0.1736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0.1720</a:t>
                      </a:r>
                    </a:p>
                  </a:txBody>
                  <a:tcPr marL="5841" marR="5841" marT="5841" marB="0" anchor="ctr">
                    <a:lnL>
                      <a:noFill/>
                    </a:lnL>
                    <a:lnR>
                      <a:noFill/>
                    </a:lnR>
                    <a:lnT>
                      <a:noFill/>
                    </a:lnT>
                    <a:lnB>
                      <a:noFill/>
                    </a:lnB>
                  </a:tcPr>
                </a:tc>
                <a:extLst>
                  <a:ext uri="{0D108BD9-81ED-4DB2-BD59-A6C34878D82A}">
                    <a16:rowId xmlns:a16="http://schemas.microsoft.com/office/drawing/2014/main" val="1934402144"/>
                  </a:ext>
                </a:extLst>
              </a:tr>
              <a:tr h="169357">
                <a:tc>
                  <a:txBody>
                    <a:bodyPr/>
                    <a:lstStyle/>
                    <a:p>
                      <a:pPr algn="ctr" fontAlgn="ctr"/>
                      <a:r>
                        <a:rPr lang="en-US" sz="1100" b="0" i="0" u="none" strike="noStrike">
                          <a:solidFill>
                            <a:srgbClr val="000000"/>
                          </a:solidFill>
                          <a:effectLst/>
                          <a:latin typeface="Calibri" panose="020F0502020204030204" pitchFamily="34" charset="0"/>
                        </a:rPr>
                        <a:t>rho_vi</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0.1000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0.0908</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0.0915</a:t>
                      </a:r>
                    </a:p>
                  </a:txBody>
                  <a:tcPr marL="5841" marR="5841" marT="5841" marB="0" anchor="ctr">
                    <a:lnL>
                      <a:noFill/>
                    </a:lnL>
                    <a:lnR>
                      <a:noFill/>
                    </a:lnR>
                    <a:lnT>
                      <a:noFill/>
                    </a:lnT>
                    <a:lnB>
                      <a:noFill/>
                    </a:lnB>
                  </a:tcPr>
                </a:tc>
                <a:extLst>
                  <a:ext uri="{0D108BD9-81ED-4DB2-BD59-A6C34878D82A}">
                    <a16:rowId xmlns:a16="http://schemas.microsoft.com/office/drawing/2014/main" val="1998272876"/>
                  </a:ext>
                </a:extLst>
              </a:tr>
              <a:tr h="169357">
                <a:tc>
                  <a:txBody>
                    <a:bodyPr/>
                    <a:lstStyle/>
                    <a:p>
                      <a:pPr algn="ctr" fontAlgn="ctr"/>
                      <a:r>
                        <a:rPr lang="en-US" sz="1100" b="0" i="0" u="none" strike="noStrike">
                          <a:solidFill>
                            <a:srgbClr val="000000"/>
                          </a:solidFill>
                          <a:effectLst/>
                          <a:latin typeface="Calibri" panose="020F0502020204030204" pitchFamily="34" charset="0"/>
                        </a:rPr>
                        <a:t>rho_ee_qh</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0.8000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0.9823</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0.9894</a:t>
                      </a:r>
                    </a:p>
                  </a:txBody>
                  <a:tcPr marL="5841" marR="5841" marT="5841" marB="0" anchor="ctr">
                    <a:lnL>
                      <a:noFill/>
                    </a:lnL>
                    <a:lnR>
                      <a:noFill/>
                    </a:lnR>
                    <a:lnT>
                      <a:noFill/>
                    </a:lnT>
                    <a:lnB>
                      <a:noFill/>
                    </a:lnB>
                  </a:tcPr>
                </a:tc>
                <a:extLst>
                  <a:ext uri="{0D108BD9-81ED-4DB2-BD59-A6C34878D82A}">
                    <a16:rowId xmlns:a16="http://schemas.microsoft.com/office/drawing/2014/main" val="1849268266"/>
                  </a:ext>
                </a:extLst>
              </a:tr>
              <a:tr h="169357">
                <a:tc>
                  <a:txBody>
                    <a:bodyPr/>
                    <a:lstStyle/>
                    <a:p>
                      <a:pPr algn="ctr" fontAlgn="ctr"/>
                      <a:r>
                        <a:rPr lang="en-US" sz="1100" b="0" i="0" u="none" strike="noStrike">
                          <a:solidFill>
                            <a:srgbClr val="000000"/>
                          </a:solidFill>
                          <a:effectLst/>
                          <a:latin typeface="Calibri" panose="020F0502020204030204" pitchFamily="34" charset="0"/>
                        </a:rPr>
                        <a:t>kappa_p</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28.6502</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50.2630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50.3244</a:t>
                      </a:r>
                    </a:p>
                  </a:txBody>
                  <a:tcPr marL="5841" marR="5841" marT="5841" marB="0" anchor="ctr">
                    <a:lnL>
                      <a:noFill/>
                    </a:lnL>
                    <a:lnR>
                      <a:noFill/>
                    </a:lnR>
                    <a:lnT>
                      <a:noFill/>
                    </a:lnT>
                    <a:lnB>
                      <a:noFill/>
                    </a:lnB>
                  </a:tcPr>
                </a:tc>
                <a:extLst>
                  <a:ext uri="{0D108BD9-81ED-4DB2-BD59-A6C34878D82A}">
                    <a16:rowId xmlns:a16="http://schemas.microsoft.com/office/drawing/2014/main" val="2649141150"/>
                  </a:ext>
                </a:extLst>
              </a:tr>
              <a:tr h="169357">
                <a:tc>
                  <a:txBody>
                    <a:bodyPr/>
                    <a:lstStyle/>
                    <a:p>
                      <a:pPr algn="ctr" fontAlgn="ctr"/>
                      <a:r>
                        <a:rPr lang="en-US" sz="1100" b="0" i="0" u="none" strike="noStrike">
                          <a:solidFill>
                            <a:srgbClr val="000000"/>
                          </a:solidFill>
                          <a:effectLst/>
                          <a:latin typeface="Calibri" panose="020F0502020204030204" pitchFamily="34" charset="0"/>
                        </a:rPr>
                        <a:t>kappa_w</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99.8983</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49.9976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50.3074</a:t>
                      </a:r>
                    </a:p>
                  </a:txBody>
                  <a:tcPr marL="5841" marR="5841" marT="5841" marB="0" anchor="ctr">
                    <a:lnL>
                      <a:noFill/>
                    </a:lnL>
                    <a:lnR>
                      <a:noFill/>
                    </a:lnR>
                    <a:lnT>
                      <a:noFill/>
                    </a:lnT>
                    <a:lnB>
                      <a:noFill/>
                    </a:lnB>
                  </a:tcPr>
                </a:tc>
                <a:extLst>
                  <a:ext uri="{0D108BD9-81ED-4DB2-BD59-A6C34878D82A}">
                    <a16:rowId xmlns:a16="http://schemas.microsoft.com/office/drawing/2014/main" val="1088511551"/>
                  </a:ext>
                </a:extLst>
              </a:tr>
              <a:tr h="169357">
                <a:tc>
                  <a:txBody>
                    <a:bodyPr/>
                    <a:lstStyle/>
                    <a:p>
                      <a:pPr algn="ctr" fontAlgn="ctr"/>
                      <a:r>
                        <a:rPr lang="en-US" sz="1100" b="0" i="0" u="none" strike="noStrike">
                          <a:solidFill>
                            <a:srgbClr val="000000"/>
                          </a:solidFill>
                          <a:effectLst/>
                          <a:latin typeface="Calibri" panose="020F0502020204030204" pitchFamily="34" charset="0"/>
                        </a:rPr>
                        <a:t>kappa_i</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10.1822</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2.5472</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2.6577</a:t>
                      </a:r>
                    </a:p>
                  </a:txBody>
                  <a:tcPr marL="5841" marR="5841" marT="5841" marB="0" anchor="ctr">
                    <a:lnL>
                      <a:noFill/>
                    </a:lnL>
                    <a:lnR>
                      <a:noFill/>
                    </a:lnR>
                    <a:lnT>
                      <a:noFill/>
                    </a:lnT>
                    <a:lnB>
                      <a:noFill/>
                    </a:lnB>
                  </a:tcPr>
                </a:tc>
                <a:extLst>
                  <a:ext uri="{0D108BD9-81ED-4DB2-BD59-A6C34878D82A}">
                    <a16:rowId xmlns:a16="http://schemas.microsoft.com/office/drawing/2014/main" val="1285919392"/>
                  </a:ext>
                </a:extLst>
              </a:tr>
              <a:tr h="169357">
                <a:tc>
                  <a:txBody>
                    <a:bodyPr/>
                    <a:lstStyle/>
                    <a:p>
                      <a:pPr algn="ctr" fontAlgn="ctr"/>
                      <a:r>
                        <a:rPr lang="en-US" sz="1100" b="0" i="0" u="none" strike="noStrike">
                          <a:solidFill>
                            <a:srgbClr val="000000"/>
                          </a:solidFill>
                          <a:effectLst/>
                          <a:latin typeface="Calibri" panose="020F0502020204030204" pitchFamily="34" charset="0"/>
                        </a:rPr>
                        <a:t>kappa_d</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3.5030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9.9424</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10.0930</a:t>
                      </a:r>
                    </a:p>
                  </a:txBody>
                  <a:tcPr marL="5841" marR="5841" marT="5841" marB="0" anchor="ctr">
                    <a:lnL>
                      <a:noFill/>
                    </a:lnL>
                    <a:lnR>
                      <a:noFill/>
                    </a:lnR>
                    <a:lnT>
                      <a:noFill/>
                    </a:lnT>
                    <a:lnB>
                      <a:noFill/>
                    </a:lnB>
                  </a:tcPr>
                </a:tc>
                <a:extLst>
                  <a:ext uri="{0D108BD9-81ED-4DB2-BD59-A6C34878D82A}">
                    <a16:rowId xmlns:a16="http://schemas.microsoft.com/office/drawing/2014/main" val="851394343"/>
                  </a:ext>
                </a:extLst>
              </a:tr>
              <a:tr h="169357">
                <a:tc>
                  <a:txBody>
                    <a:bodyPr/>
                    <a:lstStyle/>
                    <a:p>
                      <a:pPr algn="ctr" fontAlgn="ctr"/>
                      <a:r>
                        <a:rPr lang="en-US" sz="1100" b="0" i="0" u="none" strike="noStrike">
                          <a:solidFill>
                            <a:srgbClr val="000000"/>
                          </a:solidFill>
                          <a:effectLst/>
                          <a:latin typeface="Calibri" panose="020F0502020204030204" pitchFamily="34" charset="0"/>
                        </a:rPr>
                        <a:t>kappa_be</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9.3638</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3.4077</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3.2025</a:t>
                      </a:r>
                    </a:p>
                  </a:txBody>
                  <a:tcPr marL="5841" marR="5841" marT="5841" marB="0" anchor="ctr">
                    <a:lnL>
                      <a:noFill/>
                    </a:lnL>
                    <a:lnR>
                      <a:noFill/>
                    </a:lnR>
                    <a:lnT>
                      <a:noFill/>
                    </a:lnT>
                    <a:lnB>
                      <a:noFill/>
                    </a:lnB>
                  </a:tcPr>
                </a:tc>
                <a:extLst>
                  <a:ext uri="{0D108BD9-81ED-4DB2-BD59-A6C34878D82A}">
                    <a16:rowId xmlns:a16="http://schemas.microsoft.com/office/drawing/2014/main" val="3017444073"/>
                  </a:ext>
                </a:extLst>
              </a:tr>
              <a:tr h="169357">
                <a:tc>
                  <a:txBody>
                    <a:bodyPr/>
                    <a:lstStyle/>
                    <a:p>
                      <a:pPr algn="ctr" fontAlgn="ctr"/>
                      <a:r>
                        <a:rPr lang="en-US" sz="1100" b="0" i="0" u="none" strike="noStrike">
                          <a:solidFill>
                            <a:srgbClr val="000000"/>
                          </a:solidFill>
                          <a:effectLst/>
                          <a:latin typeface="Calibri" panose="020F0502020204030204" pitchFamily="34" charset="0"/>
                        </a:rPr>
                        <a:t>kappa_bh</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10.0867</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6.1200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6.4438</a:t>
                      </a:r>
                    </a:p>
                  </a:txBody>
                  <a:tcPr marL="5841" marR="5841" marT="5841" marB="0" anchor="ctr">
                    <a:lnL>
                      <a:noFill/>
                    </a:lnL>
                    <a:lnR>
                      <a:noFill/>
                    </a:lnR>
                    <a:lnT>
                      <a:noFill/>
                    </a:lnT>
                    <a:lnB>
                      <a:noFill/>
                    </a:lnB>
                  </a:tcPr>
                </a:tc>
                <a:extLst>
                  <a:ext uri="{0D108BD9-81ED-4DB2-BD59-A6C34878D82A}">
                    <a16:rowId xmlns:a16="http://schemas.microsoft.com/office/drawing/2014/main" val="3437686580"/>
                  </a:ext>
                </a:extLst>
              </a:tr>
              <a:tr h="169357">
                <a:tc>
                  <a:txBody>
                    <a:bodyPr/>
                    <a:lstStyle/>
                    <a:p>
                      <a:pPr algn="ctr" fontAlgn="ctr"/>
                      <a:r>
                        <a:rPr lang="en-US" sz="1100" b="0" i="0" u="none" strike="noStrike">
                          <a:solidFill>
                            <a:srgbClr val="000000"/>
                          </a:solidFill>
                          <a:effectLst/>
                          <a:latin typeface="Calibri" panose="020F0502020204030204" pitchFamily="34" charset="0"/>
                        </a:rPr>
                        <a:t>kappa_kb</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11.0683</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9.8785</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9.7761</a:t>
                      </a:r>
                    </a:p>
                  </a:txBody>
                  <a:tcPr marL="5841" marR="5841" marT="5841" marB="0" anchor="ctr">
                    <a:lnL>
                      <a:noFill/>
                    </a:lnL>
                    <a:lnR>
                      <a:noFill/>
                    </a:lnR>
                    <a:lnT>
                      <a:noFill/>
                    </a:lnT>
                    <a:lnB>
                      <a:noFill/>
                    </a:lnB>
                  </a:tcPr>
                </a:tc>
                <a:extLst>
                  <a:ext uri="{0D108BD9-81ED-4DB2-BD59-A6C34878D82A}">
                    <a16:rowId xmlns:a16="http://schemas.microsoft.com/office/drawing/2014/main" val="1262778293"/>
                  </a:ext>
                </a:extLst>
              </a:tr>
              <a:tr h="169357">
                <a:tc>
                  <a:txBody>
                    <a:bodyPr/>
                    <a:lstStyle/>
                    <a:p>
                      <a:pPr algn="ctr" fontAlgn="ctr"/>
                      <a:r>
                        <a:rPr lang="en-US" sz="1100" b="0" i="0" u="none" strike="noStrike">
                          <a:solidFill>
                            <a:srgbClr val="000000"/>
                          </a:solidFill>
                          <a:effectLst/>
                          <a:latin typeface="Calibri" panose="020F0502020204030204" pitchFamily="34" charset="0"/>
                        </a:rPr>
                        <a:t>kappa_ih</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10.0000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9.9934</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10.1459</a:t>
                      </a:r>
                    </a:p>
                  </a:txBody>
                  <a:tcPr marL="5841" marR="5841" marT="5841" marB="0" anchor="ctr">
                    <a:lnL>
                      <a:noFill/>
                    </a:lnL>
                    <a:lnR>
                      <a:noFill/>
                    </a:lnR>
                    <a:lnT>
                      <a:noFill/>
                    </a:lnT>
                    <a:lnB>
                      <a:noFill/>
                    </a:lnB>
                  </a:tcPr>
                </a:tc>
                <a:extLst>
                  <a:ext uri="{0D108BD9-81ED-4DB2-BD59-A6C34878D82A}">
                    <a16:rowId xmlns:a16="http://schemas.microsoft.com/office/drawing/2014/main" val="526891725"/>
                  </a:ext>
                </a:extLst>
              </a:tr>
              <a:tr h="169357">
                <a:tc>
                  <a:txBody>
                    <a:bodyPr/>
                    <a:lstStyle/>
                    <a:p>
                      <a:pPr algn="ctr" fontAlgn="ctr"/>
                      <a:r>
                        <a:rPr lang="en-US" sz="1100" b="0" i="0" u="none" strike="noStrike">
                          <a:solidFill>
                            <a:srgbClr val="000000"/>
                          </a:solidFill>
                          <a:effectLst/>
                          <a:latin typeface="Calibri" panose="020F0502020204030204" pitchFamily="34" charset="0"/>
                        </a:rPr>
                        <a:t>phi_pie</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1.9816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1.7312</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1.7305</a:t>
                      </a:r>
                    </a:p>
                  </a:txBody>
                  <a:tcPr marL="5841" marR="5841" marT="5841" marB="0" anchor="ctr">
                    <a:lnL>
                      <a:noFill/>
                    </a:lnL>
                    <a:lnR>
                      <a:noFill/>
                    </a:lnR>
                    <a:lnT>
                      <a:noFill/>
                    </a:lnT>
                    <a:lnB>
                      <a:noFill/>
                    </a:lnB>
                  </a:tcPr>
                </a:tc>
                <a:extLst>
                  <a:ext uri="{0D108BD9-81ED-4DB2-BD59-A6C34878D82A}">
                    <a16:rowId xmlns:a16="http://schemas.microsoft.com/office/drawing/2014/main" val="892042755"/>
                  </a:ext>
                </a:extLst>
              </a:tr>
              <a:tr h="169357">
                <a:tc>
                  <a:txBody>
                    <a:bodyPr/>
                    <a:lstStyle/>
                    <a:p>
                      <a:pPr algn="ctr" fontAlgn="ctr"/>
                      <a:r>
                        <a:rPr lang="en-US" sz="1100" b="0" i="0" u="none" strike="noStrike">
                          <a:solidFill>
                            <a:srgbClr val="000000"/>
                          </a:solidFill>
                          <a:effectLst/>
                          <a:latin typeface="Calibri" panose="020F0502020204030204" pitchFamily="34" charset="0"/>
                        </a:rPr>
                        <a:t>rho_ib</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0.7686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0.7595</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0.7386</a:t>
                      </a:r>
                    </a:p>
                  </a:txBody>
                  <a:tcPr marL="5841" marR="5841" marT="5841" marB="0" anchor="ctr">
                    <a:lnL>
                      <a:noFill/>
                    </a:lnL>
                    <a:lnR>
                      <a:noFill/>
                    </a:lnR>
                    <a:lnT>
                      <a:noFill/>
                    </a:lnT>
                    <a:lnB>
                      <a:noFill/>
                    </a:lnB>
                  </a:tcPr>
                </a:tc>
                <a:extLst>
                  <a:ext uri="{0D108BD9-81ED-4DB2-BD59-A6C34878D82A}">
                    <a16:rowId xmlns:a16="http://schemas.microsoft.com/office/drawing/2014/main" val="1714027708"/>
                  </a:ext>
                </a:extLst>
              </a:tr>
              <a:tr h="169357">
                <a:tc>
                  <a:txBody>
                    <a:bodyPr/>
                    <a:lstStyle/>
                    <a:p>
                      <a:pPr algn="ctr" fontAlgn="ctr"/>
                      <a:r>
                        <a:rPr lang="en-US" sz="1100" b="0" i="0" u="none" strike="noStrike">
                          <a:solidFill>
                            <a:srgbClr val="000000"/>
                          </a:solidFill>
                          <a:effectLst/>
                          <a:latin typeface="Calibri" panose="020F0502020204030204" pitchFamily="34" charset="0"/>
                        </a:rPr>
                        <a:t>phi_y</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0.3459</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0.0168</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0.0530</a:t>
                      </a:r>
                    </a:p>
                  </a:txBody>
                  <a:tcPr marL="5841" marR="5841" marT="5841" marB="0" anchor="ctr">
                    <a:lnL>
                      <a:noFill/>
                    </a:lnL>
                    <a:lnR>
                      <a:noFill/>
                    </a:lnR>
                    <a:lnT>
                      <a:noFill/>
                    </a:lnT>
                    <a:lnB>
                      <a:noFill/>
                    </a:lnB>
                  </a:tcPr>
                </a:tc>
                <a:extLst>
                  <a:ext uri="{0D108BD9-81ED-4DB2-BD59-A6C34878D82A}">
                    <a16:rowId xmlns:a16="http://schemas.microsoft.com/office/drawing/2014/main" val="594852513"/>
                  </a:ext>
                </a:extLst>
              </a:tr>
              <a:tr h="169357">
                <a:tc>
                  <a:txBody>
                    <a:bodyPr/>
                    <a:lstStyle/>
                    <a:p>
                      <a:pPr algn="ctr" fontAlgn="ctr"/>
                      <a:r>
                        <a:rPr lang="en-US" sz="1100" b="0" i="0" u="none" strike="noStrike">
                          <a:solidFill>
                            <a:srgbClr val="000000"/>
                          </a:solidFill>
                          <a:effectLst/>
                          <a:latin typeface="Calibri" panose="020F0502020204030204" pitchFamily="34" charset="0"/>
                        </a:rPr>
                        <a:t>ind_p</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0.1605</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0.1006</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0.0979</a:t>
                      </a:r>
                    </a:p>
                  </a:txBody>
                  <a:tcPr marL="5841" marR="5841" marT="5841" marB="0" anchor="ctr">
                    <a:lnL>
                      <a:noFill/>
                    </a:lnL>
                    <a:lnR>
                      <a:noFill/>
                    </a:lnR>
                    <a:lnT>
                      <a:noFill/>
                    </a:lnT>
                    <a:lnB>
                      <a:noFill/>
                    </a:lnB>
                  </a:tcPr>
                </a:tc>
                <a:extLst>
                  <a:ext uri="{0D108BD9-81ED-4DB2-BD59-A6C34878D82A}">
                    <a16:rowId xmlns:a16="http://schemas.microsoft.com/office/drawing/2014/main" val="160271089"/>
                  </a:ext>
                </a:extLst>
              </a:tr>
              <a:tr h="169357">
                <a:tc>
                  <a:txBody>
                    <a:bodyPr/>
                    <a:lstStyle/>
                    <a:p>
                      <a:pPr algn="ctr" fontAlgn="ctr"/>
                      <a:r>
                        <a:rPr lang="en-US" sz="1100" b="0" i="0" u="none" strike="noStrike">
                          <a:solidFill>
                            <a:srgbClr val="000000"/>
                          </a:solidFill>
                          <a:effectLst/>
                          <a:latin typeface="Calibri" panose="020F0502020204030204" pitchFamily="34" charset="0"/>
                        </a:rPr>
                        <a:t>ind_w</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0.2757</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0.5965</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0.5711</a:t>
                      </a:r>
                    </a:p>
                  </a:txBody>
                  <a:tcPr marL="5841" marR="5841" marT="5841" marB="0" anchor="ctr">
                    <a:lnL>
                      <a:noFill/>
                    </a:lnL>
                    <a:lnR>
                      <a:noFill/>
                    </a:lnR>
                    <a:lnT>
                      <a:noFill/>
                    </a:lnT>
                    <a:lnB>
                      <a:noFill/>
                    </a:lnB>
                  </a:tcPr>
                </a:tc>
                <a:extLst>
                  <a:ext uri="{0D108BD9-81ED-4DB2-BD59-A6C34878D82A}">
                    <a16:rowId xmlns:a16="http://schemas.microsoft.com/office/drawing/2014/main" val="570036652"/>
                  </a:ext>
                </a:extLst>
              </a:tr>
              <a:tr h="169357">
                <a:tc>
                  <a:txBody>
                    <a:bodyPr/>
                    <a:lstStyle/>
                    <a:p>
                      <a:pPr algn="ctr" fontAlgn="ctr"/>
                      <a:r>
                        <a:rPr lang="en-US" sz="1100" b="0" i="0" u="none" strike="noStrike">
                          <a:solidFill>
                            <a:srgbClr val="000000"/>
                          </a:solidFill>
                          <a:effectLst/>
                          <a:latin typeface="Calibri" panose="020F0502020204030204" pitchFamily="34" charset="0"/>
                        </a:rPr>
                        <a:t>a_i</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0.8560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0.2407</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0.2279</a:t>
                      </a:r>
                    </a:p>
                  </a:txBody>
                  <a:tcPr marL="5841" marR="5841" marT="5841" marB="0" anchor="ctr">
                    <a:lnL>
                      <a:noFill/>
                    </a:lnL>
                    <a:lnR>
                      <a:noFill/>
                    </a:lnR>
                    <a:lnT>
                      <a:noFill/>
                    </a:lnT>
                    <a:lnB>
                      <a:noFill/>
                    </a:lnB>
                  </a:tcPr>
                </a:tc>
                <a:extLst>
                  <a:ext uri="{0D108BD9-81ED-4DB2-BD59-A6C34878D82A}">
                    <a16:rowId xmlns:a16="http://schemas.microsoft.com/office/drawing/2014/main" val="2666806035"/>
                  </a:ext>
                </a:extLst>
              </a:tr>
              <a:tr h="169357">
                <a:tc>
                  <a:txBody>
                    <a:bodyPr/>
                    <a:lstStyle/>
                    <a:p>
                      <a:pPr algn="ctr" fontAlgn="ctr"/>
                      <a:r>
                        <a:rPr lang="en-US" sz="1100" b="0" i="0" u="none" strike="noStrike">
                          <a:solidFill>
                            <a:srgbClr val="000000"/>
                          </a:solidFill>
                          <a:effectLst/>
                          <a:latin typeface="Calibri" panose="020F0502020204030204" pitchFamily="34" charset="0"/>
                        </a:rPr>
                        <a:t>a_p</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0.8560</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0.2407</a:t>
                      </a:r>
                    </a:p>
                  </a:txBody>
                  <a:tcPr marL="5841" marR="5841" marT="584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0.2279</a:t>
                      </a:r>
                    </a:p>
                  </a:txBody>
                  <a:tcPr marL="5841" marR="5841" marT="5841" marB="0" anchor="ctr">
                    <a:lnL>
                      <a:noFill/>
                    </a:lnL>
                    <a:lnR>
                      <a:noFill/>
                    </a:lnR>
                    <a:lnT>
                      <a:noFill/>
                    </a:lnT>
                    <a:lnB>
                      <a:noFill/>
                    </a:lnB>
                  </a:tcPr>
                </a:tc>
                <a:extLst>
                  <a:ext uri="{0D108BD9-81ED-4DB2-BD59-A6C34878D82A}">
                    <a16:rowId xmlns:a16="http://schemas.microsoft.com/office/drawing/2014/main" val="3806051340"/>
                  </a:ext>
                </a:extLst>
              </a:tr>
              <a:tr h="176414">
                <a:tc>
                  <a:txBody>
                    <a:bodyPr/>
                    <a:lstStyle/>
                    <a:p>
                      <a:pPr algn="ctr" fontAlgn="ctr"/>
                      <a:r>
                        <a:rPr lang="en-US" sz="1100" b="0" i="0" u="none" strike="noStrike">
                          <a:solidFill>
                            <a:srgbClr val="000000"/>
                          </a:solidFill>
                          <a:effectLst/>
                          <a:latin typeface="Calibri" panose="020F0502020204030204" pitchFamily="34" charset="0"/>
                        </a:rPr>
                        <a:t>a_e</a:t>
                      </a:r>
                    </a:p>
                  </a:txBody>
                  <a:tcPr marL="5841" marR="5841" marT="5841"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0.8560</a:t>
                      </a:r>
                    </a:p>
                  </a:txBody>
                  <a:tcPr marL="5841" marR="5841" marT="5841"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0.2407</a:t>
                      </a:r>
                    </a:p>
                  </a:txBody>
                  <a:tcPr marL="5841" marR="5841" marT="5841"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0.2279</a:t>
                      </a:r>
                    </a:p>
                  </a:txBody>
                  <a:tcPr marL="5841" marR="5841" marT="5841" marB="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9766420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02679362"/>
              </p:ext>
            </p:extLst>
          </p:nvPr>
        </p:nvGraphicFramePr>
        <p:xfrm>
          <a:off x="5342013" y="3833349"/>
          <a:ext cx="4273043" cy="2977012"/>
        </p:xfrm>
        <a:graphic>
          <a:graphicData uri="http://schemas.openxmlformats.org/drawingml/2006/table">
            <a:tbl>
              <a:tblPr/>
              <a:tblGrid>
                <a:gridCol w="798078">
                  <a:extLst>
                    <a:ext uri="{9D8B030D-6E8A-4147-A177-3AD203B41FA5}">
                      <a16:colId xmlns:a16="http://schemas.microsoft.com/office/drawing/2014/main" val="2560361704"/>
                    </a:ext>
                  </a:extLst>
                </a:gridCol>
                <a:gridCol w="798078">
                  <a:extLst>
                    <a:ext uri="{9D8B030D-6E8A-4147-A177-3AD203B41FA5}">
                      <a16:colId xmlns:a16="http://schemas.microsoft.com/office/drawing/2014/main" val="861096625"/>
                    </a:ext>
                  </a:extLst>
                </a:gridCol>
                <a:gridCol w="1380010">
                  <a:extLst>
                    <a:ext uri="{9D8B030D-6E8A-4147-A177-3AD203B41FA5}">
                      <a16:colId xmlns:a16="http://schemas.microsoft.com/office/drawing/2014/main" val="2088895774"/>
                    </a:ext>
                  </a:extLst>
                </a:gridCol>
                <a:gridCol w="1296877">
                  <a:extLst>
                    <a:ext uri="{9D8B030D-6E8A-4147-A177-3AD203B41FA5}">
                      <a16:colId xmlns:a16="http://schemas.microsoft.com/office/drawing/2014/main" val="3747319699"/>
                    </a:ext>
                  </a:extLst>
                </a:gridCol>
              </a:tblGrid>
              <a:tr h="185580">
                <a:tc>
                  <a:txBody>
                    <a:bodyPr/>
                    <a:lstStyle/>
                    <a:p>
                      <a:pPr algn="ctr" fontAlgn="ctr"/>
                      <a:r>
                        <a:rPr lang="en-US" sz="1100" b="0" i="0" u="none" strike="noStrike">
                          <a:solidFill>
                            <a:srgbClr val="000000"/>
                          </a:solidFill>
                          <a:effectLst/>
                          <a:latin typeface="Calibri" panose="020F0502020204030204" pitchFamily="34" charset="0"/>
                        </a:rPr>
                        <a:t>Parametru</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Original</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Calibrare v simplu</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Calibrare v CCyB</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365161"/>
                  </a:ext>
                </a:extLst>
              </a:tr>
              <a:tr h="185580">
                <a:tc>
                  <a:txBody>
                    <a:bodyPr/>
                    <a:lstStyle/>
                    <a:p>
                      <a:pPr algn="ctr" fontAlgn="ctr"/>
                      <a:r>
                        <a:rPr lang="en-US" sz="1100" b="0" i="0" u="none" strike="noStrike">
                          <a:solidFill>
                            <a:srgbClr val="000000"/>
                          </a:solidFill>
                          <a:effectLst/>
                          <a:latin typeface="Calibri" panose="020F0502020204030204" pitchFamily="34" charset="0"/>
                        </a:rPr>
                        <a:t>e_z</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0.0144</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0.1611</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0.1603</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6958105"/>
                  </a:ext>
                </a:extLst>
              </a:tr>
              <a:tr h="185580">
                <a:tc>
                  <a:txBody>
                    <a:bodyPr/>
                    <a:lstStyle/>
                    <a:p>
                      <a:pPr algn="ctr" fontAlgn="ctr"/>
                      <a:r>
                        <a:rPr lang="en-US" sz="1100" b="0" i="0" u="none" strike="noStrike">
                          <a:solidFill>
                            <a:srgbClr val="000000"/>
                          </a:solidFill>
                          <a:effectLst/>
                          <a:latin typeface="Calibri" panose="020F0502020204030204" pitchFamily="34" charset="0"/>
                        </a:rPr>
                        <a:t>e_j</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0.0658</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0.4392</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0.5405</a:t>
                      </a:r>
                    </a:p>
                  </a:txBody>
                  <a:tcPr marL="7620" marR="7620" marT="7620" marB="0" anchor="ctr">
                    <a:lnL>
                      <a:noFill/>
                    </a:lnL>
                    <a:lnR>
                      <a:noFill/>
                    </a:lnR>
                    <a:lnT>
                      <a:noFill/>
                    </a:lnT>
                    <a:lnB>
                      <a:noFill/>
                    </a:lnB>
                  </a:tcPr>
                </a:tc>
                <a:extLst>
                  <a:ext uri="{0D108BD9-81ED-4DB2-BD59-A6C34878D82A}">
                    <a16:rowId xmlns:a16="http://schemas.microsoft.com/office/drawing/2014/main" val="2884076885"/>
                  </a:ext>
                </a:extLst>
              </a:tr>
              <a:tr h="185580">
                <a:tc>
                  <a:txBody>
                    <a:bodyPr/>
                    <a:lstStyle/>
                    <a:p>
                      <a:pPr algn="ctr" fontAlgn="ctr"/>
                      <a:r>
                        <a:rPr lang="en-US" sz="1100" b="0" i="0" u="none" strike="noStrike">
                          <a:solidFill>
                            <a:srgbClr val="000000"/>
                          </a:solidFill>
                          <a:effectLst/>
                          <a:latin typeface="Calibri" panose="020F0502020204030204" pitchFamily="34" charset="0"/>
                        </a:rPr>
                        <a:t>e_me</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0.0034</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0.0331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0.035</a:t>
                      </a:r>
                    </a:p>
                  </a:txBody>
                  <a:tcPr marL="7620" marR="7620" marT="7620" marB="0" anchor="ctr">
                    <a:lnL>
                      <a:noFill/>
                    </a:lnL>
                    <a:lnR>
                      <a:noFill/>
                    </a:lnR>
                    <a:lnT>
                      <a:noFill/>
                    </a:lnT>
                    <a:lnB>
                      <a:noFill/>
                    </a:lnB>
                  </a:tcPr>
                </a:tc>
                <a:extLst>
                  <a:ext uri="{0D108BD9-81ED-4DB2-BD59-A6C34878D82A}">
                    <a16:rowId xmlns:a16="http://schemas.microsoft.com/office/drawing/2014/main" val="148759101"/>
                  </a:ext>
                </a:extLst>
              </a:tr>
              <a:tr h="185580">
                <a:tc>
                  <a:txBody>
                    <a:bodyPr/>
                    <a:lstStyle/>
                    <a:p>
                      <a:pPr algn="ctr" fontAlgn="ctr"/>
                      <a:r>
                        <a:rPr lang="en-US" sz="1100" b="0" i="0" u="none" strike="noStrike">
                          <a:solidFill>
                            <a:srgbClr val="000000"/>
                          </a:solidFill>
                          <a:effectLst/>
                          <a:latin typeface="Calibri" panose="020F0502020204030204" pitchFamily="34" charset="0"/>
                        </a:rPr>
                        <a:t>e_mi</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0.0023</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0.0757</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0.0761</a:t>
                      </a:r>
                    </a:p>
                  </a:txBody>
                  <a:tcPr marL="7620" marR="7620" marT="7620" marB="0" anchor="ctr">
                    <a:lnL>
                      <a:noFill/>
                    </a:lnL>
                    <a:lnR>
                      <a:noFill/>
                    </a:lnR>
                    <a:lnT>
                      <a:noFill/>
                    </a:lnT>
                    <a:lnB>
                      <a:noFill/>
                    </a:lnB>
                  </a:tcPr>
                </a:tc>
                <a:extLst>
                  <a:ext uri="{0D108BD9-81ED-4DB2-BD59-A6C34878D82A}">
                    <a16:rowId xmlns:a16="http://schemas.microsoft.com/office/drawing/2014/main" val="3290335673"/>
                  </a:ext>
                </a:extLst>
              </a:tr>
              <a:tr h="185580">
                <a:tc>
                  <a:txBody>
                    <a:bodyPr/>
                    <a:lstStyle/>
                    <a:p>
                      <a:pPr algn="ctr" fontAlgn="ctr"/>
                      <a:r>
                        <a:rPr lang="en-US" sz="1100" b="0" i="0" u="none" strike="noStrike">
                          <a:solidFill>
                            <a:srgbClr val="000000"/>
                          </a:solidFill>
                          <a:effectLst/>
                          <a:latin typeface="Calibri" panose="020F0502020204030204" pitchFamily="34" charset="0"/>
                        </a:rPr>
                        <a:t>e_mk_d</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0.0488</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0.8979</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0.8088</a:t>
                      </a:r>
                    </a:p>
                  </a:txBody>
                  <a:tcPr marL="7620" marR="7620" marT="7620" marB="0" anchor="ctr">
                    <a:lnL>
                      <a:noFill/>
                    </a:lnL>
                    <a:lnR>
                      <a:noFill/>
                    </a:lnR>
                    <a:lnT>
                      <a:noFill/>
                    </a:lnT>
                    <a:lnB>
                      <a:noFill/>
                    </a:lnB>
                  </a:tcPr>
                </a:tc>
                <a:extLst>
                  <a:ext uri="{0D108BD9-81ED-4DB2-BD59-A6C34878D82A}">
                    <a16:rowId xmlns:a16="http://schemas.microsoft.com/office/drawing/2014/main" val="3005952452"/>
                  </a:ext>
                </a:extLst>
              </a:tr>
              <a:tr h="185580">
                <a:tc>
                  <a:txBody>
                    <a:bodyPr/>
                    <a:lstStyle/>
                    <a:p>
                      <a:pPr algn="ctr" fontAlgn="ctr"/>
                      <a:r>
                        <a:rPr lang="en-US" sz="1100" b="0" i="0" u="none" strike="noStrike">
                          <a:solidFill>
                            <a:srgbClr val="000000"/>
                          </a:solidFill>
                          <a:effectLst/>
                          <a:latin typeface="Calibri" panose="020F0502020204030204" pitchFamily="34" charset="0"/>
                        </a:rPr>
                        <a:t>e_mk_bh</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0.0051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0.0075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0.0094</a:t>
                      </a:r>
                    </a:p>
                  </a:txBody>
                  <a:tcPr marL="7620" marR="7620" marT="7620" marB="0" anchor="ctr">
                    <a:lnL>
                      <a:noFill/>
                    </a:lnL>
                    <a:lnR>
                      <a:noFill/>
                    </a:lnR>
                    <a:lnT>
                      <a:noFill/>
                    </a:lnT>
                    <a:lnB>
                      <a:noFill/>
                    </a:lnB>
                  </a:tcPr>
                </a:tc>
                <a:extLst>
                  <a:ext uri="{0D108BD9-81ED-4DB2-BD59-A6C34878D82A}">
                    <a16:rowId xmlns:a16="http://schemas.microsoft.com/office/drawing/2014/main" val="706591972"/>
                  </a:ext>
                </a:extLst>
              </a:tr>
              <a:tr h="185580">
                <a:tc>
                  <a:txBody>
                    <a:bodyPr/>
                    <a:lstStyle/>
                    <a:p>
                      <a:pPr algn="ctr" fontAlgn="ctr"/>
                      <a:r>
                        <a:rPr lang="en-US" sz="1100" b="0" i="0" u="none" strike="noStrike">
                          <a:solidFill>
                            <a:srgbClr val="000000"/>
                          </a:solidFill>
                          <a:effectLst/>
                          <a:latin typeface="Calibri" panose="020F0502020204030204" pitchFamily="34" charset="0"/>
                        </a:rPr>
                        <a:t>e_mk_be</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0.1454</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0.3835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0.0093</a:t>
                      </a:r>
                    </a:p>
                  </a:txBody>
                  <a:tcPr marL="7620" marR="7620" marT="7620" marB="0" anchor="ctr">
                    <a:lnL>
                      <a:noFill/>
                    </a:lnL>
                    <a:lnR>
                      <a:noFill/>
                    </a:lnR>
                    <a:lnT>
                      <a:noFill/>
                    </a:lnT>
                    <a:lnB>
                      <a:noFill/>
                    </a:lnB>
                  </a:tcPr>
                </a:tc>
                <a:extLst>
                  <a:ext uri="{0D108BD9-81ED-4DB2-BD59-A6C34878D82A}">
                    <a16:rowId xmlns:a16="http://schemas.microsoft.com/office/drawing/2014/main" val="4233975639"/>
                  </a:ext>
                </a:extLst>
              </a:tr>
              <a:tr h="185580">
                <a:tc>
                  <a:txBody>
                    <a:bodyPr/>
                    <a:lstStyle/>
                    <a:p>
                      <a:pPr algn="ctr" fontAlgn="ctr"/>
                      <a:r>
                        <a:rPr lang="en-US" sz="1100" b="0" i="0" u="none" strike="noStrike">
                          <a:solidFill>
                            <a:srgbClr val="000000"/>
                          </a:solidFill>
                          <a:effectLst/>
                          <a:latin typeface="Calibri" panose="020F0502020204030204" pitchFamily="34" charset="0"/>
                        </a:rPr>
                        <a:t>e_A_e</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0.0062</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0.0964</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0.0917</a:t>
                      </a:r>
                    </a:p>
                  </a:txBody>
                  <a:tcPr marL="7620" marR="7620" marT="7620" marB="0" anchor="ctr">
                    <a:lnL>
                      <a:noFill/>
                    </a:lnL>
                    <a:lnR>
                      <a:noFill/>
                    </a:lnR>
                    <a:lnT>
                      <a:noFill/>
                    </a:lnT>
                    <a:lnB>
                      <a:noFill/>
                    </a:lnB>
                  </a:tcPr>
                </a:tc>
                <a:extLst>
                  <a:ext uri="{0D108BD9-81ED-4DB2-BD59-A6C34878D82A}">
                    <a16:rowId xmlns:a16="http://schemas.microsoft.com/office/drawing/2014/main" val="3420128725"/>
                  </a:ext>
                </a:extLst>
              </a:tr>
              <a:tr h="185580">
                <a:tc>
                  <a:txBody>
                    <a:bodyPr/>
                    <a:lstStyle/>
                    <a:p>
                      <a:pPr algn="ctr" fontAlgn="ctr"/>
                      <a:r>
                        <a:rPr lang="en-US" sz="1100" b="0" i="0" u="none" strike="noStrike">
                          <a:solidFill>
                            <a:srgbClr val="000000"/>
                          </a:solidFill>
                          <a:effectLst/>
                          <a:latin typeface="Calibri" panose="020F0502020204030204" pitchFamily="34" charset="0"/>
                        </a:rPr>
                        <a:t>e_qk</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0.0128</a:t>
                      </a:r>
                    </a:p>
                  </a:txBody>
                  <a:tcPr marL="7620" marR="7620" marT="762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0.2138</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0.2205</a:t>
                      </a:r>
                    </a:p>
                  </a:txBody>
                  <a:tcPr marL="7620" marR="7620" marT="7620" marB="0" anchor="ctr">
                    <a:lnL>
                      <a:noFill/>
                    </a:lnL>
                    <a:lnR>
                      <a:noFill/>
                    </a:lnR>
                    <a:lnT>
                      <a:noFill/>
                    </a:lnT>
                    <a:lnB>
                      <a:noFill/>
                    </a:lnB>
                  </a:tcPr>
                </a:tc>
                <a:extLst>
                  <a:ext uri="{0D108BD9-81ED-4DB2-BD59-A6C34878D82A}">
                    <a16:rowId xmlns:a16="http://schemas.microsoft.com/office/drawing/2014/main" val="979615840"/>
                  </a:ext>
                </a:extLst>
              </a:tr>
              <a:tr h="185580">
                <a:tc>
                  <a:txBody>
                    <a:bodyPr/>
                    <a:lstStyle/>
                    <a:p>
                      <a:pPr algn="ctr" fontAlgn="ctr"/>
                      <a:r>
                        <a:rPr lang="en-US" sz="1100" b="0" i="0" u="none" strike="noStrike">
                          <a:solidFill>
                            <a:srgbClr val="000000"/>
                          </a:solidFill>
                          <a:effectLst/>
                          <a:latin typeface="Calibri" panose="020F0502020204030204" pitchFamily="34" charset="0"/>
                        </a:rPr>
                        <a:t>e_r_ib</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0.0018</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0.0077</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0.0082</a:t>
                      </a:r>
                    </a:p>
                  </a:txBody>
                  <a:tcPr marL="7620" marR="7620" marT="7620" marB="0" anchor="ctr">
                    <a:lnL>
                      <a:noFill/>
                    </a:lnL>
                    <a:lnR>
                      <a:noFill/>
                    </a:lnR>
                    <a:lnT>
                      <a:noFill/>
                    </a:lnT>
                    <a:lnB>
                      <a:noFill/>
                    </a:lnB>
                  </a:tcPr>
                </a:tc>
                <a:extLst>
                  <a:ext uri="{0D108BD9-81ED-4DB2-BD59-A6C34878D82A}">
                    <a16:rowId xmlns:a16="http://schemas.microsoft.com/office/drawing/2014/main" val="1788226147"/>
                  </a:ext>
                </a:extLst>
              </a:tr>
              <a:tr h="185580">
                <a:tc>
                  <a:txBody>
                    <a:bodyPr/>
                    <a:lstStyle/>
                    <a:p>
                      <a:pPr algn="ctr" fontAlgn="ctr"/>
                      <a:r>
                        <a:rPr lang="en-US" sz="1100" b="0" i="0" u="none" strike="noStrike">
                          <a:solidFill>
                            <a:srgbClr val="000000"/>
                          </a:solidFill>
                          <a:effectLst/>
                          <a:latin typeface="Calibri" panose="020F0502020204030204" pitchFamily="34" charset="0"/>
                        </a:rPr>
                        <a:t>e_y</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1.0099</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1.4149</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1.4155</a:t>
                      </a:r>
                    </a:p>
                  </a:txBody>
                  <a:tcPr marL="7620" marR="7620" marT="7620" marB="0" anchor="ctr">
                    <a:lnL>
                      <a:noFill/>
                    </a:lnL>
                    <a:lnR>
                      <a:noFill/>
                    </a:lnR>
                    <a:lnT>
                      <a:noFill/>
                    </a:lnT>
                    <a:lnB>
                      <a:noFill/>
                    </a:lnB>
                  </a:tcPr>
                </a:tc>
                <a:extLst>
                  <a:ext uri="{0D108BD9-81ED-4DB2-BD59-A6C34878D82A}">
                    <a16:rowId xmlns:a16="http://schemas.microsoft.com/office/drawing/2014/main" val="2975887870"/>
                  </a:ext>
                </a:extLst>
              </a:tr>
              <a:tr h="185580">
                <a:tc>
                  <a:txBody>
                    <a:bodyPr/>
                    <a:lstStyle/>
                    <a:p>
                      <a:pPr algn="ctr" fontAlgn="ctr"/>
                      <a:r>
                        <a:rPr lang="en-US" sz="1100" b="0" i="0" u="none" strike="noStrike">
                          <a:solidFill>
                            <a:srgbClr val="000000"/>
                          </a:solidFill>
                          <a:effectLst/>
                          <a:latin typeface="Calibri" panose="020F0502020204030204" pitchFamily="34" charset="0"/>
                        </a:rPr>
                        <a:t>e_l</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0.3721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0.3881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0.3932</a:t>
                      </a:r>
                    </a:p>
                  </a:txBody>
                  <a:tcPr marL="7620" marR="7620" marT="7620" marB="0" anchor="ctr">
                    <a:lnL>
                      <a:noFill/>
                    </a:lnL>
                    <a:lnR>
                      <a:noFill/>
                    </a:lnR>
                    <a:lnT>
                      <a:noFill/>
                    </a:lnT>
                    <a:lnB>
                      <a:noFill/>
                    </a:lnB>
                  </a:tcPr>
                </a:tc>
                <a:extLst>
                  <a:ext uri="{0D108BD9-81ED-4DB2-BD59-A6C34878D82A}">
                    <a16:rowId xmlns:a16="http://schemas.microsoft.com/office/drawing/2014/main" val="4290465322"/>
                  </a:ext>
                </a:extLst>
              </a:tr>
              <a:tr h="185580">
                <a:tc>
                  <a:txBody>
                    <a:bodyPr/>
                    <a:lstStyle/>
                    <a:p>
                      <a:pPr algn="ctr" fontAlgn="ctr"/>
                      <a:r>
                        <a:rPr lang="en-US" sz="1100" b="0" i="0" u="none" strike="noStrike">
                          <a:solidFill>
                            <a:srgbClr val="000000"/>
                          </a:solidFill>
                          <a:effectLst/>
                          <a:latin typeface="Calibri" panose="020F0502020204030204" pitchFamily="34" charset="0"/>
                        </a:rPr>
                        <a:t>e_eps_K_b</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0.1565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0.1594</a:t>
                      </a:r>
                    </a:p>
                  </a:txBody>
                  <a:tcPr marL="7620" marR="7620" marT="7620" marB="0" anchor="ctr">
                    <a:lnL>
                      <a:noFill/>
                    </a:lnL>
                    <a:lnR>
                      <a:noFill/>
                    </a:lnR>
                    <a:lnT>
                      <a:noFill/>
                    </a:lnT>
                    <a:lnB>
                      <a:noFill/>
                    </a:lnB>
                  </a:tcPr>
                </a:tc>
                <a:extLst>
                  <a:ext uri="{0D108BD9-81ED-4DB2-BD59-A6C34878D82A}">
                    <a16:rowId xmlns:a16="http://schemas.microsoft.com/office/drawing/2014/main" val="1830964569"/>
                  </a:ext>
                </a:extLst>
              </a:tr>
              <a:tr h="185580">
                <a:tc>
                  <a:txBody>
                    <a:bodyPr/>
                    <a:lstStyle/>
                    <a:p>
                      <a:pPr algn="ctr" fontAlgn="ctr"/>
                      <a:r>
                        <a:rPr lang="en-US" sz="1100" b="0" i="0" u="none" strike="noStrike">
                          <a:solidFill>
                            <a:srgbClr val="000000"/>
                          </a:solidFill>
                          <a:effectLst/>
                          <a:latin typeface="Calibri" panose="020F0502020204030204" pitchFamily="34" charset="0"/>
                        </a:rPr>
                        <a:t>e_vi</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0.01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0.1102</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0.1117</a:t>
                      </a:r>
                    </a:p>
                  </a:txBody>
                  <a:tcPr marL="7620" marR="7620" marT="7620" marB="0" anchor="ctr">
                    <a:lnL>
                      <a:noFill/>
                    </a:lnL>
                    <a:lnR>
                      <a:noFill/>
                    </a:lnR>
                    <a:lnT>
                      <a:noFill/>
                    </a:lnT>
                    <a:lnB>
                      <a:noFill/>
                    </a:lnB>
                  </a:tcPr>
                </a:tc>
                <a:extLst>
                  <a:ext uri="{0D108BD9-81ED-4DB2-BD59-A6C34878D82A}">
                    <a16:rowId xmlns:a16="http://schemas.microsoft.com/office/drawing/2014/main" val="2620829806"/>
                  </a:ext>
                </a:extLst>
              </a:tr>
              <a:tr h="193312">
                <a:tc>
                  <a:txBody>
                    <a:bodyPr/>
                    <a:lstStyle/>
                    <a:p>
                      <a:pPr algn="ctr" fontAlgn="ctr"/>
                      <a:r>
                        <a:rPr lang="en-US" sz="1100" b="0" i="0" u="none" strike="noStrike">
                          <a:solidFill>
                            <a:srgbClr val="000000"/>
                          </a:solidFill>
                          <a:effectLst/>
                          <a:latin typeface="Calibri" panose="020F0502020204030204" pitchFamily="34" charset="0"/>
                        </a:rPr>
                        <a:t>e_qh</a:t>
                      </a:r>
                    </a:p>
                  </a:txBody>
                  <a:tcPr marL="7620" marR="7620" marT="7620"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0.0128</a:t>
                      </a:r>
                    </a:p>
                  </a:txBody>
                  <a:tcPr marL="7620" marR="7620" marT="7620"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0.6077</a:t>
                      </a:r>
                    </a:p>
                  </a:txBody>
                  <a:tcPr marL="7620" marR="7620" marT="7620"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0.9647</a:t>
                      </a:r>
                    </a:p>
                  </a:txBody>
                  <a:tcPr marL="7620" marR="7620" marT="7620" marB="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728808041"/>
                  </a:ext>
                </a:extLst>
              </a:tr>
            </a:tbl>
          </a:graphicData>
        </a:graphic>
      </p:graphicFrame>
    </p:spTree>
    <p:extLst>
      <p:ext uri="{BB962C8B-B14F-4D97-AF65-F5344CB8AC3E}">
        <p14:creationId xmlns:p14="http://schemas.microsoft.com/office/powerpoint/2010/main" val="2800573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23220"/>
          </a:xfrm>
          <a:prstGeom prst="rect">
            <a:avLst/>
          </a:prstGeom>
          <a:noFill/>
        </p:spPr>
        <p:txBody>
          <a:bodyPr wrap="square" rtlCol="0">
            <a:spAutoFit/>
          </a:bodyPr>
          <a:lstStyle/>
          <a:p>
            <a:r>
              <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Ș</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oc</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politica</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macroprudentiala</a:t>
            </a:r>
            <a:endPar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14</a:t>
            </a:fld>
            <a:endParaRPr lang="ro-RO"/>
          </a:p>
        </p:txBody>
      </p:sp>
      <p:pic>
        <p:nvPicPr>
          <p:cNvPr id="21" name="Picture 20"/>
          <p:cNvPicPr>
            <a:picLocks noChangeAspect="1"/>
          </p:cNvPicPr>
          <p:nvPr/>
        </p:nvPicPr>
        <p:blipFill>
          <a:blip r:embed="rId6"/>
          <a:stretch>
            <a:fillRect/>
          </a:stretch>
        </p:blipFill>
        <p:spPr>
          <a:xfrm>
            <a:off x="365697" y="1059067"/>
            <a:ext cx="8244903" cy="200000"/>
          </a:xfrm>
          <a:prstGeom prst="rect">
            <a:avLst/>
          </a:prstGeom>
        </p:spPr>
      </p:pic>
      <p:graphicFrame>
        <p:nvGraphicFramePr>
          <p:cNvPr id="22" name="Chart 21"/>
          <p:cNvGraphicFramePr>
            <a:graphicFrameLocks/>
          </p:cNvGraphicFramePr>
          <p:nvPr>
            <p:extLst>
              <p:ext uri="{D42A27DB-BD31-4B8C-83A1-F6EECF244321}">
                <p14:modId xmlns:p14="http://schemas.microsoft.com/office/powerpoint/2010/main" val="2447665114"/>
              </p:ext>
            </p:extLst>
          </p:nvPr>
        </p:nvGraphicFramePr>
        <p:xfrm>
          <a:off x="245660" y="1259067"/>
          <a:ext cx="2754086" cy="1905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p:cNvGraphicFramePr>
            <a:graphicFrameLocks/>
          </p:cNvGraphicFramePr>
          <p:nvPr>
            <p:extLst>
              <p:ext uri="{D42A27DB-BD31-4B8C-83A1-F6EECF244321}">
                <p14:modId xmlns:p14="http://schemas.microsoft.com/office/powerpoint/2010/main" val="732168647"/>
              </p:ext>
            </p:extLst>
          </p:nvPr>
        </p:nvGraphicFramePr>
        <p:xfrm>
          <a:off x="2999746" y="1259067"/>
          <a:ext cx="2754086" cy="1905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p:cNvGraphicFramePr>
            <a:graphicFrameLocks/>
          </p:cNvGraphicFramePr>
          <p:nvPr>
            <p:extLst>
              <p:ext uri="{D42A27DB-BD31-4B8C-83A1-F6EECF244321}">
                <p14:modId xmlns:p14="http://schemas.microsoft.com/office/powerpoint/2010/main" val="1286406852"/>
              </p:ext>
            </p:extLst>
          </p:nvPr>
        </p:nvGraphicFramePr>
        <p:xfrm>
          <a:off x="6096000" y="1259067"/>
          <a:ext cx="2756807" cy="1905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8" name="Chart 37"/>
          <p:cNvGraphicFramePr>
            <a:graphicFrameLocks/>
          </p:cNvGraphicFramePr>
          <p:nvPr>
            <p:extLst>
              <p:ext uri="{D42A27DB-BD31-4B8C-83A1-F6EECF244321}">
                <p14:modId xmlns:p14="http://schemas.microsoft.com/office/powerpoint/2010/main" val="2582051007"/>
              </p:ext>
            </p:extLst>
          </p:nvPr>
        </p:nvGraphicFramePr>
        <p:xfrm>
          <a:off x="8980325" y="1259067"/>
          <a:ext cx="2754086" cy="1905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9" name="Chart 38"/>
          <p:cNvGraphicFramePr>
            <a:graphicFrameLocks/>
          </p:cNvGraphicFramePr>
          <p:nvPr>
            <p:extLst>
              <p:ext uri="{D42A27DB-BD31-4B8C-83A1-F6EECF244321}">
                <p14:modId xmlns:p14="http://schemas.microsoft.com/office/powerpoint/2010/main" val="3096559991"/>
              </p:ext>
            </p:extLst>
          </p:nvPr>
        </p:nvGraphicFramePr>
        <p:xfrm>
          <a:off x="245660" y="3144689"/>
          <a:ext cx="2754086" cy="19050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hart 39"/>
          <p:cNvGraphicFramePr>
            <a:graphicFrameLocks/>
          </p:cNvGraphicFramePr>
          <p:nvPr>
            <p:extLst>
              <p:ext uri="{D42A27DB-BD31-4B8C-83A1-F6EECF244321}">
                <p14:modId xmlns:p14="http://schemas.microsoft.com/office/powerpoint/2010/main" val="65106812"/>
              </p:ext>
            </p:extLst>
          </p:nvPr>
        </p:nvGraphicFramePr>
        <p:xfrm>
          <a:off x="2998385" y="3164067"/>
          <a:ext cx="2756807" cy="1905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1" name="Chart 40"/>
          <p:cNvGraphicFramePr>
            <a:graphicFrameLocks/>
          </p:cNvGraphicFramePr>
          <p:nvPr>
            <p:extLst>
              <p:ext uri="{D42A27DB-BD31-4B8C-83A1-F6EECF244321}">
                <p14:modId xmlns:p14="http://schemas.microsoft.com/office/powerpoint/2010/main" val="20364924"/>
              </p:ext>
            </p:extLst>
          </p:nvPr>
        </p:nvGraphicFramePr>
        <p:xfrm>
          <a:off x="5989355" y="3144689"/>
          <a:ext cx="2756807" cy="1905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42" name="Chart 41"/>
          <p:cNvGraphicFramePr>
            <a:graphicFrameLocks/>
          </p:cNvGraphicFramePr>
          <p:nvPr>
            <p:extLst>
              <p:ext uri="{D42A27DB-BD31-4B8C-83A1-F6EECF244321}">
                <p14:modId xmlns:p14="http://schemas.microsoft.com/office/powerpoint/2010/main" val="3487305648"/>
              </p:ext>
            </p:extLst>
          </p:nvPr>
        </p:nvGraphicFramePr>
        <p:xfrm>
          <a:off x="8976243" y="4926694"/>
          <a:ext cx="2756807" cy="19050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43" name="Chart 42"/>
          <p:cNvGraphicFramePr>
            <a:graphicFrameLocks/>
          </p:cNvGraphicFramePr>
          <p:nvPr>
            <p:extLst>
              <p:ext uri="{D42A27DB-BD31-4B8C-83A1-F6EECF244321}">
                <p14:modId xmlns:p14="http://schemas.microsoft.com/office/powerpoint/2010/main" val="770016826"/>
              </p:ext>
            </p:extLst>
          </p:nvPr>
        </p:nvGraphicFramePr>
        <p:xfrm>
          <a:off x="64819" y="4968009"/>
          <a:ext cx="2756807" cy="19050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44" name="Chart 43"/>
          <p:cNvGraphicFramePr>
            <a:graphicFrameLocks/>
          </p:cNvGraphicFramePr>
          <p:nvPr>
            <p:extLst>
              <p:ext uri="{D42A27DB-BD31-4B8C-83A1-F6EECF244321}">
                <p14:modId xmlns:p14="http://schemas.microsoft.com/office/powerpoint/2010/main" val="454264993"/>
              </p:ext>
            </p:extLst>
          </p:nvPr>
        </p:nvGraphicFramePr>
        <p:xfrm>
          <a:off x="9012194" y="3144689"/>
          <a:ext cx="2756807" cy="19050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45" name="Chart 44"/>
          <p:cNvGraphicFramePr>
            <a:graphicFrameLocks/>
          </p:cNvGraphicFramePr>
          <p:nvPr>
            <p:extLst>
              <p:ext uri="{D42A27DB-BD31-4B8C-83A1-F6EECF244321}">
                <p14:modId xmlns:p14="http://schemas.microsoft.com/office/powerpoint/2010/main" val="1651896130"/>
              </p:ext>
            </p:extLst>
          </p:nvPr>
        </p:nvGraphicFramePr>
        <p:xfrm>
          <a:off x="2966516" y="4926694"/>
          <a:ext cx="2756807" cy="19050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46" name="Chart 45"/>
          <p:cNvGraphicFramePr>
            <a:graphicFrameLocks/>
          </p:cNvGraphicFramePr>
          <p:nvPr>
            <p:extLst>
              <p:ext uri="{D42A27DB-BD31-4B8C-83A1-F6EECF244321}">
                <p14:modId xmlns:p14="http://schemas.microsoft.com/office/powerpoint/2010/main" val="1713472376"/>
              </p:ext>
            </p:extLst>
          </p:nvPr>
        </p:nvGraphicFramePr>
        <p:xfrm>
          <a:off x="6086420" y="4926694"/>
          <a:ext cx="2756807" cy="190500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3595119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23220"/>
          </a:xfrm>
          <a:prstGeom prst="rect">
            <a:avLst/>
          </a:prstGeom>
          <a:noFill/>
        </p:spPr>
        <p:txBody>
          <a:bodyPr wrap="square" rtlCol="0">
            <a:spAutoFit/>
          </a:bodyPr>
          <a:lstStyle/>
          <a:p>
            <a:r>
              <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Ș</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oc</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politica</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monetara</a:t>
            </a:r>
            <a:endPar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15</a:t>
            </a:fld>
            <a:endParaRPr lang="ro-RO"/>
          </a:p>
        </p:txBody>
      </p:sp>
      <p:pic>
        <p:nvPicPr>
          <p:cNvPr id="21" name="Picture 20"/>
          <p:cNvPicPr>
            <a:picLocks noChangeAspect="1"/>
          </p:cNvPicPr>
          <p:nvPr/>
        </p:nvPicPr>
        <p:blipFill>
          <a:blip r:embed="rId6"/>
          <a:stretch>
            <a:fillRect/>
          </a:stretch>
        </p:blipFill>
        <p:spPr>
          <a:xfrm>
            <a:off x="365697" y="1059067"/>
            <a:ext cx="8244903" cy="200000"/>
          </a:xfrm>
          <a:prstGeom prst="rect">
            <a:avLst/>
          </a:prstGeom>
        </p:spPr>
      </p:pic>
      <p:graphicFrame>
        <p:nvGraphicFramePr>
          <p:cNvPr id="25" name="Chart 24"/>
          <p:cNvGraphicFramePr>
            <a:graphicFrameLocks/>
          </p:cNvGraphicFramePr>
          <p:nvPr>
            <p:extLst>
              <p:ext uri="{D42A27DB-BD31-4B8C-83A1-F6EECF244321}">
                <p14:modId xmlns:p14="http://schemas.microsoft.com/office/powerpoint/2010/main" val="514549593"/>
              </p:ext>
            </p:extLst>
          </p:nvPr>
        </p:nvGraphicFramePr>
        <p:xfrm>
          <a:off x="82418" y="1269660"/>
          <a:ext cx="2725271" cy="1905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Chart 25"/>
          <p:cNvGraphicFramePr>
            <a:graphicFrameLocks/>
          </p:cNvGraphicFramePr>
          <p:nvPr>
            <p:extLst>
              <p:ext uri="{D42A27DB-BD31-4B8C-83A1-F6EECF244321}">
                <p14:modId xmlns:p14="http://schemas.microsoft.com/office/powerpoint/2010/main" val="2296682781"/>
              </p:ext>
            </p:extLst>
          </p:nvPr>
        </p:nvGraphicFramePr>
        <p:xfrm>
          <a:off x="3281785" y="1269660"/>
          <a:ext cx="2725270" cy="1905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p:cNvGraphicFramePr>
            <a:graphicFrameLocks/>
          </p:cNvGraphicFramePr>
          <p:nvPr>
            <p:extLst>
              <p:ext uri="{D42A27DB-BD31-4B8C-83A1-F6EECF244321}">
                <p14:modId xmlns:p14="http://schemas.microsoft.com/office/powerpoint/2010/main" val="408719672"/>
              </p:ext>
            </p:extLst>
          </p:nvPr>
        </p:nvGraphicFramePr>
        <p:xfrm>
          <a:off x="6112988" y="1347790"/>
          <a:ext cx="2720788" cy="1905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8" name="Chart 27"/>
          <p:cNvGraphicFramePr>
            <a:graphicFrameLocks/>
          </p:cNvGraphicFramePr>
          <p:nvPr>
            <p:extLst>
              <p:ext uri="{D42A27DB-BD31-4B8C-83A1-F6EECF244321}">
                <p14:modId xmlns:p14="http://schemas.microsoft.com/office/powerpoint/2010/main" val="2105786991"/>
              </p:ext>
            </p:extLst>
          </p:nvPr>
        </p:nvGraphicFramePr>
        <p:xfrm>
          <a:off x="9328485" y="1361481"/>
          <a:ext cx="2725271" cy="1905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9" name="Chart 28"/>
          <p:cNvGraphicFramePr>
            <a:graphicFrameLocks/>
          </p:cNvGraphicFramePr>
          <p:nvPr>
            <p:extLst>
              <p:ext uri="{D42A27DB-BD31-4B8C-83A1-F6EECF244321}">
                <p14:modId xmlns:p14="http://schemas.microsoft.com/office/powerpoint/2010/main" val="2045134357"/>
              </p:ext>
            </p:extLst>
          </p:nvPr>
        </p:nvGraphicFramePr>
        <p:xfrm>
          <a:off x="9291077" y="3174660"/>
          <a:ext cx="2720789" cy="19050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0" name="Chart 29"/>
          <p:cNvGraphicFramePr>
            <a:graphicFrameLocks/>
          </p:cNvGraphicFramePr>
          <p:nvPr>
            <p:extLst>
              <p:ext uri="{D42A27DB-BD31-4B8C-83A1-F6EECF244321}">
                <p14:modId xmlns:p14="http://schemas.microsoft.com/office/powerpoint/2010/main" val="576757645"/>
              </p:ext>
            </p:extLst>
          </p:nvPr>
        </p:nvGraphicFramePr>
        <p:xfrm>
          <a:off x="6300822" y="3132802"/>
          <a:ext cx="2720788" cy="1905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1" name="Chart 30"/>
          <p:cNvGraphicFramePr>
            <a:graphicFrameLocks/>
          </p:cNvGraphicFramePr>
          <p:nvPr>
            <p:extLst>
              <p:ext uri="{D42A27DB-BD31-4B8C-83A1-F6EECF244321}">
                <p14:modId xmlns:p14="http://schemas.microsoft.com/office/powerpoint/2010/main" val="321764532"/>
              </p:ext>
            </p:extLst>
          </p:nvPr>
        </p:nvGraphicFramePr>
        <p:xfrm>
          <a:off x="106411" y="3161752"/>
          <a:ext cx="2725271" cy="1905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2" name="Chart 31"/>
          <p:cNvGraphicFramePr>
            <a:graphicFrameLocks/>
          </p:cNvGraphicFramePr>
          <p:nvPr>
            <p:extLst>
              <p:ext uri="{D42A27DB-BD31-4B8C-83A1-F6EECF244321}">
                <p14:modId xmlns:p14="http://schemas.microsoft.com/office/powerpoint/2010/main" val="14769803"/>
              </p:ext>
            </p:extLst>
          </p:nvPr>
        </p:nvGraphicFramePr>
        <p:xfrm>
          <a:off x="3175852" y="3132802"/>
          <a:ext cx="2756807" cy="19050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3" name="Chart 32"/>
          <p:cNvGraphicFramePr>
            <a:graphicFrameLocks/>
          </p:cNvGraphicFramePr>
          <p:nvPr>
            <p:extLst>
              <p:ext uri="{D42A27DB-BD31-4B8C-83A1-F6EECF244321}">
                <p14:modId xmlns:p14="http://schemas.microsoft.com/office/powerpoint/2010/main" val="2145395243"/>
              </p:ext>
            </p:extLst>
          </p:nvPr>
        </p:nvGraphicFramePr>
        <p:xfrm>
          <a:off x="228312" y="4917029"/>
          <a:ext cx="2756807" cy="19050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4" name="Chart 33"/>
          <p:cNvGraphicFramePr>
            <a:graphicFrameLocks/>
          </p:cNvGraphicFramePr>
          <p:nvPr>
            <p:extLst>
              <p:ext uri="{D42A27DB-BD31-4B8C-83A1-F6EECF244321}">
                <p14:modId xmlns:p14="http://schemas.microsoft.com/office/powerpoint/2010/main" val="1489774220"/>
              </p:ext>
            </p:extLst>
          </p:nvPr>
        </p:nvGraphicFramePr>
        <p:xfrm>
          <a:off x="3329305" y="4885402"/>
          <a:ext cx="2756807" cy="19050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5" name="Chart 34"/>
          <p:cNvGraphicFramePr>
            <a:graphicFrameLocks/>
          </p:cNvGraphicFramePr>
          <p:nvPr>
            <p:extLst>
              <p:ext uri="{D42A27DB-BD31-4B8C-83A1-F6EECF244321}">
                <p14:modId xmlns:p14="http://schemas.microsoft.com/office/powerpoint/2010/main" val="4026340711"/>
              </p:ext>
            </p:extLst>
          </p:nvPr>
        </p:nvGraphicFramePr>
        <p:xfrm>
          <a:off x="6399536" y="4885402"/>
          <a:ext cx="2756807" cy="19050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6" name="Chart 35"/>
          <p:cNvGraphicFramePr>
            <a:graphicFrameLocks/>
          </p:cNvGraphicFramePr>
          <p:nvPr>
            <p:extLst>
              <p:ext uri="{D42A27DB-BD31-4B8C-83A1-F6EECF244321}">
                <p14:modId xmlns:p14="http://schemas.microsoft.com/office/powerpoint/2010/main" val="1215497759"/>
              </p:ext>
            </p:extLst>
          </p:nvPr>
        </p:nvGraphicFramePr>
        <p:xfrm>
          <a:off x="9312716" y="4917029"/>
          <a:ext cx="2756807" cy="190500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1329118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23220"/>
          </a:xfrm>
          <a:prstGeom prst="rect">
            <a:avLst/>
          </a:prstGeom>
          <a:noFill/>
        </p:spPr>
        <p:txBody>
          <a:bodyPr wrap="square" rtlCol="0">
            <a:spAutoFit/>
          </a:bodyPr>
          <a:lstStyle/>
          <a:p>
            <a:r>
              <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Ș</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oc</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productivitate</a:t>
            </a:r>
            <a:endPar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16</a:t>
            </a:fld>
            <a:endParaRPr lang="ro-RO"/>
          </a:p>
        </p:txBody>
      </p:sp>
      <p:pic>
        <p:nvPicPr>
          <p:cNvPr id="21" name="Picture 20"/>
          <p:cNvPicPr>
            <a:picLocks noChangeAspect="1"/>
          </p:cNvPicPr>
          <p:nvPr/>
        </p:nvPicPr>
        <p:blipFill>
          <a:blip r:embed="rId6"/>
          <a:stretch>
            <a:fillRect/>
          </a:stretch>
        </p:blipFill>
        <p:spPr>
          <a:xfrm>
            <a:off x="365697" y="1059067"/>
            <a:ext cx="8244903" cy="200000"/>
          </a:xfrm>
          <a:prstGeom prst="rect">
            <a:avLst/>
          </a:prstGeom>
        </p:spPr>
      </p:pic>
      <p:graphicFrame>
        <p:nvGraphicFramePr>
          <p:cNvPr id="22" name="Chart 21"/>
          <p:cNvGraphicFramePr>
            <a:graphicFrameLocks/>
          </p:cNvGraphicFramePr>
          <p:nvPr>
            <p:extLst>
              <p:ext uri="{D42A27DB-BD31-4B8C-83A1-F6EECF244321}">
                <p14:modId xmlns:p14="http://schemas.microsoft.com/office/powerpoint/2010/main" val="2606215588"/>
              </p:ext>
            </p:extLst>
          </p:nvPr>
        </p:nvGraphicFramePr>
        <p:xfrm>
          <a:off x="365697" y="1259067"/>
          <a:ext cx="2725271" cy="1905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p:cNvGraphicFramePr>
            <a:graphicFrameLocks/>
          </p:cNvGraphicFramePr>
          <p:nvPr>
            <p:extLst>
              <p:ext uri="{D42A27DB-BD31-4B8C-83A1-F6EECF244321}">
                <p14:modId xmlns:p14="http://schemas.microsoft.com/office/powerpoint/2010/main" val="308330566"/>
              </p:ext>
            </p:extLst>
          </p:nvPr>
        </p:nvGraphicFramePr>
        <p:xfrm>
          <a:off x="3579006" y="1268804"/>
          <a:ext cx="2725270" cy="1905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p:cNvGraphicFramePr>
            <a:graphicFrameLocks/>
          </p:cNvGraphicFramePr>
          <p:nvPr>
            <p:extLst>
              <p:ext uri="{D42A27DB-BD31-4B8C-83A1-F6EECF244321}">
                <p14:modId xmlns:p14="http://schemas.microsoft.com/office/powerpoint/2010/main" val="341425638"/>
              </p:ext>
            </p:extLst>
          </p:nvPr>
        </p:nvGraphicFramePr>
        <p:xfrm>
          <a:off x="6546420" y="1322701"/>
          <a:ext cx="2720788" cy="1905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7" name="Chart 36"/>
          <p:cNvGraphicFramePr>
            <a:graphicFrameLocks/>
          </p:cNvGraphicFramePr>
          <p:nvPr>
            <p:extLst>
              <p:ext uri="{D42A27DB-BD31-4B8C-83A1-F6EECF244321}">
                <p14:modId xmlns:p14="http://schemas.microsoft.com/office/powerpoint/2010/main" val="2811298030"/>
              </p:ext>
            </p:extLst>
          </p:nvPr>
        </p:nvGraphicFramePr>
        <p:xfrm>
          <a:off x="9253265" y="1248189"/>
          <a:ext cx="2725271" cy="1905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8" name="Chart 37"/>
          <p:cNvGraphicFramePr>
            <a:graphicFrameLocks/>
          </p:cNvGraphicFramePr>
          <p:nvPr>
            <p:extLst>
              <p:ext uri="{D42A27DB-BD31-4B8C-83A1-F6EECF244321}">
                <p14:modId xmlns:p14="http://schemas.microsoft.com/office/powerpoint/2010/main" val="3704231221"/>
              </p:ext>
            </p:extLst>
          </p:nvPr>
        </p:nvGraphicFramePr>
        <p:xfrm>
          <a:off x="270223" y="3227701"/>
          <a:ext cx="2725271" cy="19044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9" name="Chart 38"/>
          <p:cNvGraphicFramePr>
            <a:graphicFrameLocks/>
          </p:cNvGraphicFramePr>
          <p:nvPr>
            <p:extLst>
              <p:ext uri="{D42A27DB-BD31-4B8C-83A1-F6EECF244321}">
                <p14:modId xmlns:p14="http://schemas.microsoft.com/office/powerpoint/2010/main" val="1000453684"/>
              </p:ext>
            </p:extLst>
          </p:nvPr>
        </p:nvGraphicFramePr>
        <p:xfrm>
          <a:off x="3547968" y="3164067"/>
          <a:ext cx="2720788" cy="1905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0" name="Chart 39"/>
          <p:cNvGraphicFramePr>
            <a:graphicFrameLocks/>
          </p:cNvGraphicFramePr>
          <p:nvPr>
            <p:extLst>
              <p:ext uri="{D42A27DB-BD31-4B8C-83A1-F6EECF244321}">
                <p14:modId xmlns:p14="http://schemas.microsoft.com/office/powerpoint/2010/main" val="1455244857"/>
              </p:ext>
            </p:extLst>
          </p:nvPr>
        </p:nvGraphicFramePr>
        <p:xfrm>
          <a:off x="6555777" y="3214192"/>
          <a:ext cx="2720788" cy="1905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41" name="Chart 40"/>
          <p:cNvGraphicFramePr>
            <a:graphicFrameLocks/>
          </p:cNvGraphicFramePr>
          <p:nvPr>
            <p:extLst>
              <p:ext uri="{D42A27DB-BD31-4B8C-83A1-F6EECF244321}">
                <p14:modId xmlns:p14="http://schemas.microsoft.com/office/powerpoint/2010/main" val="3909400916"/>
              </p:ext>
            </p:extLst>
          </p:nvPr>
        </p:nvGraphicFramePr>
        <p:xfrm>
          <a:off x="9217745" y="3139680"/>
          <a:ext cx="2720789" cy="19050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42" name="Chart 41"/>
          <p:cNvGraphicFramePr>
            <a:graphicFrameLocks/>
          </p:cNvGraphicFramePr>
          <p:nvPr>
            <p:extLst>
              <p:ext uri="{D42A27DB-BD31-4B8C-83A1-F6EECF244321}">
                <p14:modId xmlns:p14="http://schemas.microsoft.com/office/powerpoint/2010/main" val="97328155"/>
              </p:ext>
            </p:extLst>
          </p:nvPr>
        </p:nvGraphicFramePr>
        <p:xfrm>
          <a:off x="360906" y="4953000"/>
          <a:ext cx="2720788" cy="19050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43" name="Chart 42"/>
          <p:cNvGraphicFramePr>
            <a:graphicFrameLocks/>
          </p:cNvGraphicFramePr>
          <p:nvPr>
            <p:extLst>
              <p:ext uri="{D42A27DB-BD31-4B8C-83A1-F6EECF244321}">
                <p14:modId xmlns:p14="http://schemas.microsoft.com/office/powerpoint/2010/main" val="3631730988"/>
              </p:ext>
            </p:extLst>
          </p:nvPr>
        </p:nvGraphicFramePr>
        <p:xfrm>
          <a:off x="3636365" y="4922921"/>
          <a:ext cx="2720788" cy="19050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44" name="Chart 43"/>
          <p:cNvGraphicFramePr>
            <a:graphicFrameLocks/>
          </p:cNvGraphicFramePr>
          <p:nvPr>
            <p:extLst>
              <p:ext uri="{D42A27DB-BD31-4B8C-83A1-F6EECF244321}">
                <p14:modId xmlns:p14="http://schemas.microsoft.com/office/powerpoint/2010/main" val="2277035241"/>
              </p:ext>
            </p:extLst>
          </p:nvPr>
        </p:nvGraphicFramePr>
        <p:xfrm>
          <a:off x="6555777" y="4922921"/>
          <a:ext cx="2720788" cy="19050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45" name="Chart 44"/>
          <p:cNvGraphicFramePr>
            <a:graphicFrameLocks/>
          </p:cNvGraphicFramePr>
          <p:nvPr>
            <p:extLst>
              <p:ext uri="{D42A27DB-BD31-4B8C-83A1-F6EECF244321}">
                <p14:modId xmlns:p14="http://schemas.microsoft.com/office/powerpoint/2010/main" val="1864698043"/>
              </p:ext>
            </p:extLst>
          </p:nvPr>
        </p:nvGraphicFramePr>
        <p:xfrm>
          <a:off x="9133223" y="4965499"/>
          <a:ext cx="2720788" cy="190500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436650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23220"/>
          </a:xfrm>
          <a:prstGeom prst="rect">
            <a:avLst/>
          </a:prstGeom>
          <a:noFill/>
        </p:spPr>
        <p:txBody>
          <a:bodyPr wrap="square" rtlCol="0">
            <a:spAutoFit/>
          </a:bodyPr>
          <a:lstStyle/>
          <a:p>
            <a:r>
              <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Ș</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oc</a:t>
            </a:r>
            <a:r>
              <a:rPr lang="en-US"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capital </a:t>
            </a:r>
            <a:r>
              <a:rPr lang="en-US" sz="28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bancar</a:t>
            </a:r>
            <a:endParaRPr lang="ro-RO" sz="28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17</a:t>
            </a:fld>
            <a:endParaRPr lang="ro-RO"/>
          </a:p>
        </p:txBody>
      </p:sp>
      <p:pic>
        <p:nvPicPr>
          <p:cNvPr id="21" name="Picture 20"/>
          <p:cNvPicPr>
            <a:picLocks noChangeAspect="1"/>
          </p:cNvPicPr>
          <p:nvPr/>
        </p:nvPicPr>
        <p:blipFill>
          <a:blip r:embed="rId6"/>
          <a:stretch>
            <a:fillRect/>
          </a:stretch>
        </p:blipFill>
        <p:spPr>
          <a:xfrm>
            <a:off x="365697" y="1059067"/>
            <a:ext cx="8244903" cy="200000"/>
          </a:xfrm>
          <a:prstGeom prst="rect">
            <a:avLst/>
          </a:prstGeom>
        </p:spPr>
      </p:pic>
      <p:graphicFrame>
        <p:nvGraphicFramePr>
          <p:cNvPr id="25" name="Chart 24"/>
          <p:cNvGraphicFramePr>
            <a:graphicFrameLocks/>
          </p:cNvGraphicFramePr>
          <p:nvPr>
            <p:extLst>
              <p:ext uri="{D42A27DB-BD31-4B8C-83A1-F6EECF244321}">
                <p14:modId xmlns:p14="http://schemas.microsoft.com/office/powerpoint/2010/main" val="3527125109"/>
              </p:ext>
            </p:extLst>
          </p:nvPr>
        </p:nvGraphicFramePr>
        <p:xfrm>
          <a:off x="508308" y="1322701"/>
          <a:ext cx="2754086" cy="1905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Chart 25"/>
          <p:cNvGraphicFramePr>
            <a:graphicFrameLocks/>
          </p:cNvGraphicFramePr>
          <p:nvPr>
            <p:extLst>
              <p:ext uri="{D42A27DB-BD31-4B8C-83A1-F6EECF244321}">
                <p14:modId xmlns:p14="http://schemas.microsoft.com/office/powerpoint/2010/main" val="484268205"/>
              </p:ext>
            </p:extLst>
          </p:nvPr>
        </p:nvGraphicFramePr>
        <p:xfrm>
          <a:off x="3636115" y="1322701"/>
          <a:ext cx="2754086" cy="1905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p:cNvGraphicFramePr>
            <a:graphicFrameLocks/>
          </p:cNvGraphicFramePr>
          <p:nvPr>
            <p:extLst>
              <p:ext uri="{D42A27DB-BD31-4B8C-83A1-F6EECF244321}">
                <p14:modId xmlns:p14="http://schemas.microsoft.com/office/powerpoint/2010/main" val="3987118092"/>
              </p:ext>
            </p:extLst>
          </p:nvPr>
        </p:nvGraphicFramePr>
        <p:xfrm>
          <a:off x="6601236" y="1371600"/>
          <a:ext cx="2756807" cy="1905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8" name="Chart 27"/>
          <p:cNvGraphicFramePr>
            <a:graphicFrameLocks/>
          </p:cNvGraphicFramePr>
          <p:nvPr>
            <p:extLst>
              <p:ext uri="{D42A27DB-BD31-4B8C-83A1-F6EECF244321}">
                <p14:modId xmlns:p14="http://schemas.microsoft.com/office/powerpoint/2010/main" val="1750379255"/>
              </p:ext>
            </p:extLst>
          </p:nvPr>
        </p:nvGraphicFramePr>
        <p:xfrm>
          <a:off x="9358043" y="1259067"/>
          <a:ext cx="2754086" cy="1905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9" name="Chart 28"/>
          <p:cNvGraphicFramePr>
            <a:graphicFrameLocks/>
          </p:cNvGraphicFramePr>
          <p:nvPr>
            <p:extLst>
              <p:ext uri="{D42A27DB-BD31-4B8C-83A1-F6EECF244321}">
                <p14:modId xmlns:p14="http://schemas.microsoft.com/office/powerpoint/2010/main" val="3274606155"/>
              </p:ext>
            </p:extLst>
          </p:nvPr>
        </p:nvGraphicFramePr>
        <p:xfrm>
          <a:off x="668273" y="3115509"/>
          <a:ext cx="2530886" cy="18000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0" name="Chart 29"/>
          <p:cNvGraphicFramePr>
            <a:graphicFrameLocks/>
          </p:cNvGraphicFramePr>
          <p:nvPr>
            <p:extLst>
              <p:ext uri="{D42A27DB-BD31-4B8C-83A1-F6EECF244321}">
                <p14:modId xmlns:p14="http://schemas.microsoft.com/office/powerpoint/2010/main" val="3861379526"/>
              </p:ext>
            </p:extLst>
          </p:nvPr>
        </p:nvGraphicFramePr>
        <p:xfrm>
          <a:off x="3710544" y="3010509"/>
          <a:ext cx="2756807" cy="1905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1" name="Chart 30"/>
          <p:cNvGraphicFramePr>
            <a:graphicFrameLocks/>
          </p:cNvGraphicFramePr>
          <p:nvPr>
            <p:extLst>
              <p:ext uri="{D42A27DB-BD31-4B8C-83A1-F6EECF244321}">
                <p14:modId xmlns:p14="http://schemas.microsoft.com/office/powerpoint/2010/main" val="3702561118"/>
              </p:ext>
            </p:extLst>
          </p:nvPr>
        </p:nvGraphicFramePr>
        <p:xfrm>
          <a:off x="6678386" y="3063009"/>
          <a:ext cx="2756807" cy="1905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2" name="Chart 31"/>
          <p:cNvGraphicFramePr>
            <a:graphicFrameLocks/>
          </p:cNvGraphicFramePr>
          <p:nvPr>
            <p:extLst>
              <p:ext uri="{D42A27DB-BD31-4B8C-83A1-F6EECF244321}">
                <p14:modId xmlns:p14="http://schemas.microsoft.com/office/powerpoint/2010/main" val="1330004126"/>
              </p:ext>
            </p:extLst>
          </p:nvPr>
        </p:nvGraphicFramePr>
        <p:xfrm>
          <a:off x="9435193" y="3145656"/>
          <a:ext cx="2756807" cy="19050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3" name="Chart 32"/>
          <p:cNvGraphicFramePr>
            <a:graphicFrameLocks/>
          </p:cNvGraphicFramePr>
          <p:nvPr>
            <p:extLst>
              <p:ext uri="{D42A27DB-BD31-4B8C-83A1-F6EECF244321}">
                <p14:modId xmlns:p14="http://schemas.microsoft.com/office/powerpoint/2010/main" val="2964911821"/>
              </p:ext>
            </p:extLst>
          </p:nvPr>
        </p:nvGraphicFramePr>
        <p:xfrm>
          <a:off x="550262" y="4816475"/>
          <a:ext cx="2756807" cy="19050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4" name="Chart 33"/>
          <p:cNvGraphicFramePr>
            <a:graphicFrameLocks/>
          </p:cNvGraphicFramePr>
          <p:nvPr>
            <p:extLst>
              <p:ext uri="{D42A27DB-BD31-4B8C-83A1-F6EECF244321}">
                <p14:modId xmlns:p14="http://schemas.microsoft.com/office/powerpoint/2010/main" val="1560096015"/>
              </p:ext>
            </p:extLst>
          </p:nvPr>
        </p:nvGraphicFramePr>
        <p:xfrm>
          <a:off x="3692900" y="4761951"/>
          <a:ext cx="2756807" cy="19050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5" name="Chart 34"/>
          <p:cNvGraphicFramePr>
            <a:graphicFrameLocks/>
          </p:cNvGraphicFramePr>
          <p:nvPr>
            <p:extLst>
              <p:ext uri="{D42A27DB-BD31-4B8C-83A1-F6EECF244321}">
                <p14:modId xmlns:p14="http://schemas.microsoft.com/office/powerpoint/2010/main" val="2092732986"/>
              </p:ext>
            </p:extLst>
          </p:nvPr>
        </p:nvGraphicFramePr>
        <p:xfrm>
          <a:off x="6755536" y="4788466"/>
          <a:ext cx="2756807" cy="19050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6" name="Chart 35"/>
          <p:cNvGraphicFramePr>
            <a:graphicFrameLocks/>
          </p:cNvGraphicFramePr>
          <p:nvPr>
            <p:extLst>
              <p:ext uri="{D42A27DB-BD31-4B8C-83A1-F6EECF244321}">
                <p14:modId xmlns:p14="http://schemas.microsoft.com/office/powerpoint/2010/main" val="2426011817"/>
              </p:ext>
            </p:extLst>
          </p:nvPr>
        </p:nvGraphicFramePr>
        <p:xfrm>
          <a:off x="9417549" y="4915509"/>
          <a:ext cx="2756807" cy="190500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1240727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Concluzii (1)</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18</a:t>
            </a:fld>
            <a:endParaRPr lang="ro-RO"/>
          </a:p>
        </p:txBody>
      </p:sp>
      <p:sp>
        <p:nvSpPr>
          <p:cNvPr id="12" name="TextBox 11"/>
          <p:cNvSpPr txBox="1"/>
          <p:nvPr/>
        </p:nvSpPr>
        <p:spPr>
          <a:xfrm>
            <a:off x="489856" y="1258364"/>
            <a:ext cx="11484864" cy="4801314"/>
          </a:xfrm>
          <a:prstGeom prst="rect">
            <a:avLst/>
          </a:prstGeom>
          <a:noFill/>
        </p:spPr>
        <p:txBody>
          <a:bodyPr wrap="square" rtlCol="0">
            <a:spAutoFit/>
          </a:bodyPr>
          <a:lstStyle/>
          <a:p>
            <a:r>
              <a:rPr lang="ro-RO" dirty="0" smtClean="0"/>
              <a:t>O remarcă generală este că, folosind calibrarea și estimarea pentru România, șocurile sunt mai potente dar mai puțin persistente, posibil efect al statutului de economie mică sau al multiplelor distrupții ce au apărut după 2009 (ultima dată cuprinsă în calibrarea inițială a modelului).</a:t>
            </a:r>
          </a:p>
          <a:p>
            <a:endParaRPr lang="en-US" dirty="0"/>
          </a:p>
          <a:p>
            <a:r>
              <a:rPr lang="ro-RO" dirty="0" smtClean="0"/>
              <a:t>Șoc de politică </a:t>
            </a:r>
            <a:r>
              <a:rPr lang="ro-RO" dirty="0" err="1" smtClean="0"/>
              <a:t>macroprudențială</a:t>
            </a:r>
            <a:endParaRPr lang="en-US" dirty="0" smtClean="0"/>
          </a:p>
          <a:p>
            <a:pPr marL="285750" indent="-285750">
              <a:buFont typeface="Arial" panose="020B0604020202020204" pitchFamily="34" charset="0"/>
              <a:buChar char="•"/>
            </a:pPr>
            <a:r>
              <a:rPr lang="ro-RO" dirty="0" smtClean="0"/>
              <a:t>Băncile transferă costul capitalului suplimentar în majorarea ratelor de dobândă, ceea ce blochează creditarea</a:t>
            </a:r>
            <a:endParaRPr lang="en-US" dirty="0" smtClean="0"/>
          </a:p>
          <a:p>
            <a:pPr marL="285750" indent="-285750">
              <a:buFont typeface="Arial" panose="020B0604020202020204" pitchFamily="34" charset="0"/>
              <a:buChar char="•"/>
            </a:pPr>
            <a:r>
              <a:rPr lang="ro-RO" dirty="0" smtClean="0"/>
              <a:t>Gospodăriile răbdătoare folosesc depozitele pentru a achiziționa </a:t>
            </a:r>
            <a:r>
              <a:rPr lang="en-US" dirty="0" err="1" smtClean="0"/>
              <a:t>bunuri</a:t>
            </a:r>
            <a:r>
              <a:rPr lang="en-US" dirty="0" smtClean="0"/>
              <a:t> </a:t>
            </a:r>
            <a:r>
              <a:rPr lang="en-US" dirty="0" err="1" smtClean="0"/>
              <a:t>imobiliare</a:t>
            </a:r>
            <a:endParaRPr lang="ro-RO" dirty="0" smtClean="0"/>
          </a:p>
          <a:p>
            <a:pPr marL="285750" indent="-285750">
              <a:buFont typeface="Arial" panose="020B0604020202020204" pitchFamily="34" charset="0"/>
              <a:buChar char="•"/>
            </a:pPr>
            <a:r>
              <a:rPr lang="en-US" dirty="0" err="1" smtClean="0"/>
              <a:t>Firmele</a:t>
            </a:r>
            <a:r>
              <a:rPr lang="en-US" dirty="0" smtClean="0"/>
              <a:t> dep</a:t>
            </a:r>
            <a:r>
              <a:rPr lang="ro-RO" dirty="0" err="1" smtClean="0"/>
              <a:t>ășesc</a:t>
            </a:r>
            <a:r>
              <a:rPr lang="ro-RO" dirty="0" smtClean="0"/>
              <a:t> rapid șocul și folosesc momentul pentru a achiziționa capital</a:t>
            </a:r>
            <a:endParaRPr lang="en-US" dirty="0" smtClean="0"/>
          </a:p>
          <a:p>
            <a:pPr marL="285750" indent="-285750">
              <a:buFont typeface="Arial" panose="020B0604020202020204" pitchFamily="34" charset="0"/>
              <a:buChar char="•"/>
            </a:pPr>
            <a:r>
              <a:rPr lang="ro-RO" dirty="0" smtClean="0"/>
              <a:t>Prețurile imobiliare scad</a:t>
            </a:r>
          </a:p>
          <a:p>
            <a:pPr marL="285750" indent="-285750">
              <a:buFont typeface="Arial" panose="020B0604020202020204" pitchFamily="34" charset="0"/>
              <a:buChar char="•"/>
            </a:pPr>
            <a:r>
              <a:rPr lang="ro-RO" dirty="0" smtClean="0"/>
              <a:t>Șocul induce o recesiune însă aceasta este de relativ scurtă durată</a:t>
            </a:r>
          </a:p>
          <a:p>
            <a:endParaRPr lang="en-US" dirty="0"/>
          </a:p>
          <a:p>
            <a:r>
              <a:rPr lang="ro-RO" dirty="0"/>
              <a:t>Ș</a:t>
            </a:r>
            <a:r>
              <a:rPr lang="ro-RO" dirty="0" smtClean="0"/>
              <a:t>oc de politică monetară</a:t>
            </a:r>
            <a:endParaRPr lang="en-US" dirty="0" smtClean="0"/>
          </a:p>
          <a:p>
            <a:pPr marL="285750" indent="-285750">
              <a:buFont typeface="Arial" panose="020B0604020202020204" pitchFamily="34" charset="0"/>
              <a:buChar char="•"/>
            </a:pPr>
            <a:r>
              <a:rPr lang="ro-RO" dirty="0" smtClean="0"/>
              <a:t>In mare parte determina </a:t>
            </a:r>
            <a:r>
              <a:rPr lang="ro-RO" dirty="0" err="1" smtClean="0"/>
              <a:t>aceleasi</a:t>
            </a:r>
            <a:r>
              <a:rPr lang="ro-RO" dirty="0" smtClean="0"/>
              <a:t> efecte ca si cel de politica </a:t>
            </a:r>
            <a:r>
              <a:rPr lang="ro-RO" dirty="0" err="1" smtClean="0"/>
              <a:t>macroprudentiala</a:t>
            </a:r>
            <a:endParaRPr lang="ro-RO" dirty="0" smtClean="0"/>
          </a:p>
          <a:p>
            <a:pPr marL="285750" indent="-285750">
              <a:buFont typeface="Arial" panose="020B0604020202020204" pitchFamily="34" charset="0"/>
              <a:buChar char="•"/>
            </a:pPr>
            <a:r>
              <a:rPr lang="ro-RO" dirty="0" err="1" smtClean="0"/>
              <a:t>Diferenta</a:t>
            </a:r>
            <a:r>
              <a:rPr lang="ro-RO" dirty="0" smtClean="0"/>
              <a:t> notabila este ca politica </a:t>
            </a:r>
            <a:r>
              <a:rPr lang="ro-RO" dirty="0" err="1" smtClean="0"/>
              <a:t>macroprudentiala</a:t>
            </a:r>
            <a:r>
              <a:rPr lang="ro-RO" dirty="0" smtClean="0"/>
              <a:t> ar putea fi mai eficienta in atenuarea preturilor imobiliare pe termen mediu</a:t>
            </a:r>
          </a:p>
          <a:p>
            <a:pPr marL="285750" indent="-285750">
              <a:buFont typeface="Arial" panose="020B0604020202020204" pitchFamily="34" charset="0"/>
              <a:buChar char="•"/>
            </a:pPr>
            <a:r>
              <a:rPr lang="ro-RO" dirty="0" smtClean="0"/>
              <a:t>In plus, recesiunea este mai </a:t>
            </a:r>
            <a:r>
              <a:rPr lang="ro-RO" dirty="0" err="1" smtClean="0"/>
              <a:t>adanca</a:t>
            </a:r>
            <a:r>
              <a:rPr lang="ro-RO" dirty="0" smtClean="0"/>
              <a:t> in cazul politicii monetare</a:t>
            </a:r>
            <a:endParaRPr lang="en-US" dirty="0"/>
          </a:p>
          <a:p>
            <a:endParaRPr lang="ro-RO" dirty="0" smtClean="0"/>
          </a:p>
        </p:txBody>
      </p:sp>
      <p:grpSp>
        <p:nvGrpSpPr>
          <p:cNvPr id="13" name="Google Shape;10913;p61"/>
          <p:cNvGrpSpPr/>
          <p:nvPr/>
        </p:nvGrpSpPr>
        <p:grpSpPr>
          <a:xfrm>
            <a:off x="137021" y="1258364"/>
            <a:ext cx="280072" cy="275521"/>
            <a:chOff x="4210933" y="2926777"/>
            <a:chExt cx="280072" cy="275521"/>
          </a:xfrm>
        </p:grpSpPr>
        <p:sp>
          <p:nvSpPr>
            <p:cNvPr id="14"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7" name="Google Shape;10913;p61"/>
          <p:cNvGrpSpPr/>
          <p:nvPr/>
        </p:nvGrpSpPr>
        <p:grpSpPr>
          <a:xfrm>
            <a:off x="137021" y="2434892"/>
            <a:ext cx="280072" cy="275521"/>
            <a:chOff x="4210933" y="2926777"/>
            <a:chExt cx="280072" cy="275521"/>
          </a:xfrm>
        </p:grpSpPr>
        <p:sp>
          <p:nvSpPr>
            <p:cNvPr id="28"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10913;p61"/>
          <p:cNvGrpSpPr/>
          <p:nvPr/>
        </p:nvGrpSpPr>
        <p:grpSpPr>
          <a:xfrm>
            <a:off x="145662" y="4306364"/>
            <a:ext cx="280072" cy="275521"/>
            <a:chOff x="4210933" y="2926777"/>
            <a:chExt cx="280072" cy="275521"/>
          </a:xfrm>
        </p:grpSpPr>
        <p:sp>
          <p:nvSpPr>
            <p:cNvPr id="43"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2579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Concluzii (2)</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19</a:t>
            </a:fld>
            <a:endParaRPr lang="ro-RO"/>
          </a:p>
        </p:txBody>
      </p:sp>
      <mc:AlternateContent xmlns:mc="http://schemas.openxmlformats.org/markup-compatibility/2006">
        <mc:Choice xmlns:a14="http://schemas.microsoft.com/office/drawing/2010/main" Requires="a14">
          <p:sp>
            <p:nvSpPr>
              <p:cNvPr id="12" name="TextBox 11"/>
              <p:cNvSpPr txBox="1"/>
              <p:nvPr/>
            </p:nvSpPr>
            <p:spPr>
              <a:xfrm>
                <a:off x="489856" y="1258364"/>
                <a:ext cx="11484864" cy="4247317"/>
              </a:xfrm>
              <a:prstGeom prst="rect">
                <a:avLst/>
              </a:prstGeom>
              <a:noFill/>
            </p:spPr>
            <p:txBody>
              <a:bodyPr wrap="square" rtlCol="0">
                <a:spAutoFit/>
              </a:bodyPr>
              <a:lstStyle/>
              <a:p>
                <a:r>
                  <a:rPr lang="ro-RO" dirty="0" smtClean="0"/>
                  <a:t>Șoc de productivitate</a:t>
                </a:r>
                <a:endParaRPr lang="en-US" dirty="0" smtClean="0"/>
              </a:p>
              <a:p>
                <a:pPr marL="285750" indent="-285750">
                  <a:buFont typeface="Arial" panose="020B0604020202020204" pitchFamily="34" charset="0"/>
                  <a:buChar char="•"/>
                </a:pPr>
                <a:r>
                  <a:rPr lang="ro-RO" dirty="0" smtClean="0"/>
                  <a:t>Are un caracter expansionist, generând însă o creștere a prețurilor imobiliare </a:t>
                </a:r>
              </a:p>
              <a:p>
                <a:pPr marL="285750" indent="-285750">
                  <a:buFont typeface="Arial" panose="020B0604020202020204" pitchFamily="34" charset="0"/>
                  <a:buChar char="•"/>
                </a:pPr>
                <a:r>
                  <a:rPr lang="ro-RO" dirty="0" smtClean="0"/>
                  <a:t>În ciuda condițiilor mai favorabile, creditarea gospodăriilor este afectată, posibil datorită unui efect de </a:t>
                </a:r>
                <a:r>
                  <a:rPr lang="ro-RO" i="1" dirty="0" err="1" smtClean="0"/>
                  <a:t>crowding</a:t>
                </a:r>
                <a:r>
                  <a:rPr lang="ro-RO" i="1" dirty="0" smtClean="0"/>
                  <a:t> out </a:t>
                </a:r>
                <a:r>
                  <a:rPr lang="ro-RO" dirty="0" smtClean="0"/>
                  <a:t>al resurselor bancare către sectorul companiilor</a:t>
                </a:r>
              </a:p>
              <a:p>
                <a:pPr marL="285750" indent="-285750">
                  <a:buFont typeface="Arial" panose="020B0604020202020204" pitchFamily="34" charset="0"/>
                  <a:buChar char="•"/>
                </a:pPr>
                <a:endParaRPr lang="en-US" dirty="0"/>
              </a:p>
              <a:p>
                <a:r>
                  <a:rPr lang="ro-RO" dirty="0" smtClean="0"/>
                  <a:t>Șoc de capital bancar</a:t>
                </a:r>
                <a:endParaRPr lang="en-US" dirty="0" smtClean="0"/>
              </a:p>
              <a:p>
                <a:pPr marL="285750" indent="-285750">
                  <a:buFont typeface="Arial" panose="020B0604020202020204" pitchFamily="34" charset="0"/>
                  <a:buChar char="•"/>
                </a:pPr>
                <a:r>
                  <a:rPr lang="ro-RO" dirty="0" smtClean="0"/>
                  <a:t>Produce o creștere a ratelor de dobândă, întrucât băncile au un cost suplimentar legat de atingerea țintei impuse de capital, care devine prea mare</a:t>
                </a:r>
              </a:p>
              <a:p>
                <a:pPr marL="285750" indent="-285750">
                  <a:buFont typeface="Arial" panose="020B0604020202020204" pitchFamily="34" charset="0"/>
                  <a:buChar char="•"/>
                </a:pPr>
                <a:r>
                  <a:rPr lang="ro-RO" dirty="0" smtClean="0"/>
                  <a:t>Deși are un caracter recesionist, șocul produce o bulă a prețurilor imobiliare</a:t>
                </a:r>
                <a:endParaRPr lang="ro-RO" dirty="0" smtClean="0"/>
              </a:p>
              <a:p>
                <a:pPr marL="285750" indent="-285750">
                  <a:buFont typeface="Arial" panose="020B0604020202020204" pitchFamily="34" charset="0"/>
                  <a:buChar char="•"/>
                </a:pPr>
                <a:endParaRPr lang="en-US" dirty="0"/>
              </a:p>
              <a:p>
                <a:r>
                  <a:rPr lang="ro-RO" dirty="0" smtClean="0"/>
                  <a:t>O majorare a nivelului</a:t>
                </a:r>
                <a14:m>
                  <m:oMath xmlns:m="http://schemas.openxmlformats.org/officeDocument/2006/math">
                    <m:sSup>
                      <m:sSupPr>
                        <m:ctrlPr>
                          <a:rPr lang="en-US" i="1">
                            <a:latin typeface="Cambria Math" panose="02040503050406030204" pitchFamily="18" charset="0"/>
                          </a:rPr>
                        </m:ctrlPr>
                      </m:sSupPr>
                      <m:e>
                        <m:r>
                          <a:rPr lang="ro-RO" b="0" i="1" smtClean="0">
                            <a:latin typeface="Cambria Math" panose="02040503050406030204" pitchFamily="18" charset="0"/>
                          </a:rPr>
                          <m:t> </m:t>
                        </m:r>
                        <m:r>
                          <m:rPr>
                            <m:sty m:val="p"/>
                          </m:rPr>
                          <a:rPr lang="el-GR" i="1">
                            <a:latin typeface="Cambria Math" panose="02040503050406030204" pitchFamily="18" charset="0"/>
                          </a:rPr>
                          <m:t>ν</m:t>
                        </m:r>
                      </m:e>
                      <m:sup>
                        <m:r>
                          <a:rPr lang="en-US" i="1">
                            <a:latin typeface="Cambria Math" panose="02040503050406030204" pitchFamily="18" charset="0"/>
                          </a:rPr>
                          <m:t>𝑠𝑠</m:t>
                        </m:r>
                      </m:sup>
                    </m:sSup>
                  </m:oMath>
                </a14:m>
                <a:r>
                  <a:rPr lang="ro-RO" dirty="0" smtClean="0"/>
                  <a:t> de la 16% la 18% aduce o atenuare a unor șocuri, însă comportamentul nu este cu mult diferit față de calibrarea inițială.</a:t>
                </a:r>
              </a:p>
              <a:p>
                <a:endParaRPr lang="ro-RO" dirty="0"/>
              </a:p>
              <a:p>
                <a:r>
                  <a:rPr lang="ro-RO" dirty="0" smtClean="0"/>
                  <a:t>Stabilirea unei reguli de </a:t>
                </a:r>
                <a:r>
                  <a:rPr lang="ro-RO" dirty="0" err="1" smtClean="0"/>
                  <a:t>CCyB</a:t>
                </a:r>
                <a:r>
                  <a:rPr lang="ro-RO" dirty="0" smtClean="0"/>
                  <a:t> generează, la rândul ei, o atenuare a unor șocuri, însă diferența cea mai notabilă este în cazul șocului de capital bancar, caracterul stabilizator al </a:t>
                </a:r>
                <a:r>
                  <a:rPr lang="ro-RO" dirty="0" err="1" smtClean="0"/>
                  <a:t>regulei</a:t>
                </a:r>
                <a:r>
                  <a:rPr lang="ro-RO" dirty="0" smtClean="0"/>
                  <a:t> reușind să producă un impact mai mic al șocului.</a:t>
                </a:r>
                <a:endParaRPr lang="ro-RO"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489856" y="1258364"/>
                <a:ext cx="11484864" cy="4247317"/>
              </a:xfrm>
              <a:prstGeom prst="rect">
                <a:avLst/>
              </a:prstGeom>
              <a:blipFill>
                <a:blip r:embed="rId6"/>
                <a:stretch>
                  <a:fillRect l="-425" t="-717" r="-159" b="-1291"/>
                </a:stretch>
              </a:blipFill>
            </p:spPr>
            <p:txBody>
              <a:bodyPr/>
              <a:lstStyle/>
              <a:p>
                <a:r>
                  <a:rPr lang="en-US">
                    <a:noFill/>
                  </a:rPr>
                  <a:t> </a:t>
                </a:r>
              </a:p>
            </p:txBody>
          </p:sp>
        </mc:Fallback>
      </mc:AlternateContent>
      <p:grpSp>
        <p:nvGrpSpPr>
          <p:cNvPr id="13" name="Google Shape;10913;p61"/>
          <p:cNvGrpSpPr/>
          <p:nvPr/>
        </p:nvGrpSpPr>
        <p:grpSpPr>
          <a:xfrm>
            <a:off x="137021" y="1258364"/>
            <a:ext cx="280072" cy="275521"/>
            <a:chOff x="4210933" y="2926777"/>
            <a:chExt cx="280072" cy="275521"/>
          </a:xfrm>
        </p:grpSpPr>
        <p:sp>
          <p:nvSpPr>
            <p:cNvPr id="14"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7" name="Google Shape;10913;p61"/>
          <p:cNvGrpSpPr/>
          <p:nvPr/>
        </p:nvGrpSpPr>
        <p:grpSpPr>
          <a:xfrm>
            <a:off x="137021" y="2683501"/>
            <a:ext cx="280072" cy="275521"/>
            <a:chOff x="4210933" y="2926777"/>
            <a:chExt cx="280072" cy="275521"/>
          </a:xfrm>
        </p:grpSpPr>
        <p:sp>
          <p:nvSpPr>
            <p:cNvPr id="28"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10913;p61"/>
          <p:cNvGrpSpPr/>
          <p:nvPr/>
        </p:nvGrpSpPr>
        <p:grpSpPr>
          <a:xfrm>
            <a:off x="140826" y="4126813"/>
            <a:ext cx="280072" cy="275521"/>
            <a:chOff x="4210933" y="2926777"/>
            <a:chExt cx="280072" cy="275521"/>
          </a:xfrm>
        </p:grpSpPr>
        <p:sp>
          <p:nvSpPr>
            <p:cNvPr id="43"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6" name="Google Shape;10913;p61"/>
          <p:cNvGrpSpPr/>
          <p:nvPr/>
        </p:nvGrpSpPr>
        <p:grpSpPr>
          <a:xfrm>
            <a:off x="146730" y="4946725"/>
            <a:ext cx="280072" cy="275521"/>
            <a:chOff x="4210933" y="2926777"/>
            <a:chExt cx="280072" cy="275521"/>
          </a:xfrm>
        </p:grpSpPr>
        <p:sp>
          <p:nvSpPr>
            <p:cNvPr id="57"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6731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59" y="232012"/>
            <a:ext cx="9208155"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Obiectivele cercetării</a:t>
            </a:r>
            <a:endParaRPr lang="ro-RO" sz="3200" spc="300" dirty="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14" name="TextBox 13"/>
          <p:cNvSpPr txBox="1"/>
          <p:nvPr/>
        </p:nvSpPr>
        <p:spPr>
          <a:xfrm>
            <a:off x="8905740" y="2595655"/>
            <a:ext cx="2951063" cy="1323439"/>
          </a:xfrm>
          <a:prstGeom prst="rect">
            <a:avLst/>
          </a:prstGeom>
          <a:noFill/>
        </p:spPr>
        <p:txBody>
          <a:bodyPr wrap="square" rtlCol="0">
            <a:spAutoFit/>
          </a:bodyPr>
          <a:lstStyle/>
          <a:p>
            <a:pPr lvl="0"/>
            <a:r>
              <a:rPr lang="ro-RO" sz="1600" dirty="0">
                <a:cs typeface="Times New Roman" panose="02020603050405020304" pitchFamily="18" charset="0"/>
              </a:rPr>
              <a:t>Testarea econometrică a efectelor politicii macroprudențiale în cazul României și a altor țări </a:t>
            </a:r>
            <a:r>
              <a:rPr lang="ro-RO" sz="1600" dirty="0" smtClean="0">
                <a:cs typeface="Times New Roman" panose="02020603050405020304" pitchFamily="18" charset="0"/>
              </a:rPr>
              <a:t>europene comparabile.</a:t>
            </a:r>
            <a:endParaRPr lang="en-US" sz="1600" dirty="0">
              <a:cs typeface="Times New Roman" panose="02020603050405020304" pitchFamily="18" charset="0"/>
            </a:endParaRPr>
          </a:p>
        </p:txBody>
      </p:sp>
      <p:sp>
        <p:nvSpPr>
          <p:cNvPr id="2" name="Rounded Rectangle 1"/>
          <p:cNvSpPr/>
          <p:nvPr/>
        </p:nvSpPr>
        <p:spPr>
          <a:xfrm>
            <a:off x="161412" y="1939502"/>
            <a:ext cx="3851563" cy="4482058"/>
          </a:xfrm>
          <a:prstGeom prst="roundRect">
            <a:avLst/>
          </a:prstGeom>
          <a:noFill/>
          <a:ln w="38100">
            <a:solidFill>
              <a:srgbClr val="A50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93312" y="1945586"/>
            <a:ext cx="3851563" cy="4482058"/>
          </a:xfrm>
          <a:prstGeom prst="roundRect">
            <a:avLst/>
          </a:prstGeom>
          <a:noFill/>
          <a:ln w="38100">
            <a:solidFill>
              <a:srgbClr val="A50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225211" y="1933418"/>
            <a:ext cx="3851563" cy="4482058"/>
          </a:xfrm>
          <a:prstGeom prst="roundRect">
            <a:avLst/>
          </a:prstGeom>
          <a:noFill/>
          <a:ln w="38100">
            <a:solidFill>
              <a:srgbClr val="A50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90483" y="1013311"/>
            <a:ext cx="1193419" cy="904651"/>
          </a:xfrm>
          <a:prstGeom prst="ellipse">
            <a:avLst/>
          </a:prstGeom>
          <a:noFill/>
          <a:ln w="38100">
            <a:solidFill>
              <a:srgbClr val="A50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561618" y="1013311"/>
            <a:ext cx="1193419" cy="895600"/>
          </a:xfrm>
          <a:prstGeom prst="ellipse">
            <a:avLst/>
          </a:prstGeom>
          <a:noFill/>
          <a:ln w="38100">
            <a:solidFill>
              <a:srgbClr val="A50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57" name="Oval 156"/>
          <p:cNvSpPr/>
          <p:nvPr/>
        </p:nvSpPr>
        <p:spPr>
          <a:xfrm>
            <a:off x="5499290" y="1013311"/>
            <a:ext cx="1193419" cy="895600"/>
          </a:xfrm>
          <a:prstGeom prst="ellipse">
            <a:avLst/>
          </a:prstGeom>
          <a:noFill/>
          <a:ln w="38100">
            <a:solidFill>
              <a:srgbClr val="A50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p:cNvSpPr txBox="1"/>
          <p:nvPr/>
        </p:nvSpPr>
        <p:spPr>
          <a:xfrm>
            <a:off x="4745104" y="2571709"/>
            <a:ext cx="3277667" cy="1569660"/>
          </a:xfrm>
          <a:prstGeom prst="rect">
            <a:avLst/>
          </a:prstGeom>
          <a:noFill/>
        </p:spPr>
        <p:txBody>
          <a:bodyPr wrap="square" rtlCol="0">
            <a:spAutoFit/>
          </a:bodyPr>
          <a:lstStyle/>
          <a:p>
            <a:r>
              <a:rPr lang="ro-RO" sz="1600" dirty="0" smtClean="0">
                <a:cs typeface="Times New Roman" panose="02020603050405020304" pitchFamily="18" charset="0"/>
              </a:rPr>
              <a:t>Realizarea unui </a:t>
            </a:r>
            <a:r>
              <a:rPr lang="ro-RO" sz="1600" dirty="0">
                <a:cs typeface="Times New Roman" panose="02020603050405020304" pitchFamily="18" charset="0"/>
              </a:rPr>
              <a:t>model </a:t>
            </a:r>
            <a:r>
              <a:rPr lang="ro-RO" sz="1600" dirty="0" smtClean="0">
                <a:cs typeface="Times New Roman" panose="02020603050405020304" pitchFamily="18" charset="0"/>
              </a:rPr>
              <a:t>macroeconomic care </a:t>
            </a:r>
            <a:r>
              <a:rPr lang="ro-RO" sz="1600" dirty="0">
                <a:cs typeface="Times New Roman" panose="02020603050405020304" pitchFamily="18" charset="0"/>
              </a:rPr>
              <a:t>să urmărească interacțiunea dintre politica macroprudențială și politica monetară pentru economia României</a:t>
            </a:r>
            <a:r>
              <a:rPr lang="ro-RO" sz="1600" dirty="0" smtClean="0">
                <a:cs typeface="Times New Roman" panose="02020603050405020304" pitchFamily="18" charset="0"/>
              </a:rPr>
              <a:t>.</a:t>
            </a:r>
            <a:endParaRPr lang="en-US" sz="1600" dirty="0">
              <a:cs typeface="Times New Roman" panose="02020603050405020304" pitchFamily="18" charset="0"/>
            </a:endParaRPr>
          </a:p>
        </p:txBody>
      </p:sp>
      <p:sp>
        <p:nvSpPr>
          <p:cNvPr id="161" name="TextBox 160"/>
          <p:cNvSpPr txBox="1"/>
          <p:nvPr/>
        </p:nvSpPr>
        <p:spPr>
          <a:xfrm>
            <a:off x="772509" y="2589440"/>
            <a:ext cx="3055966" cy="1323439"/>
          </a:xfrm>
          <a:prstGeom prst="rect">
            <a:avLst/>
          </a:prstGeom>
          <a:noFill/>
        </p:spPr>
        <p:txBody>
          <a:bodyPr wrap="square" rtlCol="0">
            <a:spAutoFit/>
          </a:bodyPr>
          <a:lstStyle/>
          <a:p>
            <a:pPr lvl="0"/>
            <a:r>
              <a:rPr lang="ro-RO" sz="1600" dirty="0">
                <a:ea typeface="Verdana" panose="020B0604030504040204" pitchFamily="34" charset="0"/>
                <a:cs typeface="Times New Roman" panose="02020603050405020304" pitchFamily="18" charset="0"/>
              </a:rPr>
              <a:t>Construirea unui model macroeconomic care să surprindă mecanismul de transmitere a politicii macroprudențiale în contextul economiei României.</a:t>
            </a:r>
            <a:endParaRPr lang="en-US" sz="1600" dirty="0">
              <a:ea typeface="Verdana" panose="020B0604030504040204" pitchFamily="34" charset="0"/>
              <a:cs typeface="Times New Roman" panose="02020603050405020304" pitchFamily="18" charset="0"/>
            </a:endParaRPr>
          </a:p>
        </p:txBody>
      </p:sp>
      <p:sp>
        <p:nvSpPr>
          <p:cNvPr id="162" name="TextBox 161"/>
          <p:cNvSpPr txBox="1"/>
          <p:nvPr/>
        </p:nvSpPr>
        <p:spPr>
          <a:xfrm>
            <a:off x="788840" y="5097065"/>
            <a:ext cx="3030628" cy="830997"/>
          </a:xfrm>
          <a:prstGeom prst="rect">
            <a:avLst/>
          </a:prstGeom>
          <a:noFill/>
        </p:spPr>
        <p:txBody>
          <a:bodyPr wrap="square" rtlCol="0">
            <a:spAutoFit/>
          </a:bodyPr>
          <a:lstStyle/>
          <a:p>
            <a:pPr lvl="0"/>
            <a:r>
              <a:rPr lang="ro-RO" sz="1600" dirty="0" smtClean="0">
                <a:cs typeface="Times New Roman" panose="02020603050405020304" pitchFamily="18" charset="0"/>
              </a:rPr>
              <a:t>DSGE cu politică macroprudențială calibrat pentru România</a:t>
            </a:r>
            <a:r>
              <a:rPr lang="en-US" sz="1600" dirty="0" smtClean="0">
                <a:cs typeface="Times New Roman" panose="02020603050405020304" pitchFamily="18" charset="0"/>
              </a:rPr>
              <a:t>.</a:t>
            </a:r>
            <a:endParaRPr lang="en-US" sz="1600" dirty="0">
              <a:cs typeface="Times New Roman" panose="02020603050405020304" pitchFamily="18" charset="0"/>
            </a:endParaRPr>
          </a:p>
        </p:txBody>
      </p:sp>
      <p:sp>
        <p:nvSpPr>
          <p:cNvPr id="5" name="TextBox 4"/>
          <p:cNvSpPr txBox="1"/>
          <p:nvPr/>
        </p:nvSpPr>
        <p:spPr>
          <a:xfrm>
            <a:off x="1779834" y="1002760"/>
            <a:ext cx="650928" cy="923330"/>
          </a:xfrm>
          <a:prstGeom prst="rect">
            <a:avLst/>
          </a:prstGeom>
          <a:noFill/>
          <a:ln>
            <a:noFill/>
          </a:ln>
        </p:spPr>
        <p:txBody>
          <a:bodyPr wrap="square" rtlCol="0">
            <a:spAutoFit/>
          </a:bodyPr>
          <a:lstStyle/>
          <a:p>
            <a:r>
              <a:rPr lang="ro-RO" sz="5400" dirty="0" smtClean="0">
                <a:solidFill>
                  <a:srgbClr val="C00000"/>
                </a:solidFill>
                <a:latin typeface="Algerian" panose="04020705040A02060702" pitchFamily="82" charset="0"/>
              </a:rPr>
              <a:t>1</a:t>
            </a:r>
            <a:endParaRPr lang="en-US" sz="5400" dirty="0">
              <a:solidFill>
                <a:srgbClr val="C00000"/>
              </a:solidFill>
              <a:latin typeface="Algerian" panose="04020705040A02060702" pitchFamily="82" charset="0"/>
            </a:endParaRPr>
          </a:p>
        </p:txBody>
      </p:sp>
      <p:sp>
        <p:nvSpPr>
          <p:cNvPr id="163" name="TextBox 162"/>
          <p:cNvSpPr txBox="1"/>
          <p:nvPr/>
        </p:nvSpPr>
        <p:spPr>
          <a:xfrm>
            <a:off x="5797296" y="976636"/>
            <a:ext cx="650928" cy="923330"/>
          </a:xfrm>
          <a:prstGeom prst="rect">
            <a:avLst/>
          </a:prstGeom>
          <a:noFill/>
        </p:spPr>
        <p:txBody>
          <a:bodyPr wrap="square" rtlCol="0">
            <a:spAutoFit/>
          </a:bodyPr>
          <a:lstStyle/>
          <a:p>
            <a:r>
              <a:rPr lang="ro-RO" sz="5400" dirty="0">
                <a:solidFill>
                  <a:srgbClr val="C00000"/>
                </a:solidFill>
                <a:latin typeface="Algerian" panose="04020705040A02060702" pitchFamily="82" charset="0"/>
              </a:rPr>
              <a:t>2</a:t>
            </a:r>
            <a:endParaRPr lang="en-US" sz="5400" dirty="0">
              <a:solidFill>
                <a:srgbClr val="C00000"/>
              </a:solidFill>
              <a:latin typeface="HoloLens MDL2 Assets" panose="050A0102010101010101" pitchFamily="18" charset="0"/>
            </a:endParaRPr>
          </a:p>
        </p:txBody>
      </p:sp>
      <p:grpSp>
        <p:nvGrpSpPr>
          <p:cNvPr id="103" name="Google Shape;4620;p53"/>
          <p:cNvGrpSpPr/>
          <p:nvPr/>
        </p:nvGrpSpPr>
        <p:grpSpPr>
          <a:xfrm rot="5400000">
            <a:off x="169913" y="4192483"/>
            <a:ext cx="707180" cy="547897"/>
            <a:chOff x="4943575" y="2516350"/>
            <a:chExt cx="98675" cy="81700"/>
          </a:xfrm>
          <a:solidFill>
            <a:srgbClr val="A50022"/>
          </a:solidFill>
        </p:grpSpPr>
        <p:sp>
          <p:nvSpPr>
            <p:cNvPr id="104"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48" name="Google Shape;8440;p57"/>
          <p:cNvSpPr/>
          <p:nvPr/>
        </p:nvSpPr>
        <p:spPr>
          <a:xfrm>
            <a:off x="279298" y="2672817"/>
            <a:ext cx="509542" cy="49377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C00000"/>
              </a:solidFill>
            </a:endParaRPr>
          </a:p>
        </p:txBody>
      </p:sp>
      <p:sp>
        <p:nvSpPr>
          <p:cNvPr id="349" name="Google Shape;8440;p57"/>
          <p:cNvSpPr/>
          <p:nvPr/>
        </p:nvSpPr>
        <p:spPr>
          <a:xfrm>
            <a:off x="8392673" y="2672817"/>
            <a:ext cx="509542" cy="49377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A50022"/>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0" name="Google Shape;8440;p57"/>
          <p:cNvSpPr/>
          <p:nvPr/>
        </p:nvSpPr>
        <p:spPr>
          <a:xfrm>
            <a:off x="4273963" y="2672817"/>
            <a:ext cx="509542" cy="49377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A50022"/>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51" name="Google Shape;7469;p55"/>
          <p:cNvGrpSpPr/>
          <p:nvPr/>
        </p:nvGrpSpPr>
        <p:grpSpPr>
          <a:xfrm>
            <a:off x="194004" y="5162980"/>
            <a:ext cx="460381" cy="406945"/>
            <a:chOff x="2497275" y="2744159"/>
            <a:chExt cx="370930" cy="370550"/>
          </a:xfrm>
        </p:grpSpPr>
        <p:sp>
          <p:nvSpPr>
            <p:cNvPr id="352" name="Google Shape;7470;p55"/>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3" name="Google Shape;7471;p55"/>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4" name="Google Shape;7472;p55"/>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5" name="Google Shape;7473;p55"/>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6" name="Google Shape;7474;p55"/>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7" name="Google Shape;7475;p55"/>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 name="TextBox 5"/>
          <p:cNvSpPr txBox="1"/>
          <p:nvPr/>
        </p:nvSpPr>
        <p:spPr>
          <a:xfrm>
            <a:off x="1261879" y="4339725"/>
            <a:ext cx="1971199" cy="307777"/>
          </a:xfrm>
          <a:prstGeom prst="rect">
            <a:avLst/>
          </a:prstGeom>
          <a:noFill/>
        </p:spPr>
        <p:txBody>
          <a:bodyPr wrap="square" rtlCol="0">
            <a:spAutoFit/>
          </a:bodyPr>
          <a:lstStyle/>
          <a:p>
            <a:r>
              <a:rPr lang="ro-RO" sz="1400" dirty="0" smtClean="0">
                <a:cs typeface="Times New Roman" panose="02020603050405020304" pitchFamily="18" charset="0"/>
              </a:rPr>
              <a:t>Metodologia cercetării</a:t>
            </a:r>
            <a:endParaRPr lang="en-US" sz="1400" dirty="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085C319-2A17-464C-9235-2DDF74D28312}" type="slidenum">
              <a:rPr lang="ro-RO" smtClean="0"/>
              <a:t>2</a:t>
            </a:fld>
            <a:endParaRPr lang="ro-RO"/>
          </a:p>
        </p:txBody>
      </p:sp>
      <p:sp>
        <p:nvSpPr>
          <p:cNvPr id="374" name="TextBox 373"/>
          <p:cNvSpPr txBox="1"/>
          <p:nvPr/>
        </p:nvSpPr>
        <p:spPr>
          <a:xfrm>
            <a:off x="251290" y="2052525"/>
            <a:ext cx="3671809" cy="338554"/>
          </a:xfrm>
          <a:prstGeom prst="rect">
            <a:avLst/>
          </a:prstGeom>
          <a:noFill/>
        </p:spPr>
        <p:txBody>
          <a:bodyPr wrap="square" rtlCol="0">
            <a:spAutoFit/>
          </a:bodyPr>
          <a:lstStyle/>
          <a:p>
            <a:r>
              <a:rPr lang="ro-RO" sz="1600" b="1" dirty="0">
                <a:solidFill>
                  <a:srgbClr val="C00000"/>
                </a:solidFill>
                <a:ea typeface="Verdana" panose="020B0604030504040204" pitchFamily="34" charset="0"/>
                <a:cs typeface="Times New Roman" panose="02020603050405020304" pitchFamily="18" charset="0"/>
              </a:rPr>
              <a:t>Transmiterea politicii macroprudențiale</a:t>
            </a:r>
            <a:endParaRPr lang="en-US" sz="1600" b="1" dirty="0">
              <a:solidFill>
                <a:srgbClr val="C00000"/>
              </a:solidFill>
              <a:ea typeface="Verdana" panose="020B0604030504040204" pitchFamily="34" charset="0"/>
              <a:cs typeface="Times New Roman" panose="02020603050405020304" pitchFamily="18" charset="0"/>
            </a:endParaRPr>
          </a:p>
        </p:txBody>
      </p:sp>
      <p:sp>
        <p:nvSpPr>
          <p:cNvPr id="375" name="TextBox 374"/>
          <p:cNvSpPr txBox="1"/>
          <p:nvPr/>
        </p:nvSpPr>
        <p:spPr>
          <a:xfrm>
            <a:off x="4356128" y="2048391"/>
            <a:ext cx="3671809" cy="584775"/>
          </a:xfrm>
          <a:prstGeom prst="rect">
            <a:avLst/>
          </a:prstGeom>
          <a:noFill/>
        </p:spPr>
        <p:txBody>
          <a:bodyPr wrap="square" rtlCol="0">
            <a:spAutoFit/>
          </a:bodyPr>
          <a:lstStyle/>
          <a:p>
            <a:r>
              <a:rPr lang="ro-RO" sz="1600" b="1" dirty="0" smtClean="0">
                <a:solidFill>
                  <a:srgbClr val="C00000"/>
                </a:solidFill>
                <a:ea typeface="Verdana" panose="020B0604030504040204" pitchFamily="34" charset="0"/>
                <a:cs typeface="Times New Roman" panose="02020603050405020304" pitchFamily="18" charset="0"/>
              </a:rPr>
              <a:t>Interacțiunea dintre politica macroprudențială și politica monetară</a:t>
            </a:r>
            <a:endParaRPr lang="en-US" sz="1600" b="1" dirty="0">
              <a:solidFill>
                <a:srgbClr val="C00000"/>
              </a:solidFill>
              <a:ea typeface="Verdana" panose="020B0604030504040204" pitchFamily="34" charset="0"/>
              <a:cs typeface="Times New Roman" panose="02020603050405020304" pitchFamily="18" charset="0"/>
            </a:endParaRPr>
          </a:p>
        </p:txBody>
      </p:sp>
      <p:sp>
        <p:nvSpPr>
          <p:cNvPr id="376" name="TextBox 375"/>
          <p:cNvSpPr txBox="1"/>
          <p:nvPr/>
        </p:nvSpPr>
        <p:spPr>
          <a:xfrm>
            <a:off x="8349230" y="2050374"/>
            <a:ext cx="4101388" cy="584775"/>
          </a:xfrm>
          <a:prstGeom prst="rect">
            <a:avLst/>
          </a:prstGeom>
          <a:noFill/>
        </p:spPr>
        <p:txBody>
          <a:bodyPr wrap="square" rtlCol="0">
            <a:spAutoFit/>
          </a:bodyPr>
          <a:lstStyle/>
          <a:p>
            <a:r>
              <a:rPr lang="ro-RO" sz="1600" b="1" dirty="0" smtClean="0">
                <a:solidFill>
                  <a:srgbClr val="C00000"/>
                </a:solidFill>
                <a:ea typeface="Verdana" panose="020B0604030504040204" pitchFamily="34" charset="0"/>
                <a:cs typeface="Times New Roman" panose="02020603050405020304" pitchFamily="18" charset="0"/>
              </a:rPr>
              <a:t>Testarea empirică a efectelor politicii </a:t>
            </a:r>
            <a:r>
              <a:rPr lang="ro-RO" sz="1600" b="1" dirty="0">
                <a:solidFill>
                  <a:srgbClr val="C00000"/>
                </a:solidFill>
                <a:ea typeface="Verdana" panose="020B0604030504040204" pitchFamily="34" charset="0"/>
                <a:cs typeface="Times New Roman" panose="02020603050405020304" pitchFamily="18" charset="0"/>
              </a:rPr>
              <a:t>macroprudențiale</a:t>
            </a:r>
            <a:endParaRPr lang="en-US" sz="1600" b="1" dirty="0">
              <a:solidFill>
                <a:srgbClr val="C00000"/>
              </a:solidFill>
              <a:ea typeface="Verdana" panose="020B0604030504040204" pitchFamily="34" charset="0"/>
              <a:cs typeface="Times New Roman" panose="02020603050405020304" pitchFamily="18" charset="0"/>
            </a:endParaRPr>
          </a:p>
        </p:txBody>
      </p:sp>
      <p:sp>
        <p:nvSpPr>
          <p:cNvPr id="377" name="TextBox 376"/>
          <p:cNvSpPr txBox="1"/>
          <p:nvPr/>
        </p:nvSpPr>
        <p:spPr>
          <a:xfrm>
            <a:off x="9887894" y="950703"/>
            <a:ext cx="650928" cy="923330"/>
          </a:xfrm>
          <a:prstGeom prst="rect">
            <a:avLst/>
          </a:prstGeom>
          <a:noFill/>
        </p:spPr>
        <p:txBody>
          <a:bodyPr wrap="square" rtlCol="0">
            <a:spAutoFit/>
          </a:bodyPr>
          <a:lstStyle/>
          <a:p>
            <a:r>
              <a:rPr lang="ro-RO" sz="5400" dirty="0" smtClean="0">
                <a:solidFill>
                  <a:srgbClr val="C00000"/>
                </a:solidFill>
                <a:latin typeface="Algerian" panose="04020705040A02060702" pitchFamily="82" charset="0"/>
              </a:rPr>
              <a:t>3</a:t>
            </a:r>
            <a:endParaRPr lang="en-US" sz="5400" dirty="0">
              <a:solidFill>
                <a:srgbClr val="C00000"/>
              </a:solidFill>
              <a:latin typeface="HoloLens MDL2 Assets" panose="050A0102010101010101" pitchFamily="18" charset="0"/>
            </a:endParaRPr>
          </a:p>
        </p:txBody>
      </p:sp>
      <p:sp>
        <p:nvSpPr>
          <p:cNvPr id="158" name="TextBox 157"/>
          <p:cNvSpPr txBox="1"/>
          <p:nvPr/>
        </p:nvSpPr>
        <p:spPr>
          <a:xfrm>
            <a:off x="8944066" y="5014058"/>
            <a:ext cx="3030628" cy="830997"/>
          </a:xfrm>
          <a:prstGeom prst="rect">
            <a:avLst/>
          </a:prstGeom>
          <a:noFill/>
        </p:spPr>
        <p:txBody>
          <a:bodyPr wrap="square" rtlCol="0">
            <a:spAutoFit/>
          </a:bodyPr>
          <a:lstStyle/>
          <a:p>
            <a:pPr lvl="0"/>
            <a:r>
              <a:rPr lang="ro-RO" sz="1600" dirty="0" smtClean="0">
                <a:cs typeface="Times New Roman" panose="02020603050405020304" pitchFamily="18" charset="0"/>
              </a:rPr>
              <a:t>Model econometric pentru studierea eficienței amortizorului de capital pentru riscul sistemic</a:t>
            </a:r>
            <a:endParaRPr lang="en-US" sz="1600" dirty="0">
              <a:cs typeface="Times New Roman" panose="02020603050405020304" pitchFamily="18" charset="0"/>
            </a:endParaRPr>
          </a:p>
        </p:txBody>
      </p:sp>
      <p:grpSp>
        <p:nvGrpSpPr>
          <p:cNvPr id="160" name="Google Shape;4620;p53"/>
          <p:cNvGrpSpPr/>
          <p:nvPr/>
        </p:nvGrpSpPr>
        <p:grpSpPr>
          <a:xfrm rot="5400000">
            <a:off x="8325139" y="4109476"/>
            <a:ext cx="707180" cy="547897"/>
            <a:chOff x="4943575" y="2516350"/>
            <a:chExt cx="98675" cy="81700"/>
          </a:xfrm>
          <a:solidFill>
            <a:srgbClr val="A50022"/>
          </a:solidFill>
        </p:grpSpPr>
        <p:sp>
          <p:nvSpPr>
            <p:cNvPr id="179"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6"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7"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8"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9"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1"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4"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6"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8"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9"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0"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1"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2"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4"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5"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6"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8"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9"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9"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4"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5"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6"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7"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8"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9"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0"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1"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2"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3"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4"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5"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6"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7"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8"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9"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0"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1"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2"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3"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4"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5"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6"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67" name="Google Shape;7469;p55"/>
          <p:cNvGrpSpPr/>
          <p:nvPr/>
        </p:nvGrpSpPr>
        <p:grpSpPr>
          <a:xfrm>
            <a:off x="8349230" y="5079973"/>
            <a:ext cx="460381" cy="406945"/>
            <a:chOff x="2497275" y="2744159"/>
            <a:chExt cx="370930" cy="370550"/>
          </a:xfrm>
        </p:grpSpPr>
        <p:sp>
          <p:nvSpPr>
            <p:cNvPr id="268" name="Google Shape;7470;p55"/>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9" name="Google Shape;7471;p55"/>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0" name="Google Shape;7472;p55"/>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1" name="Google Shape;7473;p55"/>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2" name="Google Shape;7474;p55"/>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3" name="Google Shape;7475;p55"/>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solidFill>
                <a:srgbClr val="C0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74" name="TextBox 273"/>
          <p:cNvSpPr txBox="1"/>
          <p:nvPr/>
        </p:nvSpPr>
        <p:spPr>
          <a:xfrm>
            <a:off x="9417105" y="4256718"/>
            <a:ext cx="1971199" cy="307777"/>
          </a:xfrm>
          <a:prstGeom prst="rect">
            <a:avLst/>
          </a:prstGeom>
          <a:noFill/>
        </p:spPr>
        <p:txBody>
          <a:bodyPr wrap="square" rtlCol="0">
            <a:spAutoFit/>
          </a:bodyPr>
          <a:lstStyle/>
          <a:p>
            <a:r>
              <a:rPr lang="ro-RO" sz="1400" dirty="0" smtClean="0">
                <a:cs typeface="Times New Roman" panose="02020603050405020304" pitchFamily="18" charset="0"/>
              </a:rPr>
              <a:t>Metodologia cercetării</a:t>
            </a:r>
            <a:endParaRPr lang="en-US" sz="1400" dirty="0">
              <a:cs typeface="Times New Roman" panose="02020603050405020304" pitchFamily="18" charset="0"/>
            </a:endParaRPr>
          </a:p>
        </p:txBody>
      </p:sp>
    </p:spTree>
    <p:extLst>
      <p:ext uri="{BB962C8B-B14F-4D97-AF65-F5344CB8AC3E}">
        <p14:creationId xmlns:p14="http://schemas.microsoft.com/office/powerpoint/2010/main" val="2087244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Testarea efectelor </a:t>
            </a:r>
            <a:r>
              <a:rPr lang="ro-RO"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SyRB</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(1)</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20</a:t>
            </a:fld>
            <a:endParaRPr lang="ro-RO"/>
          </a:p>
        </p:txBody>
      </p:sp>
      <p:grpSp>
        <p:nvGrpSpPr>
          <p:cNvPr id="45" name="Google Shape;10159;p59"/>
          <p:cNvGrpSpPr/>
          <p:nvPr/>
        </p:nvGrpSpPr>
        <p:grpSpPr>
          <a:xfrm>
            <a:off x="337161" y="3592965"/>
            <a:ext cx="301862" cy="332871"/>
            <a:chOff x="1396957" y="4287365"/>
            <a:chExt cx="301862" cy="332871"/>
          </a:xfrm>
          <a:solidFill>
            <a:srgbClr val="A50022"/>
          </a:solidFill>
        </p:grpSpPr>
        <p:sp>
          <p:nvSpPr>
            <p:cNvPr id="46"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0159;p59"/>
          <p:cNvGrpSpPr/>
          <p:nvPr/>
        </p:nvGrpSpPr>
        <p:grpSpPr>
          <a:xfrm>
            <a:off x="329067" y="4395522"/>
            <a:ext cx="301862" cy="332871"/>
            <a:chOff x="1396957" y="4287365"/>
            <a:chExt cx="301862" cy="332871"/>
          </a:xfrm>
          <a:solidFill>
            <a:srgbClr val="A50022"/>
          </a:solidFill>
        </p:grpSpPr>
        <p:sp>
          <p:nvSpPr>
            <p:cNvPr id="62"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7" name="Google Shape;10159;p59"/>
          <p:cNvGrpSpPr/>
          <p:nvPr/>
        </p:nvGrpSpPr>
        <p:grpSpPr>
          <a:xfrm>
            <a:off x="325239" y="5749826"/>
            <a:ext cx="301862" cy="332871"/>
            <a:chOff x="1396957" y="4287365"/>
            <a:chExt cx="301862" cy="332871"/>
          </a:xfrm>
          <a:solidFill>
            <a:srgbClr val="A50022"/>
          </a:solidFill>
        </p:grpSpPr>
        <p:sp>
          <p:nvSpPr>
            <p:cNvPr id="78"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TextBox 11"/>
          <p:cNvSpPr txBox="1"/>
          <p:nvPr/>
        </p:nvSpPr>
        <p:spPr>
          <a:xfrm>
            <a:off x="645274" y="1036123"/>
            <a:ext cx="11546725" cy="5724644"/>
          </a:xfrm>
          <a:prstGeom prst="rect">
            <a:avLst/>
          </a:prstGeom>
          <a:noFill/>
        </p:spPr>
        <p:txBody>
          <a:bodyPr wrap="square" rtlCol="0">
            <a:spAutoFit/>
          </a:bodyPr>
          <a:lstStyle/>
          <a:p>
            <a:r>
              <a:rPr lang="ro-RO" sz="2400" b="1" i="1" u="sng" dirty="0" smtClean="0"/>
              <a:t>Obiectivul 2 </a:t>
            </a:r>
          </a:p>
          <a:p>
            <a:r>
              <a:rPr lang="ro-RO" dirty="0" smtClean="0"/>
              <a:t>CNSM a introdus în 2018 un amortizorul de capital pentru riscul sistemic  (</a:t>
            </a:r>
            <a:r>
              <a:rPr lang="ro-RO" dirty="0" err="1" smtClean="0"/>
              <a:t>SyRB</a:t>
            </a:r>
            <a:r>
              <a:rPr lang="ro-RO" dirty="0" smtClean="0"/>
              <a:t>) calibrat în funcție de doi indicatori, </a:t>
            </a:r>
            <a:r>
              <a:rPr lang="ro-RO" dirty="0" smtClean="0"/>
              <a:t>rata NPL (nivel ideal sub 5%) și rata de acoperire cu provizioane a expunerilor neperformante (nivel ideal peste 55%). Amortizorul poate fi 0%/1%/2% în funcție de câți dintre indicatori au un nivel diferit de cel ideal.</a:t>
            </a:r>
            <a:r>
              <a:rPr lang="ro-RO" dirty="0"/>
              <a:t> </a:t>
            </a:r>
            <a:r>
              <a:rPr lang="ro-RO" dirty="0" smtClean="0"/>
              <a:t>Amortizorul </a:t>
            </a:r>
            <a:r>
              <a:rPr lang="ro-RO" dirty="0" smtClean="0"/>
              <a:t>este re-calibrat semestrial în funcția de media anuală a celor doi indicatori.</a:t>
            </a:r>
          </a:p>
          <a:p>
            <a:endParaRPr lang="ro-RO" dirty="0" smtClean="0"/>
          </a:p>
          <a:p>
            <a:r>
              <a:rPr lang="ro-RO" dirty="0" smtClean="0"/>
              <a:t>Numărul de bănci care aplică un </a:t>
            </a:r>
            <a:r>
              <a:rPr lang="ro-RO" dirty="0" err="1" smtClean="0"/>
              <a:t>SyRB</a:t>
            </a:r>
            <a:r>
              <a:rPr lang="ro-RO" dirty="0" smtClean="0"/>
              <a:t> pozitiv a scăzut constant de la aplicare, existând </a:t>
            </a:r>
            <a:r>
              <a:rPr lang="ro-RO" dirty="0" err="1" smtClean="0"/>
              <a:t>premiza</a:t>
            </a:r>
            <a:r>
              <a:rPr lang="ro-RO" dirty="0" smtClean="0"/>
              <a:t> asupra unei bune eficiențe a acestuia în reducerea gradului de </a:t>
            </a:r>
            <a:r>
              <a:rPr lang="ro-RO" dirty="0" err="1" smtClean="0"/>
              <a:t>neperformanță</a:t>
            </a:r>
            <a:r>
              <a:rPr lang="ro-RO" dirty="0" smtClean="0"/>
              <a:t> a creditelor.</a:t>
            </a:r>
          </a:p>
          <a:p>
            <a:endParaRPr lang="ro-RO" dirty="0"/>
          </a:p>
          <a:p>
            <a:r>
              <a:rPr lang="ro-RO" dirty="0" smtClean="0"/>
              <a:t>Pentru a testa exact gradul de eficiență a acestuia este necesară o analiză econometrică complexă, care să ia în considerare mai mulți factori care să influențeze dinamica ratei NPL.</a:t>
            </a:r>
          </a:p>
          <a:p>
            <a:endParaRPr lang="ro-RO" dirty="0"/>
          </a:p>
          <a:p>
            <a:r>
              <a:rPr lang="ro-RO" dirty="0" smtClean="0"/>
              <a:t>În literatura de specialitate, se disting în principal 3 tipuri de factori care afectează rata NPL:</a:t>
            </a:r>
          </a:p>
          <a:p>
            <a:pPr marL="400050" indent="-400050">
              <a:buFont typeface="+mj-lt"/>
              <a:buAutoNum type="romanLcPeriod"/>
            </a:pPr>
            <a:r>
              <a:rPr lang="ro-RO" dirty="0" smtClean="0"/>
              <a:t>Factori macroeconomici: creșterea PIB, </a:t>
            </a:r>
            <a:r>
              <a:rPr lang="ro-RO" dirty="0" smtClean="0"/>
              <a:t>șomaj etc.</a:t>
            </a:r>
            <a:endParaRPr lang="ro-RO" dirty="0" smtClean="0"/>
          </a:p>
          <a:p>
            <a:pPr marL="400050" indent="-400050">
              <a:buFont typeface="+mj-lt"/>
              <a:buAutoNum type="romanLcPeriod"/>
            </a:pPr>
            <a:r>
              <a:rPr lang="ro-RO" dirty="0" smtClean="0"/>
              <a:t>Factori bancari: active, LTD, </a:t>
            </a:r>
            <a:r>
              <a:rPr lang="ro-RO" dirty="0" err="1" smtClean="0"/>
              <a:t>leverage</a:t>
            </a:r>
            <a:r>
              <a:rPr lang="ro-RO" dirty="0" smtClean="0"/>
              <a:t> </a:t>
            </a:r>
            <a:r>
              <a:rPr lang="ro-RO" dirty="0" err="1" smtClean="0"/>
              <a:t>ratio</a:t>
            </a:r>
            <a:r>
              <a:rPr lang="ro-RO" dirty="0" smtClean="0"/>
              <a:t>, dobânzi etc.</a:t>
            </a:r>
          </a:p>
          <a:p>
            <a:pPr marL="400050" indent="-400050">
              <a:buFont typeface="+mj-lt"/>
              <a:buAutoNum type="romanLcPeriod"/>
            </a:pPr>
            <a:r>
              <a:rPr lang="ro-RO" dirty="0"/>
              <a:t>Caracterul autoregresiv al </a:t>
            </a:r>
            <a:r>
              <a:rPr lang="ro-RO" dirty="0" smtClean="0"/>
              <a:t>acestuia.</a:t>
            </a:r>
          </a:p>
          <a:p>
            <a:pPr marL="400050" indent="-400050">
              <a:buFont typeface="+mj-lt"/>
              <a:buAutoNum type="romanLcPeriod"/>
            </a:pPr>
            <a:endParaRPr lang="ro-RO" dirty="0"/>
          </a:p>
          <a:p>
            <a:r>
              <a:rPr lang="ro-RO" dirty="0" smtClean="0"/>
              <a:t>Un alt factor important ce a acționat în România este vânzarea de către bănci a portofoliului de </a:t>
            </a:r>
            <a:r>
              <a:rPr lang="ro-RO" dirty="0" err="1" smtClean="0"/>
              <a:t>neperformanță</a:t>
            </a:r>
            <a:r>
              <a:rPr lang="ro-RO" dirty="0" smtClean="0"/>
              <a:t>. Pentru a controla acest efect a fost introdusă o variabilă </a:t>
            </a:r>
            <a:r>
              <a:rPr lang="ro-RO" dirty="0" err="1" smtClean="0"/>
              <a:t>dummy</a:t>
            </a:r>
            <a:r>
              <a:rPr lang="ro-RO" dirty="0" smtClean="0"/>
              <a:t>, care să marcheze scăderi bruște în stocul de NPL (mai mici de 30% de la un trimestru la altul).</a:t>
            </a:r>
            <a:endParaRPr lang="en-US" dirty="0"/>
          </a:p>
        </p:txBody>
      </p:sp>
      <p:grpSp>
        <p:nvGrpSpPr>
          <p:cNvPr id="725" name="Google Shape;10159;p59"/>
          <p:cNvGrpSpPr/>
          <p:nvPr/>
        </p:nvGrpSpPr>
        <p:grpSpPr>
          <a:xfrm>
            <a:off x="363545" y="1484256"/>
            <a:ext cx="301862" cy="332871"/>
            <a:chOff x="1396957" y="4287365"/>
            <a:chExt cx="301862" cy="332871"/>
          </a:xfrm>
          <a:solidFill>
            <a:srgbClr val="A50022"/>
          </a:solidFill>
        </p:grpSpPr>
        <p:sp>
          <p:nvSpPr>
            <p:cNvPr id="726"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7"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8"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9"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0"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1"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2"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3"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4"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5"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6"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7"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8"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9"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0"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42" name="Google Shape;10159;p59"/>
          <p:cNvGrpSpPr/>
          <p:nvPr/>
        </p:nvGrpSpPr>
        <p:grpSpPr>
          <a:xfrm>
            <a:off x="350445" y="2816628"/>
            <a:ext cx="301862" cy="332871"/>
            <a:chOff x="1396957" y="4287365"/>
            <a:chExt cx="301862" cy="332871"/>
          </a:xfrm>
          <a:solidFill>
            <a:srgbClr val="A50022"/>
          </a:solidFill>
        </p:grpSpPr>
        <p:sp>
          <p:nvSpPr>
            <p:cNvPr id="743"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4"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5"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6"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7"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8"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9"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0"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1"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2"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3"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4"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5"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6"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7"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1956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Testarea efectelor </a:t>
            </a:r>
            <a:r>
              <a:rPr lang="ro-RO"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SyRB</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(2)</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21</a:t>
            </a:fld>
            <a:endParaRPr lang="ro-RO"/>
          </a:p>
        </p:txBody>
      </p:sp>
      <p:sp>
        <p:nvSpPr>
          <p:cNvPr id="12" name="TextBox 11"/>
          <p:cNvSpPr txBox="1"/>
          <p:nvPr/>
        </p:nvSpPr>
        <p:spPr>
          <a:xfrm>
            <a:off x="489856" y="1258364"/>
            <a:ext cx="11484864" cy="5355312"/>
          </a:xfrm>
          <a:prstGeom prst="rect">
            <a:avLst/>
          </a:prstGeom>
          <a:noFill/>
        </p:spPr>
        <p:txBody>
          <a:bodyPr wrap="square" rtlCol="0">
            <a:spAutoFit/>
          </a:bodyPr>
          <a:lstStyle/>
          <a:p>
            <a:r>
              <a:rPr lang="ro-RO" dirty="0" smtClean="0"/>
              <a:t>Majoritatea </a:t>
            </a:r>
            <a:r>
              <a:rPr lang="ro-RO" dirty="0"/>
              <a:t>lucrărilor </a:t>
            </a:r>
            <a:r>
              <a:rPr lang="ro-RO" dirty="0" smtClean="0"/>
              <a:t>utilizează </a:t>
            </a:r>
            <a:r>
              <a:rPr lang="ro-RO" dirty="0"/>
              <a:t>date la nivel </a:t>
            </a:r>
            <a:r>
              <a:rPr lang="ro-RO" dirty="0" smtClean="0"/>
              <a:t>macro </a:t>
            </a:r>
            <a:r>
              <a:rPr lang="ro-RO" dirty="0"/>
              <a:t>și găsesc </a:t>
            </a:r>
            <a:r>
              <a:rPr lang="ro-RO" dirty="0" smtClean="0"/>
              <a:t>o putere de explicație mai mare a factorilor bancari decât a celor macroeconomici.</a:t>
            </a:r>
          </a:p>
          <a:p>
            <a:endParaRPr lang="ro-RO" dirty="0" smtClean="0"/>
          </a:p>
          <a:p>
            <a:r>
              <a:rPr lang="ro-RO" dirty="0" smtClean="0"/>
              <a:t>Inovația adusă de cercetarea prezentă este dată de utilizarea unor date panelul la nivel de instituție de credit, ce permite o identificare mai bună a parametrilor. De asemenea, este </a:t>
            </a:r>
            <a:r>
              <a:rPr lang="en-US" dirty="0" err="1" smtClean="0"/>
              <a:t>una</a:t>
            </a:r>
            <a:r>
              <a:rPr lang="en-US" dirty="0" smtClean="0"/>
              <a:t> </a:t>
            </a:r>
            <a:r>
              <a:rPr lang="en-US" dirty="0" err="1" smtClean="0"/>
              <a:t>dintre</a:t>
            </a:r>
            <a:r>
              <a:rPr lang="en-US" dirty="0" smtClean="0"/>
              <a:t> </a:t>
            </a:r>
            <a:r>
              <a:rPr lang="en-US" dirty="0" err="1" smtClean="0"/>
              <a:t>primele</a:t>
            </a:r>
            <a:r>
              <a:rPr lang="en-US" dirty="0" smtClean="0"/>
              <a:t> </a:t>
            </a:r>
            <a:r>
              <a:rPr lang="en-US" dirty="0" err="1" smtClean="0"/>
              <a:t>lucr</a:t>
            </a:r>
            <a:r>
              <a:rPr lang="ro-RO" dirty="0" err="1" smtClean="0"/>
              <a:t>ări</a:t>
            </a:r>
            <a:r>
              <a:rPr lang="ro-RO" dirty="0" smtClean="0"/>
              <a:t> de specialitate care studiază eficiența amortizorului de risc sistemic în îndeplinirea unor obiective specifice, în cazul de față reducerea ratei NPL.</a:t>
            </a:r>
          </a:p>
          <a:p>
            <a:endParaRPr lang="ro-RO" dirty="0"/>
          </a:p>
          <a:p>
            <a:r>
              <a:rPr lang="ro-RO" dirty="0" smtClean="0"/>
              <a:t>Au fost utilizate două specificații:</a:t>
            </a:r>
          </a:p>
          <a:p>
            <a:pPr marL="400050" indent="-400050">
              <a:buFont typeface="+mj-lt"/>
              <a:buAutoNum type="romanUcPeriod"/>
            </a:pPr>
            <a:r>
              <a:rPr lang="ro-RO" dirty="0" smtClean="0"/>
              <a:t>Ciclul complet, care cuprinde perioada 2009Q3 - 2022Q4. Panelul este nebalansat din cauza dispariției unor bănci. De asemenea, pot exista diferențe în definiția unor variabile care pot genera anumite inconsistențe. De exemplu, în cazul ratei NPL a fost utilizată definiția ABE introdusă în 2014Q3, iar pentru datele anterioare cea mai bună aproximație disponibilă. T=53 N=31</a:t>
            </a:r>
          </a:p>
          <a:p>
            <a:pPr marL="400050" indent="-400050">
              <a:buFont typeface="+mj-lt"/>
              <a:buAutoNum type="romanUcPeriod"/>
            </a:pPr>
            <a:r>
              <a:rPr lang="ro-RO" dirty="0" smtClean="0"/>
              <a:t>Ciclul care cuprinde doar faza de scădere a ratei NPL 2014Q3-2022Q4. Panelul este balansat, toate fuziunile și achizițiile fiind consolidate într-o singură entitate. Inconsistența în definiția variabilelor este minimă. T=32 N=21</a:t>
            </a:r>
          </a:p>
          <a:p>
            <a:pPr marL="400050" indent="-400050">
              <a:buFont typeface="+mj-lt"/>
              <a:buAutoNum type="romanUcPeriod"/>
            </a:pPr>
            <a:endParaRPr lang="ro-RO" dirty="0"/>
          </a:p>
          <a:p>
            <a:r>
              <a:rPr lang="en-US" dirty="0" err="1" smtClean="0"/>
              <a:t>Estimarea</a:t>
            </a:r>
            <a:r>
              <a:rPr lang="en-US" dirty="0" smtClean="0"/>
              <a:t> a </a:t>
            </a:r>
            <a:r>
              <a:rPr lang="en-US" dirty="0" err="1" smtClean="0"/>
              <a:t>fost</a:t>
            </a:r>
            <a:r>
              <a:rPr lang="en-US" dirty="0" smtClean="0"/>
              <a:t> f</a:t>
            </a:r>
            <a:r>
              <a:rPr lang="ro-RO" dirty="0" err="1" smtClean="0"/>
              <a:t>ăcută</a:t>
            </a:r>
            <a:r>
              <a:rPr lang="ro-RO" dirty="0"/>
              <a:t> </a:t>
            </a:r>
            <a:r>
              <a:rPr lang="ro-RO" dirty="0" smtClean="0"/>
              <a:t>cu un model panel </a:t>
            </a:r>
            <a:r>
              <a:rPr lang="ro-RO" dirty="0" err="1" smtClean="0"/>
              <a:t>liner</a:t>
            </a:r>
            <a:r>
              <a:rPr lang="ro-RO" dirty="0" smtClean="0"/>
              <a:t> dinamic de tip </a:t>
            </a:r>
            <a:r>
              <a:rPr lang="ro-RO" dirty="0" err="1" smtClean="0"/>
              <a:t>Arellano&amp;Bond</a:t>
            </a:r>
            <a:r>
              <a:rPr lang="ro-RO" dirty="0" smtClean="0"/>
              <a:t> (1991), erorile modelului fiind corectate pentru robustețe</a:t>
            </a:r>
            <a:r>
              <a:rPr lang="ro-RO" dirty="0" smtClean="0"/>
              <a:t>. De asemenea, modelul a fost testat pentru autocorelarea erorilor, rezultat important în utilizarea acestui tip de estimare.</a:t>
            </a:r>
            <a:endParaRPr lang="ro-RO" dirty="0"/>
          </a:p>
          <a:p>
            <a:endParaRPr lang="ro-RO" dirty="0" smtClean="0"/>
          </a:p>
        </p:txBody>
      </p:sp>
      <p:grpSp>
        <p:nvGrpSpPr>
          <p:cNvPr id="13" name="Google Shape;10913;p61"/>
          <p:cNvGrpSpPr/>
          <p:nvPr/>
        </p:nvGrpSpPr>
        <p:grpSpPr>
          <a:xfrm>
            <a:off x="144516" y="1284813"/>
            <a:ext cx="280072" cy="275521"/>
            <a:chOff x="4210933" y="2926777"/>
            <a:chExt cx="280072" cy="275521"/>
          </a:xfrm>
        </p:grpSpPr>
        <p:sp>
          <p:nvSpPr>
            <p:cNvPr id="14"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7" name="Google Shape;10913;p61"/>
          <p:cNvGrpSpPr/>
          <p:nvPr/>
        </p:nvGrpSpPr>
        <p:grpSpPr>
          <a:xfrm>
            <a:off x="142925" y="2173596"/>
            <a:ext cx="280072" cy="275521"/>
            <a:chOff x="4210933" y="2926777"/>
            <a:chExt cx="280072" cy="275521"/>
          </a:xfrm>
        </p:grpSpPr>
        <p:sp>
          <p:nvSpPr>
            <p:cNvPr id="28"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10913;p61"/>
          <p:cNvGrpSpPr/>
          <p:nvPr/>
        </p:nvGrpSpPr>
        <p:grpSpPr>
          <a:xfrm>
            <a:off x="150420" y="3210273"/>
            <a:ext cx="280072" cy="275521"/>
            <a:chOff x="4210933" y="2926777"/>
            <a:chExt cx="280072" cy="275521"/>
          </a:xfrm>
        </p:grpSpPr>
        <p:sp>
          <p:nvSpPr>
            <p:cNvPr id="43"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6" name="Google Shape;10913;p61"/>
          <p:cNvGrpSpPr/>
          <p:nvPr/>
        </p:nvGrpSpPr>
        <p:grpSpPr>
          <a:xfrm>
            <a:off x="222598" y="5445105"/>
            <a:ext cx="280072" cy="275521"/>
            <a:chOff x="4210933" y="2926777"/>
            <a:chExt cx="280072" cy="275521"/>
          </a:xfrm>
        </p:grpSpPr>
        <p:sp>
          <p:nvSpPr>
            <p:cNvPr id="57"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5593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Rezultate</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 </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prima </a:t>
            </a:r>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specifica</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ție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22</a:t>
            </a:fld>
            <a:endParaRPr lang="ro-RO"/>
          </a:p>
        </p:txBody>
      </p:sp>
      <p:graphicFrame>
        <p:nvGraphicFramePr>
          <p:cNvPr id="6" name="Table 5"/>
          <p:cNvGraphicFramePr>
            <a:graphicFrameLocks noGrp="1"/>
          </p:cNvGraphicFramePr>
          <p:nvPr>
            <p:extLst>
              <p:ext uri="{D42A27DB-BD31-4B8C-83A1-F6EECF244321}">
                <p14:modId xmlns:p14="http://schemas.microsoft.com/office/powerpoint/2010/main" val="2066732568"/>
              </p:ext>
            </p:extLst>
          </p:nvPr>
        </p:nvGraphicFramePr>
        <p:xfrm>
          <a:off x="731516" y="1055231"/>
          <a:ext cx="11100823" cy="5385491"/>
        </p:xfrm>
        <a:graphic>
          <a:graphicData uri="http://schemas.openxmlformats.org/drawingml/2006/table">
            <a:tbl>
              <a:tblPr firstRow="1" firstCol="1" bandRow="1"/>
              <a:tblGrid>
                <a:gridCol w="1864935">
                  <a:extLst>
                    <a:ext uri="{9D8B030D-6E8A-4147-A177-3AD203B41FA5}">
                      <a16:colId xmlns:a16="http://schemas.microsoft.com/office/drawing/2014/main" val="548526159"/>
                    </a:ext>
                  </a:extLst>
                </a:gridCol>
                <a:gridCol w="1154486">
                  <a:extLst>
                    <a:ext uri="{9D8B030D-6E8A-4147-A177-3AD203B41FA5}">
                      <a16:colId xmlns:a16="http://schemas.microsoft.com/office/drawing/2014/main" val="3021991336"/>
                    </a:ext>
                  </a:extLst>
                </a:gridCol>
                <a:gridCol w="1154486">
                  <a:extLst>
                    <a:ext uri="{9D8B030D-6E8A-4147-A177-3AD203B41FA5}">
                      <a16:colId xmlns:a16="http://schemas.microsoft.com/office/drawing/2014/main" val="3168064305"/>
                    </a:ext>
                  </a:extLst>
                </a:gridCol>
                <a:gridCol w="1154486">
                  <a:extLst>
                    <a:ext uri="{9D8B030D-6E8A-4147-A177-3AD203B41FA5}">
                      <a16:colId xmlns:a16="http://schemas.microsoft.com/office/drawing/2014/main" val="3871990447"/>
                    </a:ext>
                  </a:extLst>
                </a:gridCol>
                <a:gridCol w="1154486">
                  <a:extLst>
                    <a:ext uri="{9D8B030D-6E8A-4147-A177-3AD203B41FA5}">
                      <a16:colId xmlns:a16="http://schemas.microsoft.com/office/drawing/2014/main" val="4173472097"/>
                    </a:ext>
                  </a:extLst>
                </a:gridCol>
                <a:gridCol w="1154486">
                  <a:extLst>
                    <a:ext uri="{9D8B030D-6E8A-4147-A177-3AD203B41FA5}">
                      <a16:colId xmlns:a16="http://schemas.microsoft.com/office/drawing/2014/main" val="1700455902"/>
                    </a:ext>
                  </a:extLst>
                </a:gridCol>
                <a:gridCol w="1154486">
                  <a:extLst>
                    <a:ext uri="{9D8B030D-6E8A-4147-A177-3AD203B41FA5}">
                      <a16:colId xmlns:a16="http://schemas.microsoft.com/office/drawing/2014/main" val="3035959845"/>
                    </a:ext>
                  </a:extLst>
                </a:gridCol>
                <a:gridCol w="1154486">
                  <a:extLst>
                    <a:ext uri="{9D8B030D-6E8A-4147-A177-3AD203B41FA5}">
                      <a16:colId xmlns:a16="http://schemas.microsoft.com/office/drawing/2014/main" val="2818344420"/>
                    </a:ext>
                  </a:extLst>
                </a:gridCol>
                <a:gridCol w="1154486">
                  <a:extLst>
                    <a:ext uri="{9D8B030D-6E8A-4147-A177-3AD203B41FA5}">
                      <a16:colId xmlns:a16="http://schemas.microsoft.com/office/drawing/2014/main" val="2195442093"/>
                    </a:ext>
                  </a:extLst>
                </a:gridCol>
              </a:tblGrid>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Test for zero autocorrelation in first-differenced errors</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[0.2082]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[0.2077]</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[0.0832]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[0.0843]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[0.0847]</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[0.0850]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[0.1057]</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 [0.0005]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2 [0.2066]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428596"/>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NPL.L1</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.843593 (.0387387)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.8436267 (.0384727)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.8446631 (.0566754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.8448337 (.0562573)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.8449851 (.0561147)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.8456783 (.0541613)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.8468208 (.0516697)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.8495008 (.0498502)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003044"/>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SELL</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-.0589757 (.0084732)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-.0589407 (.0084523)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-.066983 (.0100564)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-.0670086 (.0100652)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-.0670382 (.0101055)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-.0670926 (.010144)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-.0670922 (.0101722)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-.0679942 (.0106532)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544984"/>
                  </a:ext>
                </a:extLst>
              </a:tr>
              <a:tr h="329683">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SYRB_BIN.L4</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-.004398 (.001794)</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[0.014]</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-.0043923 (.0017711)</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[0.013]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-.0040102  (.0018292)</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[0.028]</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-.0039243 (.0021172)</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[0.064]</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-.003907 (.0021128)</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[0.064]</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-.0042519 (.0023888)</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[0.075]</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-.0042443 (.0023675)</a:t>
                      </a:r>
                    </a:p>
                    <a:p>
                      <a:pPr>
                        <a:lnSpc>
                          <a:spcPct val="107000"/>
                        </a:lnSpc>
                        <a:spcAft>
                          <a:spcPts val="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[0.073]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-.0045692 (.0029084)</a:t>
                      </a:r>
                    </a:p>
                    <a:p>
                      <a:pPr>
                        <a:lnSpc>
                          <a:spcPct val="107000"/>
                        </a:lnSpc>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[0.116]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51534"/>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ROA</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-.4808714 (.0865918)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-.4810665 (.0862371)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-.3397482  (.0663662)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-.338099 (.0658061)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-.3373289 (.0662892)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-.3362694 (.0680377)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-.3202777  (.0523984)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-.3111578 (.050457)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513676"/>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LR</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-.1416084 (.0528424)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[0.007]</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-.1417862 (.0527529)</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[0.007]</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-.1269366  (.0342858)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-.1275538 (.0343664)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-.1278676 (.0346414)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-.1268243 (.0311511)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-.1312263 (.0357436)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-.0591097 (.0148829)</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0264767"/>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COST_TO_INCOME</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-.0160854 (.0012861)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-.016084 (.0012882)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-.0139423 (.0024744)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-.01393 (.0024531)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-.0139103 (.0024636)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-.0138509 (.0024141)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-.0136419 (.0020756)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-.0121256 (.0013528)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9445534"/>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UNEMPLOYMENT</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.3708521 (.17715  )</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.3714351 (.1741841)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.5502308 (.1874287)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.5523874 (.1744191)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.5533691 (.1750902)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.5590843 (.1760363)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[0.001]</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.5531181 (.1664856)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[0.001]</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.5100771 (.142089)</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492153"/>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SOLVABILITY</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.0374913 (.0103808)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.0375055 (.0103662)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.036233 (.0167787)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[0.031]</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.0362191 (.0168332)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[0.031]</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.0360436 (.016849)</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.037038 (.017591)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[0.035]</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.0371891 (.0177406)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254785"/>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ROE</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.0128296 (.0024508)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.0128178 (.002461)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.0028643 (.0054441)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[0.599]</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.0028106 (.0054495)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[0.606]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.0027391  (.0054601)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[0.616]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.0027736 (.0055133)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[0.615]</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638683"/>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LN_ASSETS</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.0033291 (.0053527)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[0.534]</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.0033475 (.005351)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[0.532]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-.0012377 (.0043202)</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[0.775]</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-.0012261 (.0043059)</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[0.776]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-.0011998 (.004286)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[0.780]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590519"/>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LTD</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.0005909 (.0005858)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[0.313]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.0005891 (.000586)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[0.315]</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-.0000749 (.0003976)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[0.850]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-.0000767 (.0003987)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[0.848]</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381984"/>
                  </a:ext>
                </a:extLst>
              </a:tr>
              <a:tr h="355869">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GDP</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.0102824 (.0163388)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[0.529]</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.0104693 (.0163437)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[0.522]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-.001904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(.016513)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[0.908]</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479629"/>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RISK</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.0197685 (.0435553)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[0.650]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.019781  (.043568)</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[0.650]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14153"/>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INTEREST_CREDIT</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.0034653   (.0407361)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[0.932]</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714602"/>
                  </a:ext>
                </a:extLst>
              </a:tr>
              <a:tr h="329683">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CONSTANT</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-.0718561 (.1364685)</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[0.603]</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-.0720025 (.1364831)</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[0.598]</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.0243582 (.0996216)</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[0.807]</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.0239124 (.0995353)</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[0.810]</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.0231389 (.098919)</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[0.815]</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-.0038775 (.0079174)</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[0.576]</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-.0044301 (.007417)</a:t>
                      </a:r>
                    </a:p>
                    <a:p>
                      <a:pPr>
                        <a:lnSpc>
                          <a:spcPct val="107000"/>
                        </a:lnSpc>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[0.601]</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-.0014006 (.007353)</a:t>
                      </a:r>
                    </a:p>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[0.849]</a:t>
                      </a:r>
                    </a:p>
                  </a:txBody>
                  <a:tcPr marL="34657" marR="3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630225"/>
                  </a:ext>
                </a:extLst>
              </a:tr>
            </a:tbl>
          </a:graphicData>
        </a:graphic>
      </p:graphicFrame>
    </p:spTree>
    <p:extLst>
      <p:ext uri="{BB962C8B-B14F-4D97-AF65-F5344CB8AC3E}">
        <p14:creationId xmlns:p14="http://schemas.microsoft.com/office/powerpoint/2010/main" val="2073130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Rezultate</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 a </a:t>
            </a:r>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doua</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specifica</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ție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23</a:t>
            </a:fld>
            <a:endParaRPr lang="ro-RO"/>
          </a:p>
        </p:txBody>
      </p:sp>
      <p:graphicFrame>
        <p:nvGraphicFramePr>
          <p:cNvPr id="7" name="Table 6"/>
          <p:cNvGraphicFramePr>
            <a:graphicFrameLocks noGrp="1"/>
          </p:cNvGraphicFramePr>
          <p:nvPr>
            <p:extLst>
              <p:ext uri="{D42A27DB-BD31-4B8C-83A1-F6EECF244321}">
                <p14:modId xmlns:p14="http://schemas.microsoft.com/office/powerpoint/2010/main" val="469057591"/>
              </p:ext>
            </p:extLst>
          </p:nvPr>
        </p:nvGraphicFramePr>
        <p:xfrm>
          <a:off x="94094" y="1048799"/>
          <a:ext cx="11640317" cy="5760164"/>
        </p:xfrm>
        <a:graphic>
          <a:graphicData uri="http://schemas.openxmlformats.org/drawingml/2006/table">
            <a:tbl>
              <a:tblPr firstRow="1" firstCol="1" bandRow="1"/>
              <a:tblGrid>
                <a:gridCol w="895409">
                  <a:extLst>
                    <a:ext uri="{9D8B030D-6E8A-4147-A177-3AD203B41FA5}">
                      <a16:colId xmlns:a16="http://schemas.microsoft.com/office/drawing/2014/main" val="2942725723"/>
                    </a:ext>
                  </a:extLst>
                </a:gridCol>
                <a:gridCol w="895409">
                  <a:extLst>
                    <a:ext uri="{9D8B030D-6E8A-4147-A177-3AD203B41FA5}">
                      <a16:colId xmlns:a16="http://schemas.microsoft.com/office/drawing/2014/main" val="3731057351"/>
                    </a:ext>
                  </a:extLst>
                </a:gridCol>
                <a:gridCol w="895409">
                  <a:extLst>
                    <a:ext uri="{9D8B030D-6E8A-4147-A177-3AD203B41FA5}">
                      <a16:colId xmlns:a16="http://schemas.microsoft.com/office/drawing/2014/main" val="3648633422"/>
                    </a:ext>
                  </a:extLst>
                </a:gridCol>
                <a:gridCol w="895409">
                  <a:extLst>
                    <a:ext uri="{9D8B030D-6E8A-4147-A177-3AD203B41FA5}">
                      <a16:colId xmlns:a16="http://schemas.microsoft.com/office/drawing/2014/main" val="3135799183"/>
                    </a:ext>
                  </a:extLst>
                </a:gridCol>
                <a:gridCol w="895409">
                  <a:extLst>
                    <a:ext uri="{9D8B030D-6E8A-4147-A177-3AD203B41FA5}">
                      <a16:colId xmlns:a16="http://schemas.microsoft.com/office/drawing/2014/main" val="2569575824"/>
                    </a:ext>
                  </a:extLst>
                </a:gridCol>
                <a:gridCol w="895409">
                  <a:extLst>
                    <a:ext uri="{9D8B030D-6E8A-4147-A177-3AD203B41FA5}">
                      <a16:colId xmlns:a16="http://schemas.microsoft.com/office/drawing/2014/main" val="3951120223"/>
                    </a:ext>
                  </a:extLst>
                </a:gridCol>
                <a:gridCol w="895409">
                  <a:extLst>
                    <a:ext uri="{9D8B030D-6E8A-4147-A177-3AD203B41FA5}">
                      <a16:colId xmlns:a16="http://schemas.microsoft.com/office/drawing/2014/main" val="3957474573"/>
                    </a:ext>
                  </a:extLst>
                </a:gridCol>
                <a:gridCol w="895409">
                  <a:extLst>
                    <a:ext uri="{9D8B030D-6E8A-4147-A177-3AD203B41FA5}">
                      <a16:colId xmlns:a16="http://schemas.microsoft.com/office/drawing/2014/main" val="3302478907"/>
                    </a:ext>
                  </a:extLst>
                </a:gridCol>
                <a:gridCol w="895409">
                  <a:extLst>
                    <a:ext uri="{9D8B030D-6E8A-4147-A177-3AD203B41FA5}">
                      <a16:colId xmlns:a16="http://schemas.microsoft.com/office/drawing/2014/main" val="3522226907"/>
                    </a:ext>
                  </a:extLst>
                </a:gridCol>
                <a:gridCol w="895409">
                  <a:extLst>
                    <a:ext uri="{9D8B030D-6E8A-4147-A177-3AD203B41FA5}">
                      <a16:colId xmlns:a16="http://schemas.microsoft.com/office/drawing/2014/main" val="3155139129"/>
                    </a:ext>
                  </a:extLst>
                </a:gridCol>
                <a:gridCol w="895409">
                  <a:extLst>
                    <a:ext uri="{9D8B030D-6E8A-4147-A177-3AD203B41FA5}">
                      <a16:colId xmlns:a16="http://schemas.microsoft.com/office/drawing/2014/main" val="2619144489"/>
                    </a:ext>
                  </a:extLst>
                </a:gridCol>
                <a:gridCol w="895409">
                  <a:extLst>
                    <a:ext uri="{9D8B030D-6E8A-4147-A177-3AD203B41FA5}">
                      <a16:colId xmlns:a16="http://schemas.microsoft.com/office/drawing/2014/main" val="2269125905"/>
                    </a:ext>
                  </a:extLst>
                </a:gridCol>
                <a:gridCol w="895409">
                  <a:extLst>
                    <a:ext uri="{9D8B030D-6E8A-4147-A177-3AD203B41FA5}">
                      <a16:colId xmlns:a16="http://schemas.microsoft.com/office/drawing/2014/main" val="2167294404"/>
                    </a:ext>
                  </a:extLst>
                </a:gridCol>
              </a:tblGrid>
              <a:tr h="560321">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Test for zero autocorrelation in first-differenced errors</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[0.0270]</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[0.0509]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[0.0238]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[0.0464]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[0.0232]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[0.0460]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[0.0231]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[0.0499]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[0.0228]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[0.0450]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[0.0228]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[0.0450]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[0.0215]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[0.0553]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[0.0214]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[0.0550]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[0.0227]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[0.0467]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[.0224]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[0.0463]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[.0221]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[0.0498]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 [.0220]</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 [0.0462]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193078"/>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NPL.L1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.8388155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(.0585183)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.8377312 (.0484165)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.8346321 (.0505443)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.8351283 (.0507041)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.8371409 (.0474698)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.8375538 (.0479855)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.8358221 (.0474454)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.8314669 (.0516506)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.8532025 (.0420992)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.8553031 (.0419727)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.8661767 (.0380301)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.8656121 (.0379053)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526181"/>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SELL</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-.0381298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(.0088107)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-.0382377 (.0088797)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-.0380801 (.0089252)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-.0380619 (.0089244)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-.0382147 (.0088245)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-.0380502 (.0087859)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-.0387622 (.0089939)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-.0385789 (.0090115)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-.0390306  (.0089471)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-.0388639 (.0088982)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-.0395891 (.0088966)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-.039332 (.0090189)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079256"/>
                  </a:ext>
                </a:extLst>
              </a:tr>
              <a:tr h="333916">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SYRB_BIN.L4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-.0016045</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(.0013695)</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[0.241]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-.0013685 (.0020887)</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[0.512]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-.0012144 (.0022876)</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[0.596]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-.0013274 (.0020693)</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[0.521]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-.0014836 (.0020951)</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[0.479]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-.0014243 (.0021175)</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[0.501]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-.0016617 (.0019293)</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[0.389]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-.0017619 (.0017946)</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[0.326]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-.0023235 (.0014118)</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[0.100]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-.0018691 (.0012133)</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[0.123]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-.0020234 (.0010851)</a:t>
                      </a:r>
                    </a:p>
                    <a:p>
                      <a:pPr>
                        <a:lnSpc>
                          <a:spcPct val="107000"/>
                        </a:lnSpc>
                        <a:spcAft>
                          <a:spcPts val="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[0.062]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-.0023152 (.001113)</a:t>
                      </a:r>
                    </a:p>
                    <a:p>
                      <a:pPr>
                        <a:lnSpc>
                          <a:spcPct val="107000"/>
                        </a:lnSpc>
                        <a:spcAft>
                          <a:spcPts val="0"/>
                        </a:spcAft>
                      </a:pPr>
                      <a:r>
                        <a:rPr lang="en-US" sz="700" b="1" dirty="0">
                          <a:effectLst/>
                          <a:latin typeface="Calibri" panose="020F0502020204030204" pitchFamily="34" charset="0"/>
                          <a:ea typeface="Calibri" panose="020F0502020204030204" pitchFamily="34" charset="0"/>
                          <a:cs typeface="Times New Roman" panose="02020603050405020304" pitchFamily="18" charset="0"/>
                        </a:rPr>
                        <a:t>[0.038]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771488"/>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SOLVABILITY</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-.0182722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(0080007)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[0.022]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-.0176508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(.0064783)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-.0192325 (.0084064)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[0.022]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-.0206413 (.0100928)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-.0220105 (.0102247)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-.0224332 (.0106681)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-.0168317 (.0079398)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-.0186991 (.0101845)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[0.066]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-.011773 (.0054571)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-.0120592 (.0056496)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-.0123246 (.0058375)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604199"/>
                  </a:ext>
                </a:extLst>
              </a:tr>
              <a:tr h="373548">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LTD</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.0045769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(.0038576)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[0.235]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.004122 (.0038872)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[0.289]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.0042954 (.0039271)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[0.274]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.0043945 (.003777)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[0.245]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.0040063 (.0032114)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[0.212]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.0040519 (.0032023)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[0.206]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.0049137 (.0031241)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[0.116]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.0050612 (.0032722)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[0.122]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.0047059 (.0026606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.0046609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(.0026333)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46658"/>
                  </a:ext>
                </a:extLst>
              </a:tr>
              <a:tr h="373548">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GDP</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-.0198329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(.0228824)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-.0157326 (.0095361)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[0.099]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-.0156352 (.0094781)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[0.099]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-.016534 (.008374)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-.0158216 (.0080102)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-.0151587 (.0083441)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[0.069]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-.0145736 (.0084522)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[0.085]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-.013112 (.0082636)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[0.113]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-.0104524 (.0096297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[0.278]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102513"/>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LN_ASSETS</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-.0083658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(.004464)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[0.061]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-.0079092 (.0040854)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[0.053]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-.0092614 (.0067847)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[0.172]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-.0089493 (.0064282)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[0.164]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-.0082707 (.0061748)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[0.180]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-.0074749 (.0063422)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[0.239]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-.0075973 (.006349)</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[0.231]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-.0079991 (.0068346)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[0.242]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146532"/>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ROA</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-.2103041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(.2979568)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[0.480]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-.1992096 (.2814408)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[0.479]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-.2038876 (.2907293)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[0.483]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-.1677151 (.2297914)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[0.465]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-.2011823 (.1784117)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[0.259]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-.2041331 (.1784515)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[0.253]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.0786845 (.1396565)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[0.573]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620492"/>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ROE</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.0296615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(.0341485)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.0285729 (.0309198)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[0.355]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.0299158 (.0331562)</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[0.367]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.0277967 (.0302825)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[0.359]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.030378 (.0281544)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[0.281]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.0311134 (.027843)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[0.264]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071799"/>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INTEREST_CREDIT</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.0487328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(.0428514)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[0.255]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.0504507 (.0510256)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[0.323]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.0490313 (.0510256)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[0.301]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.048992 (.0462877)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[0.290]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.0475898 (.0485238)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[0.327]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076582"/>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LR</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-.0299087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(.0408324)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[0.464]</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-.0276916 (.0397885)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[0.486]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-.0254382 (.0382608)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[0.506]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-.0224695 (.0413234)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[0.587]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836089"/>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COST_TO_INCOME</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-.0010555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.0019405)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[0.586]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-.0009656 (.0017675)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[0.585]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-.0009162 (.0019641) </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[0.641]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421182"/>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RISK</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.0088994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(.0207647)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[0.668]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.0105816 (.0263161)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[0.668]</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468045"/>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UNEMPLOYMENT</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-.0381508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(.2534487)</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[0.880]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115206"/>
                  </a:ext>
                </a:extLst>
              </a:tr>
              <a:tr h="333916">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CONSTANT</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.1994725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(.109566)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[0.069]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.1857838 (.109566)</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[0.033]</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.1857838 (.1561098)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[0.157]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.2128337 (.1479284)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[0.150]</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.1956513  (.1408015)</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[0.165]</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.1808339   (.1447558)</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[0.212]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.181774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(.1439273)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[0.207]</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.1919384 (.156691)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[0.221]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.0073305 (.0034223)</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[0.032]</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.0067235 (.0032611)</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[0.039]</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.0101015 (.0030584)</a:t>
                      </a:r>
                    </a:p>
                    <a:p>
                      <a:pPr>
                        <a:lnSpc>
                          <a:spcPct val="107000"/>
                        </a:lnSpc>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[0.001]</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.0070815 (.0025905)</a:t>
                      </a:r>
                    </a:p>
                    <a:p>
                      <a:pPr>
                        <a:lnSpc>
                          <a:spcPct val="107000"/>
                        </a:lnSpc>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[0.006]</a:t>
                      </a:r>
                    </a:p>
                  </a:txBody>
                  <a:tcPr marL="31387" marR="313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464489"/>
                  </a:ext>
                </a:extLst>
              </a:tr>
            </a:tbl>
          </a:graphicData>
        </a:graphic>
      </p:graphicFrame>
    </p:spTree>
    <p:extLst>
      <p:ext uri="{BB962C8B-B14F-4D97-AF65-F5344CB8AC3E}">
        <p14:creationId xmlns:p14="http://schemas.microsoft.com/office/powerpoint/2010/main" val="3527314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Concluzii </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24</a:t>
            </a:fld>
            <a:endParaRPr lang="ro-RO"/>
          </a:p>
        </p:txBody>
      </p:sp>
      <p:sp>
        <p:nvSpPr>
          <p:cNvPr id="12" name="TextBox 11"/>
          <p:cNvSpPr txBox="1"/>
          <p:nvPr/>
        </p:nvSpPr>
        <p:spPr>
          <a:xfrm>
            <a:off x="489856" y="1258364"/>
            <a:ext cx="11484864" cy="3693319"/>
          </a:xfrm>
          <a:prstGeom prst="rect">
            <a:avLst/>
          </a:prstGeom>
          <a:noFill/>
        </p:spPr>
        <p:txBody>
          <a:bodyPr wrap="square" rtlCol="0">
            <a:spAutoFit/>
          </a:bodyPr>
          <a:lstStyle/>
          <a:p>
            <a:r>
              <a:rPr lang="ro-RO" dirty="0" smtClean="0"/>
              <a:t>În prima specificație, impunerea unui </a:t>
            </a:r>
            <a:r>
              <a:rPr lang="ro-RO" dirty="0" err="1" smtClean="0"/>
              <a:t>SyRB</a:t>
            </a:r>
            <a:r>
              <a:rPr lang="ro-RO" dirty="0" smtClean="0"/>
              <a:t> rămâne semnificativă pentru mai multe forme ale modelului, pe când în a doua specificație doar într-o formă redusă.</a:t>
            </a:r>
          </a:p>
          <a:p>
            <a:endParaRPr lang="ro-RO" dirty="0"/>
          </a:p>
          <a:p>
            <a:r>
              <a:rPr lang="ro-RO" dirty="0" smtClean="0"/>
              <a:t>În orice caz, efectul </a:t>
            </a:r>
            <a:r>
              <a:rPr lang="ro-RO" dirty="0" err="1" smtClean="0"/>
              <a:t>SyRB</a:t>
            </a:r>
            <a:r>
              <a:rPr lang="ro-RO" dirty="0" smtClean="0"/>
              <a:t> este unul modest, de până la 1%.</a:t>
            </a:r>
          </a:p>
          <a:p>
            <a:endParaRPr lang="ro-RO" dirty="0"/>
          </a:p>
          <a:p>
            <a:r>
              <a:rPr lang="ro-RO" dirty="0" smtClean="0"/>
              <a:t>În interpretarea rezultatului trebuie considerați mai mulți factori:</a:t>
            </a:r>
          </a:p>
          <a:p>
            <a:pPr marL="285750" indent="-285750">
              <a:buFont typeface="Arial" panose="020B0604020202020204" pitchFamily="34" charset="0"/>
              <a:buChar char="•"/>
            </a:pPr>
            <a:r>
              <a:rPr lang="ro-RO" dirty="0" smtClean="0"/>
              <a:t>Impunerea unui </a:t>
            </a:r>
            <a:r>
              <a:rPr lang="ro-RO" dirty="0" err="1" smtClean="0"/>
              <a:t>SyRB</a:t>
            </a:r>
            <a:r>
              <a:rPr lang="ro-RO" dirty="0" smtClean="0"/>
              <a:t> a ținut și de nivelul </a:t>
            </a:r>
            <a:r>
              <a:rPr lang="ro-RO" dirty="0" err="1" smtClean="0"/>
              <a:t>Coverage</a:t>
            </a:r>
            <a:r>
              <a:rPr lang="ro-RO" dirty="0" smtClean="0"/>
              <a:t> </a:t>
            </a:r>
            <a:r>
              <a:rPr lang="ro-RO" dirty="0" err="1" smtClean="0"/>
              <a:t>Ratio</a:t>
            </a:r>
            <a:r>
              <a:rPr lang="ro-RO" dirty="0" smtClean="0"/>
              <a:t>, nu doar a ratei NPL</a:t>
            </a:r>
          </a:p>
          <a:p>
            <a:pPr marL="285750" indent="-285750">
              <a:buFont typeface="Arial" panose="020B0604020202020204" pitchFamily="34" charset="0"/>
              <a:buChar char="•"/>
            </a:pPr>
            <a:r>
              <a:rPr lang="ro-RO" dirty="0" smtClean="0"/>
              <a:t>Până în 2021, nivelul </a:t>
            </a:r>
            <a:r>
              <a:rPr lang="ro-RO" dirty="0" err="1" smtClean="0"/>
              <a:t>SyRB</a:t>
            </a:r>
            <a:r>
              <a:rPr lang="ro-RO" dirty="0" smtClean="0"/>
              <a:t> nu se cumula cu amortizorul O-SII, astfel, pentru băncile sistemice acest amortizor a fost arareori o constrângere</a:t>
            </a:r>
          </a:p>
          <a:p>
            <a:pPr marL="285750" indent="-285750">
              <a:buFont typeface="Arial" panose="020B0604020202020204" pitchFamily="34" charset="0"/>
              <a:buChar char="•"/>
            </a:pPr>
            <a:r>
              <a:rPr lang="ro-RO" dirty="0" smtClean="0"/>
              <a:t>Băncile au dispus de capital suficient de mare pentru a nu considera o majorare a </a:t>
            </a:r>
            <a:r>
              <a:rPr lang="ro-RO" dirty="0" err="1" smtClean="0"/>
              <a:t>SyRB</a:t>
            </a:r>
            <a:r>
              <a:rPr lang="ro-RO" dirty="0" smtClean="0"/>
              <a:t> o constrângere foarte mare</a:t>
            </a:r>
          </a:p>
          <a:p>
            <a:pPr marL="285750" indent="-285750">
              <a:buFont typeface="Arial" panose="020B0604020202020204" pitchFamily="34" charset="0"/>
              <a:buChar char="•"/>
            </a:pPr>
            <a:endParaRPr lang="ro-RO" dirty="0"/>
          </a:p>
          <a:p>
            <a:r>
              <a:rPr lang="ro-RO" dirty="0" smtClean="0"/>
              <a:t>Cu toate acestea, rezultatul poate fi un semn pozitiv că acest amortizor poate fi eficient în atingerea unor obiective diverse, mia ales în condițiile în care acesta chiar impune o constrângere instituțiilor de credit.</a:t>
            </a:r>
            <a:endParaRPr lang="ro-RO" dirty="0"/>
          </a:p>
        </p:txBody>
      </p:sp>
      <p:grpSp>
        <p:nvGrpSpPr>
          <p:cNvPr id="13" name="Google Shape;10913;p61"/>
          <p:cNvGrpSpPr/>
          <p:nvPr/>
        </p:nvGrpSpPr>
        <p:grpSpPr>
          <a:xfrm>
            <a:off x="137021" y="1258364"/>
            <a:ext cx="280072" cy="275521"/>
            <a:chOff x="4210933" y="2926777"/>
            <a:chExt cx="280072" cy="275521"/>
          </a:xfrm>
        </p:grpSpPr>
        <p:sp>
          <p:nvSpPr>
            <p:cNvPr id="14"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7" name="Google Shape;10913;p61"/>
          <p:cNvGrpSpPr/>
          <p:nvPr/>
        </p:nvGrpSpPr>
        <p:grpSpPr>
          <a:xfrm>
            <a:off x="145662" y="2106151"/>
            <a:ext cx="280072" cy="275521"/>
            <a:chOff x="4210933" y="2926777"/>
            <a:chExt cx="280072" cy="275521"/>
          </a:xfrm>
        </p:grpSpPr>
        <p:sp>
          <p:nvSpPr>
            <p:cNvPr id="28"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10913;p61"/>
          <p:cNvGrpSpPr/>
          <p:nvPr/>
        </p:nvGrpSpPr>
        <p:grpSpPr>
          <a:xfrm>
            <a:off x="145662" y="2693101"/>
            <a:ext cx="280072" cy="275521"/>
            <a:chOff x="4210933" y="2926777"/>
            <a:chExt cx="280072" cy="275521"/>
          </a:xfrm>
        </p:grpSpPr>
        <p:sp>
          <p:nvSpPr>
            <p:cNvPr id="43"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6" name="Google Shape;10913;p61"/>
          <p:cNvGrpSpPr/>
          <p:nvPr/>
        </p:nvGrpSpPr>
        <p:grpSpPr>
          <a:xfrm>
            <a:off x="142586" y="4326829"/>
            <a:ext cx="280072" cy="275521"/>
            <a:chOff x="4210933" y="2926777"/>
            <a:chExt cx="280072" cy="275521"/>
          </a:xfrm>
        </p:grpSpPr>
        <p:sp>
          <p:nvSpPr>
            <p:cNvPr id="57" name="Google Shape;10914;p61"/>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0915;p61"/>
            <p:cNvSpPr/>
            <p:nvPr/>
          </p:nvSpPr>
          <p:spPr>
            <a:xfrm>
              <a:off x="4489859" y="2969589"/>
              <a:ext cx="32" cy="32"/>
            </a:xfrm>
            <a:custGeom>
              <a:avLst/>
              <a:gdLst/>
              <a:ahLst/>
              <a:cxnLst/>
              <a:rect l="l" t="t" r="r" b="b"/>
              <a:pathLst>
                <a:path w="1" h="1" extrusionOk="0">
                  <a:moveTo>
                    <a:pt x="0" y="1"/>
                  </a:move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0916;p61"/>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917;p61"/>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918;p61"/>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0919;p61"/>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920;p61"/>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921;p61"/>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0922;p61"/>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0923;p61"/>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924;p61"/>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925;p61"/>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926;p61"/>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7999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TextBox 1"/>
          <p:cNvSpPr txBox="1"/>
          <p:nvPr/>
        </p:nvSpPr>
        <p:spPr>
          <a:xfrm>
            <a:off x="335280" y="1494735"/>
            <a:ext cx="11776849" cy="5186035"/>
          </a:xfrm>
          <a:prstGeom prst="rect">
            <a:avLst/>
          </a:prstGeom>
          <a:noFill/>
        </p:spPr>
        <p:txBody>
          <a:bodyPr wrap="square" rtlCol="0">
            <a:spAutoFit/>
          </a:bodyPr>
          <a:lstStyle/>
          <a:p>
            <a:pPr marL="285750" indent="-285750">
              <a:buFont typeface="Arial" panose="020B0604020202020204" pitchFamily="34" charset="0"/>
              <a:buChar char="•"/>
            </a:pPr>
            <a:r>
              <a:rPr lang="en-US" sz="1600" dirty="0"/>
              <a:t>Arellano, Manuel, and Stephen Bond. "Some tests of specification for panel data: Monte Carlo evidence and an application to employment equations." The review of economic studies 58.2 (1991): 277-297.</a:t>
            </a:r>
            <a:endParaRPr lang="ro-RO" sz="1600" dirty="0" smtClean="0"/>
          </a:p>
          <a:p>
            <a:pPr marL="285750" indent="-285750">
              <a:buFont typeface="Arial" panose="020B0604020202020204" pitchFamily="34" charset="0"/>
              <a:buChar char="•"/>
            </a:pPr>
            <a:r>
              <a:rPr lang="en-US" sz="1600" dirty="0" err="1" smtClean="0"/>
              <a:t>Bennani</a:t>
            </a:r>
            <a:r>
              <a:rPr lang="en-US" sz="1600" dirty="0"/>
              <a:t>, </a:t>
            </a:r>
            <a:r>
              <a:rPr lang="en-US" sz="1600" dirty="0" err="1"/>
              <a:t>Taryk</a:t>
            </a:r>
            <a:r>
              <a:rPr lang="en-US" sz="1600" dirty="0"/>
              <a:t>, Cyril </a:t>
            </a:r>
            <a:r>
              <a:rPr lang="en-US" sz="1600" dirty="0" err="1"/>
              <a:t>Couaillier</a:t>
            </a:r>
            <a:r>
              <a:rPr lang="en-US" sz="1600" dirty="0"/>
              <a:t>, Antoine </a:t>
            </a:r>
            <a:r>
              <a:rPr lang="en-US" sz="1600" dirty="0" err="1"/>
              <a:t>Devulder</a:t>
            </a:r>
            <a:r>
              <a:rPr lang="en-US" sz="1600" dirty="0"/>
              <a:t>, Silvia </a:t>
            </a:r>
            <a:r>
              <a:rPr lang="en-US" sz="1600" dirty="0" err="1"/>
              <a:t>Gabrieli</a:t>
            </a:r>
            <a:r>
              <a:rPr lang="en-US" sz="1600" dirty="0"/>
              <a:t>, Julien </a:t>
            </a:r>
            <a:r>
              <a:rPr lang="en-US" sz="1600" dirty="0" err="1"/>
              <a:t>Idier</a:t>
            </a:r>
            <a:r>
              <a:rPr lang="en-US" sz="1600" dirty="0"/>
              <a:t>, </a:t>
            </a:r>
            <a:r>
              <a:rPr lang="en-US" sz="1600" dirty="0" err="1"/>
              <a:t>Pierlauro</a:t>
            </a:r>
            <a:r>
              <a:rPr lang="en-US" sz="1600" dirty="0"/>
              <a:t> Lopez, Thibaut </a:t>
            </a:r>
            <a:r>
              <a:rPr lang="en-US" sz="1600" dirty="0" err="1"/>
              <a:t>Piquard</a:t>
            </a:r>
            <a:r>
              <a:rPr lang="en-US" sz="1600" dirty="0"/>
              <a:t>, and Valerio </a:t>
            </a:r>
            <a:r>
              <a:rPr lang="en-US" sz="1600" dirty="0" err="1"/>
              <a:t>Scalone</a:t>
            </a:r>
            <a:r>
              <a:rPr lang="en-US" sz="1600" dirty="0"/>
              <a:t>. "An Analytical Framework to Calibrate </a:t>
            </a:r>
            <a:r>
              <a:rPr lang="en-US" sz="1600" dirty="0" err="1"/>
              <a:t>Macroprudential</a:t>
            </a:r>
            <a:r>
              <a:rPr lang="en-US" sz="1600" dirty="0"/>
              <a:t> Policy.", </a:t>
            </a:r>
            <a:r>
              <a:rPr lang="en-US" sz="1600" dirty="0" err="1"/>
              <a:t>Banque</a:t>
            </a:r>
            <a:r>
              <a:rPr lang="en-US" sz="1600" dirty="0"/>
              <a:t> de France, Working Paper 648 (2017</a:t>
            </a:r>
            <a:r>
              <a:rPr lang="en-US" sz="1600" dirty="0" smtClean="0"/>
              <a:t>).</a:t>
            </a:r>
            <a:endParaRPr lang="en-US" sz="1600" dirty="0"/>
          </a:p>
          <a:p>
            <a:pPr marL="285750" indent="-285750">
              <a:buFont typeface="Arial" panose="020B0604020202020204" pitchFamily="34" charset="0"/>
              <a:buChar char="•"/>
            </a:pPr>
            <a:r>
              <a:rPr lang="en-US" sz="1600" dirty="0" err="1" smtClean="0"/>
              <a:t>Coenen</a:t>
            </a:r>
            <a:r>
              <a:rPr lang="en-US" sz="1600" dirty="0"/>
              <a:t>, Günter, Peter </a:t>
            </a:r>
            <a:r>
              <a:rPr lang="en-US" sz="1600" dirty="0" err="1"/>
              <a:t>Karadi</a:t>
            </a:r>
            <a:r>
              <a:rPr lang="en-US" sz="1600" dirty="0"/>
              <a:t>, Sebastian Schmidt, and Anders Warne. "The New Area-Wide Model II: an extended version of the ECB’s micro-founded model for forecasting and policy analysis with a financial sector</a:t>
            </a:r>
            <a:r>
              <a:rPr lang="en-US" sz="1600" dirty="0" smtClean="0"/>
              <a:t>.„</a:t>
            </a:r>
            <a:r>
              <a:rPr lang="ro-RO" sz="1600" dirty="0" smtClean="0"/>
              <a:t> ECB </a:t>
            </a:r>
            <a:r>
              <a:rPr lang="ro-RO" sz="1600" dirty="0" err="1" smtClean="0"/>
              <a:t>Working</a:t>
            </a:r>
            <a:r>
              <a:rPr lang="ro-RO" sz="1600" dirty="0" smtClean="0"/>
              <a:t> </a:t>
            </a:r>
            <a:r>
              <a:rPr lang="ro-RO" sz="1600" dirty="0" err="1" smtClean="0"/>
              <a:t>Papers</a:t>
            </a:r>
            <a:r>
              <a:rPr lang="ro-RO" sz="1600" dirty="0" smtClean="0"/>
              <a:t> 2200</a:t>
            </a:r>
            <a:r>
              <a:rPr lang="en-US" sz="1600" dirty="0" smtClean="0"/>
              <a:t> </a:t>
            </a:r>
            <a:r>
              <a:rPr lang="en-US" sz="1600" dirty="0"/>
              <a:t>(2018</a:t>
            </a:r>
            <a:r>
              <a:rPr lang="en-US" sz="1600" dirty="0" smtClean="0"/>
              <a:t>).</a:t>
            </a:r>
          </a:p>
          <a:p>
            <a:pPr marL="285750" indent="-285750">
              <a:buFont typeface="Arial" panose="020B0604020202020204" pitchFamily="34" charset="0"/>
              <a:buChar char="•"/>
            </a:pPr>
            <a:r>
              <a:rPr lang="en-US" sz="1600" dirty="0"/>
              <a:t>Copaciu, Mihai, Valeriu Nalban, and Cristian </a:t>
            </a:r>
            <a:r>
              <a:rPr lang="en-US" sz="1600" dirty="0" err="1"/>
              <a:t>Bulete</a:t>
            </a:r>
            <a:r>
              <a:rPr lang="en-US" sz="1600" dirty="0"/>
              <a:t>. "REM 2.0, An estimated DSGE model for Romania." 11th </a:t>
            </a:r>
            <a:r>
              <a:rPr lang="en-US" sz="1600" dirty="0" err="1"/>
              <a:t>Dynare</a:t>
            </a:r>
            <a:r>
              <a:rPr lang="en-US" sz="1600" dirty="0"/>
              <a:t> Conference, Brussels, National Bank of Belgium. </a:t>
            </a:r>
            <a:r>
              <a:rPr lang="en-US" sz="1600" dirty="0" smtClean="0"/>
              <a:t>(2015).</a:t>
            </a:r>
            <a:endParaRPr lang="en-US" sz="1600" dirty="0"/>
          </a:p>
          <a:p>
            <a:pPr marL="285750" indent="-285750">
              <a:buFont typeface="Arial" panose="020B0604020202020204" pitchFamily="34" charset="0"/>
              <a:buChar char="•"/>
            </a:pPr>
            <a:r>
              <a:rPr lang="en-US" sz="1600" dirty="0" err="1"/>
              <a:t>Darracq</a:t>
            </a:r>
            <a:r>
              <a:rPr lang="en-US" sz="1600" dirty="0"/>
              <a:t> </a:t>
            </a:r>
            <a:r>
              <a:rPr lang="en-US" sz="1600" dirty="0" err="1"/>
              <a:t>Pariès</a:t>
            </a:r>
            <a:r>
              <a:rPr lang="en-US" sz="1600" dirty="0"/>
              <a:t>, </a:t>
            </a:r>
            <a:r>
              <a:rPr lang="en-US" sz="1600" dirty="0" err="1"/>
              <a:t>Matthieu</a:t>
            </a:r>
            <a:r>
              <a:rPr lang="en-US" sz="1600" dirty="0"/>
              <a:t>, Pascal </a:t>
            </a:r>
            <a:r>
              <a:rPr lang="en-US" sz="1600" dirty="0" err="1"/>
              <a:t>Jacquinot</a:t>
            </a:r>
            <a:r>
              <a:rPr lang="en-US" sz="1600" dirty="0"/>
              <a:t>, and </a:t>
            </a:r>
            <a:r>
              <a:rPr lang="en-US" sz="1600" dirty="0" err="1"/>
              <a:t>Niki</a:t>
            </a:r>
            <a:r>
              <a:rPr lang="en-US" sz="1600" dirty="0"/>
              <a:t> </a:t>
            </a:r>
            <a:r>
              <a:rPr lang="en-US" sz="1600" dirty="0" err="1"/>
              <a:t>Papadopoulou</a:t>
            </a:r>
            <a:r>
              <a:rPr lang="en-US" sz="1600" dirty="0"/>
              <a:t>. "Parsing financial fragmentation in the euro area: a multi-country DSGE </a:t>
            </a:r>
            <a:r>
              <a:rPr lang="en-US" sz="1600" dirty="0" smtClean="0"/>
              <a:t>perspective.„</a:t>
            </a:r>
            <a:r>
              <a:rPr lang="ro-RO" sz="1600" dirty="0" smtClean="0"/>
              <a:t> </a:t>
            </a:r>
            <a:r>
              <a:rPr lang="ro-RO" sz="1600" dirty="0"/>
              <a:t>ECB </a:t>
            </a:r>
            <a:r>
              <a:rPr lang="ro-RO" sz="1600" dirty="0" err="1"/>
              <a:t>Working</a:t>
            </a:r>
            <a:r>
              <a:rPr lang="ro-RO" sz="1600" dirty="0"/>
              <a:t> </a:t>
            </a:r>
            <a:r>
              <a:rPr lang="ro-RO" sz="1600" dirty="0" err="1"/>
              <a:t>Papers</a:t>
            </a:r>
            <a:r>
              <a:rPr lang="ro-RO" sz="1600" dirty="0"/>
              <a:t> </a:t>
            </a:r>
            <a:r>
              <a:rPr lang="ro-RO" sz="1600" dirty="0" smtClean="0"/>
              <a:t>1891</a:t>
            </a:r>
            <a:r>
              <a:rPr lang="en-US" sz="1600" dirty="0" smtClean="0"/>
              <a:t> </a:t>
            </a:r>
            <a:r>
              <a:rPr lang="en-US" sz="1600" dirty="0"/>
              <a:t>(2016).</a:t>
            </a:r>
          </a:p>
          <a:p>
            <a:pPr marL="285750" indent="-285750">
              <a:buFont typeface="Arial" panose="020B0604020202020204" pitchFamily="34" charset="0"/>
              <a:buChar char="•"/>
            </a:pPr>
            <a:r>
              <a:rPr lang="en-US" sz="1600" dirty="0" err="1"/>
              <a:t>Gerali</a:t>
            </a:r>
            <a:r>
              <a:rPr lang="en-US" sz="1600" dirty="0"/>
              <a:t>, Andrea, Stefano </a:t>
            </a:r>
            <a:r>
              <a:rPr lang="en-US" sz="1600" dirty="0" err="1"/>
              <a:t>Neri</a:t>
            </a:r>
            <a:r>
              <a:rPr lang="en-US" sz="1600" dirty="0"/>
              <a:t>, Luca </a:t>
            </a:r>
            <a:r>
              <a:rPr lang="en-US" sz="1600" dirty="0" err="1"/>
              <a:t>Sessa</a:t>
            </a:r>
            <a:r>
              <a:rPr lang="en-US" sz="1600" dirty="0"/>
              <a:t>, and Federico M. Signoretti. "Credit and Banking in a DSGE Model of the Euro Area." </a:t>
            </a:r>
            <a:r>
              <a:rPr lang="en-US" sz="1600" i="1" dirty="0"/>
              <a:t>Journal of money, Credit and Banking</a:t>
            </a:r>
            <a:r>
              <a:rPr lang="en-US" sz="1600" dirty="0"/>
              <a:t> 42 (2010): 107-141.</a:t>
            </a:r>
          </a:p>
          <a:p>
            <a:pPr marL="285750" indent="-285750">
              <a:buFont typeface="Arial" panose="020B0604020202020204" pitchFamily="34" charset="0"/>
              <a:buChar char="•"/>
            </a:pPr>
            <a:r>
              <a:rPr lang="en-US" sz="1600" dirty="0" err="1"/>
              <a:t>Hristov</a:t>
            </a:r>
            <a:r>
              <a:rPr lang="en-US" sz="1600" dirty="0"/>
              <a:t>, Nikolay, and Oliver </a:t>
            </a:r>
            <a:r>
              <a:rPr lang="en-US" sz="1600" dirty="0" err="1"/>
              <a:t>Hülsewig</a:t>
            </a:r>
            <a:r>
              <a:rPr lang="en-US" sz="1600" dirty="0"/>
              <a:t>. "Unexpected loan losses and bank capital in an estimated DSGE model of the euro area." </a:t>
            </a:r>
            <a:r>
              <a:rPr lang="en-US" sz="1600" i="1" dirty="0"/>
              <a:t>Journal of Macroeconomics</a:t>
            </a:r>
            <a:r>
              <a:rPr lang="en-US" sz="1600" dirty="0"/>
              <a:t> 54 (2017): 161-186.</a:t>
            </a:r>
          </a:p>
          <a:p>
            <a:pPr marL="285750" indent="-285750">
              <a:buFont typeface="Arial" panose="020B0604020202020204" pitchFamily="34" charset="0"/>
              <a:buChar char="•"/>
            </a:pPr>
            <a:r>
              <a:rPr lang="en-US" sz="1600" dirty="0" err="1"/>
              <a:t>Mendicino</a:t>
            </a:r>
            <a:r>
              <a:rPr lang="en-US" sz="1600" dirty="0"/>
              <a:t>, Caterina, </a:t>
            </a:r>
            <a:r>
              <a:rPr lang="en-US" sz="1600" dirty="0" err="1"/>
              <a:t>Kalin</a:t>
            </a:r>
            <a:r>
              <a:rPr lang="en-US" sz="1600" dirty="0"/>
              <a:t> </a:t>
            </a:r>
            <a:r>
              <a:rPr lang="en-US" sz="1600" dirty="0" err="1"/>
              <a:t>Nikolov</a:t>
            </a:r>
            <a:r>
              <a:rPr lang="en-US" sz="1600" dirty="0"/>
              <a:t>, Javier Suarez, and Dominik </a:t>
            </a:r>
            <a:r>
              <a:rPr lang="en-US" sz="1600" dirty="0" err="1"/>
              <a:t>Supera</a:t>
            </a:r>
            <a:r>
              <a:rPr lang="en-US" sz="1600" dirty="0"/>
              <a:t>. "Optimal dynamic capital requirements." </a:t>
            </a:r>
            <a:r>
              <a:rPr lang="en-US" sz="1600" i="1" dirty="0"/>
              <a:t>Journal of Money, Credit and Banking</a:t>
            </a:r>
            <a:r>
              <a:rPr lang="en-US" sz="1600" dirty="0"/>
              <a:t> 50, no. 6 (2018): 1271-1297.</a:t>
            </a:r>
          </a:p>
          <a:p>
            <a:pPr marL="285750" indent="-285750">
              <a:buFont typeface="Arial" panose="020B0604020202020204" pitchFamily="34" charset="0"/>
              <a:buChar char="•"/>
            </a:pPr>
            <a:r>
              <a:rPr lang="en-US" sz="1600" dirty="0" err="1"/>
              <a:t>Paries</a:t>
            </a:r>
            <a:r>
              <a:rPr lang="en-US" sz="1600" dirty="0"/>
              <a:t>, </a:t>
            </a:r>
            <a:r>
              <a:rPr lang="en-US" sz="1600" dirty="0" err="1"/>
              <a:t>Matthieu</a:t>
            </a:r>
            <a:r>
              <a:rPr lang="en-US" sz="1600" dirty="0"/>
              <a:t> </a:t>
            </a:r>
            <a:r>
              <a:rPr lang="en-US" sz="1600" dirty="0" err="1"/>
              <a:t>Darracq</a:t>
            </a:r>
            <a:r>
              <a:rPr lang="en-US" sz="1600" dirty="0"/>
              <a:t>, </a:t>
            </a:r>
            <a:r>
              <a:rPr lang="en-US" sz="1600" dirty="0" err="1"/>
              <a:t>Christoffer</a:t>
            </a:r>
            <a:r>
              <a:rPr lang="en-US" sz="1600" dirty="0"/>
              <a:t> </a:t>
            </a:r>
            <a:r>
              <a:rPr lang="en-US" sz="1600" dirty="0" err="1"/>
              <a:t>Kok</a:t>
            </a:r>
            <a:r>
              <a:rPr lang="en-US" sz="1600" dirty="0"/>
              <a:t> </a:t>
            </a:r>
            <a:r>
              <a:rPr lang="en-US" sz="1600" dirty="0" err="1"/>
              <a:t>Sørensen</a:t>
            </a:r>
            <a:r>
              <a:rPr lang="en-US" sz="1600" dirty="0"/>
              <a:t>, and Diego Rodriguez-</a:t>
            </a:r>
            <a:r>
              <a:rPr lang="en-US" sz="1600" dirty="0" err="1"/>
              <a:t>Palenzuela</a:t>
            </a:r>
            <a:r>
              <a:rPr lang="en-US" sz="1600" dirty="0"/>
              <a:t>. "Macroeconomic propagation under different regulatory regimes: Evidence from an estimated </a:t>
            </a:r>
            <a:r>
              <a:rPr lang="en-US" sz="1600" dirty="0" err="1"/>
              <a:t>dsge</a:t>
            </a:r>
            <a:r>
              <a:rPr lang="en-US" sz="1600" dirty="0"/>
              <a:t> model for the euro area." </a:t>
            </a:r>
            <a:r>
              <a:rPr lang="en-US" sz="1600" i="1" dirty="0"/>
              <a:t>27th issue (November 2011) of the International Journal of Central Banking</a:t>
            </a:r>
            <a:r>
              <a:rPr lang="en-US" sz="1600" dirty="0"/>
              <a:t> (2018</a:t>
            </a:r>
            <a:r>
              <a:rPr lang="en-US" sz="1600" dirty="0" smtClean="0"/>
              <a:t>).</a:t>
            </a:r>
          </a:p>
          <a:p>
            <a:pPr marL="285750" indent="-285750">
              <a:buFont typeface="Arial" panose="020B0604020202020204" pitchFamily="34" charset="0"/>
              <a:buChar char="•"/>
            </a:pPr>
            <a:r>
              <a:rPr lang="en-US" sz="1600" dirty="0"/>
              <a:t>Pfeifer, Johannes. "A guide to specifying observation equations for the estimation of DSGE models." </a:t>
            </a:r>
            <a:r>
              <a:rPr lang="en-US" sz="1600" i="1" dirty="0"/>
              <a:t>Research series</a:t>
            </a:r>
            <a:r>
              <a:rPr lang="en-US" sz="1600" dirty="0"/>
              <a:t> (2014): 1-150.</a:t>
            </a:r>
          </a:p>
          <a:p>
            <a:pPr marL="171450" indent="-171450">
              <a:buFont typeface="Wingdings" panose="05000000000000000000" pitchFamily="2" charset="2"/>
              <a:buChar char="§"/>
            </a:pPr>
            <a:endParaRPr lang="en-US" sz="11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085C319-2A17-464C-9235-2DDF74D28312}" type="slidenum">
              <a:rPr lang="ro-RO" smtClean="0"/>
              <a:t>25</a:t>
            </a:fld>
            <a:endParaRPr lang="ro-RO"/>
          </a:p>
        </p:txBody>
      </p:sp>
      <p:sp>
        <p:nvSpPr>
          <p:cNvPr id="12" name="TextBox 11"/>
          <p:cNvSpPr txBox="1"/>
          <p:nvPr/>
        </p:nvSpPr>
        <p:spPr>
          <a:xfrm>
            <a:off x="245660" y="232012"/>
            <a:ext cx="6469176" cy="584775"/>
          </a:xfrm>
          <a:prstGeom prst="rect">
            <a:avLst/>
          </a:prstGeom>
          <a:noFill/>
        </p:spPr>
        <p:txBody>
          <a:bodyPr wrap="square" rtlCol="0">
            <a:spAutoFit/>
          </a:bodyPr>
          <a:lstStyle/>
          <a:p>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Bibliografie</a:t>
            </a:r>
            <a:endParaRPr lang="ro-RO" sz="3200" spc="300" dirty="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6125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85C319-2A17-464C-9235-2DDF74D28312}" type="slidenum">
              <a:rPr lang="ro-RO" smtClean="0"/>
              <a:t>26</a:t>
            </a:fld>
            <a:endParaRPr lang="ro-RO"/>
          </a:p>
        </p:txBody>
      </p:sp>
      <p:grpSp>
        <p:nvGrpSpPr>
          <p:cNvPr id="10" name="Google Shape;3485;p48"/>
          <p:cNvGrpSpPr/>
          <p:nvPr/>
        </p:nvGrpSpPr>
        <p:grpSpPr>
          <a:xfrm>
            <a:off x="6208627" y="1556240"/>
            <a:ext cx="4564068" cy="4733459"/>
            <a:chOff x="411603" y="2906997"/>
            <a:chExt cx="1735458" cy="1808566"/>
          </a:xfrm>
        </p:grpSpPr>
        <p:grpSp>
          <p:nvGrpSpPr>
            <p:cNvPr id="11" name="Google Shape;3486;p48"/>
            <p:cNvGrpSpPr/>
            <p:nvPr/>
          </p:nvGrpSpPr>
          <p:grpSpPr>
            <a:xfrm>
              <a:off x="570964" y="2906997"/>
              <a:ext cx="1506308" cy="920209"/>
              <a:chOff x="570964" y="2906997"/>
              <a:chExt cx="1506308" cy="920209"/>
            </a:xfrm>
          </p:grpSpPr>
          <p:sp>
            <p:nvSpPr>
              <p:cNvPr id="109" name="Google Shape;3487;p48"/>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10" name="Google Shape;3488;p48"/>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11" name="Google Shape;3489;p48"/>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2" name="Google Shape;3490;p48"/>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13" name="Google Shape;3491;p48"/>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14" name="Google Shape;3492;p48"/>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121900" tIns="121900" rIns="121900" bIns="121900" anchor="ctr" anchorCtr="0">
                <a:noAutofit/>
              </a:bodyPr>
              <a:lstStyle/>
              <a:p>
                <a:endParaRPr sz="2400"/>
              </a:p>
            </p:txBody>
          </p:sp>
          <p:sp>
            <p:nvSpPr>
              <p:cNvPr id="115" name="Google Shape;3493;p48"/>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rgbClr val="EBEBEB"/>
              </a:solidFill>
              <a:ln>
                <a:noFill/>
              </a:ln>
            </p:spPr>
            <p:txBody>
              <a:bodyPr spcFirstLastPara="1" wrap="square" lIns="121900" tIns="121900" rIns="121900" bIns="121900" anchor="ctr" anchorCtr="0">
                <a:noAutofit/>
              </a:bodyPr>
              <a:lstStyle/>
              <a:p>
                <a:endParaRPr sz="2400"/>
              </a:p>
            </p:txBody>
          </p:sp>
          <p:sp>
            <p:nvSpPr>
              <p:cNvPr id="116" name="Google Shape;3494;p48"/>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17" name="Google Shape;3495;p48"/>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121900" tIns="121900" rIns="121900" bIns="121900" anchor="ctr" anchorCtr="0">
                <a:noAutofit/>
              </a:bodyPr>
              <a:lstStyle/>
              <a:p>
                <a:endParaRPr sz="2400"/>
              </a:p>
            </p:txBody>
          </p:sp>
          <p:sp>
            <p:nvSpPr>
              <p:cNvPr id="118" name="Google Shape;3496;p48"/>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rgbClr val="EBEBEB"/>
              </a:solidFill>
              <a:ln>
                <a:noFill/>
              </a:ln>
            </p:spPr>
            <p:txBody>
              <a:bodyPr spcFirstLastPara="1" wrap="square" lIns="121900" tIns="121900" rIns="121900" bIns="121900" anchor="ctr" anchorCtr="0">
                <a:noAutofit/>
              </a:bodyPr>
              <a:lstStyle/>
              <a:p>
                <a:endParaRPr sz="2400"/>
              </a:p>
            </p:txBody>
          </p:sp>
          <p:sp>
            <p:nvSpPr>
              <p:cNvPr id="119" name="Google Shape;3497;p48"/>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121900" tIns="121900" rIns="121900" bIns="121900" anchor="ctr" anchorCtr="0">
                <a:noAutofit/>
              </a:bodyPr>
              <a:lstStyle/>
              <a:p>
                <a:endParaRPr sz="2400"/>
              </a:p>
            </p:txBody>
          </p:sp>
          <p:sp>
            <p:nvSpPr>
              <p:cNvPr id="120" name="Google Shape;3498;p48"/>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rgbClr val="EBEBEB"/>
              </a:solidFill>
              <a:ln>
                <a:noFill/>
              </a:ln>
            </p:spPr>
            <p:txBody>
              <a:bodyPr spcFirstLastPara="1" wrap="square" lIns="121900" tIns="121900" rIns="121900" bIns="121900" anchor="ctr" anchorCtr="0">
                <a:noAutofit/>
              </a:bodyPr>
              <a:lstStyle/>
              <a:p>
                <a:endParaRPr sz="2400"/>
              </a:p>
            </p:txBody>
          </p:sp>
          <p:sp>
            <p:nvSpPr>
              <p:cNvPr id="121" name="Google Shape;3499;p48"/>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rgbClr val="EBEBEB"/>
              </a:solidFill>
              <a:ln>
                <a:noFill/>
              </a:ln>
            </p:spPr>
            <p:txBody>
              <a:bodyPr spcFirstLastPara="1" wrap="square" lIns="121900" tIns="121900" rIns="121900" bIns="121900" anchor="ctr" anchorCtr="0">
                <a:noAutofit/>
              </a:bodyPr>
              <a:lstStyle/>
              <a:p>
                <a:endParaRPr sz="2400"/>
              </a:p>
            </p:txBody>
          </p:sp>
          <p:sp>
            <p:nvSpPr>
              <p:cNvPr id="122" name="Google Shape;3500;p48"/>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121900" tIns="121900" rIns="121900" bIns="121900" anchor="ctr" anchorCtr="0">
                <a:noAutofit/>
              </a:bodyPr>
              <a:lstStyle/>
              <a:p>
                <a:endParaRPr sz="2400"/>
              </a:p>
            </p:txBody>
          </p:sp>
          <p:sp>
            <p:nvSpPr>
              <p:cNvPr id="123" name="Google Shape;3501;p48"/>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rgbClr val="F5F5F5"/>
              </a:solidFill>
              <a:ln>
                <a:noFill/>
              </a:ln>
            </p:spPr>
            <p:txBody>
              <a:bodyPr spcFirstLastPara="1" wrap="square" lIns="121900" tIns="121900" rIns="121900" bIns="121900" anchor="ctr" anchorCtr="0">
                <a:noAutofit/>
              </a:bodyPr>
              <a:lstStyle/>
              <a:p>
                <a:endParaRPr sz="2400"/>
              </a:p>
            </p:txBody>
          </p:sp>
          <p:sp>
            <p:nvSpPr>
              <p:cNvPr id="124" name="Google Shape;3502;p48"/>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121900" tIns="121900" rIns="121900" bIns="121900" anchor="ctr" anchorCtr="0">
                <a:noAutofit/>
              </a:bodyPr>
              <a:lstStyle/>
              <a:p>
                <a:endParaRPr sz="2400"/>
              </a:p>
            </p:txBody>
          </p:sp>
        </p:grpSp>
        <p:grpSp>
          <p:nvGrpSpPr>
            <p:cNvPr id="12" name="Google Shape;3503;p48"/>
            <p:cNvGrpSpPr/>
            <p:nvPr/>
          </p:nvGrpSpPr>
          <p:grpSpPr>
            <a:xfrm>
              <a:off x="1481856" y="3376710"/>
              <a:ext cx="665205" cy="406329"/>
              <a:chOff x="1481856" y="3376710"/>
              <a:chExt cx="665205" cy="406329"/>
            </a:xfrm>
          </p:grpSpPr>
          <p:sp>
            <p:nvSpPr>
              <p:cNvPr id="91" name="Google Shape;3504;p48"/>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rgbClr val="F5F5F5"/>
              </a:solidFill>
              <a:ln>
                <a:noFill/>
              </a:ln>
            </p:spPr>
            <p:txBody>
              <a:bodyPr spcFirstLastPara="1" wrap="square" lIns="121900" tIns="121900" rIns="121900" bIns="121900" anchor="ctr" anchorCtr="0">
                <a:noAutofit/>
              </a:bodyPr>
              <a:lstStyle/>
              <a:p>
                <a:endParaRPr sz="2400"/>
              </a:p>
            </p:txBody>
          </p:sp>
          <p:sp>
            <p:nvSpPr>
              <p:cNvPr id="92" name="Google Shape;3505;p48"/>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93" name="Google Shape;3506;p48"/>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94" name="Google Shape;3507;p48"/>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95" name="Google Shape;3508;p48"/>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96" name="Google Shape;3509;p48"/>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rgbClr val="FFD966"/>
              </a:solidFill>
              <a:ln>
                <a:noFill/>
              </a:ln>
            </p:spPr>
            <p:txBody>
              <a:bodyPr spcFirstLastPara="1" wrap="square" lIns="121900" tIns="121900" rIns="121900" bIns="121900" anchor="ctr" anchorCtr="0">
                <a:noAutofit/>
              </a:bodyPr>
              <a:lstStyle/>
              <a:p>
                <a:endParaRPr sz="2400"/>
              </a:p>
            </p:txBody>
          </p:sp>
          <p:sp>
            <p:nvSpPr>
              <p:cNvPr id="97" name="Google Shape;3510;p48"/>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8" name="Google Shape;3511;p48"/>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9" name="Google Shape;3512;p48"/>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0" name="Google Shape;3513;p48"/>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 name="Google Shape;3514;p48"/>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 name="Google Shape;3515;p48"/>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 name="Google Shape;3516;p48"/>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4" name="Google Shape;3517;p48"/>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 name="Google Shape;3518;p48"/>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 name="Google Shape;3519;p48"/>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7" name="Google Shape;3520;p48"/>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8" name="Google Shape;3521;p48"/>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grpSp>
        <p:grpSp>
          <p:nvGrpSpPr>
            <p:cNvPr id="13" name="Google Shape;3522;p48"/>
            <p:cNvGrpSpPr/>
            <p:nvPr/>
          </p:nvGrpSpPr>
          <p:grpSpPr>
            <a:xfrm>
              <a:off x="1114774" y="3680787"/>
              <a:ext cx="742127" cy="590438"/>
              <a:chOff x="1114774" y="3680787"/>
              <a:chExt cx="742127" cy="590438"/>
            </a:xfrm>
          </p:grpSpPr>
          <p:sp>
            <p:nvSpPr>
              <p:cNvPr id="71" name="Google Shape;3523;p48"/>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 name="Google Shape;3524;p48"/>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 name="Google Shape;3525;p48"/>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 name="Google Shape;3526;p48"/>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 name="Google Shape;3527;p48"/>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76" name="Google Shape;3528;p48"/>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spcFirstLastPara="1" wrap="square" lIns="121900" tIns="121900" rIns="121900" bIns="121900" anchor="ctr" anchorCtr="0">
                <a:noAutofit/>
              </a:bodyPr>
              <a:lstStyle/>
              <a:p>
                <a:endParaRPr sz="2400"/>
              </a:p>
            </p:txBody>
          </p:sp>
          <p:sp>
            <p:nvSpPr>
              <p:cNvPr id="77" name="Google Shape;3529;p48"/>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78" name="Google Shape;3530;p48"/>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79" name="Google Shape;3531;p48"/>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0" name="Google Shape;3532;p48"/>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1" name="Google Shape;3533;p48"/>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2" name="Google Shape;3534;p48"/>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3" name="Google Shape;3535;p48"/>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4" name="Google Shape;3536;p48"/>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5" name="Google Shape;3537;p48"/>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6" name="Google Shape;3538;p48"/>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87" name="Google Shape;3539;p48"/>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88" name="Google Shape;3540;p48"/>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89" name="Google Shape;3541;p48"/>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90" name="Google Shape;3542;p48"/>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grpSp>
          <p:nvGrpSpPr>
            <p:cNvPr id="14" name="Google Shape;3543;p48"/>
            <p:cNvGrpSpPr/>
            <p:nvPr/>
          </p:nvGrpSpPr>
          <p:grpSpPr>
            <a:xfrm>
              <a:off x="411603" y="4266784"/>
              <a:ext cx="1702500" cy="442228"/>
              <a:chOff x="411603" y="4266784"/>
              <a:chExt cx="1702500" cy="442228"/>
            </a:xfrm>
          </p:grpSpPr>
          <p:sp>
            <p:nvSpPr>
              <p:cNvPr id="60" name="Google Shape;3544;p48"/>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1" name="Google Shape;3545;p48"/>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62" name="Google Shape;3546;p48"/>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3" name="Google Shape;3547;p48"/>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4" name="Google Shape;3548;p48"/>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5" name="Google Shape;3549;p48"/>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6" name="Google Shape;3550;p48"/>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7" name="Google Shape;3551;p48"/>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8" name="Google Shape;3552;p48"/>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69" name="Google Shape;3553;p48"/>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70" name="Google Shape;3554;p48"/>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sp>
          <p:nvSpPr>
            <p:cNvPr id="15" name="Google Shape;3555;p48"/>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121900" tIns="121900" rIns="121900" bIns="121900" anchor="ctr" anchorCtr="0">
              <a:noAutofit/>
            </a:bodyPr>
            <a:lstStyle/>
            <a:p>
              <a:endParaRPr sz="2400"/>
            </a:p>
          </p:txBody>
        </p:sp>
        <p:sp>
          <p:nvSpPr>
            <p:cNvPr id="16" name="Google Shape;3556;p48"/>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121900" tIns="121900" rIns="121900" bIns="121900" anchor="ctr" anchorCtr="0">
              <a:noAutofit/>
            </a:bodyPr>
            <a:lstStyle/>
            <a:p>
              <a:endParaRPr sz="2400"/>
            </a:p>
          </p:txBody>
        </p:sp>
        <p:grpSp>
          <p:nvGrpSpPr>
            <p:cNvPr id="17" name="Google Shape;3557;p48"/>
            <p:cNvGrpSpPr/>
            <p:nvPr/>
          </p:nvGrpSpPr>
          <p:grpSpPr>
            <a:xfrm>
              <a:off x="684717" y="3495251"/>
              <a:ext cx="774124" cy="1220312"/>
              <a:chOff x="684717" y="3495251"/>
              <a:chExt cx="774124" cy="1220312"/>
            </a:xfrm>
          </p:grpSpPr>
          <p:sp>
            <p:nvSpPr>
              <p:cNvPr id="39" name="Google Shape;3558;p48"/>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40" name="Google Shape;3559;p48"/>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121900" tIns="121900" rIns="121900" bIns="121900" anchor="ctr" anchorCtr="0">
                <a:noAutofit/>
              </a:bodyPr>
              <a:lstStyle/>
              <a:p>
                <a:endParaRPr sz="2400"/>
              </a:p>
            </p:txBody>
          </p:sp>
          <p:sp>
            <p:nvSpPr>
              <p:cNvPr id="41" name="Google Shape;3560;p48"/>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42" name="Google Shape;3561;p48"/>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43" name="Google Shape;3562;p48"/>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121900" tIns="121900" rIns="121900" bIns="121900" anchor="ctr" anchorCtr="0">
                <a:noAutofit/>
              </a:bodyPr>
              <a:lstStyle/>
              <a:p>
                <a:endParaRPr sz="2400"/>
              </a:p>
            </p:txBody>
          </p:sp>
          <p:sp>
            <p:nvSpPr>
              <p:cNvPr id="44" name="Google Shape;3563;p48"/>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121900" tIns="121900" rIns="121900" bIns="121900" anchor="ctr" anchorCtr="0">
                <a:noAutofit/>
              </a:bodyPr>
              <a:lstStyle/>
              <a:p>
                <a:endParaRPr sz="2400"/>
              </a:p>
            </p:txBody>
          </p:sp>
          <p:sp>
            <p:nvSpPr>
              <p:cNvPr id="45" name="Google Shape;3564;p48"/>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46" name="Google Shape;3565;p48"/>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47" name="Google Shape;3566;p48"/>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48" name="Google Shape;3567;p48"/>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49" name="Google Shape;3568;p48"/>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50" name="Google Shape;3569;p48"/>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121900" tIns="121900" rIns="121900" bIns="121900" anchor="ctr" anchorCtr="0">
                <a:noAutofit/>
              </a:bodyPr>
              <a:lstStyle/>
              <a:p>
                <a:endParaRPr sz="2400"/>
              </a:p>
            </p:txBody>
          </p:sp>
          <p:sp>
            <p:nvSpPr>
              <p:cNvPr id="51" name="Google Shape;3570;p48"/>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121900" tIns="121900" rIns="121900" bIns="121900" anchor="ctr" anchorCtr="0">
                <a:noAutofit/>
              </a:bodyPr>
              <a:lstStyle/>
              <a:p>
                <a:endParaRPr sz="2400"/>
              </a:p>
            </p:txBody>
          </p:sp>
          <p:sp>
            <p:nvSpPr>
              <p:cNvPr id="52" name="Google Shape;3571;p48"/>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121900" tIns="121900" rIns="121900" bIns="121900" anchor="ctr" anchorCtr="0">
                <a:noAutofit/>
              </a:bodyPr>
              <a:lstStyle/>
              <a:p>
                <a:endParaRPr sz="2400"/>
              </a:p>
            </p:txBody>
          </p:sp>
          <p:sp>
            <p:nvSpPr>
              <p:cNvPr id="53" name="Google Shape;3572;p48"/>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spcFirstLastPara="1" wrap="square" lIns="121900" tIns="121900" rIns="121900" bIns="121900" anchor="ctr" anchorCtr="0">
                <a:noAutofit/>
              </a:bodyPr>
              <a:lstStyle/>
              <a:p>
                <a:endParaRPr sz="2400"/>
              </a:p>
            </p:txBody>
          </p:sp>
          <p:sp>
            <p:nvSpPr>
              <p:cNvPr id="54" name="Google Shape;3573;p48"/>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121900" tIns="121900" rIns="121900" bIns="121900" anchor="ctr" anchorCtr="0">
                <a:noAutofit/>
              </a:bodyPr>
              <a:lstStyle/>
              <a:p>
                <a:endParaRPr sz="2400"/>
              </a:p>
            </p:txBody>
          </p:sp>
          <p:sp>
            <p:nvSpPr>
              <p:cNvPr id="55" name="Google Shape;3574;p48"/>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121900" tIns="121900" rIns="121900" bIns="121900" anchor="ctr" anchorCtr="0">
                <a:noAutofit/>
              </a:bodyPr>
              <a:lstStyle/>
              <a:p>
                <a:endParaRPr sz="2400"/>
              </a:p>
            </p:txBody>
          </p:sp>
          <p:sp>
            <p:nvSpPr>
              <p:cNvPr id="56" name="Google Shape;3575;p48"/>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rgbClr val="FFD966"/>
              </a:solidFill>
              <a:ln>
                <a:noFill/>
              </a:ln>
            </p:spPr>
            <p:txBody>
              <a:bodyPr spcFirstLastPara="1" wrap="square" lIns="121900" tIns="121900" rIns="121900" bIns="121900" anchor="ctr" anchorCtr="0">
                <a:noAutofit/>
              </a:bodyPr>
              <a:lstStyle/>
              <a:p>
                <a:endParaRPr sz="2400"/>
              </a:p>
            </p:txBody>
          </p:sp>
          <p:sp>
            <p:nvSpPr>
              <p:cNvPr id="57" name="Google Shape;3576;p48"/>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58" name="Google Shape;3577;p48"/>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59" name="Google Shape;3578;p48"/>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grpSp>
        <p:grpSp>
          <p:nvGrpSpPr>
            <p:cNvPr id="18" name="Google Shape;3579;p48"/>
            <p:cNvGrpSpPr/>
            <p:nvPr/>
          </p:nvGrpSpPr>
          <p:grpSpPr>
            <a:xfrm>
              <a:off x="608057" y="4070142"/>
              <a:ext cx="621052" cy="634794"/>
              <a:chOff x="608057" y="4070142"/>
              <a:chExt cx="621052" cy="634794"/>
            </a:xfrm>
          </p:grpSpPr>
          <p:sp>
            <p:nvSpPr>
              <p:cNvPr id="35" name="Google Shape;3580;p48"/>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36" name="Google Shape;3581;p48"/>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37" name="Google Shape;3582;p48"/>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38" name="Google Shape;3583;p48"/>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grpSp>
        <p:grpSp>
          <p:nvGrpSpPr>
            <p:cNvPr id="19" name="Google Shape;3584;p48"/>
            <p:cNvGrpSpPr/>
            <p:nvPr/>
          </p:nvGrpSpPr>
          <p:grpSpPr>
            <a:xfrm>
              <a:off x="428010" y="4078498"/>
              <a:ext cx="147613" cy="188301"/>
              <a:chOff x="428010" y="4078498"/>
              <a:chExt cx="147613" cy="188301"/>
            </a:xfrm>
          </p:grpSpPr>
          <p:sp>
            <p:nvSpPr>
              <p:cNvPr id="25" name="Google Shape;3585;p48"/>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121900" tIns="121900" rIns="121900" bIns="121900" anchor="ctr" anchorCtr="0">
                <a:noAutofit/>
              </a:bodyPr>
              <a:lstStyle/>
              <a:p>
                <a:endParaRPr sz="2400"/>
              </a:p>
            </p:txBody>
          </p:sp>
          <p:sp>
            <p:nvSpPr>
              <p:cNvPr id="26" name="Google Shape;3586;p48"/>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spcFirstLastPara="1" wrap="square" lIns="121900" tIns="121900" rIns="121900" bIns="121900" anchor="ctr" anchorCtr="0">
                <a:noAutofit/>
              </a:bodyPr>
              <a:lstStyle/>
              <a:p>
                <a:endParaRPr sz="2400"/>
              </a:p>
            </p:txBody>
          </p:sp>
          <p:sp>
            <p:nvSpPr>
              <p:cNvPr id="27" name="Google Shape;3587;p48"/>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28" name="Google Shape;3588;p48"/>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spcFirstLastPara="1" wrap="square" lIns="121900" tIns="121900" rIns="121900" bIns="121900" anchor="ctr" anchorCtr="0">
                <a:noAutofit/>
              </a:bodyPr>
              <a:lstStyle/>
              <a:p>
                <a:endParaRPr sz="2400"/>
              </a:p>
            </p:txBody>
          </p:sp>
          <p:sp>
            <p:nvSpPr>
              <p:cNvPr id="29" name="Google Shape;3589;p48"/>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30" name="Google Shape;3590;p48"/>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31" name="Google Shape;3591;p48"/>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32" name="Google Shape;3592;p48"/>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33" name="Google Shape;3593;p48"/>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34" name="Google Shape;3594;p48"/>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grpSp>
        <p:grpSp>
          <p:nvGrpSpPr>
            <p:cNvPr id="20" name="Google Shape;3595;p48"/>
            <p:cNvGrpSpPr/>
            <p:nvPr/>
          </p:nvGrpSpPr>
          <p:grpSpPr>
            <a:xfrm>
              <a:off x="1877369" y="4077333"/>
              <a:ext cx="125151" cy="189466"/>
              <a:chOff x="1877369" y="4077333"/>
              <a:chExt cx="125151" cy="189466"/>
            </a:xfrm>
          </p:grpSpPr>
          <p:sp>
            <p:nvSpPr>
              <p:cNvPr id="21" name="Google Shape;3596;p48"/>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22" name="Google Shape;3597;p48"/>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23" name="Google Shape;3598;p48"/>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24" name="Google Shape;3599;p48"/>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rgbClr val="FFD966"/>
              </a:solidFill>
              <a:ln>
                <a:noFill/>
              </a:ln>
            </p:spPr>
            <p:txBody>
              <a:bodyPr spcFirstLastPara="1" wrap="square" lIns="121900" tIns="121900" rIns="121900" bIns="121900" anchor="ctr" anchorCtr="0">
                <a:noAutofit/>
              </a:bodyPr>
              <a:lstStyle/>
              <a:p>
                <a:endParaRPr sz="2400"/>
              </a:p>
            </p:txBody>
          </p:sp>
        </p:grpSp>
      </p:grpSp>
      <p:sp>
        <p:nvSpPr>
          <p:cNvPr id="125" name="TextBox 124"/>
          <p:cNvSpPr txBox="1"/>
          <p:nvPr/>
        </p:nvSpPr>
        <p:spPr>
          <a:xfrm>
            <a:off x="394549" y="1064659"/>
            <a:ext cx="5733139" cy="1754326"/>
          </a:xfrm>
          <a:prstGeom prst="rect">
            <a:avLst/>
          </a:prstGeom>
          <a:noFill/>
        </p:spPr>
        <p:txBody>
          <a:bodyPr wrap="square" rtlCol="0">
            <a:spAutoFit/>
          </a:bodyPr>
          <a:lstStyle/>
          <a:p>
            <a:r>
              <a:rPr lang="en-US" sz="5400" dirty="0" smtClean="0">
                <a:solidFill>
                  <a:srgbClr val="A5002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Thank you for your attention</a:t>
            </a:r>
            <a:r>
              <a:rPr lang="ro-RO" sz="5400" dirty="0" smtClean="0">
                <a:solidFill>
                  <a:srgbClr val="A5002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t>
            </a:r>
          </a:p>
        </p:txBody>
      </p:sp>
      <p:sp>
        <p:nvSpPr>
          <p:cNvPr id="126" name="Rectangle 125"/>
          <p:cNvSpPr/>
          <p:nvPr/>
        </p:nvSpPr>
        <p:spPr>
          <a:xfrm>
            <a:off x="714004" y="5706912"/>
            <a:ext cx="3044180" cy="584775"/>
          </a:xfrm>
          <a:prstGeom prst="rect">
            <a:avLst/>
          </a:prstGeom>
        </p:spPr>
        <p:txBody>
          <a:bodyPr wrap="square">
            <a:spAutoFit/>
          </a:bodyPr>
          <a:lstStyle/>
          <a:p>
            <a:pPr lvl="0">
              <a:buClr>
                <a:schemeClr val="dk1"/>
              </a:buClr>
              <a:buSzPts val="1100"/>
            </a:pPr>
            <a:r>
              <a:rPr lang="ro-RO" sz="1600" dirty="0" smtClean="0">
                <a:latin typeface="Verdana" panose="020B0604030504040204" pitchFamily="34" charset="0"/>
                <a:ea typeface="Verdana" panose="020B0604030504040204" pitchFamily="34" charset="0"/>
              </a:rPr>
              <a:t>mihaialiman@gmail.com</a:t>
            </a:r>
            <a:r>
              <a:rPr lang="en-US" sz="1600" dirty="0" smtClean="0">
                <a:latin typeface="Verdana" panose="020B0604030504040204" pitchFamily="34" charset="0"/>
                <a:ea typeface="Verdana" panose="020B0604030504040204" pitchFamily="34" charset="0"/>
              </a:rPr>
              <a:t> </a:t>
            </a:r>
            <a:endParaRPr lang="en-US" sz="1600" dirty="0">
              <a:latin typeface="Verdana" panose="020B0604030504040204" pitchFamily="34" charset="0"/>
              <a:ea typeface="Verdana" panose="020B0604030504040204" pitchFamily="34" charset="0"/>
            </a:endParaRPr>
          </a:p>
          <a:p>
            <a:pPr lvl="0">
              <a:buClr>
                <a:schemeClr val="dk1"/>
              </a:buClr>
              <a:buSzPts val="1100"/>
            </a:pPr>
            <a:r>
              <a:rPr lang="en-US" sz="1600" dirty="0" smtClean="0">
                <a:latin typeface="Verdana" panose="020B0604030504040204" pitchFamily="34" charset="0"/>
                <a:ea typeface="Verdana" panose="020B0604030504040204" pitchFamily="34" charset="0"/>
              </a:rPr>
              <a:t>+</a:t>
            </a:r>
            <a:r>
              <a:rPr lang="ro-RO" sz="1600" dirty="0" smtClean="0">
                <a:latin typeface="Verdana" panose="020B0604030504040204" pitchFamily="34" charset="0"/>
                <a:ea typeface="Verdana" panose="020B0604030504040204" pitchFamily="34" charset="0"/>
              </a:rPr>
              <a:t>40 722 624 828</a:t>
            </a:r>
            <a:endParaRPr lang="en-US" sz="1600" dirty="0">
              <a:latin typeface="Verdana" panose="020B0604030504040204" pitchFamily="34" charset="0"/>
              <a:ea typeface="Verdana" panose="020B0604030504040204" pitchFamily="34" charset="0"/>
            </a:endParaRPr>
          </a:p>
        </p:txBody>
      </p:sp>
      <p:grpSp>
        <p:nvGrpSpPr>
          <p:cNvPr id="127" name="Google Shape;10758;p61"/>
          <p:cNvGrpSpPr/>
          <p:nvPr/>
        </p:nvGrpSpPr>
        <p:grpSpPr>
          <a:xfrm>
            <a:off x="363896" y="5982290"/>
            <a:ext cx="346024" cy="345674"/>
            <a:chOff x="4650919" y="3817349"/>
            <a:chExt cx="346024" cy="345674"/>
          </a:xfrm>
        </p:grpSpPr>
        <p:sp>
          <p:nvSpPr>
            <p:cNvPr id="128" name="Google Shape;10759;p61"/>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760;p61"/>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761;p61"/>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0932;p61"/>
          <p:cNvGrpSpPr/>
          <p:nvPr/>
        </p:nvGrpSpPr>
        <p:grpSpPr>
          <a:xfrm>
            <a:off x="403482" y="5692904"/>
            <a:ext cx="290924" cy="272856"/>
            <a:chOff x="5170480" y="2934639"/>
            <a:chExt cx="261929" cy="280550"/>
          </a:xfrm>
        </p:grpSpPr>
        <p:sp>
          <p:nvSpPr>
            <p:cNvPr id="132" name="Google Shape;10933;p61"/>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sp>
          <p:nvSpPr>
            <p:cNvPr id="133" name="Google Shape;10934;p61"/>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sp>
          <p:nvSpPr>
            <p:cNvPr id="134" name="Google Shape;10935;p61"/>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sp>
          <p:nvSpPr>
            <p:cNvPr id="135" name="Google Shape;10936;p61"/>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sp>
          <p:nvSpPr>
            <p:cNvPr id="136" name="Google Shape;10937;p61"/>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sp>
          <p:nvSpPr>
            <p:cNvPr id="137" name="Google Shape;10938;p61"/>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sp>
          <p:nvSpPr>
            <p:cNvPr id="138" name="Google Shape;10939;p61"/>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50022"/>
                </a:solidFill>
              </a:endParaRPr>
            </a:p>
          </p:txBody>
        </p:sp>
      </p:grpSp>
    </p:spTree>
    <p:extLst>
      <p:ext uri="{BB962C8B-B14F-4D97-AF65-F5344CB8AC3E}">
        <p14:creationId xmlns:p14="http://schemas.microsoft.com/office/powerpoint/2010/main" val="1497644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Abordarea</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autorit</a:t>
            </a:r>
            <a:r>
              <a:rPr lang="ro-RO"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ăților</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europene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3</a:t>
            </a:fld>
            <a:endParaRPr lang="ro-RO"/>
          </a:p>
        </p:txBody>
      </p:sp>
      <p:sp>
        <p:nvSpPr>
          <p:cNvPr id="5" name="TextBox 4"/>
          <p:cNvSpPr txBox="1"/>
          <p:nvPr/>
        </p:nvSpPr>
        <p:spPr>
          <a:xfrm>
            <a:off x="645276" y="2702251"/>
            <a:ext cx="10817352" cy="4247317"/>
          </a:xfrm>
          <a:prstGeom prst="rect">
            <a:avLst/>
          </a:prstGeom>
          <a:noFill/>
        </p:spPr>
        <p:txBody>
          <a:bodyPr wrap="square" rtlCol="0">
            <a:spAutoFit/>
          </a:bodyPr>
          <a:lstStyle/>
          <a:p>
            <a:endParaRPr lang="en-US" dirty="0" smtClean="0">
              <a:cs typeface="Times New Roman" panose="02020603050405020304" pitchFamily="18" charset="0"/>
            </a:endParaRPr>
          </a:p>
          <a:p>
            <a:r>
              <a:rPr lang="en-US" dirty="0" smtClean="0">
                <a:cs typeface="Times New Roman" panose="02020603050405020304" pitchFamily="18" charset="0"/>
              </a:rPr>
              <a:t>European Central Bank</a:t>
            </a:r>
            <a:r>
              <a:rPr lang="ro-RO" dirty="0" smtClean="0">
                <a:cs typeface="Times New Roman" panose="02020603050405020304" pitchFamily="18" charset="0"/>
              </a:rPr>
              <a:t>	   Darracq </a:t>
            </a:r>
            <a:r>
              <a:rPr lang="ro-RO" dirty="0">
                <a:cs typeface="Times New Roman" panose="02020603050405020304" pitchFamily="18" charset="0"/>
              </a:rPr>
              <a:t>Pari</a:t>
            </a:r>
            <a:r>
              <a:rPr lang="en-US" dirty="0" err="1"/>
              <a:t>ès</a:t>
            </a:r>
            <a:r>
              <a:rPr lang="ro-RO" dirty="0"/>
              <a:t>, </a:t>
            </a:r>
            <a:r>
              <a:rPr lang="ro-RO" dirty="0" err="1"/>
              <a:t>Jacquinot</a:t>
            </a:r>
            <a:r>
              <a:rPr lang="ro-RO" dirty="0"/>
              <a:t>, </a:t>
            </a:r>
            <a:r>
              <a:rPr lang="ro-RO" dirty="0" err="1"/>
              <a:t>Papadopoulou</a:t>
            </a:r>
            <a:r>
              <a:rPr lang="ro-RO" dirty="0"/>
              <a:t> (2016</a:t>
            </a:r>
            <a:r>
              <a:rPr lang="ro-RO" dirty="0" smtClean="0"/>
              <a:t>)</a:t>
            </a:r>
          </a:p>
          <a:p>
            <a:r>
              <a:rPr lang="ro-RO" sz="1400" dirty="0" smtClean="0">
                <a:cs typeface="Times New Roman" panose="02020603050405020304" pitchFamily="18" charset="0"/>
              </a:rPr>
              <a:t>               </a:t>
            </a:r>
            <a:r>
              <a:rPr lang="en-US" sz="1400" dirty="0" err="1" smtClean="0">
                <a:cs typeface="Times New Roman" panose="02020603050405020304" pitchFamily="18" charset="0"/>
              </a:rPr>
              <a:t>Cozzi</a:t>
            </a:r>
            <a:r>
              <a:rPr lang="en-US" sz="1400" dirty="0" smtClean="0">
                <a:cs typeface="Times New Roman" panose="02020603050405020304" pitchFamily="18" charset="0"/>
              </a:rPr>
              <a:t> et al. </a:t>
            </a:r>
            <a:r>
              <a:rPr lang="ro-RO" sz="1400" dirty="0" smtClean="0">
                <a:cs typeface="Times New Roman" panose="02020603050405020304" pitchFamily="18" charset="0"/>
              </a:rPr>
              <a:t>(</a:t>
            </a:r>
            <a:r>
              <a:rPr lang="en-US" sz="1400" dirty="0" smtClean="0">
                <a:cs typeface="Times New Roman" panose="02020603050405020304" pitchFamily="18" charset="0"/>
              </a:rPr>
              <a:t>2021</a:t>
            </a:r>
            <a:r>
              <a:rPr lang="ro-RO" sz="1400" dirty="0" smtClean="0">
                <a:cs typeface="Times New Roman" panose="02020603050405020304" pitchFamily="18" charset="0"/>
              </a:rPr>
              <a:t>)</a:t>
            </a:r>
            <a:r>
              <a:rPr lang="ro-RO" dirty="0" smtClean="0">
                <a:cs typeface="Times New Roman" panose="02020603050405020304" pitchFamily="18" charset="0"/>
              </a:rPr>
              <a:t>	   </a:t>
            </a:r>
            <a:r>
              <a:rPr lang="ro-RO" dirty="0" err="1" smtClean="0">
                <a:cs typeface="Times New Roman" panose="02020603050405020304" pitchFamily="18" charset="0"/>
              </a:rPr>
              <a:t>Darracq</a:t>
            </a:r>
            <a:r>
              <a:rPr lang="ro-RO" dirty="0" smtClean="0">
                <a:cs typeface="Times New Roman" panose="02020603050405020304" pitchFamily="18" charset="0"/>
              </a:rPr>
              <a:t> </a:t>
            </a:r>
            <a:r>
              <a:rPr lang="ro-RO" dirty="0">
                <a:cs typeface="Times New Roman" panose="02020603050405020304" pitchFamily="18" charset="0"/>
              </a:rPr>
              <a:t>Pari</a:t>
            </a:r>
            <a:r>
              <a:rPr lang="en-US" dirty="0" err="1"/>
              <a:t>ès</a:t>
            </a:r>
            <a:r>
              <a:rPr lang="ro-RO" dirty="0"/>
              <a:t>, </a:t>
            </a:r>
            <a:r>
              <a:rPr lang="ro-RO" dirty="0" err="1"/>
              <a:t>Kok</a:t>
            </a:r>
            <a:r>
              <a:rPr lang="ro-RO" dirty="0"/>
              <a:t> </a:t>
            </a:r>
            <a:r>
              <a:rPr lang="en-US" dirty="0" err="1"/>
              <a:t>Sørensen</a:t>
            </a:r>
            <a:r>
              <a:rPr lang="ro-RO" dirty="0"/>
              <a:t>, Rodriguez-</a:t>
            </a:r>
            <a:r>
              <a:rPr lang="ro-RO" dirty="0" err="1"/>
              <a:t>Palenzuela</a:t>
            </a:r>
            <a:r>
              <a:rPr lang="ro-RO" dirty="0"/>
              <a:t> (2018)</a:t>
            </a:r>
          </a:p>
          <a:p>
            <a:r>
              <a:rPr lang="ro-RO" dirty="0" smtClean="0">
                <a:cs typeface="Times New Roman" panose="02020603050405020304" pitchFamily="18" charset="0"/>
              </a:rPr>
              <a:t>		                    </a:t>
            </a:r>
            <a:r>
              <a:rPr lang="ro-RO" dirty="0" err="1" smtClean="0">
                <a:cs typeface="Times New Roman" panose="02020603050405020304" pitchFamily="18" charset="0"/>
              </a:rPr>
              <a:t>Mendicino</a:t>
            </a:r>
            <a:r>
              <a:rPr lang="ro-RO" dirty="0">
                <a:cs typeface="Times New Roman" panose="02020603050405020304" pitchFamily="18" charset="0"/>
              </a:rPr>
              <a:t>, </a:t>
            </a:r>
            <a:r>
              <a:rPr lang="ro-RO" dirty="0" err="1">
                <a:cs typeface="Times New Roman" panose="02020603050405020304" pitchFamily="18" charset="0"/>
              </a:rPr>
              <a:t>Nikolov</a:t>
            </a:r>
            <a:r>
              <a:rPr lang="ro-RO" dirty="0">
                <a:cs typeface="Times New Roman" panose="02020603050405020304" pitchFamily="18" charset="0"/>
              </a:rPr>
              <a:t>, Suarez, </a:t>
            </a:r>
            <a:r>
              <a:rPr lang="ro-RO" dirty="0" err="1">
                <a:cs typeface="Times New Roman" panose="02020603050405020304" pitchFamily="18" charset="0"/>
              </a:rPr>
              <a:t>Supera</a:t>
            </a:r>
            <a:r>
              <a:rPr lang="ro-RO" dirty="0">
                <a:cs typeface="Times New Roman" panose="02020603050405020304" pitchFamily="18" charset="0"/>
              </a:rPr>
              <a:t> (2018</a:t>
            </a:r>
            <a:r>
              <a:rPr lang="ro-RO" dirty="0" smtClean="0">
                <a:cs typeface="Times New Roman" panose="02020603050405020304" pitchFamily="18" charset="0"/>
              </a:rPr>
              <a:t>)</a:t>
            </a:r>
          </a:p>
          <a:p>
            <a:r>
              <a:rPr lang="ro-RO" dirty="0" smtClean="0">
                <a:cs typeface="Times New Roman" panose="02020603050405020304" pitchFamily="18" charset="0"/>
              </a:rPr>
              <a:t>			   Coenen</a:t>
            </a:r>
            <a:r>
              <a:rPr lang="ro-RO" dirty="0">
                <a:cs typeface="Times New Roman" panose="02020603050405020304" pitchFamily="18" charset="0"/>
              </a:rPr>
              <a:t>, Karadi, Schmidt, Warne (2018</a:t>
            </a:r>
            <a:r>
              <a:rPr lang="ro-RO" dirty="0" smtClean="0">
                <a:cs typeface="Times New Roman" panose="02020603050405020304" pitchFamily="18" charset="0"/>
              </a:rPr>
              <a:t>)</a:t>
            </a:r>
            <a:endParaRPr lang="ro-RO" dirty="0">
              <a:cs typeface="Times New Roman" panose="02020603050405020304" pitchFamily="18" charset="0"/>
            </a:endParaRPr>
          </a:p>
          <a:p>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a:cs typeface="Times New Roman" panose="02020603050405020304" pitchFamily="18" charset="0"/>
              </a:rPr>
              <a:t> </a:t>
            </a:r>
            <a:r>
              <a:rPr lang="en-US" dirty="0" err="1" smtClean="0">
                <a:cs typeface="Times New Roman" panose="02020603050405020304" pitchFamily="18" charset="0"/>
              </a:rPr>
              <a:t>Banque</a:t>
            </a:r>
            <a:r>
              <a:rPr lang="en-US" dirty="0" smtClean="0">
                <a:cs typeface="Times New Roman" panose="02020603050405020304" pitchFamily="18" charset="0"/>
              </a:rPr>
              <a:t> de France</a:t>
            </a:r>
            <a:r>
              <a:rPr lang="ro-RO" dirty="0" smtClean="0">
                <a:cs typeface="Times New Roman" panose="02020603050405020304" pitchFamily="18" charset="0"/>
              </a:rPr>
              <a:t>	</a:t>
            </a:r>
            <a:r>
              <a:rPr lang="en-US" dirty="0" smtClean="0">
                <a:cs typeface="Times New Roman" panose="02020603050405020304" pitchFamily="18" charset="0"/>
              </a:rPr>
              <a:t>	</a:t>
            </a:r>
            <a:r>
              <a:rPr lang="ro-RO" dirty="0" smtClean="0">
                <a:cs typeface="Times New Roman" panose="02020603050405020304" pitchFamily="18" charset="0"/>
              </a:rPr>
              <a:t>   </a:t>
            </a:r>
            <a:r>
              <a:rPr lang="ro-RO" dirty="0" err="1" smtClean="0">
                <a:cs typeface="Times New Roman" panose="02020603050405020304" pitchFamily="18" charset="0"/>
              </a:rPr>
              <a:t>Gerali</a:t>
            </a:r>
            <a:r>
              <a:rPr lang="ro-RO" dirty="0" smtClean="0">
                <a:cs typeface="Times New Roman" panose="02020603050405020304" pitchFamily="18" charset="0"/>
              </a:rPr>
              <a:t>, </a:t>
            </a:r>
            <a:r>
              <a:rPr lang="ro-RO" dirty="0" err="1" smtClean="0">
                <a:cs typeface="Times New Roman" panose="02020603050405020304" pitchFamily="18" charset="0"/>
              </a:rPr>
              <a:t>Neri</a:t>
            </a:r>
            <a:r>
              <a:rPr lang="ro-RO" dirty="0" smtClean="0">
                <a:cs typeface="Times New Roman" panose="02020603050405020304" pitchFamily="18" charset="0"/>
              </a:rPr>
              <a:t>, </a:t>
            </a:r>
            <a:r>
              <a:rPr lang="ro-RO" dirty="0" err="1" smtClean="0">
                <a:cs typeface="Times New Roman" panose="02020603050405020304" pitchFamily="18" charset="0"/>
              </a:rPr>
              <a:t>Sessa</a:t>
            </a:r>
            <a:r>
              <a:rPr lang="ro-RO" dirty="0" smtClean="0">
                <a:cs typeface="Times New Roman" panose="02020603050405020304" pitchFamily="18" charset="0"/>
              </a:rPr>
              <a:t>, </a:t>
            </a:r>
            <a:r>
              <a:rPr lang="ro-RO" dirty="0" err="1" smtClean="0">
                <a:cs typeface="Times New Roman" panose="02020603050405020304" pitchFamily="18" charset="0"/>
              </a:rPr>
              <a:t>Signoretti</a:t>
            </a:r>
            <a:r>
              <a:rPr lang="ro-RO" dirty="0" smtClean="0">
                <a:cs typeface="Times New Roman" panose="02020603050405020304" pitchFamily="18" charset="0"/>
              </a:rPr>
              <a:t> (2010)</a:t>
            </a:r>
          </a:p>
          <a:p>
            <a:r>
              <a:rPr lang="ro-RO" dirty="0" smtClean="0">
                <a:cs typeface="Times New Roman" panose="02020603050405020304" pitchFamily="18" charset="0"/>
              </a:rPr>
              <a:t>          </a:t>
            </a:r>
            <a:r>
              <a:rPr lang="en-US" sz="1400" dirty="0" err="1" smtClean="0">
                <a:cs typeface="Times New Roman" panose="02020603050405020304" pitchFamily="18" charset="0"/>
              </a:rPr>
              <a:t>Bennani</a:t>
            </a:r>
            <a:r>
              <a:rPr lang="en-US" sz="1400" dirty="0" smtClean="0">
                <a:cs typeface="Times New Roman" panose="02020603050405020304" pitchFamily="18" charset="0"/>
              </a:rPr>
              <a:t> </a:t>
            </a:r>
            <a:r>
              <a:rPr lang="en-US" sz="1400" dirty="0">
                <a:cs typeface="Times New Roman" panose="02020603050405020304" pitchFamily="18" charset="0"/>
              </a:rPr>
              <a:t>et al</a:t>
            </a:r>
            <a:r>
              <a:rPr lang="en-US" sz="1400" dirty="0" smtClean="0">
                <a:cs typeface="Times New Roman" panose="02020603050405020304" pitchFamily="18" charset="0"/>
              </a:rPr>
              <a:t>. </a:t>
            </a:r>
            <a:r>
              <a:rPr lang="ro-RO" sz="1400" dirty="0" smtClean="0">
                <a:cs typeface="Times New Roman" panose="02020603050405020304" pitchFamily="18" charset="0"/>
              </a:rPr>
              <a:t>(</a:t>
            </a:r>
            <a:r>
              <a:rPr lang="en-US" sz="1400" dirty="0" smtClean="0">
                <a:cs typeface="Times New Roman" panose="02020603050405020304" pitchFamily="18" charset="0"/>
              </a:rPr>
              <a:t>2017</a:t>
            </a:r>
            <a:r>
              <a:rPr lang="ro-RO" sz="1400" dirty="0" smtClean="0">
                <a:cs typeface="Times New Roman" panose="02020603050405020304" pitchFamily="18" charset="0"/>
              </a:rPr>
              <a:t>)</a:t>
            </a:r>
            <a:r>
              <a:rPr lang="ro-RO" dirty="0">
                <a:cs typeface="Times New Roman" panose="02020603050405020304" pitchFamily="18" charset="0"/>
              </a:rPr>
              <a:t>	</a:t>
            </a:r>
            <a:r>
              <a:rPr lang="ro-RO" dirty="0" smtClean="0">
                <a:cs typeface="Times New Roman" panose="02020603050405020304" pitchFamily="18" charset="0"/>
              </a:rPr>
              <a:t>   </a:t>
            </a:r>
            <a:r>
              <a:rPr lang="ro-RO" dirty="0" err="1" smtClean="0">
                <a:cs typeface="Times New Roman" panose="02020603050405020304" pitchFamily="18" charset="0"/>
              </a:rPr>
              <a:t>Mendicino</a:t>
            </a:r>
            <a:r>
              <a:rPr lang="ro-RO" dirty="0" smtClean="0">
                <a:cs typeface="Times New Roman" panose="02020603050405020304" pitchFamily="18" charset="0"/>
              </a:rPr>
              <a:t>, </a:t>
            </a:r>
            <a:r>
              <a:rPr lang="ro-RO" dirty="0" err="1" smtClean="0">
                <a:cs typeface="Times New Roman" panose="02020603050405020304" pitchFamily="18" charset="0"/>
              </a:rPr>
              <a:t>Nikolov</a:t>
            </a:r>
            <a:r>
              <a:rPr lang="ro-RO" dirty="0" smtClean="0">
                <a:cs typeface="Times New Roman" panose="02020603050405020304" pitchFamily="18" charset="0"/>
              </a:rPr>
              <a:t>, Suarez, </a:t>
            </a:r>
            <a:r>
              <a:rPr lang="ro-RO" dirty="0" err="1" smtClean="0">
                <a:cs typeface="Times New Roman" panose="02020603050405020304" pitchFamily="18" charset="0"/>
              </a:rPr>
              <a:t>Supera</a:t>
            </a:r>
            <a:r>
              <a:rPr lang="ro-RO" dirty="0" smtClean="0">
                <a:cs typeface="Times New Roman" panose="02020603050405020304" pitchFamily="18" charset="0"/>
              </a:rPr>
              <a:t> (2018)</a:t>
            </a:r>
          </a:p>
          <a:p>
            <a:endParaRPr lang="ro-RO" dirty="0" smtClean="0">
              <a:cs typeface="Times New Roman" panose="02020603050405020304" pitchFamily="18" charset="0"/>
            </a:endParaRPr>
          </a:p>
          <a:p>
            <a:endParaRPr lang="ro-RO" dirty="0">
              <a:cs typeface="Times New Roman" panose="02020603050405020304" pitchFamily="18" charset="0"/>
            </a:endParaRPr>
          </a:p>
          <a:p>
            <a:endParaRPr lang="ro-RO" dirty="0">
              <a:cs typeface="Times New Roman" panose="02020603050405020304" pitchFamily="18" charset="0"/>
            </a:endParaRPr>
          </a:p>
          <a:p>
            <a:r>
              <a:rPr lang="en-US" dirty="0" smtClean="0">
                <a:cs typeface="Times New Roman" panose="02020603050405020304" pitchFamily="18" charset="0"/>
              </a:rPr>
              <a:t>Bundesbank		</a:t>
            </a:r>
            <a:r>
              <a:rPr lang="ro-RO" dirty="0" smtClean="0">
                <a:cs typeface="Times New Roman" panose="02020603050405020304" pitchFamily="18" charset="0"/>
              </a:rPr>
              <a:t>    </a:t>
            </a:r>
            <a:r>
              <a:rPr lang="ro-RO" dirty="0" err="1" smtClean="0">
                <a:cs typeface="Times New Roman" panose="02020603050405020304" pitchFamily="18" charset="0"/>
              </a:rPr>
              <a:t>Gerali</a:t>
            </a:r>
            <a:r>
              <a:rPr lang="ro-RO" dirty="0">
                <a:cs typeface="Times New Roman" panose="02020603050405020304" pitchFamily="18" charset="0"/>
              </a:rPr>
              <a:t>, </a:t>
            </a:r>
            <a:r>
              <a:rPr lang="ro-RO" dirty="0" err="1">
                <a:cs typeface="Times New Roman" panose="02020603050405020304" pitchFamily="18" charset="0"/>
              </a:rPr>
              <a:t>Neri</a:t>
            </a:r>
            <a:r>
              <a:rPr lang="ro-RO" dirty="0">
                <a:cs typeface="Times New Roman" panose="02020603050405020304" pitchFamily="18" charset="0"/>
              </a:rPr>
              <a:t>, </a:t>
            </a:r>
            <a:r>
              <a:rPr lang="ro-RO" dirty="0" err="1">
                <a:cs typeface="Times New Roman" panose="02020603050405020304" pitchFamily="18" charset="0"/>
              </a:rPr>
              <a:t>Sessa</a:t>
            </a:r>
            <a:r>
              <a:rPr lang="ro-RO" dirty="0">
                <a:cs typeface="Times New Roman" panose="02020603050405020304" pitchFamily="18" charset="0"/>
              </a:rPr>
              <a:t>, </a:t>
            </a:r>
            <a:r>
              <a:rPr lang="ro-RO" dirty="0" err="1">
                <a:cs typeface="Times New Roman" panose="02020603050405020304" pitchFamily="18" charset="0"/>
              </a:rPr>
              <a:t>Signoretti</a:t>
            </a:r>
            <a:r>
              <a:rPr lang="ro-RO" dirty="0">
                <a:cs typeface="Times New Roman" panose="02020603050405020304" pitchFamily="18" charset="0"/>
              </a:rPr>
              <a:t> (2010</a:t>
            </a:r>
            <a:r>
              <a:rPr lang="ro-RO" dirty="0" smtClean="0">
                <a:cs typeface="Times New Roman" panose="02020603050405020304" pitchFamily="18" charset="0"/>
              </a:rPr>
              <a:t>)</a:t>
            </a:r>
          </a:p>
          <a:p>
            <a:r>
              <a:rPr lang="ro-RO" dirty="0" smtClean="0">
                <a:cs typeface="Times New Roman" panose="02020603050405020304" pitchFamily="18" charset="0"/>
              </a:rPr>
              <a:t>			    Hristov și </a:t>
            </a:r>
            <a:r>
              <a:rPr lang="en-US" dirty="0" err="1" smtClean="0"/>
              <a:t>Hülsewig</a:t>
            </a:r>
            <a:r>
              <a:rPr lang="ro-RO" dirty="0" smtClean="0"/>
              <a:t> (2017)</a:t>
            </a:r>
            <a:endParaRPr lang="ro-RO" dirty="0" smtClean="0">
              <a:cs typeface="Times New Roman" panose="02020603050405020304" pitchFamily="18" charset="0"/>
            </a:endParaRPr>
          </a:p>
          <a:p>
            <a:endParaRPr lang="en-US" dirty="0">
              <a:cs typeface="Times New Roman" panose="02020603050405020304" pitchFamily="18" charset="0"/>
            </a:endParaRPr>
          </a:p>
        </p:txBody>
      </p:sp>
      <p:grpSp>
        <p:nvGrpSpPr>
          <p:cNvPr id="45" name="Google Shape;10159;p59"/>
          <p:cNvGrpSpPr/>
          <p:nvPr/>
        </p:nvGrpSpPr>
        <p:grpSpPr>
          <a:xfrm>
            <a:off x="348231" y="3042619"/>
            <a:ext cx="301862" cy="332871"/>
            <a:chOff x="1396957" y="4287365"/>
            <a:chExt cx="301862" cy="332871"/>
          </a:xfrm>
          <a:solidFill>
            <a:srgbClr val="A50022"/>
          </a:solidFill>
        </p:grpSpPr>
        <p:sp>
          <p:nvSpPr>
            <p:cNvPr id="46"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0159;p59"/>
          <p:cNvGrpSpPr/>
          <p:nvPr/>
        </p:nvGrpSpPr>
        <p:grpSpPr>
          <a:xfrm>
            <a:off x="357998" y="4685436"/>
            <a:ext cx="301862" cy="332871"/>
            <a:chOff x="1396957" y="4287365"/>
            <a:chExt cx="301862" cy="332871"/>
          </a:xfrm>
          <a:solidFill>
            <a:srgbClr val="A50022"/>
          </a:solidFill>
        </p:grpSpPr>
        <p:sp>
          <p:nvSpPr>
            <p:cNvPr id="62"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7" name="Google Shape;10159;p59"/>
          <p:cNvGrpSpPr/>
          <p:nvPr/>
        </p:nvGrpSpPr>
        <p:grpSpPr>
          <a:xfrm>
            <a:off x="343414" y="5997862"/>
            <a:ext cx="301862" cy="332871"/>
            <a:chOff x="1396957" y="4287365"/>
            <a:chExt cx="301862" cy="332871"/>
          </a:xfrm>
          <a:solidFill>
            <a:srgbClr val="A50022"/>
          </a:solidFill>
        </p:grpSpPr>
        <p:sp>
          <p:nvSpPr>
            <p:cNvPr id="78"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roup 5"/>
          <p:cNvGrpSpPr/>
          <p:nvPr/>
        </p:nvGrpSpPr>
        <p:grpSpPr>
          <a:xfrm>
            <a:off x="3263945" y="3083353"/>
            <a:ext cx="315547" cy="946136"/>
            <a:chOff x="3282053" y="1623520"/>
            <a:chExt cx="315547" cy="946136"/>
          </a:xfrm>
        </p:grpSpPr>
        <p:grpSp>
          <p:nvGrpSpPr>
            <p:cNvPr id="93" name="Google Shape;4620;p53"/>
            <p:cNvGrpSpPr/>
            <p:nvPr/>
          </p:nvGrpSpPr>
          <p:grpSpPr>
            <a:xfrm>
              <a:off x="3282053" y="1623520"/>
              <a:ext cx="315547" cy="142197"/>
              <a:chOff x="4943575" y="2516350"/>
              <a:chExt cx="98675" cy="81700"/>
            </a:xfrm>
            <a:solidFill>
              <a:srgbClr val="A50022"/>
            </a:solidFill>
          </p:grpSpPr>
          <p:sp>
            <p:nvSpPr>
              <p:cNvPr id="94"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2" name="Google Shape;4620;p53"/>
            <p:cNvGrpSpPr/>
            <p:nvPr/>
          </p:nvGrpSpPr>
          <p:grpSpPr>
            <a:xfrm>
              <a:off x="3282053" y="1875539"/>
              <a:ext cx="315547" cy="142197"/>
              <a:chOff x="4943575" y="2516350"/>
              <a:chExt cx="98675" cy="81700"/>
            </a:xfrm>
            <a:solidFill>
              <a:srgbClr val="A50022"/>
            </a:solidFill>
          </p:grpSpPr>
          <p:sp>
            <p:nvSpPr>
              <p:cNvPr id="173"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6"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7"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8"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9"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1"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4"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6"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8"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9"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0"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1"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2"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4"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5"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6"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8"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9"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9"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4"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5"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6"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7"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8"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9"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0"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51" name="Google Shape;4620;p53"/>
            <p:cNvGrpSpPr/>
            <p:nvPr/>
          </p:nvGrpSpPr>
          <p:grpSpPr>
            <a:xfrm>
              <a:off x="3282053" y="2148353"/>
              <a:ext cx="315547" cy="142197"/>
              <a:chOff x="4943575" y="2516350"/>
              <a:chExt cx="98675" cy="81700"/>
            </a:xfrm>
            <a:solidFill>
              <a:srgbClr val="A50022"/>
            </a:solidFill>
          </p:grpSpPr>
          <p:sp>
            <p:nvSpPr>
              <p:cNvPr id="252"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3"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4"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5"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6"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7"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8"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9"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0"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1"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2"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3"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4"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5"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6"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7"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8"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9"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0"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1"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2"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3"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4"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5"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6"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7"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8"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9"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0"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1"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2"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3"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4"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5"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6"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7"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8"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9"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0"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1"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2"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3"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4"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5"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6"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7"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8"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9"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0"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1"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2"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3"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4"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5"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6"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7"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8"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9"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0"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1"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2"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3"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4"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5"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6"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7"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8"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9"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0"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1"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2"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3"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4"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5"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6"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7"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8"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9"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0" name="Google Shape;4620;p53"/>
            <p:cNvGrpSpPr/>
            <p:nvPr/>
          </p:nvGrpSpPr>
          <p:grpSpPr>
            <a:xfrm>
              <a:off x="3282053" y="2427459"/>
              <a:ext cx="315547" cy="142197"/>
              <a:chOff x="4943575" y="2516350"/>
              <a:chExt cx="98675" cy="81700"/>
            </a:xfrm>
            <a:solidFill>
              <a:srgbClr val="A50022"/>
            </a:solidFill>
          </p:grpSpPr>
          <p:sp>
            <p:nvSpPr>
              <p:cNvPr id="331"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2"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3"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4"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5"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6"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7"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8"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9"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0"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1"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2"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3"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4"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5"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6"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7"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8"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9"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0"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1"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2"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3"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4"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5"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6"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7"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8"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9"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0"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1"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2"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3"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4"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5"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6"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7"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8"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9"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0"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1"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2"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3"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4"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5"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6"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7"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8"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9"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0"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1"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2"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3"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4"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5"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6"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7"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8"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9"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0"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1"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2"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3"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4"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5"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6"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7"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8"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9"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0"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1"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2"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3"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4"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5"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6"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7"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8"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8" name="Group 7"/>
          <p:cNvGrpSpPr/>
          <p:nvPr/>
        </p:nvGrpSpPr>
        <p:grpSpPr>
          <a:xfrm>
            <a:off x="3327142" y="6115913"/>
            <a:ext cx="315547" cy="412491"/>
            <a:chOff x="3327143" y="5728714"/>
            <a:chExt cx="315547" cy="412491"/>
          </a:xfrm>
        </p:grpSpPr>
        <p:grpSp>
          <p:nvGrpSpPr>
            <p:cNvPr id="409" name="Google Shape;4620;p53"/>
            <p:cNvGrpSpPr/>
            <p:nvPr/>
          </p:nvGrpSpPr>
          <p:grpSpPr>
            <a:xfrm>
              <a:off x="3327143" y="5728714"/>
              <a:ext cx="315547" cy="142197"/>
              <a:chOff x="4943575" y="2516350"/>
              <a:chExt cx="98675" cy="81700"/>
            </a:xfrm>
            <a:solidFill>
              <a:srgbClr val="A50022"/>
            </a:solidFill>
          </p:grpSpPr>
          <p:sp>
            <p:nvSpPr>
              <p:cNvPr id="410"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1"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2"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3"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4"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5"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6"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7"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8"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9"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0"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1"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2"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3"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4"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5"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6"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7"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8"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9"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0"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1"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2"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3"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4"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5"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6"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7"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8"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9"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0"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1"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2"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3"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4"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5"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6"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7"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8"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9"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0"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1"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2"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3"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4"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5"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6"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7"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8"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9"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0"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1"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2"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3"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4"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5"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6"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7"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8"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9"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0"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1"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2"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3"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4"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5"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6"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7"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8"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9"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1"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2"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3"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4"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5"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6"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7"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88" name="Google Shape;4620;p53"/>
            <p:cNvGrpSpPr/>
            <p:nvPr/>
          </p:nvGrpSpPr>
          <p:grpSpPr>
            <a:xfrm>
              <a:off x="3327143" y="5999008"/>
              <a:ext cx="315547" cy="142197"/>
              <a:chOff x="4943575" y="2516350"/>
              <a:chExt cx="98675" cy="81700"/>
            </a:xfrm>
            <a:solidFill>
              <a:srgbClr val="A50022"/>
            </a:solidFill>
          </p:grpSpPr>
          <p:sp>
            <p:nvSpPr>
              <p:cNvPr id="489"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0"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1"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2"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3"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4"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5"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6"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7"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8"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9"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0"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1"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2"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3"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4"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5"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6"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7"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8"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9"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0"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1"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2"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4"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6"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7"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8"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0"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1"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2"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3"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4"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5"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6"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7"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8"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9"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0"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1"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2"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3"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4"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5"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6"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7"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8"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9"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0"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1"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2"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3"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4"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5"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6"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7"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8"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9"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0"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1"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2"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3"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4"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5"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6"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7"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8"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9"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0"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1"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2"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3"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4"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5"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6"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roup 6"/>
          <p:cNvGrpSpPr/>
          <p:nvPr/>
        </p:nvGrpSpPr>
        <p:grpSpPr>
          <a:xfrm>
            <a:off x="3263945" y="4713939"/>
            <a:ext cx="315547" cy="421303"/>
            <a:chOff x="3282053" y="4076484"/>
            <a:chExt cx="315547" cy="421303"/>
          </a:xfrm>
        </p:grpSpPr>
        <p:grpSp>
          <p:nvGrpSpPr>
            <p:cNvPr id="567" name="Google Shape;4620;p53"/>
            <p:cNvGrpSpPr/>
            <p:nvPr/>
          </p:nvGrpSpPr>
          <p:grpSpPr>
            <a:xfrm>
              <a:off x="3282053" y="4076484"/>
              <a:ext cx="315547" cy="142197"/>
              <a:chOff x="4943575" y="2516350"/>
              <a:chExt cx="98675" cy="81700"/>
            </a:xfrm>
            <a:solidFill>
              <a:srgbClr val="A50022"/>
            </a:solidFill>
          </p:grpSpPr>
          <p:sp>
            <p:nvSpPr>
              <p:cNvPr id="568"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9"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0"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1"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2"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3"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4"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5"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6"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7"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8"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9"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0"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1"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2"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3"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4"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5"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6"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7"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8"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9"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0"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1"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2"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3"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4"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5"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6"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7"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8"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9"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0"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1"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2"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3"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4"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5"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6"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7"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8"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9"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0"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1"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2"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3"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4"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5"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6"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7"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8"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9"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0"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1"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2"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3"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4"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5"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6"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7"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8"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9"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0"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1"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2"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3"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4"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5"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6"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7"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8"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9"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0"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1"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2"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3"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4"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5"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46" name="Google Shape;4620;p53"/>
            <p:cNvGrpSpPr/>
            <p:nvPr/>
          </p:nvGrpSpPr>
          <p:grpSpPr>
            <a:xfrm>
              <a:off x="3282053" y="4355590"/>
              <a:ext cx="315547" cy="142197"/>
              <a:chOff x="4943575" y="2516350"/>
              <a:chExt cx="98675" cy="81700"/>
            </a:xfrm>
            <a:solidFill>
              <a:srgbClr val="A50022"/>
            </a:solidFill>
          </p:grpSpPr>
          <p:sp>
            <p:nvSpPr>
              <p:cNvPr id="647" name="Google Shape;4621;p53"/>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8" name="Google Shape;4622;p53"/>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9" name="Google Shape;4623;p53"/>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0" name="Google Shape;4624;p53"/>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1" name="Google Shape;4625;p53"/>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2" name="Google Shape;4626;p53"/>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3" name="Google Shape;4627;p53"/>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4" name="Google Shape;4628;p53"/>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5" name="Google Shape;4629;p53"/>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6" name="Google Shape;4630;p53"/>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7" name="Google Shape;4631;p53"/>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8" name="Google Shape;4632;p53"/>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9" name="Google Shape;4633;p53"/>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0" name="Google Shape;4634;p53"/>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1" name="Google Shape;4635;p53"/>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2" name="Google Shape;4636;p53"/>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3" name="Google Shape;4637;p53"/>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4" name="Google Shape;4638;p53"/>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5" name="Google Shape;4639;p53"/>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6" name="Google Shape;4640;p53"/>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7" name="Google Shape;4641;p53"/>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8" name="Google Shape;4642;p53"/>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9" name="Google Shape;4643;p53"/>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0" name="Google Shape;4644;p53"/>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1" name="Google Shape;4645;p53"/>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2" name="Google Shape;4646;p53"/>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3" name="Google Shape;4647;p53"/>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4" name="Google Shape;4648;p53"/>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5" name="Google Shape;4649;p53"/>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6" name="Google Shape;4650;p53"/>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7" name="Google Shape;4651;p53"/>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8" name="Google Shape;4652;p53"/>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9" name="Google Shape;4653;p53"/>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0" name="Google Shape;4654;p53"/>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1" name="Google Shape;4655;p53"/>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2" name="Google Shape;4656;p53"/>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3" name="Google Shape;4657;p53"/>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4" name="Google Shape;4658;p53"/>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5" name="Google Shape;4659;p53"/>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6" name="Google Shape;4660;p53"/>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7" name="Google Shape;4661;p53"/>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8" name="Google Shape;4662;p53"/>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9" name="Google Shape;4663;p53"/>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0" name="Google Shape;4664;p53"/>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1" name="Google Shape;4665;p53"/>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2" name="Google Shape;4666;p53"/>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3" name="Google Shape;4667;p53"/>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4" name="Google Shape;4668;p53"/>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5" name="Google Shape;4669;p53"/>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6" name="Google Shape;4670;p53"/>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7" name="Google Shape;4671;p53"/>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8" name="Google Shape;4672;p53"/>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9" name="Google Shape;4673;p53"/>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0" name="Google Shape;4674;p53"/>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1" name="Google Shape;4675;p53"/>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2" name="Google Shape;4676;p53"/>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3" name="Google Shape;4677;p53"/>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4" name="Google Shape;4678;p53"/>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5" name="Google Shape;4679;p53"/>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6" name="Google Shape;4680;p53"/>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7" name="Google Shape;4681;p53"/>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8" name="Google Shape;4682;p53"/>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9" name="Google Shape;4683;p53"/>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0" name="Google Shape;4684;p53"/>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1" name="Google Shape;4685;p53"/>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2" name="Google Shape;4686;p53"/>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3" name="Google Shape;4687;p53"/>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4" name="Google Shape;4688;p53"/>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5" name="Google Shape;4689;p53"/>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6" name="Google Shape;4690;p53"/>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7" name="Google Shape;4691;p53"/>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8" name="Google Shape;4692;p53"/>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9" name="Google Shape;4693;p53"/>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0" name="Google Shape;4694;p53"/>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1" name="Google Shape;4695;p53"/>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2" name="Google Shape;4696;p53"/>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3" name="Google Shape;4697;p53"/>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4" name="Google Shape;4698;p53"/>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12" name="TextBox 11"/>
          <p:cNvSpPr txBox="1"/>
          <p:nvPr/>
        </p:nvSpPr>
        <p:spPr>
          <a:xfrm>
            <a:off x="645275" y="1036123"/>
            <a:ext cx="11372202" cy="2123658"/>
          </a:xfrm>
          <a:prstGeom prst="rect">
            <a:avLst/>
          </a:prstGeom>
          <a:noFill/>
        </p:spPr>
        <p:txBody>
          <a:bodyPr wrap="square" rtlCol="0">
            <a:spAutoFit/>
          </a:bodyPr>
          <a:lstStyle/>
          <a:p>
            <a:r>
              <a:rPr lang="ro-RO" sz="2400" b="1" i="1" u="sng" smtClean="0"/>
              <a:t>Obiectivul 1 </a:t>
            </a:r>
            <a:endParaRPr lang="ro-RO" sz="2400" b="1" i="1" u="sng" dirty="0" smtClean="0"/>
          </a:p>
          <a:p>
            <a:r>
              <a:rPr lang="ro-RO" dirty="0" smtClean="0"/>
              <a:t>Autoritățile europene se bazează în principal pe modele DSGE pentru analizarea efectelor politicii </a:t>
            </a:r>
            <a:r>
              <a:rPr lang="ro-RO" dirty="0" err="1" smtClean="0"/>
              <a:t>macroprudențiale</a:t>
            </a:r>
            <a:r>
              <a:rPr lang="ro-RO" dirty="0" smtClean="0"/>
              <a:t>, mai ales pentru analiza ex-ante impunerii măsurii.</a:t>
            </a:r>
          </a:p>
          <a:p>
            <a:endParaRPr lang="ro-RO" dirty="0" smtClean="0"/>
          </a:p>
          <a:p>
            <a:r>
              <a:rPr lang="ro-RO" dirty="0" smtClean="0"/>
              <a:t>Unul dintre primele modele adaptate pentru politică </a:t>
            </a:r>
            <a:r>
              <a:rPr lang="ro-RO" dirty="0" err="1" smtClean="0"/>
              <a:t>macroprudențială</a:t>
            </a:r>
            <a:r>
              <a:rPr lang="ro-RO" dirty="0" smtClean="0"/>
              <a:t>, și unul dintre cele mai folosite </a:t>
            </a:r>
            <a:r>
              <a:rPr lang="ro-RO" dirty="0"/>
              <a:t>î</a:t>
            </a:r>
            <a:r>
              <a:rPr lang="ro-RO" dirty="0" smtClean="0"/>
              <a:t>n continuare este </a:t>
            </a:r>
            <a:r>
              <a:rPr lang="en-US" dirty="0" err="1"/>
              <a:t>Gerali</a:t>
            </a:r>
            <a:r>
              <a:rPr lang="en-US" dirty="0"/>
              <a:t> et al. (2010</a:t>
            </a:r>
            <a:r>
              <a:rPr lang="en-US" dirty="0" smtClean="0"/>
              <a:t>).</a:t>
            </a:r>
            <a:endParaRPr lang="en-US" dirty="0"/>
          </a:p>
          <a:p>
            <a:endParaRPr lang="en-US" dirty="0"/>
          </a:p>
        </p:txBody>
      </p:sp>
      <p:grpSp>
        <p:nvGrpSpPr>
          <p:cNvPr id="725" name="Google Shape;10159;p59"/>
          <p:cNvGrpSpPr/>
          <p:nvPr/>
        </p:nvGrpSpPr>
        <p:grpSpPr>
          <a:xfrm>
            <a:off x="363545" y="1484256"/>
            <a:ext cx="301862" cy="332871"/>
            <a:chOff x="1396957" y="4287365"/>
            <a:chExt cx="301862" cy="332871"/>
          </a:xfrm>
          <a:solidFill>
            <a:srgbClr val="A50022"/>
          </a:solidFill>
        </p:grpSpPr>
        <p:sp>
          <p:nvSpPr>
            <p:cNvPr id="726"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7"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8"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9"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0"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1"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2"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3"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4"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5"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6"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7"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8"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9"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0"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42" name="Google Shape;10159;p59"/>
          <p:cNvGrpSpPr/>
          <p:nvPr/>
        </p:nvGrpSpPr>
        <p:grpSpPr>
          <a:xfrm>
            <a:off x="333466" y="2243402"/>
            <a:ext cx="301862" cy="332871"/>
            <a:chOff x="1396957" y="4287365"/>
            <a:chExt cx="301862" cy="332871"/>
          </a:xfrm>
          <a:solidFill>
            <a:srgbClr val="A50022"/>
          </a:solidFill>
        </p:grpSpPr>
        <p:sp>
          <p:nvSpPr>
            <p:cNvPr id="743" name="Google Shape;10160;p5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4" name="Google Shape;10161;p5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5" name="Google Shape;10162;p5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6" name="Google Shape;10163;p5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7" name="Google Shape;10164;p5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8" name="Google Shape;10165;p5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9" name="Google Shape;10166;p5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0" name="Google Shape;10167;p5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1" name="Google Shape;10168;p5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2" name="Google Shape;10169;p5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3" name="Google Shape;10170;p5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4" name="Google Shape;10171;p5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5" name="Google Shape;10172;p5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6" name="Google Shape;10173;p5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7" name="Google Shape;10174;p5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2852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Gerali</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et al. (2010)   (1)</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4</a:t>
            </a:fld>
            <a:endParaRPr lang="ro-RO"/>
          </a:p>
        </p:txBody>
      </p:sp>
      <p:sp>
        <p:nvSpPr>
          <p:cNvPr id="6" name="TextBox 5"/>
          <p:cNvSpPr txBox="1"/>
          <p:nvPr/>
        </p:nvSpPr>
        <p:spPr>
          <a:xfrm>
            <a:off x="348367" y="1026951"/>
            <a:ext cx="11843633" cy="5509200"/>
          </a:xfrm>
          <a:prstGeom prst="rect">
            <a:avLst/>
          </a:prstGeom>
          <a:noFill/>
        </p:spPr>
        <p:txBody>
          <a:bodyPr wrap="square" rtlCol="0">
            <a:spAutoFit/>
          </a:bodyPr>
          <a:lstStyle/>
          <a:p>
            <a:r>
              <a:rPr lang="ro-RO" sz="1600" dirty="0" smtClean="0">
                <a:latin typeface="Times New Roman" panose="02020603050405020304" pitchFamily="18" charset="0"/>
                <a:cs typeface="Times New Roman" panose="02020603050405020304" pitchFamily="18" charset="0"/>
              </a:rPr>
              <a:t>		</a:t>
            </a:r>
            <a:r>
              <a:rPr lang="ro-RO" sz="1600" dirty="0" err="1" smtClean="0">
                <a:latin typeface="Times New Roman" panose="02020603050405020304" pitchFamily="18" charset="0"/>
                <a:cs typeface="Times New Roman" panose="02020603050405020304" pitchFamily="18" charset="0"/>
              </a:rPr>
              <a:t>Pacien</a:t>
            </a:r>
            <a:r>
              <a:rPr lang="en-US" sz="1600" dirty="0" smtClean="0">
                <a:latin typeface="Times New Roman" panose="02020603050405020304" pitchFamily="18" charset="0"/>
                <a:cs typeface="Times New Roman" panose="02020603050405020304" pitchFamily="18" charset="0"/>
              </a:rPr>
              <a:t>t (higher discounting factors)</a:t>
            </a:r>
          </a:p>
          <a:p>
            <a:r>
              <a:rPr lang="ro-RO" sz="1600" dirty="0" smtClean="0">
                <a:latin typeface="Times New Roman" panose="02020603050405020304" pitchFamily="18" charset="0"/>
                <a:cs typeface="Times New Roman" panose="02020603050405020304" pitchFamily="18" charset="0"/>
              </a:rPr>
              <a:t>Households 	 </a:t>
            </a:r>
            <a:r>
              <a:rPr lang="en-US" sz="1600" dirty="0" smtClean="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consume</a:t>
            </a:r>
            <a:r>
              <a:rPr lang="ro-RO" sz="1600" dirty="0">
                <a:latin typeface="Times New Roman" panose="02020603050405020304" pitchFamily="18" charset="0"/>
                <a:cs typeface="Times New Roman" panose="02020603050405020304" pitchFamily="18" charset="0"/>
              </a:rPr>
              <a:t>, work, accumulate housing</a:t>
            </a:r>
            <a:endParaRPr lang="ro-RO" sz="1600" dirty="0" smtClean="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	Impacient</a:t>
            </a:r>
            <a:r>
              <a:rPr lang="en-US" sz="1600" dirty="0" smtClean="0">
                <a:latin typeface="Times New Roman" panose="02020603050405020304" pitchFamily="18" charset="0"/>
                <a:cs typeface="Times New Roman" panose="02020603050405020304" pitchFamily="18" charset="0"/>
              </a:rPr>
              <a:t> (lower discounting factors)</a:t>
            </a:r>
            <a:endParaRPr lang="ro-RO" sz="1600" dirty="0" smtClean="0">
              <a:latin typeface="Times New Roman" panose="02020603050405020304" pitchFamily="18" charset="0"/>
              <a:cs typeface="Times New Roman" panose="02020603050405020304" pitchFamily="18" charset="0"/>
            </a:endParaRPr>
          </a:p>
          <a:p>
            <a:endParaRPr lang="ro-RO" sz="1600" dirty="0">
              <a:latin typeface="Times New Roman" panose="02020603050405020304" pitchFamily="18" charset="0"/>
              <a:cs typeface="Times New Roman" panose="02020603050405020304" pitchFamily="18" charset="0"/>
            </a:endParaRPr>
          </a:p>
          <a:p>
            <a:r>
              <a:rPr lang="ro-RO" sz="1600" dirty="0" err="1" smtClean="0">
                <a:latin typeface="Times New Roman" panose="02020603050405020304" pitchFamily="18" charset="0"/>
                <a:cs typeface="Times New Roman" panose="02020603050405020304" pitchFamily="18" charset="0"/>
              </a:rPr>
              <a:t>Entrepreneurs</a:t>
            </a:r>
            <a:r>
              <a:rPr lang="ro-RO"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produce </a:t>
            </a:r>
            <a:r>
              <a:rPr lang="en-US" sz="1600" dirty="0" smtClean="0">
                <a:latin typeface="Times New Roman" panose="02020603050405020304" pitchFamily="18" charset="0"/>
                <a:cs typeface="Times New Roman" panose="02020603050405020304" pitchFamily="18" charset="0"/>
              </a:rPr>
              <a:t>homogenous</a:t>
            </a:r>
            <a:r>
              <a:rPr lang="ro-RO"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intermediate </a:t>
            </a:r>
            <a:r>
              <a:rPr lang="en-US" sz="1600" dirty="0">
                <a:latin typeface="Times New Roman" panose="02020603050405020304" pitchFamily="18" charset="0"/>
                <a:cs typeface="Times New Roman" panose="02020603050405020304" pitchFamily="18" charset="0"/>
              </a:rPr>
              <a:t>goods using capital, bought from </a:t>
            </a:r>
            <a:r>
              <a:rPr lang="en-US" sz="1600" dirty="0" smtClean="0">
                <a:latin typeface="Times New Roman" panose="02020603050405020304" pitchFamily="18" charset="0"/>
                <a:cs typeface="Times New Roman" panose="02020603050405020304" pitchFamily="18" charset="0"/>
              </a:rPr>
              <a:t>capital-good</a:t>
            </a:r>
            <a:r>
              <a:rPr lang="ro-RO"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producers</a:t>
            </a:r>
            <a:r>
              <a:rPr lang="en-US" sz="1600" dirty="0">
                <a:latin typeface="Times New Roman" panose="02020603050405020304" pitchFamily="18" charset="0"/>
                <a:cs typeface="Times New Roman" panose="02020603050405020304" pitchFamily="18" charset="0"/>
              </a:rPr>
              <a:t>, and </a:t>
            </a:r>
            <a:r>
              <a:rPr lang="en-US" sz="1600" dirty="0" smtClean="0">
                <a:latin typeface="Times New Roman" panose="02020603050405020304" pitchFamily="18" charset="0"/>
                <a:cs typeface="Times New Roman" panose="02020603050405020304" pitchFamily="18" charset="0"/>
              </a:rPr>
              <a:t>hired</a:t>
            </a:r>
            <a:r>
              <a:rPr lang="ro-RO" sz="1600" dirty="0" smtClean="0">
                <a:latin typeface="Times New Roman" panose="02020603050405020304" pitchFamily="18" charset="0"/>
                <a:cs typeface="Times New Roman" panose="02020603050405020304" pitchFamily="18" charset="0"/>
              </a:rPr>
              <a:t> l</a:t>
            </a:r>
            <a:r>
              <a:rPr lang="en-US" sz="1600" dirty="0" err="1" smtClean="0">
                <a:latin typeface="Times New Roman" panose="02020603050405020304" pitchFamily="18" charset="0"/>
                <a:cs typeface="Times New Roman" panose="02020603050405020304" pitchFamily="18" charset="0"/>
              </a:rPr>
              <a:t>abor</a:t>
            </a:r>
            <a:endParaRPr lang="ro-RO" sz="1600" dirty="0" smtClean="0">
              <a:latin typeface="Times New Roman" panose="02020603050405020304" pitchFamily="18" charset="0"/>
              <a:cs typeface="Times New Roman" panose="02020603050405020304" pitchFamily="18" charset="0"/>
            </a:endParaRPr>
          </a:p>
          <a:p>
            <a:endParaRPr lang="ro-RO" sz="1600" dirty="0" smtClean="0">
              <a:latin typeface="Times New Roman" panose="02020603050405020304" pitchFamily="18" charset="0"/>
              <a:cs typeface="Times New Roman" panose="02020603050405020304" pitchFamily="18" charset="0"/>
            </a:endParaRPr>
          </a:p>
          <a:p>
            <a:r>
              <a:rPr lang="ro-RO" sz="1600" dirty="0" smtClean="0">
                <a:latin typeface="Times New Roman" panose="02020603050405020304" pitchFamily="18" charset="0"/>
                <a:cs typeface="Times New Roman" panose="02020603050405020304" pitchFamily="18" charset="0"/>
              </a:rPr>
              <a:t>Banks</a:t>
            </a:r>
            <a:r>
              <a:rPr lang="en-US" sz="1600" dirty="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offer saving </a:t>
            </a:r>
            <a:r>
              <a:rPr lang="en-US" sz="1600" dirty="0">
                <a:latin typeface="Times New Roman" panose="02020603050405020304" pitchFamily="18" charset="0"/>
                <a:cs typeface="Times New Roman" panose="02020603050405020304" pitchFamily="18" charset="0"/>
              </a:rPr>
              <a:t>contracts (deposits) and borrowing contracts (loans</a:t>
            </a:r>
            <a:r>
              <a:rPr lang="en-US" sz="1600" dirty="0" smtClean="0">
                <a:latin typeface="Times New Roman" panose="02020603050405020304" pitchFamily="18" charset="0"/>
                <a:cs typeface="Times New Roman" panose="02020603050405020304" pitchFamily="18" charset="0"/>
              </a:rPr>
              <a:t>)</a:t>
            </a:r>
            <a:endParaRPr lang="ro-RO"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 set </a:t>
            </a:r>
            <a:r>
              <a:rPr lang="ro-RO" sz="1600" dirty="0" err="1" smtClean="0">
                <a:latin typeface="Times New Roman" panose="02020603050405020304" pitchFamily="18" charset="0"/>
                <a:cs typeface="Times New Roman" panose="02020603050405020304" pitchFamily="18" charset="0"/>
              </a:rPr>
              <a:t>interest</a:t>
            </a:r>
            <a:r>
              <a:rPr lang="ro-RO"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rates </a:t>
            </a:r>
            <a:r>
              <a:rPr lang="ro-RO" sz="1600" dirty="0" smtClean="0">
                <a:latin typeface="Times New Roman" panose="02020603050405020304" pitchFamily="18" charset="0"/>
                <a:cs typeface="Times New Roman" panose="02020603050405020304" pitchFamily="18" charset="0"/>
              </a:rPr>
              <a:t>so as to maximize profit </a:t>
            </a:r>
            <a:r>
              <a:rPr lang="en-US" sz="1600" dirty="0" smtClean="0">
                <a:latin typeface="Times New Roman" panose="02020603050405020304" pitchFamily="18" charset="0"/>
                <a:cs typeface="Times New Roman" panose="02020603050405020304" pitchFamily="18" charset="0"/>
              </a:rPr>
              <a:t>(monopolistic behavior)</a:t>
            </a:r>
            <a:endParaRPr lang="ro-RO"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  are </a:t>
            </a:r>
            <a:r>
              <a:rPr lang="ro-RO" sz="1600" dirty="0" err="1" smtClean="0">
                <a:latin typeface="Times New Roman" panose="02020603050405020304" pitchFamily="18" charset="0"/>
                <a:cs typeface="Times New Roman" panose="02020603050405020304" pitchFamily="18" charset="0"/>
              </a:rPr>
              <a:t>subject</a:t>
            </a:r>
            <a:r>
              <a:rPr lang="ro-RO" sz="1600" dirty="0" smtClean="0">
                <a:latin typeface="Times New Roman" panose="02020603050405020304" pitchFamily="18" charset="0"/>
                <a:cs typeface="Times New Roman" panose="02020603050405020304" pitchFamily="18" charset="0"/>
              </a:rPr>
              <a:t> </a:t>
            </a:r>
            <a:r>
              <a:rPr lang="ro-RO" sz="1600" dirty="0" err="1" smtClean="0">
                <a:latin typeface="Times New Roman" panose="02020603050405020304" pitchFamily="18" charset="0"/>
                <a:cs typeface="Times New Roman" panose="02020603050405020304" pitchFamily="18" charset="0"/>
              </a:rPr>
              <a:t>to</a:t>
            </a:r>
            <a:r>
              <a:rPr lang="ro-RO" sz="1600" dirty="0" smtClean="0">
                <a:latin typeface="Times New Roman" panose="02020603050405020304" pitchFamily="18" charset="0"/>
                <a:cs typeface="Times New Roman" panose="02020603050405020304" pitchFamily="18" charset="0"/>
              </a:rPr>
              <a:t> a capital </a:t>
            </a:r>
            <a:r>
              <a:rPr lang="ro-RO" sz="1600" dirty="0" err="1" smtClean="0">
                <a:latin typeface="Times New Roman" panose="02020603050405020304" pitchFamily="18" charset="0"/>
                <a:cs typeface="Times New Roman" panose="02020603050405020304" pitchFamily="18" charset="0"/>
              </a:rPr>
              <a:t>requirement</a:t>
            </a:r>
            <a:r>
              <a:rPr lang="ro-RO" sz="1600" dirty="0" smtClean="0">
                <a:latin typeface="Times New Roman" panose="02020603050405020304" pitchFamily="18" charset="0"/>
                <a:cs typeface="Times New Roman" panose="02020603050405020304" pitchFamily="18" charset="0"/>
              </a:rPr>
              <a:t> </a:t>
            </a:r>
            <a:r>
              <a:rPr lang="ro-RO" sz="1600" dirty="0" err="1" smtClean="0">
                <a:latin typeface="Times New Roman" panose="02020603050405020304" pitchFamily="18" charset="0"/>
                <a:cs typeface="Times New Roman" panose="02020603050405020304" pitchFamily="18" charset="0"/>
              </a:rPr>
              <a:t>and</a:t>
            </a:r>
            <a:r>
              <a:rPr lang="ro-RO" sz="1600" dirty="0" smtClean="0">
                <a:latin typeface="Times New Roman" panose="02020603050405020304" pitchFamily="18" charset="0"/>
                <a:cs typeface="Times New Roman" panose="02020603050405020304" pitchFamily="18" charset="0"/>
              </a:rPr>
              <a:t> it</a:t>
            </a:r>
            <a:r>
              <a:rPr lang="en-US" sz="1600" dirty="0" smtClean="0">
                <a:latin typeface="Times New Roman" panose="02020603050405020304" pitchFamily="18" charset="0"/>
                <a:cs typeface="Times New Roman" panose="02020603050405020304" pitchFamily="18" charset="0"/>
              </a:rPr>
              <a:t>’s costly to hold more capital than the required level</a:t>
            </a:r>
          </a:p>
          <a:p>
            <a:r>
              <a:rPr lang="en-US" sz="1600" dirty="0" smtClean="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amount of loans issued </a:t>
            </a:r>
            <a:r>
              <a:rPr lang="en-US" sz="1600" dirty="0" smtClean="0">
                <a:latin typeface="Times New Roman" panose="02020603050405020304" pitchFamily="18" charset="0"/>
                <a:cs typeface="Times New Roman" panose="02020603050405020304" pitchFamily="18" charset="0"/>
              </a:rPr>
              <a:t>can </a:t>
            </a:r>
            <a:r>
              <a:rPr lang="en-US" sz="1600" dirty="0">
                <a:latin typeface="Times New Roman" panose="02020603050405020304" pitchFamily="18" charset="0"/>
                <a:cs typeface="Times New Roman" panose="02020603050405020304" pitchFamily="18" charset="0"/>
              </a:rPr>
              <a:t>be financed </a:t>
            </a:r>
            <a:r>
              <a:rPr lang="en-US" sz="1600" dirty="0" smtClean="0">
                <a:latin typeface="Times New Roman" panose="02020603050405020304" pitchFamily="18" charset="0"/>
                <a:cs typeface="Times New Roman" panose="02020603050405020304" pitchFamily="18" charset="0"/>
              </a:rPr>
              <a:t>through deposits </a:t>
            </a:r>
            <a:r>
              <a:rPr lang="en-US" sz="1600" dirty="0">
                <a:latin typeface="Times New Roman" panose="02020603050405020304" pitchFamily="18" charset="0"/>
                <a:cs typeface="Times New Roman" panose="02020603050405020304" pitchFamily="18" charset="0"/>
              </a:rPr>
              <a:t>and bank capital, which is accumulated out of profits.</a:t>
            </a: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a:t>
            </a:r>
            <a:r>
              <a:rPr lang="en-US" sz="1600" dirty="0" smtClean="0">
                <a:latin typeface="Times New Roman" panose="02020603050405020304" pitchFamily="18" charset="0"/>
                <a:cs typeface="Times New Roman" panose="02020603050405020304" pitchFamily="18" charset="0"/>
              </a:rPr>
              <a:t>orrowing constraint </a:t>
            </a:r>
            <a:r>
              <a:rPr lang="ro-RO"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households </a:t>
            </a:r>
            <a:r>
              <a:rPr lang="en-US" sz="1600" dirty="0">
                <a:latin typeface="Times New Roman" panose="02020603050405020304" pitchFamily="18" charset="0"/>
                <a:cs typeface="Times New Roman" panose="02020603050405020304" pitchFamily="18" charset="0"/>
              </a:rPr>
              <a:t>can borrow against the value of their stock of housing, </a:t>
            </a:r>
            <a:r>
              <a:rPr lang="en-US" sz="1600" dirty="0" smtClean="0">
                <a:latin typeface="Times New Roman" panose="02020603050405020304" pitchFamily="18" charset="0"/>
                <a:cs typeface="Times New Roman" panose="02020603050405020304" pitchFamily="18" charset="0"/>
              </a:rPr>
              <a:t>while entrepreneurs </a:t>
            </a:r>
            <a:r>
              <a:rPr lang="en-US" sz="1600" dirty="0">
                <a:latin typeface="Times New Roman" panose="02020603050405020304" pitchFamily="18" charset="0"/>
                <a:cs typeface="Times New Roman" panose="02020603050405020304" pitchFamily="18" charset="0"/>
              </a:rPr>
              <a:t>against physical </a:t>
            </a:r>
            <a:r>
              <a:rPr lang="en-US" sz="1600" dirty="0" smtClean="0">
                <a:latin typeface="Times New Roman" panose="02020603050405020304" pitchFamily="18" charset="0"/>
                <a:cs typeface="Times New Roman" panose="02020603050405020304" pitchFamily="18" charset="0"/>
              </a:rPr>
              <a:t>capital</a:t>
            </a: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a:t>
            </a:r>
            <a:r>
              <a:rPr lang="en-US" sz="1600" dirty="0" smtClean="0">
                <a:latin typeface="Times New Roman" panose="02020603050405020304" pitchFamily="18" charset="0"/>
                <a:cs typeface="Times New Roman" panose="02020603050405020304" pitchFamily="18" charset="0"/>
              </a:rPr>
              <a:t>atient </a:t>
            </a:r>
            <a:r>
              <a:rPr lang="en-US" sz="1600" dirty="0">
                <a:latin typeface="Times New Roman" panose="02020603050405020304" pitchFamily="18" charset="0"/>
                <a:cs typeface="Times New Roman" panose="02020603050405020304" pitchFamily="18" charset="0"/>
              </a:rPr>
              <a:t>households </a:t>
            </a:r>
            <a:r>
              <a:rPr lang="ro-RO"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purchase a </a:t>
            </a:r>
            <a:r>
              <a:rPr lang="en-US" sz="1600" dirty="0">
                <a:latin typeface="Times New Roman" panose="02020603050405020304" pitchFamily="18" charset="0"/>
                <a:cs typeface="Times New Roman" panose="02020603050405020304" pitchFamily="18" charset="0"/>
              </a:rPr>
              <a:t>positive amount of deposits and do not borrow, while impatient households </a:t>
            </a:r>
            <a:r>
              <a:rPr lang="en-US" sz="1600" dirty="0" smtClean="0">
                <a:latin typeface="Times New Roman" panose="02020603050405020304" pitchFamily="18" charset="0"/>
                <a:cs typeface="Times New Roman" panose="02020603050405020304" pitchFamily="18" charset="0"/>
              </a:rPr>
              <a:t>and entrepreneurs </a:t>
            </a:r>
            <a:r>
              <a:rPr lang="en-US" sz="1600" dirty="0">
                <a:latin typeface="Times New Roman" panose="02020603050405020304" pitchFamily="18" charset="0"/>
                <a:cs typeface="Times New Roman" panose="02020603050405020304" pitchFamily="18" charset="0"/>
              </a:rPr>
              <a:t>borrow a </a:t>
            </a:r>
            <a:r>
              <a:rPr lang="en-US" sz="1600" dirty="0" smtClean="0">
                <a:latin typeface="Times New Roman" panose="02020603050405020304" pitchFamily="18" charset="0"/>
                <a:cs typeface="Times New Roman" panose="02020603050405020304" pitchFamily="18" charset="0"/>
              </a:rPr>
              <a:t>	positive amount </a:t>
            </a:r>
            <a:r>
              <a:rPr lang="en-US" sz="1600" dirty="0">
                <a:latin typeface="Times New Roman" panose="02020603050405020304" pitchFamily="18" charset="0"/>
                <a:cs typeface="Times New Roman" panose="02020603050405020304" pitchFamily="18" charset="0"/>
              </a:rPr>
              <a:t>of </a:t>
            </a:r>
            <a:r>
              <a:rPr lang="en-US" sz="1600" dirty="0" smtClean="0">
                <a:latin typeface="Times New Roman" panose="02020603050405020304" pitchFamily="18" charset="0"/>
                <a:cs typeface="Times New Roman" panose="02020603050405020304" pitchFamily="18" charset="0"/>
              </a:rPr>
              <a:t>loans</a:t>
            </a: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a:t>
            </a:r>
            <a:r>
              <a:rPr lang="en-US" sz="1600" dirty="0" smtClean="0">
                <a:latin typeface="Times New Roman" panose="02020603050405020304" pitchFamily="18" charset="0"/>
                <a:cs typeface="Times New Roman" panose="02020603050405020304" pitchFamily="18" charset="0"/>
              </a:rPr>
              <a:t>roduction side </a:t>
            </a:r>
            <a:r>
              <a:rPr lang="ro-RO"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workers </a:t>
            </a:r>
            <a:r>
              <a:rPr lang="en-US" sz="1600" dirty="0">
                <a:latin typeface="Times New Roman" panose="02020603050405020304" pitchFamily="18" charset="0"/>
                <a:cs typeface="Times New Roman" panose="02020603050405020304" pitchFamily="18" charset="0"/>
              </a:rPr>
              <a:t>supply their differentiated labor services </a:t>
            </a:r>
            <a:r>
              <a:rPr lang="en-US" sz="1600" dirty="0" smtClean="0">
                <a:latin typeface="Times New Roman" panose="02020603050405020304" pitchFamily="18" charset="0"/>
                <a:cs typeface="Times New Roman" panose="02020603050405020304" pitchFamily="18" charset="0"/>
              </a:rPr>
              <a:t>through unions</a:t>
            </a:r>
            <a:r>
              <a:rPr lang="en-US" sz="1600" dirty="0">
                <a:latin typeface="Times New Roman" panose="02020603050405020304" pitchFamily="18" charset="0"/>
                <a:cs typeface="Times New Roman" panose="02020603050405020304" pitchFamily="18" charset="0"/>
              </a:rPr>
              <a:t>, which set wages to maximize members’ utility subject to </a:t>
            </a:r>
            <a:r>
              <a:rPr lang="en-US" sz="1600" dirty="0" smtClean="0">
                <a:latin typeface="Times New Roman" panose="02020603050405020304" pitchFamily="18" charset="0"/>
                <a:cs typeface="Times New Roman" panose="02020603050405020304" pitchFamily="18" charset="0"/>
              </a:rPr>
              <a:t>		adjustment </a:t>
            </a:r>
            <a:r>
              <a:rPr lang="en-US" sz="1600" dirty="0">
                <a:latin typeface="Times New Roman" panose="02020603050405020304" pitchFamily="18" charset="0"/>
                <a:cs typeface="Times New Roman" panose="02020603050405020304" pitchFamily="18" charset="0"/>
              </a:rPr>
              <a:t>costs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ro-RO"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in addition </a:t>
            </a:r>
            <a:r>
              <a:rPr lang="en-US" sz="1600" dirty="0">
                <a:latin typeface="Times New Roman" panose="02020603050405020304" pitchFamily="18" charset="0"/>
                <a:cs typeface="Times New Roman" panose="02020603050405020304" pitchFamily="18" charset="0"/>
              </a:rPr>
              <a:t>to entrepreneurs, there are two other producing sectors: a </a:t>
            </a:r>
            <a:r>
              <a:rPr lang="en-US" sz="1600" dirty="0" smtClean="0">
                <a:latin typeface="Times New Roman" panose="02020603050405020304" pitchFamily="18" charset="0"/>
                <a:cs typeface="Times New Roman" panose="02020603050405020304" pitchFamily="18" charset="0"/>
              </a:rPr>
              <a:t>monopolistically competitive </a:t>
            </a:r>
            <a:r>
              <a:rPr lang="en-US" sz="1600" dirty="0">
                <a:latin typeface="Times New Roman" panose="02020603050405020304" pitchFamily="18" charset="0"/>
                <a:cs typeface="Times New Roman" panose="02020603050405020304" pitchFamily="18" charset="0"/>
              </a:rPr>
              <a:t>retail sector and a </a:t>
            </a:r>
            <a:r>
              <a:rPr lang="en-US" sz="1600" dirty="0" smtClean="0">
                <a:latin typeface="Times New Roman" panose="02020603050405020304" pitchFamily="18" charset="0"/>
                <a:cs typeface="Times New Roman" panose="02020603050405020304" pitchFamily="18" charset="0"/>
              </a:rPr>
              <a:t>	capital goods </a:t>
            </a:r>
            <a:r>
              <a:rPr lang="en-US" sz="1600" dirty="0">
                <a:latin typeface="Times New Roman" panose="02020603050405020304" pitchFamily="18" charset="0"/>
                <a:cs typeface="Times New Roman" panose="02020603050405020304" pitchFamily="18" charset="0"/>
              </a:rPr>
              <a:t>producing sector. Retailers buy </a:t>
            </a:r>
            <a:r>
              <a:rPr lang="en-US" sz="1600" dirty="0" smtClean="0">
                <a:latin typeface="Times New Roman" panose="02020603050405020304" pitchFamily="18" charset="0"/>
                <a:cs typeface="Times New Roman" panose="02020603050405020304" pitchFamily="18" charset="0"/>
              </a:rPr>
              <a:t>intermediate goods from entrepreneurs </a:t>
            </a:r>
            <a:r>
              <a:rPr lang="en-US" sz="1600" dirty="0">
                <a:latin typeface="Times New Roman" panose="02020603050405020304" pitchFamily="18" charset="0"/>
                <a:cs typeface="Times New Roman" panose="02020603050405020304" pitchFamily="18" charset="0"/>
              </a:rPr>
              <a:t>in a competitive market, differentiate and </a:t>
            </a:r>
            <a:r>
              <a:rPr lang="en-US" sz="1600" dirty="0" smtClean="0">
                <a:latin typeface="Times New Roman" panose="02020603050405020304" pitchFamily="18" charset="0"/>
                <a:cs typeface="Times New Roman" panose="02020603050405020304" pitchFamily="18" charset="0"/>
              </a:rPr>
              <a:t>	price them subject </a:t>
            </a:r>
            <a:r>
              <a:rPr lang="en-US" sz="1600" dirty="0">
                <a:latin typeface="Times New Roman" panose="02020603050405020304" pitchFamily="18" charset="0"/>
                <a:cs typeface="Times New Roman" panose="02020603050405020304" pitchFamily="18" charset="0"/>
              </a:rPr>
              <a:t>to nominal rigidities. Capital goods producers are introduced so to derive </a:t>
            </a:r>
            <a:r>
              <a:rPr lang="en-US" sz="1600" dirty="0" smtClean="0">
                <a:latin typeface="Times New Roman" panose="02020603050405020304" pitchFamily="18" charset="0"/>
                <a:cs typeface="Times New Roman" panose="02020603050405020304" pitchFamily="18" charset="0"/>
              </a:rPr>
              <a:t>a market </a:t>
            </a:r>
            <a:r>
              <a:rPr lang="en-US" sz="1600" dirty="0">
                <a:latin typeface="Times New Roman" panose="02020603050405020304" pitchFamily="18" charset="0"/>
                <a:cs typeface="Times New Roman" panose="02020603050405020304" pitchFamily="18" charset="0"/>
              </a:rPr>
              <a:t>price for capital.</a:t>
            </a:r>
          </a:p>
          <a:p>
            <a:endParaRPr lang="en-US" sz="1600"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flipV="1">
            <a:off x="1408176" y="1198789"/>
            <a:ext cx="804672" cy="227680"/>
          </a:xfrm>
          <a:prstGeom prst="line">
            <a:avLst/>
          </a:prstGeom>
          <a:ln>
            <a:solidFill>
              <a:srgbClr val="A5002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08176" y="1435272"/>
            <a:ext cx="804672" cy="265181"/>
          </a:xfrm>
          <a:prstGeom prst="line">
            <a:avLst/>
          </a:prstGeom>
          <a:ln>
            <a:solidFill>
              <a:srgbClr val="A50022"/>
            </a:solidFill>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a:off x="5516273" y="1175317"/>
            <a:ext cx="274187" cy="553483"/>
          </a:xfrm>
          <a:prstGeom prst="rightBrace">
            <a:avLst/>
          </a:prstGeom>
          <a:ln w="19050">
            <a:solidFill>
              <a:srgbClr val="A5002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oogle Shape;8246;p57"/>
          <p:cNvGrpSpPr/>
          <p:nvPr/>
        </p:nvGrpSpPr>
        <p:grpSpPr>
          <a:xfrm>
            <a:off x="56557" y="1260283"/>
            <a:ext cx="350166" cy="350198"/>
            <a:chOff x="1308631" y="1507830"/>
            <a:chExt cx="350166" cy="350198"/>
          </a:xfrm>
          <a:solidFill>
            <a:srgbClr val="A50022"/>
          </a:solidFill>
        </p:grpSpPr>
        <p:sp>
          <p:nvSpPr>
            <p:cNvPr id="16"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 name="Google Shape;8246;p57"/>
          <p:cNvGrpSpPr/>
          <p:nvPr/>
        </p:nvGrpSpPr>
        <p:grpSpPr>
          <a:xfrm>
            <a:off x="56557" y="1997181"/>
            <a:ext cx="350166" cy="350198"/>
            <a:chOff x="1308631" y="1507830"/>
            <a:chExt cx="350166" cy="350198"/>
          </a:xfrm>
        </p:grpSpPr>
        <p:sp>
          <p:nvSpPr>
            <p:cNvPr id="21"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5" name="Google Shape;8246;p57"/>
          <p:cNvGrpSpPr/>
          <p:nvPr/>
        </p:nvGrpSpPr>
        <p:grpSpPr>
          <a:xfrm>
            <a:off x="61954" y="2499095"/>
            <a:ext cx="350166" cy="350198"/>
            <a:chOff x="1308631" y="1507830"/>
            <a:chExt cx="350166" cy="350198"/>
          </a:xfrm>
        </p:grpSpPr>
        <p:sp>
          <p:nvSpPr>
            <p:cNvPr id="26"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0" name="Google Shape;8246;p57"/>
          <p:cNvGrpSpPr/>
          <p:nvPr/>
        </p:nvGrpSpPr>
        <p:grpSpPr>
          <a:xfrm>
            <a:off x="55892" y="3686713"/>
            <a:ext cx="350166" cy="350198"/>
            <a:chOff x="1308631" y="1507830"/>
            <a:chExt cx="350166" cy="350198"/>
          </a:xfrm>
        </p:grpSpPr>
        <p:sp>
          <p:nvSpPr>
            <p:cNvPr id="31"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5" name="Google Shape;8246;p57"/>
          <p:cNvGrpSpPr/>
          <p:nvPr/>
        </p:nvGrpSpPr>
        <p:grpSpPr>
          <a:xfrm>
            <a:off x="55892" y="4178893"/>
            <a:ext cx="350166" cy="350198"/>
            <a:chOff x="1308631" y="1507830"/>
            <a:chExt cx="350166" cy="350198"/>
          </a:xfrm>
        </p:grpSpPr>
        <p:sp>
          <p:nvSpPr>
            <p:cNvPr id="36"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0" name="Google Shape;8246;p57"/>
          <p:cNvGrpSpPr/>
          <p:nvPr/>
        </p:nvGrpSpPr>
        <p:grpSpPr>
          <a:xfrm>
            <a:off x="55892" y="4925525"/>
            <a:ext cx="350166" cy="350198"/>
            <a:chOff x="1308631" y="1507830"/>
            <a:chExt cx="350166" cy="350198"/>
          </a:xfrm>
          <a:solidFill>
            <a:srgbClr val="A50022"/>
          </a:solidFill>
        </p:grpSpPr>
        <p:sp>
          <p:nvSpPr>
            <p:cNvPr id="41"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grp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672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1077218"/>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Gerali</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et al. (2010)   (2)</a:t>
            </a:r>
          </a:p>
          <a:p>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5</a:t>
            </a:fld>
            <a:endParaRPr lang="ro-RO"/>
          </a:p>
        </p:txBody>
      </p:sp>
      <p:sp>
        <p:nvSpPr>
          <p:cNvPr id="6" name="TextBox 5"/>
          <p:cNvSpPr txBox="1"/>
          <p:nvPr/>
        </p:nvSpPr>
        <p:spPr>
          <a:xfrm>
            <a:off x="297557" y="1075635"/>
            <a:ext cx="3117209" cy="1477328"/>
          </a:xfrm>
          <a:prstGeom prst="rect">
            <a:avLst/>
          </a:prstGeom>
          <a:noFill/>
        </p:spPr>
        <p:txBody>
          <a:bodyPr wrap="square" rtlCol="0">
            <a:spAutoFit/>
          </a:bodyPr>
          <a:lstStyle/>
          <a:p>
            <a:r>
              <a:rPr lang="ro-RO" dirty="0" smtClean="0">
                <a:cs typeface="Times New Roman" panose="02020603050405020304" pitchFamily="18" charset="0"/>
              </a:rPr>
              <a:t>Pa</a:t>
            </a:r>
            <a:r>
              <a:rPr lang="en-US" dirty="0" smtClean="0">
                <a:cs typeface="Times New Roman" panose="02020603050405020304" pitchFamily="18" charset="0"/>
              </a:rPr>
              <a:t>t</a:t>
            </a:r>
            <a:r>
              <a:rPr lang="ro-RO" dirty="0" smtClean="0">
                <a:cs typeface="Times New Roman" panose="02020603050405020304" pitchFamily="18" charset="0"/>
              </a:rPr>
              <a:t>ient Households</a:t>
            </a: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5" name="Picture 4"/>
          <p:cNvPicPr>
            <a:picLocks noChangeAspect="1"/>
          </p:cNvPicPr>
          <p:nvPr/>
        </p:nvPicPr>
        <p:blipFill>
          <a:blip r:embed="rId6"/>
          <a:stretch>
            <a:fillRect/>
          </a:stretch>
        </p:blipFill>
        <p:spPr>
          <a:xfrm>
            <a:off x="0" y="1567863"/>
            <a:ext cx="5867400" cy="752475"/>
          </a:xfrm>
          <a:prstGeom prst="rect">
            <a:avLst/>
          </a:prstGeom>
        </p:spPr>
      </p:pic>
      <p:pic>
        <p:nvPicPr>
          <p:cNvPr id="7" name="Picture 6"/>
          <p:cNvPicPr>
            <a:picLocks noChangeAspect="1"/>
          </p:cNvPicPr>
          <p:nvPr/>
        </p:nvPicPr>
        <p:blipFill>
          <a:blip r:embed="rId7"/>
          <a:stretch>
            <a:fillRect/>
          </a:stretch>
        </p:blipFill>
        <p:spPr>
          <a:xfrm>
            <a:off x="47625" y="2381909"/>
            <a:ext cx="5133975" cy="529363"/>
          </a:xfrm>
          <a:prstGeom prst="rect">
            <a:avLst/>
          </a:prstGeom>
        </p:spPr>
      </p:pic>
      <p:pic>
        <p:nvPicPr>
          <p:cNvPr id="12" name="Picture 11"/>
          <p:cNvPicPr>
            <a:picLocks noChangeAspect="1"/>
          </p:cNvPicPr>
          <p:nvPr/>
        </p:nvPicPr>
        <p:blipFill>
          <a:blip r:embed="rId8"/>
          <a:stretch>
            <a:fillRect/>
          </a:stretch>
        </p:blipFill>
        <p:spPr>
          <a:xfrm>
            <a:off x="6303606" y="1548813"/>
            <a:ext cx="5867400" cy="771525"/>
          </a:xfrm>
          <a:prstGeom prst="rect">
            <a:avLst/>
          </a:prstGeom>
        </p:spPr>
      </p:pic>
      <p:sp>
        <p:nvSpPr>
          <p:cNvPr id="45" name="TextBox 44"/>
          <p:cNvSpPr txBox="1"/>
          <p:nvPr/>
        </p:nvSpPr>
        <p:spPr>
          <a:xfrm>
            <a:off x="6338187" y="1126003"/>
            <a:ext cx="3117209" cy="1477328"/>
          </a:xfrm>
          <a:prstGeom prst="rect">
            <a:avLst/>
          </a:prstGeom>
          <a:noFill/>
        </p:spPr>
        <p:txBody>
          <a:bodyPr wrap="square" rtlCol="0">
            <a:spAutoFit/>
          </a:bodyPr>
          <a:lstStyle/>
          <a:p>
            <a:r>
              <a:rPr lang="ro-RO" dirty="0" err="1" smtClean="0">
                <a:cs typeface="Times New Roman" panose="02020603050405020304" pitchFamily="18" charset="0"/>
              </a:rPr>
              <a:t>Impatient</a:t>
            </a:r>
            <a:r>
              <a:rPr lang="ro-RO" dirty="0" smtClean="0">
                <a:cs typeface="Times New Roman" panose="02020603050405020304" pitchFamily="18" charset="0"/>
              </a:rPr>
              <a:t> </a:t>
            </a:r>
            <a:r>
              <a:rPr lang="ro-RO" dirty="0" err="1" smtClean="0">
                <a:cs typeface="Times New Roman" panose="02020603050405020304" pitchFamily="18" charset="0"/>
              </a:rPr>
              <a:t>Households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46" name="Picture 45"/>
          <p:cNvPicPr>
            <a:picLocks noChangeAspect="1"/>
          </p:cNvPicPr>
          <p:nvPr/>
        </p:nvPicPr>
        <p:blipFill>
          <a:blip r:embed="rId9"/>
          <a:stretch>
            <a:fillRect/>
          </a:stretch>
        </p:blipFill>
        <p:spPr>
          <a:xfrm>
            <a:off x="6317097" y="2374066"/>
            <a:ext cx="4293753" cy="1043826"/>
          </a:xfrm>
          <a:prstGeom prst="rect">
            <a:avLst/>
          </a:prstGeom>
        </p:spPr>
      </p:pic>
      <p:pic>
        <p:nvPicPr>
          <p:cNvPr id="47" name="Picture 46"/>
          <p:cNvPicPr>
            <a:picLocks noChangeAspect="1"/>
          </p:cNvPicPr>
          <p:nvPr/>
        </p:nvPicPr>
        <p:blipFill>
          <a:blip r:embed="rId10"/>
          <a:stretch>
            <a:fillRect/>
          </a:stretch>
        </p:blipFill>
        <p:spPr>
          <a:xfrm>
            <a:off x="136156" y="4892979"/>
            <a:ext cx="1962150" cy="619125"/>
          </a:xfrm>
          <a:prstGeom prst="rect">
            <a:avLst/>
          </a:prstGeom>
        </p:spPr>
      </p:pic>
      <p:pic>
        <p:nvPicPr>
          <p:cNvPr id="48" name="Picture 47"/>
          <p:cNvPicPr>
            <a:picLocks noChangeAspect="1"/>
          </p:cNvPicPr>
          <p:nvPr/>
        </p:nvPicPr>
        <p:blipFill>
          <a:blip r:embed="rId11"/>
          <a:stretch>
            <a:fillRect/>
          </a:stretch>
        </p:blipFill>
        <p:spPr>
          <a:xfrm>
            <a:off x="31920" y="4192426"/>
            <a:ext cx="6000750" cy="723900"/>
          </a:xfrm>
          <a:prstGeom prst="rect">
            <a:avLst/>
          </a:prstGeom>
        </p:spPr>
      </p:pic>
      <p:sp>
        <p:nvSpPr>
          <p:cNvPr id="51" name="TextBox 50"/>
          <p:cNvSpPr txBox="1"/>
          <p:nvPr/>
        </p:nvSpPr>
        <p:spPr>
          <a:xfrm>
            <a:off x="318432" y="3760145"/>
            <a:ext cx="3956394" cy="1200329"/>
          </a:xfrm>
          <a:prstGeom prst="rect">
            <a:avLst/>
          </a:prstGeom>
          <a:noFill/>
        </p:spPr>
        <p:txBody>
          <a:bodyPr wrap="square" rtlCol="0">
            <a:spAutoFit/>
          </a:bodyPr>
          <a:lstStyle/>
          <a:p>
            <a:r>
              <a:rPr lang="ro-RO" dirty="0" err="1" smtClean="0">
                <a:cs typeface="Times New Roman" panose="02020603050405020304" pitchFamily="18" charset="0"/>
              </a:rPr>
              <a:t>Wage</a:t>
            </a:r>
            <a:r>
              <a:rPr lang="ro-RO" dirty="0" smtClean="0">
                <a:cs typeface="Times New Roman" panose="02020603050405020304" pitchFamily="18" charset="0"/>
              </a:rPr>
              <a:t> </a:t>
            </a:r>
            <a:r>
              <a:rPr lang="ro-RO" dirty="0" err="1" smtClean="0">
                <a:cs typeface="Times New Roman" panose="02020603050405020304" pitchFamily="18" charset="0"/>
              </a:rPr>
              <a:t>setting</a:t>
            </a:r>
            <a:r>
              <a:rPr lang="ro-RO" dirty="0" smtClean="0">
                <a:cs typeface="Times New Roman" panose="02020603050405020304" pitchFamily="18" charset="0"/>
              </a:rPr>
              <a:t> </a:t>
            </a:r>
            <a:r>
              <a:rPr lang="ro-RO" dirty="0" err="1" smtClean="0">
                <a:cs typeface="Times New Roman" panose="02020603050405020304" pitchFamily="18" charset="0"/>
              </a:rPr>
              <a:t>by</a:t>
            </a:r>
            <a:r>
              <a:rPr lang="ro-RO" dirty="0" smtClean="0">
                <a:cs typeface="Times New Roman" panose="02020603050405020304" pitchFamily="18" charset="0"/>
              </a:rPr>
              <a:t> </a:t>
            </a:r>
            <a:r>
              <a:rPr lang="ro-RO" dirty="0" err="1" smtClean="0">
                <a:cs typeface="Times New Roman" panose="02020603050405020304" pitchFamily="18" charset="0"/>
              </a:rPr>
              <a:t>labour</a:t>
            </a:r>
            <a:r>
              <a:rPr lang="ro-RO" dirty="0" smtClean="0">
                <a:cs typeface="Times New Roman" panose="02020603050405020304" pitchFamily="18" charset="0"/>
              </a:rPr>
              <a:t> </a:t>
            </a:r>
            <a:r>
              <a:rPr lang="ro-RO" dirty="0" err="1" smtClean="0">
                <a:cs typeface="Times New Roman" panose="02020603050405020304" pitchFamily="18" charset="0"/>
              </a:rPr>
              <a:t>union</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grpSp>
        <p:nvGrpSpPr>
          <p:cNvPr id="69" name="Google Shape;8246;p57"/>
          <p:cNvGrpSpPr/>
          <p:nvPr/>
        </p:nvGrpSpPr>
        <p:grpSpPr>
          <a:xfrm>
            <a:off x="7535" y="1075635"/>
            <a:ext cx="350166" cy="350198"/>
            <a:chOff x="1308631" y="1507830"/>
            <a:chExt cx="350166" cy="350198"/>
          </a:xfrm>
        </p:grpSpPr>
        <p:sp>
          <p:nvSpPr>
            <p:cNvPr id="70"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A50022"/>
                </a:solidFill>
              </a:endParaRPr>
            </a:p>
          </p:txBody>
        </p:sp>
        <p:sp>
          <p:nvSpPr>
            <p:cNvPr id="71"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A50022"/>
                </a:solidFill>
              </a:endParaRPr>
            </a:p>
          </p:txBody>
        </p:sp>
        <p:sp>
          <p:nvSpPr>
            <p:cNvPr id="72"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A50022"/>
                </a:solidFill>
              </a:endParaRPr>
            </a:p>
          </p:txBody>
        </p:sp>
        <p:sp>
          <p:nvSpPr>
            <p:cNvPr id="73"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A50022"/>
                </a:solidFill>
              </a:endParaRPr>
            </a:p>
          </p:txBody>
        </p:sp>
      </p:grpSp>
      <p:grpSp>
        <p:nvGrpSpPr>
          <p:cNvPr id="74" name="Google Shape;8246;p57"/>
          <p:cNvGrpSpPr/>
          <p:nvPr/>
        </p:nvGrpSpPr>
        <p:grpSpPr>
          <a:xfrm>
            <a:off x="16293" y="3750393"/>
            <a:ext cx="350166" cy="350198"/>
            <a:chOff x="1308631" y="1507830"/>
            <a:chExt cx="350166" cy="350198"/>
          </a:xfrm>
        </p:grpSpPr>
        <p:sp>
          <p:nvSpPr>
            <p:cNvPr id="75"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4" name="Google Shape;8246;p57"/>
          <p:cNvGrpSpPr/>
          <p:nvPr/>
        </p:nvGrpSpPr>
        <p:grpSpPr>
          <a:xfrm>
            <a:off x="6005693" y="1154456"/>
            <a:ext cx="350166" cy="350198"/>
            <a:chOff x="1308631" y="1507830"/>
            <a:chExt cx="350166" cy="350198"/>
          </a:xfrm>
        </p:grpSpPr>
        <p:sp>
          <p:nvSpPr>
            <p:cNvPr id="85"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758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Gerali</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et al. (2010)   (3)</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6</a:t>
            </a:fld>
            <a:endParaRPr lang="ro-RO"/>
          </a:p>
        </p:txBody>
      </p:sp>
      <p:sp>
        <p:nvSpPr>
          <p:cNvPr id="6" name="TextBox 5"/>
          <p:cNvSpPr txBox="1"/>
          <p:nvPr/>
        </p:nvSpPr>
        <p:spPr>
          <a:xfrm>
            <a:off x="379694" y="1048540"/>
            <a:ext cx="3117209" cy="1477328"/>
          </a:xfrm>
          <a:prstGeom prst="rect">
            <a:avLst/>
          </a:prstGeom>
          <a:noFill/>
        </p:spPr>
        <p:txBody>
          <a:bodyPr wrap="square" rtlCol="0">
            <a:spAutoFit/>
          </a:bodyPr>
          <a:lstStyle/>
          <a:p>
            <a:r>
              <a:rPr lang="en-US" dirty="0" smtClean="0">
                <a:cs typeface="Times New Roman" panose="02020603050405020304" pitchFamily="18" charset="0"/>
              </a:rPr>
              <a:t>Entrepreneurs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sp>
        <p:nvSpPr>
          <p:cNvPr id="45" name="TextBox 44"/>
          <p:cNvSpPr txBox="1"/>
          <p:nvPr/>
        </p:nvSpPr>
        <p:spPr>
          <a:xfrm>
            <a:off x="6540110" y="1076711"/>
            <a:ext cx="3117209" cy="1200329"/>
          </a:xfrm>
          <a:prstGeom prst="rect">
            <a:avLst/>
          </a:prstGeom>
          <a:noFill/>
        </p:spPr>
        <p:txBody>
          <a:bodyPr wrap="square" rtlCol="0">
            <a:spAutoFit/>
          </a:bodyPr>
          <a:lstStyle/>
          <a:p>
            <a:r>
              <a:rPr lang="en-US" dirty="0" smtClean="0">
                <a:cs typeface="Times New Roman" panose="02020603050405020304" pitchFamily="18" charset="0"/>
              </a:rPr>
              <a:t>Capital goods producers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sp>
        <p:nvSpPr>
          <p:cNvPr id="50" name="TextBox 49"/>
          <p:cNvSpPr txBox="1"/>
          <p:nvPr/>
        </p:nvSpPr>
        <p:spPr>
          <a:xfrm>
            <a:off x="6545873" y="4985941"/>
            <a:ext cx="3956394" cy="1200329"/>
          </a:xfrm>
          <a:prstGeom prst="rect">
            <a:avLst/>
          </a:prstGeom>
          <a:noFill/>
        </p:spPr>
        <p:txBody>
          <a:bodyPr wrap="square" rtlCol="0">
            <a:spAutoFit/>
          </a:bodyPr>
          <a:lstStyle/>
          <a:p>
            <a:r>
              <a:rPr lang="en-US" dirty="0" smtClean="0">
                <a:cs typeface="Times New Roman" panose="02020603050405020304" pitchFamily="18" charset="0"/>
              </a:rPr>
              <a:t>Market clearing</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sp>
        <p:nvSpPr>
          <p:cNvPr id="51" name="TextBox 50"/>
          <p:cNvSpPr txBox="1"/>
          <p:nvPr/>
        </p:nvSpPr>
        <p:spPr>
          <a:xfrm>
            <a:off x="360932" y="3502592"/>
            <a:ext cx="3956394" cy="1200329"/>
          </a:xfrm>
          <a:prstGeom prst="rect">
            <a:avLst/>
          </a:prstGeom>
          <a:noFill/>
        </p:spPr>
        <p:txBody>
          <a:bodyPr wrap="square" rtlCol="0">
            <a:spAutoFit/>
          </a:bodyPr>
          <a:lstStyle/>
          <a:p>
            <a:r>
              <a:rPr lang="en-US" dirty="0" smtClean="0">
                <a:cs typeface="Times New Roman" panose="02020603050405020304" pitchFamily="18" charset="0"/>
              </a:rPr>
              <a:t>Intermediary goods formation</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47920" y="1567863"/>
            <a:ext cx="3124200" cy="590550"/>
          </a:xfrm>
          <a:prstGeom prst="rect">
            <a:avLst/>
          </a:prstGeom>
        </p:spPr>
      </p:pic>
      <p:pic>
        <p:nvPicPr>
          <p:cNvPr id="13" name="Picture 12"/>
          <p:cNvPicPr>
            <a:picLocks noChangeAspect="1"/>
          </p:cNvPicPr>
          <p:nvPr/>
        </p:nvPicPr>
        <p:blipFill>
          <a:blip r:embed="rId7"/>
          <a:stretch>
            <a:fillRect/>
          </a:stretch>
        </p:blipFill>
        <p:spPr>
          <a:xfrm>
            <a:off x="47625" y="2198727"/>
            <a:ext cx="5905500" cy="1123950"/>
          </a:xfrm>
          <a:prstGeom prst="rect">
            <a:avLst/>
          </a:prstGeom>
        </p:spPr>
      </p:pic>
      <p:pic>
        <p:nvPicPr>
          <p:cNvPr id="14" name="Picture 13"/>
          <p:cNvPicPr>
            <a:picLocks noChangeAspect="1"/>
          </p:cNvPicPr>
          <p:nvPr/>
        </p:nvPicPr>
        <p:blipFill>
          <a:blip r:embed="rId8"/>
          <a:stretch>
            <a:fillRect/>
          </a:stretch>
        </p:blipFill>
        <p:spPr>
          <a:xfrm>
            <a:off x="47625" y="3948584"/>
            <a:ext cx="2019300" cy="1028700"/>
          </a:xfrm>
          <a:prstGeom prst="rect">
            <a:avLst/>
          </a:prstGeom>
        </p:spPr>
      </p:pic>
      <p:pic>
        <p:nvPicPr>
          <p:cNvPr id="15" name="Picture 14"/>
          <p:cNvPicPr>
            <a:picLocks noChangeAspect="1"/>
          </p:cNvPicPr>
          <p:nvPr/>
        </p:nvPicPr>
        <p:blipFill>
          <a:blip r:embed="rId9"/>
          <a:stretch>
            <a:fillRect/>
          </a:stretch>
        </p:blipFill>
        <p:spPr>
          <a:xfrm>
            <a:off x="6498960" y="1491663"/>
            <a:ext cx="3686175" cy="742950"/>
          </a:xfrm>
          <a:prstGeom prst="rect">
            <a:avLst/>
          </a:prstGeom>
        </p:spPr>
      </p:pic>
      <p:pic>
        <p:nvPicPr>
          <p:cNvPr id="16" name="Picture 15"/>
          <p:cNvPicPr>
            <a:picLocks noChangeAspect="1"/>
          </p:cNvPicPr>
          <p:nvPr/>
        </p:nvPicPr>
        <p:blipFill>
          <a:blip r:embed="rId10"/>
          <a:stretch>
            <a:fillRect/>
          </a:stretch>
        </p:blipFill>
        <p:spPr>
          <a:xfrm>
            <a:off x="6540110" y="2378102"/>
            <a:ext cx="3343275" cy="542925"/>
          </a:xfrm>
          <a:prstGeom prst="rect">
            <a:avLst/>
          </a:prstGeom>
        </p:spPr>
      </p:pic>
      <p:pic>
        <p:nvPicPr>
          <p:cNvPr id="17" name="Picture 16"/>
          <p:cNvPicPr>
            <a:picLocks noChangeAspect="1"/>
          </p:cNvPicPr>
          <p:nvPr/>
        </p:nvPicPr>
        <p:blipFill>
          <a:blip r:embed="rId11"/>
          <a:stretch>
            <a:fillRect/>
          </a:stretch>
        </p:blipFill>
        <p:spPr>
          <a:xfrm>
            <a:off x="6465529" y="5533631"/>
            <a:ext cx="4888271" cy="616745"/>
          </a:xfrm>
          <a:prstGeom prst="rect">
            <a:avLst/>
          </a:prstGeom>
        </p:spPr>
      </p:pic>
      <p:sp>
        <p:nvSpPr>
          <p:cNvPr id="26" name="TextBox 25"/>
          <p:cNvSpPr txBox="1"/>
          <p:nvPr/>
        </p:nvSpPr>
        <p:spPr>
          <a:xfrm>
            <a:off x="6540110" y="3052324"/>
            <a:ext cx="3956394" cy="1200329"/>
          </a:xfrm>
          <a:prstGeom prst="rect">
            <a:avLst/>
          </a:prstGeom>
          <a:noFill/>
        </p:spPr>
        <p:txBody>
          <a:bodyPr wrap="square" rtlCol="0">
            <a:spAutoFit/>
          </a:bodyPr>
          <a:lstStyle/>
          <a:p>
            <a:r>
              <a:rPr lang="en-US" dirty="0" smtClean="0">
                <a:cs typeface="Times New Roman" panose="02020603050405020304" pitchFamily="18" charset="0"/>
              </a:rPr>
              <a:t>Final goods producers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18" name="Picture 17"/>
          <p:cNvPicPr>
            <a:picLocks noChangeAspect="1"/>
          </p:cNvPicPr>
          <p:nvPr/>
        </p:nvPicPr>
        <p:blipFill>
          <a:blip r:embed="rId12"/>
          <a:stretch>
            <a:fillRect/>
          </a:stretch>
        </p:blipFill>
        <p:spPr>
          <a:xfrm>
            <a:off x="6928364" y="3362564"/>
            <a:ext cx="5183765" cy="507972"/>
          </a:xfrm>
          <a:prstGeom prst="rect">
            <a:avLst/>
          </a:prstGeom>
        </p:spPr>
      </p:pic>
      <p:pic>
        <p:nvPicPr>
          <p:cNvPr id="19" name="Picture 18"/>
          <p:cNvPicPr>
            <a:picLocks noChangeAspect="1"/>
          </p:cNvPicPr>
          <p:nvPr/>
        </p:nvPicPr>
        <p:blipFill>
          <a:blip r:embed="rId13"/>
          <a:stretch>
            <a:fillRect/>
          </a:stretch>
        </p:blipFill>
        <p:spPr>
          <a:xfrm>
            <a:off x="6540110" y="3578499"/>
            <a:ext cx="317890" cy="168295"/>
          </a:xfrm>
          <a:prstGeom prst="rect">
            <a:avLst/>
          </a:prstGeom>
        </p:spPr>
      </p:pic>
      <p:pic>
        <p:nvPicPr>
          <p:cNvPr id="20" name="Picture 19"/>
          <p:cNvPicPr>
            <a:picLocks noChangeAspect="1"/>
          </p:cNvPicPr>
          <p:nvPr/>
        </p:nvPicPr>
        <p:blipFill>
          <a:blip r:embed="rId14"/>
          <a:stretch>
            <a:fillRect/>
          </a:stretch>
        </p:blipFill>
        <p:spPr>
          <a:xfrm>
            <a:off x="6579408" y="4013888"/>
            <a:ext cx="1408892" cy="291093"/>
          </a:xfrm>
          <a:prstGeom prst="rect">
            <a:avLst/>
          </a:prstGeom>
        </p:spPr>
      </p:pic>
      <p:pic>
        <p:nvPicPr>
          <p:cNvPr id="30" name="Picture 29"/>
          <p:cNvPicPr>
            <a:picLocks noChangeAspect="1"/>
          </p:cNvPicPr>
          <p:nvPr/>
        </p:nvPicPr>
        <p:blipFill>
          <a:blip r:embed="rId15"/>
          <a:stretch>
            <a:fillRect/>
          </a:stretch>
        </p:blipFill>
        <p:spPr>
          <a:xfrm>
            <a:off x="47625" y="5586106"/>
            <a:ext cx="5391150" cy="566528"/>
          </a:xfrm>
          <a:prstGeom prst="rect">
            <a:avLst/>
          </a:prstGeom>
        </p:spPr>
      </p:pic>
      <p:sp>
        <p:nvSpPr>
          <p:cNvPr id="31" name="TextBox 30"/>
          <p:cNvSpPr txBox="1"/>
          <p:nvPr/>
        </p:nvSpPr>
        <p:spPr>
          <a:xfrm>
            <a:off x="373399" y="5229438"/>
            <a:ext cx="3956394" cy="1200329"/>
          </a:xfrm>
          <a:prstGeom prst="rect">
            <a:avLst/>
          </a:prstGeom>
          <a:noFill/>
        </p:spPr>
        <p:txBody>
          <a:bodyPr wrap="square" rtlCol="0">
            <a:spAutoFit/>
          </a:bodyPr>
          <a:lstStyle/>
          <a:p>
            <a:r>
              <a:rPr lang="en-US" dirty="0" smtClean="0">
                <a:cs typeface="Times New Roman" panose="02020603050405020304" pitchFamily="18" charset="0"/>
              </a:rPr>
              <a:t>Monetary policy</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grpSp>
        <p:nvGrpSpPr>
          <p:cNvPr id="32" name="Google Shape;8246;p57"/>
          <p:cNvGrpSpPr/>
          <p:nvPr/>
        </p:nvGrpSpPr>
        <p:grpSpPr>
          <a:xfrm>
            <a:off x="33449" y="5250212"/>
            <a:ext cx="350166" cy="350198"/>
            <a:chOff x="1308631" y="1507830"/>
            <a:chExt cx="350166" cy="350198"/>
          </a:xfrm>
        </p:grpSpPr>
        <p:sp>
          <p:nvSpPr>
            <p:cNvPr id="33"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7" name="Google Shape;8246;p57"/>
          <p:cNvGrpSpPr/>
          <p:nvPr/>
        </p:nvGrpSpPr>
        <p:grpSpPr>
          <a:xfrm>
            <a:off x="6248004" y="4992528"/>
            <a:ext cx="350166" cy="350198"/>
            <a:chOff x="1308631" y="1507830"/>
            <a:chExt cx="350166" cy="350198"/>
          </a:xfrm>
        </p:grpSpPr>
        <p:sp>
          <p:nvSpPr>
            <p:cNvPr id="38"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8246;p57"/>
          <p:cNvGrpSpPr/>
          <p:nvPr/>
        </p:nvGrpSpPr>
        <p:grpSpPr>
          <a:xfrm>
            <a:off x="6248004" y="3079193"/>
            <a:ext cx="350166" cy="350198"/>
            <a:chOff x="1308631" y="1507830"/>
            <a:chExt cx="350166" cy="350198"/>
          </a:xfrm>
        </p:grpSpPr>
        <p:sp>
          <p:nvSpPr>
            <p:cNvPr id="43"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8246;p57"/>
          <p:cNvGrpSpPr/>
          <p:nvPr/>
        </p:nvGrpSpPr>
        <p:grpSpPr>
          <a:xfrm>
            <a:off x="6229242" y="1106549"/>
            <a:ext cx="350166" cy="350198"/>
            <a:chOff x="1308631" y="1507830"/>
            <a:chExt cx="350166" cy="350198"/>
          </a:xfrm>
        </p:grpSpPr>
        <p:sp>
          <p:nvSpPr>
            <p:cNvPr id="56"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0" name="Google Shape;8246;p57"/>
          <p:cNvGrpSpPr/>
          <p:nvPr/>
        </p:nvGrpSpPr>
        <p:grpSpPr>
          <a:xfrm>
            <a:off x="29196" y="3499122"/>
            <a:ext cx="350166" cy="350198"/>
            <a:chOff x="1308631" y="1507830"/>
            <a:chExt cx="350166" cy="350198"/>
          </a:xfrm>
        </p:grpSpPr>
        <p:sp>
          <p:nvSpPr>
            <p:cNvPr id="61"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5" name="Google Shape;8246;p57"/>
          <p:cNvGrpSpPr/>
          <p:nvPr/>
        </p:nvGrpSpPr>
        <p:grpSpPr>
          <a:xfrm>
            <a:off x="10766" y="1068449"/>
            <a:ext cx="350166" cy="350198"/>
            <a:chOff x="1308631" y="1507830"/>
            <a:chExt cx="350166" cy="350198"/>
          </a:xfrm>
        </p:grpSpPr>
        <p:sp>
          <p:nvSpPr>
            <p:cNvPr id="66"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196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Gerali</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et al. (2010)   (4)</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a:xfrm>
            <a:off x="8619836" y="6356350"/>
            <a:ext cx="2743200" cy="365125"/>
          </a:xfrm>
        </p:spPr>
        <p:txBody>
          <a:bodyPr/>
          <a:lstStyle/>
          <a:p>
            <a:fld id="{F085C319-2A17-464C-9235-2DDF74D28312}" type="slidenum">
              <a:rPr lang="ro-RO" smtClean="0"/>
              <a:t>7</a:t>
            </a:fld>
            <a:endParaRPr lang="ro-RO"/>
          </a:p>
        </p:txBody>
      </p:sp>
      <p:sp>
        <p:nvSpPr>
          <p:cNvPr id="6" name="TextBox 5"/>
          <p:cNvSpPr txBox="1"/>
          <p:nvPr/>
        </p:nvSpPr>
        <p:spPr>
          <a:xfrm>
            <a:off x="388947" y="1041029"/>
            <a:ext cx="3117209" cy="1477328"/>
          </a:xfrm>
          <a:prstGeom prst="rect">
            <a:avLst/>
          </a:prstGeom>
          <a:noFill/>
        </p:spPr>
        <p:txBody>
          <a:bodyPr wrap="square" rtlCol="0">
            <a:spAutoFit/>
          </a:bodyPr>
          <a:lstStyle/>
          <a:p>
            <a:r>
              <a:rPr lang="en-US" dirty="0" smtClean="0">
                <a:cs typeface="Times New Roman" panose="02020603050405020304" pitchFamily="18" charset="0"/>
              </a:rPr>
              <a:t>Loans and deposit demand</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sp>
        <p:nvSpPr>
          <p:cNvPr id="45" name="TextBox 44"/>
          <p:cNvSpPr txBox="1"/>
          <p:nvPr/>
        </p:nvSpPr>
        <p:spPr>
          <a:xfrm>
            <a:off x="6844938" y="1076711"/>
            <a:ext cx="3117209" cy="1200329"/>
          </a:xfrm>
          <a:prstGeom prst="rect">
            <a:avLst/>
          </a:prstGeom>
          <a:noFill/>
        </p:spPr>
        <p:txBody>
          <a:bodyPr wrap="square" rtlCol="0">
            <a:spAutoFit/>
          </a:bodyPr>
          <a:lstStyle/>
          <a:p>
            <a:r>
              <a:rPr lang="en-US" dirty="0" smtClean="0">
                <a:cs typeface="Times New Roman" panose="02020603050405020304" pitchFamily="18" charset="0"/>
              </a:rPr>
              <a:t>Credit Branch</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sp>
        <p:nvSpPr>
          <p:cNvPr id="50" name="TextBox 49"/>
          <p:cNvSpPr txBox="1"/>
          <p:nvPr/>
        </p:nvSpPr>
        <p:spPr>
          <a:xfrm>
            <a:off x="6905218" y="3814126"/>
            <a:ext cx="3956394" cy="1200329"/>
          </a:xfrm>
          <a:prstGeom prst="rect">
            <a:avLst/>
          </a:prstGeom>
          <a:noFill/>
        </p:spPr>
        <p:txBody>
          <a:bodyPr wrap="square" rtlCol="0">
            <a:spAutoFit/>
          </a:bodyPr>
          <a:lstStyle/>
          <a:p>
            <a:r>
              <a:rPr lang="en-US" dirty="0" smtClean="0">
                <a:cs typeface="Times New Roman" panose="02020603050405020304" pitchFamily="18" charset="0"/>
              </a:rPr>
              <a:t>Deposit branch</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sp>
        <p:nvSpPr>
          <p:cNvPr id="51" name="TextBox 50"/>
          <p:cNvSpPr txBox="1"/>
          <p:nvPr/>
        </p:nvSpPr>
        <p:spPr>
          <a:xfrm>
            <a:off x="386373" y="2486448"/>
            <a:ext cx="3956394" cy="1200329"/>
          </a:xfrm>
          <a:prstGeom prst="rect">
            <a:avLst/>
          </a:prstGeom>
          <a:noFill/>
        </p:spPr>
        <p:txBody>
          <a:bodyPr wrap="square" rtlCol="0">
            <a:spAutoFit/>
          </a:bodyPr>
          <a:lstStyle/>
          <a:p>
            <a:r>
              <a:rPr lang="en-US" dirty="0" smtClean="0">
                <a:cs typeface="Times New Roman" panose="02020603050405020304" pitchFamily="18" charset="0"/>
              </a:rPr>
              <a:t>Wholesale branch</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5" name="Picture 4"/>
          <p:cNvPicPr>
            <a:picLocks noChangeAspect="1"/>
          </p:cNvPicPr>
          <p:nvPr/>
        </p:nvPicPr>
        <p:blipFill>
          <a:blip r:embed="rId6"/>
          <a:stretch>
            <a:fillRect/>
          </a:stretch>
        </p:blipFill>
        <p:spPr>
          <a:xfrm>
            <a:off x="0" y="1407360"/>
            <a:ext cx="5943600" cy="647700"/>
          </a:xfrm>
          <a:prstGeom prst="rect">
            <a:avLst/>
          </a:prstGeom>
        </p:spPr>
      </p:pic>
      <p:pic>
        <p:nvPicPr>
          <p:cNvPr id="7" name="Picture 6"/>
          <p:cNvPicPr>
            <a:picLocks noChangeAspect="1"/>
          </p:cNvPicPr>
          <p:nvPr/>
        </p:nvPicPr>
        <p:blipFill>
          <a:blip r:embed="rId7"/>
          <a:stretch>
            <a:fillRect/>
          </a:stretch>
        </p:blipFill>
        <p:spPr>
          <a:xfrm>
            <a:off x="57150" y="2947725"/>
            <a:ext cx="5829300" cy="647700"/>
          </a:xfrm>
          <a:prstGeom prst="rect">
            <a:avLst/>
          </a:prstGeom>
        </p:spPr>
      </p:pic>
      <p:pic>
        <p:nvPicPr>
          <p:cNvPr id="8" name="Picture 7"/>
          <p:cNvPicPr>
            <a:picLocks noChangeAspect="1"/>
          </p:cNvPicPr>
          <p:nvPr/>
        </p:nvPicPr>
        <p:blipFill>
          <a:blip r:embed="rId8"/>
          <a:stretch>
            <a:fillRect/>
          </a:stretch>
        </p:blipFill>
        <p:spPr>
          <a:xfrm>
            <a:off x="171450" y="3703405"/>
            <a:ext cx="1162050" cy="438150"/>
          </a:xfrm>
          <a:prstGeom prst="rect">
            <a:avLst/>
          </a:prstGeom>
        </p:spPr>
      </p:pic>
      <p:pic>
        <p:nvPicPr>
          <p:cNvPr id="13" name="Picture 12"/>
          <p:cNvPicPr>
            <a:picLocks noChangeAspect="1"/>
          </p:cNvPicPr>
          <p:nvPr/>
        </p:nvPicPr>
        <p:blipFill>
          <a:blip r:embed="rId9"/>
          <a:stretch>
            <a:fillRect/>
          </a:stretch>
        </p:blipFill>
        <p:spPr>
          <a:xfrm>
            <a:off x="57150" y="4071998"/>
            <a:ext cx="3470406" cy="673667"/>
          </a:xfrm>
          <a:prstGeom prst="rect">
            <a:avLst/>
          </a:prstGeom>
        </p:spPr>
      </p:pic>
      <p:pic>
        <p:nvPicPr>
          <p:cNvPr id="14" name="Picture 13"/>
          <p:cNvPicPr>
            <a:picLocks noChangeAspect="1"/>
          </p:cNvPicPr>
          <p:nvPr/>
        </p:nvPicPr>
        <p:blipFill>
          <a:blip r:embed="rId10"/>
          <a:stretch>
            <a:fillRect/>
          </a:stretch>
        </p:blipFill>
        <p:spPr>
          <a:xfrm>
            <a:off x="84221" y="4745665"/>
            <a:ext cx="3225940" cy="593731"/>
          </a:xfrm>
          <a:prstGeom prst="rect">
            <a:avLst/>
          </a:prstGeom>
        </p:spPr>
      </p:pic>
      <p:pic>
        <p:nvPicPr>
          <p:cNvPr id="15" name="Picture 14"/>
          <p:cNvPicPr>
            <a:picLocks noChangeAspect="1"/>
          </p:cNvPicPr>
          <p:nvPr/>
        </p:nvPicPr>
        <p:blipFill>
          <a:blip r:embed="rId11"/>
          <a:stretch>
            <a:fillRect/>
          </a:stretch>
        </p:blipFill>
        <p:spPr>
          <a:xfrm>
            <a:off x="6187579" y="1499590"/>
            <a:ext cx="5924550" cy="1162050"/>
          </a:xfrm>
          <a:prstGeom prst="rect">
            <a:avLst/>
          </a:prstGeom>
        </p:spPr>
      </p:pic>
      <p:pic>
        <p:nvPicPr>
          <p:cNvPr id="16" name="Picture 15"/>
          <p:cNvPicPr>
            <a:picLocks noChangeAspect="1"/>
          </p:cNvPicPr>
          <p:nvPr/>
        </p:nvPicPr>
        <p:blipFill>
          <a:blip r:embed="rId12"/>
          <a:stretch>
            <a:fillRect/>
          </a:stretch>
        </p:blipFill>
        <p:spPr>
          <a:xfrm>
            <a:off x="6867525" y="2754660"/>
            <a:ext cx="1743075" cy="295275"/>
          </a:xfrm>
          <a:prstGeom prst="rect">
            <a:avLst/>
          </a:prstGeom>
        </p:spPr>
      </p:pic>
      <p:pic>
        <p:nvPicPr>
          <p:cNvPr id="17" name="Picture 16"/>
          <p:cNvPicPr>
            <a:picLocks noChangeAspect="1"/>
          </p:cNvPicPr>
          <p:nvPr/>
        </p:nvPicPr>
        <p:blipFill>
          <a:blip r:embed="rId13"/>
          <a:stretch>
            <a:fillRect/>
          </a:stretch>
        </p:blipFill>
        <p:spPr>
          <a:xfrm>
            <a:off x="6368716" y="3086613"/>
            <a:ext cx="5823284" cy="674078"/>
          </a:xfrm>
          <a:prstGeom prst="rect">
            <a:avLst/>
          </a:prstGeom>
        </p:spPr>
      </p:pic>
      <p:pic>
        <p:nvPicPr>
          <p:cNvPr id="18" name="Picture 17"/>
          <p:cNvPicPr>
            <a:picLocks noChangeAspect="1"/>
          </p:cNvPicPr>
          <p:nvPr/>
        </p:nvPicPr>
        <p:blipFill>
          <a:blip r:embed="rId14"/>
          <a:stretch>
            <a:fillRect/>
          </a:stretch>
        </p:blipFill>
        <p:spPr>
          <a:xfrm>
            <a:off x="6873379" y="4244935"/>
            <a:ext cx="4552950" cy="619125"/>
          </a:xfrm>
          <a:prstGeom prst="rect">
            <a:avLst/>
          </a:prstGeom>
        </p:spPr>
      </p:pic>
      <p:pic>
        <p:nvPicPr>
          <p:cNvPr id="19" name="Picture 18"/>
          <p:cNvPicPr>
            <a:picLocks noChangeAspect="1"/>
          </p:cNvPicPr>
          <p:nvPr/>
        </p:nvPicPr>
        <p:blipFill>
          <a:blip r:embed="rId15"/>
          <a:stretch>
            <a:fillRect/>
          </a:stretch>
        </p:blipFill>
        <p:spPr>
          <a:xfrm>
            <a:off x="6873379" y="4920252"/>
            <a:ext cx="1143000" cy="295275"/>
          </a:xfrm>
          <a:prstGeom prst="rect">
            <a:avLst/>
          </a:prstGeom>
        </p:spPr>
      </p:pic>
      <p:pic>
        <p:nvPicPr>
          <p:cNvPr id="20" name="Picture 19"/>
          <p:cNvPicPr>
            <a:picLocks noChangeAspect="1"/>
          </p:cNvPicPr>
          <p:nvPr/>
        </p:nvPicPr>
        <p:blipFill>
          <a:blip r:embed="rId16"/>
          <a:stretch>
            <a:fillRect/>
          </a:stretch>
        </p:blipFill>
        <p:spPr>
          <a:xfrm>
            <a:off x="6295618" y="5196926"/>
            <a:ext cx="5867400" cy="657225"/>
          </a:xfrm>
          <a:prstGeom prst="rect">
            <a:avLst/>
          </a:prstGeom>
        </p:spPr>
      </p:pic>
      <p:sp>
        <p:nvSpPr>
          <p:cNvPr id="25" name="TextBox 24"/>
          <p:cNvSpPr txBox="1"/>
          <p:nvPr/>
        </p:nvSpPr>
        <p:spPr>
          <a:xfrm>
            <a:off x="343946" y="5647526"/>
            <a:ext cx="3956394" cy="1200329"/>
          </a:xfrm>
          <a:prstGeom prst="rect">
            <a:avLst/>
          </a:prstGeom>
          <a:noFill/>
        </p:spPr>
        <p:txBody>
          <a:bodyPr wrap="square" rtlCol="0">
            <a:spAutoFit/>
          </a:bodyPr>
          <a:lstStyle/>
          <a:p>
            <a:r>
              <a:rPr lang="en-US" dirty="0" smtClean="0">
                <a:cs typeface="Times New Roman" panose="02020603050405020304" pitchFamily="18" charset="0"/>
              </a:rPr>
              <a:t>Overall bank profits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22" name="Picture 21"/>
          <p:cNvPicPr>
            <a:picLocks noChangeAspect="1"/>
          </p:cNvPicPr>
          <p:nvPr/>
        </p:nvPicPr>
        <p:blipFill>
          <a:blip r:embed="rId17"/>
          <a:stretch>
            <a:fillRect/>
          </a:stretch>
        </p:blipFill>
        <p:spPr>
          <a:xfrm>
            <a:off x="84221" y="6119171"/>
            <a:ext cx="4743450" cy="590550"/>
          </a:xfrm>
          <a:prstGeom prst="rect">
            <a:avLst/>
          </a:prstGeom>
        </p:spPr>
      </p:pic>
      <p:grpSp>
        <p:nvGrpSpPr>
          <p:cNvPr id="27" name="Google Shape;8246;p57"/>
          <p:cNvGrpSpPr/>
          <p:nvPr/>
        </p:nvGrpSpPr>
        <p:grpSpPr>
          <a:xfrm>
            <a:off x="37704" y="1049917"/>
            <a:ext cx="350166" cy="350198"/>
            <a:chOff x="1308631" y="1507830"/>
            <a:chExt cx="350166" cy="350198"/>
          </a:xfrm>
        </p:grpSpPr>
        <p:sp>
          <p:nvSpPr>
            <p:cNvPr id="28"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8246;p57"/>
          <p:cNvGrpSpPr/>
          <p:nvPr/>
        </p:nvGrpSpPr>
        <p:grpSpPr>
          <a:xfrm>
            <a:off x="6571566" y="3821381"/>
            <a:ext cx="350166" cy="350198"/>
            <a:chOff x="1308631" y="1507830"/>
            <a:chExt cx="350166" cy="350198"/>
          </a:xfrm>
        </p:grpSpPr>
        <p:sp>
          <p:nvSpPr>
            <p:cNvPr id="33"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7" name="Google Shape;8246;p57"/>
          <p:cNvGrpSpPr/>
          <p:nvPr/>
        </p:nvGrpSpPr>
        <p:grpSpPr>
          <a:xfrm>
            <a:off x="6523213" y="1131133"/>
            <a:ext cx="350166" cy="350198"/>
            <a:chOff x="1308631" y="1507830"/>
            <a:chExt cx="350166" cy="350198"/>
          </a:xfrm>
        </p:grpSpPr>
        <p:sp>
          <p:nvSpPr>
            <p:cNvPr id="38"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8246;p57"/>
          <p:cNvGrpSpPr/>
          <p:nvPr/>
        </p:nvGrpSpPr>
        <p:grpSpPr>
          <a:xfrm>
            <a:off x="15711" y="5630839"/>
            <a:ext cx="350166" cy="350198"/>
            <a:chOff x="1308631" y="1507830"/>
            <a:chExt cx="350166" cy="350198"/>
          </a:xfrm>
        </p:grpSpPr>
        <p:sp>
          <p:nvSpPr>
            <p:cNvPr id="43"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8" name="Google Shape;8246;p57"/>
          <p:cNvGrpSpPr/>
          <p:nvPr/>
        </p:nvGrpSpPr>
        <p:grpSpPr>
          <a:xfrm>
            <a:off x="37704" y="2506802"/>
            <a:ext cx="350166" cy="350198"/>
            <a:chOff x="1308631" y="1507830"/>
            <a:chExt cx="350166" cy="350198"/>
          </a:xfrm>
        </p:grpSpPr>
        <p:sp>
          <p:nvSpPr>
            <p:cNvPr id="49"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Oval 11"/>
          <p:cNvSpPr/>
          <p:nvPr/>
        </p:nvSpPr>
        <p:spPr>
          <a:xfrm>
            <a:off x="5366327" y="3086613"/>
            <a:ext cx="184728" cy="3216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400528" y="4892992"/>
            <a:ext cx="184728" cy="3216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527555" y="6217307"/>
            <a:ext cx="203935" cy="3959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74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Gerali</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et al. (2010)   (</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5</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8</a:t>
            </a:fld>
            <a:endParaRPr lang="ro-RO"/>
          </a:p>
        </p:txBody>
      </p:sp>
      <p:sp>
        <p:nvSpPr>
          <p:cNvPr id="6" name="TextBox 5"/>
          <p:cNvSpPr txBox="1"/>
          <p:nvPr/>
        </p:nvSpPr>
        <p:spPr>
          <a:xfrm>
            <a:off x="534831" y="1129673"/>
            <a:ext cx="3117209" cy="1477328"/>
          </a:xfrm>
          <a:prstGeom prst="rect">
            <a:avLst/>
          </a:prstGeom>
          <a:noFill/>
        </p:spPr>
        <p:txBody>
          <a:bodyPr wrap="square" rtlCol="0">
            <a:spAutoFit/>
          </a:bodyPr>
          <a:lstStyle/>
          <a:p>
            <a:r>
              <a:rPr lang="en-US" dirty="0" smtClean="0">
                <a:cs typeface="Times New Roman" panose="02020603050405020304" pitchFamily="18" charset="0"/>
              </a:rPr>
              <a:t>Calibrated parameters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7" name="Picture 6"/>
          <p:cNvPicPr>
            <a:picLocks noChangeAspect="1"/>
          </p:cNvPicPr>
          <p:nvPr/>
        </p:nvPicPr>
        <p:blipFill>
          <a:blip r:embed="rId6"/>
          <a:stretch>
            <a:fillRect/>
          </a:stretch>
        </p:blipFill>
        <p:spPr>
          <a:xfrm>
            <a:off x="549631" y="1494798"/>
            <a:ext cx="8060969" cy="4861552"/>
          </a:xfrm>
          <a:prstGeom prst="rect">
            <a:avLst/>
          </a:prstGeom>
        </p:spPr>
      </p:pic>
      <p:grpSp>
        <p:nvGrpSpPr>
          <p:cNvPr id="15" name="Google Shape;8246;p57"/>
          <p:cNvGrpSpPr/>
          <p:nvPr/>
        </p:nvGrpSpPr>
        <p:grpSpPr>
          <a:xfrm>
            <a:off x="199465" y="1129673"/>
            <a:ext cx="350166" cy="350198"/>
            <a:chOff x="1308631" y="1507830"/>
            <a:chExt cx="350166" cy="350198"/>
          </a:xfrm>
        </p:grpSpPr>
        <p:sp>
          <p:nvSpPr>
            <p:cNvPr id="16"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 name="TextBox 4"/>
          <p:cNvSpPr txBox="1"/>
          <p:nvPr/>
        </p:nvSpPr>
        <p:spPr>
          <a:xfrm>
            <a:off x="9175271" y="1868337"/>
            <a:ext cx="3047540" cy="338554"/>
          </a:xfrm>
          <a:prstGeom prst="rect">
            <a:avLst/>
          </a:prstGeom>
          <a:noFill/>
        </p:spPr>
        <p:txBody>
          <a:bodyPr wrap="square" rtlCol="0">
            <a:spAutoFit/>
          </a:bodyPr>
          <a:lstStyle/>
          <a:p>
            <a:r>
              <a:rPr lang="en-US" sz="1600" dirty="0" smtClean="0"/>
              <a:t>0.9963 (Copaciu et al. 2015)</a:t>
            </a:r>
            <a:endParaRPr lang="en-US" sz="1600" dirty="0"/>
          </a:p>
        </p:txBody>
      </p:sp>
      <p:sp>
        <p:nvSpPr>
          <p:cNvPr id="20" name="TextBox 19"/>
          <p:cNvSpPr txBox="1"/>
          <p:nvPr/>
        </p:nvSpPr>
        <p:spPr>
          <a:xfrm>
            <a:off x="9175271" y="2437724"/>
            <a:ext cx="3047540" cy="338554"/>
          </a:xfrm>
          <a:prstGeom prst="rect">
            <a:avLst/>
          </a:prstGeom>
          <a:noFill/>
        </p:spPr>
        <p:txBody>
          <a:bodyPr wrap="square" rtlCol="0">
            <a:spAutoFit/>
          </a:bodyPr>
          <a:lstStyle/>
          <a:p>
            <a:r>
              <a:rPr lang="en-US" sz="1600" dirty="0" smtClean="0"/>
              <a:t>7.822 (Copaciu et al. 2015)</a:t>
            </a:r>
            <a:endParaRPr lang="en-US" sz="1600" dirty="0"/>
          </a:p>
        </p:txBody>
      </p:sp>
      <p:sp>
        <p:nvSpPr>
          <p:cNvPr id="21" name="TextBox 20"/>
          <p:cNvSpPr txBox="1"/>
          <p:nvPr/>
        </p:nvSpPr>
        <p:spPr>
          <a:xfrm>
            <a:off x="9175271" y="2989414"/>
            <a:ext cx="3047540" cy="338554"/>
          </a:xfrm>
          <a:prstGeom prst="rect">
            <a:avLst/>
          </a:prstGeom>
          <a:noFill/>
        </p:spPr>
        <p:txBody>
          <a:bodyPr wrap="square" rtlCol="0">
            <a:spAutoFit/>
          </a:bodyPr>
          <a:lstStyle/>
          <a:p>
            <a:r>
              <a:rPr lang="en-US" sz="1600" dirty="0" smtClean="0"/>
              <a:t>0.55 (Copaciu et al. 2015)</a:t>
            </a:r>
            <a:endParaRPr lang="en-US" sz="1600" dirty="0"/>
          </a:p>
        </p:txBody>
      </p:sp>
      <p:sp>
        <p:nvSpPr>
          <p:cNvPr id="22" name="TextBox 21"/>
          <p:cNvSpPr txBox="1"/>
          <p:nvPr/>
        </p:nvSpPr>
        <p:spPr>
          <a:xfrm>
            <a:off x="9178831" y="3265465"/>
            <a:ext cx="3047540" cy="338554"/>
          </a:xfrm>
          <a:prstGeom prst="rect">
            <a:avLst/>
          </a:prstGeom>
          <a:noFill/>
        </p:spPr>
        <p:txBody>
          <a:bodyPr wrap="square" rtlCol="0">
            <a:spAutoFit/>
          </a:bodyPr>
          <a:lstStyle/>
          <a:p>
            <a:r>
              <a:rPr lang="en-US" sz="1600" dirty="0" smtClean="0"/>
              <a:t>0.049 (Copaciu et al. 2015)</a:t>
            </a:r>
            <a:endParaRPr lang="en-US" sz="1600" dirty="0"/>
          </a:p>
        </p:txBody>
      </p:sp>
      <p:sp>
        <p:nvSpPr>
          <p:cNvPr id="23" name="TextBox 22"/>
          <p:cNvSpPr txBox="1"/>
          <p:nvPr/>
        </p:nvSpPr>
        <p:spPr>
          <a:xfrm>
            <a:off x="9201985" y="4056214"/>
            <a:ext cx="3047540" cy="338554"/>
          </a:xfrm>
          <a:prstGeom prst="rect">
            <a:avLst/>
          </a:prstGeom>
          <a:noFill/>
        </p:spPr>
        <p:txBody>
          <a:bodyPr wrap="square" rtlCol="0">
            <a:spAutoFit/>
          </a:bodyPr>
          <a:lstStyle/>
          <a:p>
            <a:r>
              <a:rPr lang="en-US" sz="1600" dirty="0" smtClean="0"/>
              <a:t>0.71 (NBR FSR 2022)</a:t>
            </a:r>
            <a:endParaRPr lang="en-US" sz="1600" dirty="0"/>
          </a:p>
        </p:txBody>
      </p:sp>
      <mc:AlternateContent xmlns:mc="http://schemas.openxmlformats.org/markup-compatibility/2006" xmlns:a14="http://schemas.microsoft.com/office/drawing/2010/main">
        <mc:Choice Requires="a14">
          <p:sp>
            <p:nvSpPr>
              <p:cNvPr id="24" name="TextBox 23"/>
              <p:cNvSpPr txBox="1"/>
              <p:nvPr/>
            </p:nvSpPr>
            <p:spPr>
              <a:xfrm>
                <a:off x="9237306" y="4406228"/>
                <a:ext cx="3047540" cy="338554"/>
              </a:xfrm>
              <a:prstGeom prst="rect">
                <a:avLst/>
              </a:prstGeom>
              <a:noFill/>
            </p:spPr>
            <p:txBody>
              <a:bodyPr wrap="square" rtlCol="0">
                <a:spAutoFit/>
              </a:bodyPr>
              <a:lstStyle/>
              <a:p>
                <a14:m>
                  <m:oMath xmlns:m="http://schemas.openxmlformats.org/officeDocument/2006/math">
                    <m:sSup>
                      <m:sSupPr>
                        <m:ctrlPr>
                          <a:rPr lang="en-US" sz="1600" i="1">
                            <a:latin typeface="Cambria Math" panose="02040503050406030204" pitchFamily="18" charset="0"/>
                          </a:rPr>
                        </m:ctrlPr>
                      </m:sSupPr>
                      <m:e>
                        <m:r>
                          <m:rPr>
                            <m:sty m:val="p"/>
                          </m:rPr>
                          <a:rPr lang="el-GR" sz="1600" i="1">
                            <a:latin typeface="Cambria Math" panose="02040503050406030204" pitchFamily="18" charset="0"/>
                          </a:rPr>
                          <m:t>ν</m:t>
                        </m:r>
                      </m:e>
                      <m:sup>
                        <m:r>
                          <a:rPr lang="en-US" sz="1600" i="1">
                            <a:latin typeface="Cambria Math" panose="02040503050406030204" pitchFamily="18" charset="0"/>
                          </a:rPr>
                          <m:t>𝑠𝑠</m:t>
                        </m:r>
                      </m:sup>
                    </m:sSup>
                  </m:oMath>
                </a14:m>
                <a:r>
                  <a:rPr lang="en-US" sz="1600" dirty="0" smtClean="0"/>
                  <a:t> = 0.16</a:t>
                </a:r>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237306" y="4406228"/>
                <a:ext cx="3047540" cy="338554"/>
              </a:xfrm>
              <a:prstGeom prst="rect">
                <a:avLst/>
              </a:prstGeom>
              <a:blipFill>
                <a:blip r:embed="rId7"/>
                <a:stretch>
                  <a:fillRect t="-5455" b="-23636"/>
                </a:stretch>
              </a:blipFill>
            </p:spPr>
            <p:txBody>
              <a:bodyPr/>
              <a:lstStyle/>
              <a:p>
                <a:r>
                  <a:rPr lang="en-US">
                    <a:noFill/>
                  </a:rPr>
                  <a:t> </a:t>
                </a:r>
              </a:p>
            </p:txBody>
          </p:sp>
        </mc:Fallback>
      </mc:AlternateContent>
      <p:sp>
        <p:nvSpPr>
          <p:cNvPr id="25" name="TextBox 24"/>
          <p:cNvSpPr txBox="1"/>
          <p:nvPr/>
        </p:nvSpPr>
        <p:spPr>
          <a:xfrm>
            <a:off x="9095470" y="4712110"/>
            <a:ext cx="3260569" cy="338554"/>
          </a:xfrm>
          <a:prstGeom prst="rect">
            <a:avLst/>
          </a:prstGeom>
          <a:noFill/>
        </p:spPr>
        <p:txBody>
          <a:bodyPr wrap="square" rtlCol="0">
            <a:spAutoFit/>
          </a:bodyPr>
          <a:lstStyle/>
          <a:p>
            <a:r>
              <a:rPr lang="en-US" sz="1600" dirty="0" smtClean="0"/>
              <a:t> -0,5767(NBR data on interest rates)</a:t>
            </a:r>
            <a:endParaRPr lang="en-US" sz="1600" dirty="0"/>
          </a:p>
        </p:txBody>
      </p:sp>
      <p:sp>
        <p:nvSpPr>
          <p:cNvPr id="28" name="TextBox 27"/>
          <p:cNvSpPr txBox="1"/>
          <p:nvPr/>
        </p:nvSpPr>
        <p:spPr>
          <a:xfrm>
            <a:off x="9333255" y="5610709"/>
            <a:ext cx="3047540" cy="338554"/>
          </a:xfrm>
          <a:prstGeom prst="rect">
            <a:avLst/>
          </a:prstGeom>
          <a:noFill/>
        </p:spPr>
        <p:txBody>
          <a:bodyPr wrap="square" rtlCol="0">
            <a:spAutoFit/>
          </a:bodyPr>
          <a:lstStyle/>
          <a:p>
            <a:r>
              <a:rPr lang="en-US" sz="1600" dirty="0" smtClean="0"/>
              <a:t>0.1213 (recalculation)</a:t>
            </a:r>
            <a:endParaRPr lang="en-US" sz="1600" dirty="0"/>
          </a:p>
        </p:txBody>
      </p:sp>
      <p:sp>
        <p:nvSpPr>
          <p:cNvPr id="31" name="TextBox 30"/>
          <p:cNvSpPr txBox="1"/>
          <p:nvPr/>
        </p:nvSpPr>
        <p:spPr>
          <a:xfrm>
            <a:off x="9178831" y="2663591"/>
            <a:ext cx="3047540" cy="338554"/>
          </a:xfrm>
          <a:prstGeom prst="rect">
            <a:avLst/>
          </a:prstGeom>
          <a:noFill/>
        </p:spPr>
        <p:txBody>
          <a:bodyPr wrap="square" rtlCol="0">
            <a:spAutoFit/>
          </a:bodyPr>
          <a:lstStyle/>
          <a:p>
            <a:r>
              <a:rPr lang="en-US" sz="1600" dirty="0" smtClean="0"/>
              <a:t>0.9 (NBR data on no. of </a:t>
            </a:r>
            <a:r>
              <a:rPr lang="en-US" sz="1600" dirty="0" err="1" smtClean="0"/>
              <a:t>debitors</a:t>
            </a:r>
            <a:r>
              <a:rPr lang="en-US" sz="1600" dirty="0" smtClean="0"/>
              <a:t>)</a:t>
            </a:r>
            <a:endParaRPr lang="en-US" sz="1600" dirty="0"/>
          </a:p>
        </p:txBody>
      </p:sp>
      <p:sp>
        <p:nvSpPr>
          <p:cNvPr id="32" name="TextBox 31"/>
          <p:cNvSpPr txBox="1"/>
          <p:nvPr/>
        </p:nvSpPr>
        <p:spPr>
          <a:xfrm>
            <a:off x="9055680" y="5004565"/>
            <a:ext cx="3207207" cy="338554"/>
          </a:xfrm>
          <a:prstGeom prst="rect">
            <a:avLst/>
          </a:prstGeom>
          <a:noFill/>
        </p:spPr>
        <p:txBody>
          <a:bodyPr wrap="square" rtlCol="0">
            <a:spAutoFit/>
          </a:bodyPr>
          <a:lstStyle/>
          <a:p>
            <a:r>
              <a:rPr lang="en-US" sz="1600" dirty="0" smtClean="0"/>
              <a:t>  1,1728 (NBR data on interest rates)</a:t>
            </a:r>
            <a:endParaRPr lang="en-US" sz="1600" dirty="0"/>
          </a:p>
        </p:txBody>
      </p:sp>
      <p:sp>
        <p:nvSpPr>
          <p:cNvPr id="33" name="TextBox 32"/>
          <p:cNvSpPr txBox="1"/>
          <p:nvPr/>
        </p:nvSpPr>
        <p:spPr>
          <a:xfrm>
            <a:off x="9151629" y="5306971"/>
            <a:ext cx="3253398" cy="338554"/>
          </a:xfrm>
          <a:prstGeom prst="rect">
            <a:avLst/>
          </a:prstGeom>
          <a:noFill/>
        </p:spPr>
        <p:txBody>
          <a:bodyPr wrap="square" rtlCol="0">
            <a:spAutoFit/>
          </a:bodyPr>
          <a:lstStyle/>
          <a:p>
            <a:r>
              <a:rPr lang="en-US" sz="1600" dirty="0" smtClean="0"/>
              <a:t>2,53004 (NBR data on interest rates)</a:t>
            </a:r>
            <a:endParaRPr lang="en-US" sz="1600" dirty="0"/>
          </a:p>
        </p:txBody>
      </p:sp>
      <p:sp>
        <p:nvSpPr>
          <p:cNvPr id="34" name="TextBox 33"/>
          <p:cNvSpPr txBox="1"/>
          <p:nvPr/>
        </p:nvSpPr>
        <p:spPr>
          <a:xfrm>
            <a:off x="9333255" y="5797340"/>
            <a:ext cx="3047540" cy="338554"/>
          </a:xfrm>
          <a:prstGeom prst="rect">
            <a:avLst/>
          </a:prstGeom>
          <a:noFill/>
        </p:spPr>
        <p:txBody>
          <a:bodyPr wrap="square" rtlCol="0">
            <a:spAutoFit/>
          </a:bodyPr>
          <a:lstStyle/>
          <a:p>
            <a:r>
              <a:rPr lang="en-US" sz="1600" dirty="0" smtClean="0"/>
              <a:t>0.0755 (recalculation)</a:t>
            </a:r>
            <a:endParaRPr lang="en-US" sz="1600" dirty="0"/>
          </a:p>
        </p:txBody>
      </p:sp>
      <p:sp>
        <p:nvSpPr>
          <p:cNvPr id="35" name="TextBox 34"/>
          <p:cNvSpPr txBox="1"/>
          <p:nvPr/>
        </p:nvSpPr>
        <p:spPr>
          <a:xfrm>
            <a:off x="9380819" y="6020102"/>
            <a:ext cx="3047540" cy="338554"/>
          </a:xfrm>
          <a:prstGeom prst="rect">
            <a:avLst/>
          </a:prstGeom>
          <a:noFill/>
        </p:spPr>
        <p:txBody>
          <a:bodyPr wrap="square" rtlCol="0">
            <a:spAutoFit/>
          </a:bodyPr>
          <a:lstStyle/>
          <a:p>
            <a:r>
              <a:rPr lang="en-US" sz="1600" dirty="0" smtClean="0"/>
              <a:t>0.00751 (recalculation)</a:t>
            </a:r>
            <a:endParaRPr lang="en-US" sz="1600" dirty="0"/>
          </a:p>
        </p:txBody>
      </p:sp>
      <p:cxnSp>
        <p:nvCxnSpPr>
          <p:cNvPr id="12" name="Straight Arrow Connector 11"/>
          <p:cNvCxnSpPr>
            <a:endCxn id="5" idx="1"/>
          </p:cNvCxnSpPr>
          <p:nvPr/>
        </p:nvCxnSpPr>
        <p:spPr>
          <a:xfrm flipV="1">
            <a:off x="8522208" y="2037614"/>
            <a:ext cx="653063" cy="14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285849" y="2607001"/>
            <a:ext cx="858611" cy="146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285849" y="2832868"/>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316660" y="3158691"/>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375135" y="3420383"/>
            <a:ext cx="800136" cy="173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16659" y="4225491"/>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345897" y="4575505"/>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321523" y="4884414"/>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304487" y="5172509"/>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304486" y="5489673"/>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522208" y="5805505"/>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522208" y="5974782"/>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577144" y="6189379"/>
            <a:ext cx="85861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144460" y="1414688"/>
            <a:ext cx="2578148" cy="368392"/>
          </a:xfrm>
          <a:prstGeom prst="rect">
            <a:avLst/>
          </a:prstGeom>
          <a:noFill/>
        </p:spPr>
        <p:txBody>
          <a:bodyPr wrap="square" rtlCol="0">
            <a:spAutoFit/>
          </a:bodyPr>
          <a:lstStyle/>
          <a:p>
            <a:r>
              <a:rPr lang="ro-RO" u="sng" dirty="0" smtClean="0"/>
              <a:t>Romanian </a:t>
            </a:r>
            <a:r>
              <a:rPr lang="ro-RO" u="sng" dirty="0" err="1" smtClean="0"/>
              <a:t>calibration</a:t>
            </a:r>
            <a:endParaRPr lang="en-US" u="sng" dirty="0"/>
          </a:p>
        </p:txBody>
      </p:sp>
    </p:spTree>
    <p:extLst>
      <p:ext uri="{BB962C8B-B14F-4D97-AF65-F5344CB8AC3E}">
        <p14:creationId xmlns:p14="http://schemas.microsoft.com/office/powerpoint/2010/main" val="352127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0" y="818866"/>
            <a:ext cx="12192000" cy="176567"/>
          </a:xfrm>
          <a:prstGeom prst="flowChartAlternateProcess">
            <a:avLst/>
          </a:prstGeom>
          <a:solidFill>
            <a:srgbClr val="A5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TextBox 3"/>
          <p:cNvSpPr txBox="1"/>
          <p:nvPr/>
        </p:nvSpPr>
        <p:spPr>
          <a:xfrm>
            <a:off x="245660" y="232012"/>
            <a:ext cx="9295504" cy="584775"/>
          </a:xfrm>
          <a:prstGeom prst="rect">
            <a:avLst/>
          </a:prstGeom>
          <a:noFill/>
        </p:spPr>
        <p:txBody>
          <a:bodyPr wrap="square" rtlCol="0">
            <a:spAutoFit/>
          </a:bodyPr>
          <a:lstStyle/>
          <a:p>
            <a:r>
              <a:rPr lang="en-US" sz="3200" spc="300" dirty="0" err="1"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Gerali</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et al. (2010)   (</a:t>
            </a:r>
            <a:r>
              <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6</a:t>
            </a:r>
            <a:r>
              <a:rPr lang="en-US"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ro-RO" sz="3200" spc="300" dirty="0" smtClean="0">
              <a:ln w="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306" y="0"/>
            <a:ext cx="840026" cy="8232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135" y="21533"/>
            <a:ext cx="1027812" cy="8016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693" y="67790"/>
            <a:ext cx="755436" cy="755436"/>
          </a:xfrm>
          <a:prstGeom prst="rect">
            <a:avLst/>
          </a:prstGeom>
        </p:spPr>
      </p:pic>
      <p:sp>
        <p:nvSpPr>
          <p:cNvPr id="2" name="Slide Number Placeholder 1"/>
          <p:cNvSpPr>
            <a:spLocks noGrp="1"/>
          </p:cNvSpPr>
          <p:nvPr>
            <p:ph type="sldNum" sz="quarter" idx="12"/>
          </p:nvPr>
        </p:nvSpPr>
        <p:spPr/>
        <p:txBody>
          <a:bodyPr/>
          <a:lstStyle/>
          <a:p>
            <a:fld id="{F085C319-2A17-464C-9235-2DDF74D28312}" type="slidenum">
              <a:rPr lang="ro-RO" smtClean="0"/>
              <a:t>9</a:t>
            </a:fld>
            <a:endParaRPr lang="ro-RO"/>
          </a:p>
        </p:txBody>
      </p:sp>
      <p:sp>
        <p:nvSpPr>
          <p:cNvPr id="6" name="TextBox 5"/>
          <p:cNvSpPr txBox="1"/>
          <p:nvPr/>
        </p:nvSpPr>
        <p:spPr>
          <a:xfrm>
            <a:off x="522737" y="1129673"/>
            <a:ext cx="3117209" cy="1477328"/>
          </a:xfrm>
          <a:prstGeom prst="rect">
            <a:avLst/>
          </a:prstGeom>
          <a:noFill/>
        </p:spPr>
        <p:txBody>
          <a:bodyPr wrap="square" rtlCol="0">
            <a:spAutoFit/>
          </a:bodyPr>
          <a:lstStyle/>
          <a:p>
            <a:r>
              <a:rPr lang="en-US" dirty="0" smtClean="0">
                <a:cs typeface="Times New Roman" panose="02020603050405020304" pitchFamily="18" charset="0"/>
              </a:rPr>
              <a:t>Estimated parameters</a:t>
            </a:r>
            <a:endParaRPr lang="ro-RO" dirty="0" smtClean="0">
              <a:cs typeface="Times New Roman" panose="02020603050405020304" pitchFamily="18" charset="0"/>
            </a:endParaRPr>
          </a:p>
          <a:p>
            <a:endParaRPr lang="ro-RO" dirty="0">
              <a:cs typeface="Times New Roman" panose="02020603050405020304" pitchFamily="18" charset="0"/>
            </a:endParaRPr>
          </a:p>
          <a:p>
            <a:r>
              <a:rPr lang="ro-RO" dirty="0" smtClean="0">
                <a:cs typeface="Times New Roman" panose="02020603050405020304" pitchFamily="18" charset="0"/>
              </a:rPr>
              <a:t>								</a:t>
            </a:r>
            <a:endParaRPr lang="en-US" dirty="0">
              <a:cs typeface="Times New Roman" panose="02020603050405020304" pitchFamily="18" charset="0"/>
            </a:endParaRPr>
          </a:p>
        </p:txBody>
      </p:sp>
      <p:pic>
        <p:nvPicPr>
          <p:cNvPr id="12" name="Picture 11"/>
          <p:cNvPicPr>
            <a:picLocks noChangeAspect="1"/>
          </p:cNvPicPr>
          <p:nvPr/>
        </p:nvPicPr>
        <p:blipFill>
          <a:blip r:embed="rId6"/>
          <a:stretch>
            <a:fillRect/>
          </a:stretch>
        </p:blipFill>
        <p:spPr>
          <a:xfrm>
            <a:off x="669705" y="1746508"/>
            <a:ext cx="4147460" cy="2772193"/>
          </a:xfrm>
          <a:prstGeom prst="rect">
            <a:avLst/>
          </a:prstGeom>
        </p:spPr>
      </p:pic>
      <p:grpSp>
        <p:nvGrpSpPr>
          <p:cNvPr id="14" name="Google Shape;8246;p57"/>
          <p:cNvGrpSpPr/>
          <p:nvPr/>
        </p:nvGrpSpPr>
        <p:grpSpPr>
          <a:xfrm>
            <a:off x="199465" y="1129673"/>
            <a:ext cx="350166" cy="350198"/>
            <a:chOff x="1308631" y="1507830"/>
            <a:chExt cx="350166" cy="350198"/>
          </a:xfrm>
        </p:grpSpPr>
        <p:sp>
          <p:nvSpPr>
            <p:cNvPr id="15" name="Google Shape;8247;p5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8248;p5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8249;p5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8250;p5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rgbClr val="657E93"/>
            </a:solidFill>
            <a:ln>
              <a:solidFill>
                <a:srgbClr val="A5002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7"/>
          <a:stretch>
            <a:fillRect/>
          </a:stretch>
        </p:blipFill>
        <p:spPr>
          <a:xfrm>
            <a:off x="6861201" y="1262787"/>
            <a:ext cx="4367645" cy="5167659"/>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99465" y="4862217"/>
                <a:ext cx="6376825" cy="1477328"/>
              </a:xfrm>
              <a:prstGeom prst="rect">
                <a:avLst/>
              </a:prstGeom>
              <a:noFill/>
            </p:spPr>
            <p:txBody>
              <a:bodyPr wrap="square" rtlCol="0">
                <a:spAutoFit/>
              </a:bodyPr>
              <a:lstStyle/>
              <a:p>
                <a:r>
                  <a:rPr lang="en-US" dirty="0" smtClean="0">
                    <a:latin typeface="Cambria Math" panose="02040503050406030204" pitchFamily="18" charset="0"/>
                  </a:rPr>
                  <a:t>New parameters:</a:t>
                </a:r>
              </a:p>
              <a:p>
                <a:endParaRPr lang="en-US"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ρ</m:t>
                          </m:r>
                        </m:e>
                        <m:sub>
                          <m:r>
                            <m:rPr>
                              <m:sty m:val="p"/>
                            </m:rPr>
                            <a:rPr lang="el-GR" i="1" smtClean="0">
                              <a:latin typeface="Cambria Math" panose="02040503050406030204" pitchFamily="18" charset="0"/>
                            </a:rPr>
                            <m:t>ν</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target</m:t>
                      </m:r>
                      <m:r>
                        <a:rPr lang="en-US" b="0" i="0" smtClean="0">
                          <a:latin typeface="Cambria Math" panose="02040503050406030204" pitchFamily="18" charset="0"/>
                        </a:rPr>
                        <m:t> </m:t>
                      </m:r>
                      <m:r>
                        <m:rPr>
                          <m:sty m:val="p"/>
                        </m:rPr>
                        <a:rPr lang="en-US" b="0" i="0" smtClean="0">
                          <a:latin typeface="Cambria Math" panose="02040503050406030204" pitchFamily="18" charset="0"/>
                        </a:rPr>
                        <m:t>capital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loans</m:t>
                      </m:r>
                      <m:r>
                        <a:rPr lang="en-US" b="0" i="0" smtClean="0">
                          <a:latin typeface="Cambria Math" panose="02040503050406030204" pitchFamily="18" charset="0"/>
                        </a:rPr>
                        <m:t> </m:t>
                      </m:r>
                      <m:r>
                        <m:rPr>
                          <m:sty m:val="p"/>
                        </m:rPr>
                        <a:rPr lang="en-US" b="0" i="0" smtClean="0">
                          <a:latin typeface="Cambria Math" panose="02040503050406030204" pitchFamily="18" charset="0"/>
                        </a:rPr>
                        <m:t>ratio</m:t>
                      </m:r>
                      <m:r>
                        <a:rPr lang="en-US" b="0" i="0" smtClean="0">
                          <a:latin typeface="Cambria Math" panose="02040503050406030204" pitchFamily="18" charset="0"/>
                        </a:rPr>
                        <m:t> −</m:t>
                      </m:r>
                      <m:r>
                        <m:rPr>
                          <m:sty m:val="p"/>
                        </m:rPr>
                        <a:rPr lang="en-US" b="0" i="0" smtClean="0">
                          <a:latin typeface="Cambria Math" panose="02040503050406030204" pitchFamily="18" charset="0"/>
                        </a:rPr>
                        <m:t>Beta</m:t>
                      </m:r>
                      <m:r>
                        <a:rPr lang="en-US" b="0" i="0" smtClean="0">
                          <a:latin typeface="Cambria Math" panose="02040503050406030204" pitchFamily="18" charset="0"/>
                        </a:rPr>
                        <m:t> −0.1 −0.05 </m:t>
                      </m:r>
                    </m:oMath>
                  </m:oMathPara>
                </a14:m>
                <a:endParaRPr lang="en-US" dirty="0" smtClean="0"/>
              </a:p>
              <a:p>
                <a:endParaRPr lang="en-US" dirty="0"/>
              </a:p>
              <a:p>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σ</m:t>
                        </m:r>
                      </m:e>
                      <m:sub>
                        <m:r>
                          <m:rPr>
                            <m:sty m:val="p"/>
                          </m:rPr>
                          <a:rPr lang="el-GR" i="1" smtClean="0">
                            <a:latin typeface="Cambria Math" panose="02040503050406030204" pitchFamily="18" charset="0"/>
                          </a:rPr>
                          <m:t>ν</m:t>
                        </m:r>
                        <m:r>
                          <a:rPr lang="en-US" b="0" i="1" smtClean="0">
                            <a:latin typeface="Cambria Math" panose="02040503050406030204" pitchFamily="18" charset="0"/>
                          </a:rPr>
                          <m:t> </m:t>
                        </m:r>
                      </m:sub>
                    </m:sSub>
                  </m:oMath>
                </a14:m>
                <a:r>
                  <a:rPr lang="en-US"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target</m:t>
                    </m:r>
                    <m:r>
                      <a:rPr lang="en-US">
                        <a:latin typeface="Cambria Math" panose="02040503050406030204" pitchFamily="18" charset="0"/>
                      </a:rPr>
                      <m:t> </m:t>
                    </m:r>
                    <m:r>
                      <m:rPr>
                        <m:sty m:val="p"/>
                      </m:rPr>
                      <a:rPr lang="en-US">
                        <a:latin typeface="Cambria Math" panose="02040503050406030204" pitchFamily="18" charset="0"/>
                      </a:rPr>
                      <m:t>capital</m:t>
                    </m:r>
                    <m:r>
                      <a:rPr lang="en-US">
                        <a:latin typeface="Cambria Math" panose="02040503050406030204" pitchFamily="18" charset="0"/>
                      </a:rPr>
                      <m:t> </m:t>
                    </m:r>
                    <m:r>
                      <m:rPr>
                        <m:sty m:val="p"/>
                      </m:rPr>
                      <a:rPr lang="en-US">
                        <a:latin typeface="Cambria Math" panose="02040503050406030204" pitchFamily="18" charset="0"/>
                      </a:rPr>
                      <m:t>to</m:t>
                    </m:r>
                    <m:r>
                      <a:rPr lang="en-US">
                        <a:latin typeface="Cambria Math" panose="02040503050406030204" pitchFamily="18" charset="0"/>
                      </a:rPr>
                      <m:t> </m:t>
                    </m:r>
                    <m:r>
                      <m:rPr>
                        <m:sty m:val="p"/>
                      </m:rPr>
                      <a:rPr lang="en-US">
                        <a:latin typeface="Cambria Math" panose="02040503050406030204" pitchFamily="18" charset="0"/>
                      </a:rPr>
                      <m:t>loans</m:t>
                    </m:r>
                    <m:r>
                      <a:rPr lang="en-US">
                        <a:latin typeface="Cambria Math" panose="02040503050406030204" pitchFamily="18" charset="0"/>
                      </a:rPr>
                      <m:t> </m:t>
                    </m:r>
                    <m:r>
                      <m:rPr>
                        <m:sty m:val="p"/>
                      </m:rPr>
                      <a:rPr lang="en-US">
                        <a:latin typeface="Cambria Math" panose="02040503050406030204" pitchFamily="18" charset="0"/>
                      </a:rPr>
                      <m:t>ratio</m:t>
                    </m:r>
                    <m:r>
                      <a:rPr lang="en-US">
                        <a:latin typeface="Cambria Math" panose="02040503050406030204" pitchFamily="18" charset="0"/>
                      </a:rPr>
                      <m:t> −</m:t>
                    </m:r>
                    <m:r>
                      <m:rPr>
                        <m:sty m:val="p"/>
                      </m:rPr>
                      <a:rPr lang="en-US" b="0" i="0" smtClean="0">
                        <a:latin typeface="Cambria Math" panose="02040503050406030204" pitchFamily="18" charset="0"/>
                      </a:rPr>
                      <m:t>Inv</m:t>
                    </m:r>
                    <m:r>
                      <a:rPr lang="en-US" b="0" i="0" smtClean="0">
                        <a:latin typeface="Cambria Math" panose="02040503050406030204" pitchFamily="18" charset="0"/>
                      </a:rPr>
                      <m:t>. </m:t>
                    </m:r>
                    <m:r>
                      <m:rPr>
                        <m:sty m:val="p"/>
                      </m:rPr>
                      <a:rPr lang="en-US" b="0" i="0" smtClean="0">
                        <a:latin typeface="Cambria Math" panose="02040503050406030204" pitchFamily="18" charset="0"/>
                      </a:rPr>
                      <m:t>Gamma</m:t>
                    </m:r>
                    <m:r>
                      <a:rPr lang="en-US">
                        <a:latin typeface="Cambria Math" panose="02040503050406030204" pitchFamily="18" charset="0"/>
                      </a:rPr>
                      <m:t> −0.</m:t>
                    </m:r>
                    <m:r>
                      <a:rPr lang="en-US" b="0" i="0" smtClean="0">
                        <a:latin typeface="Cambria Math" panose="02040503050406030204" pitchFamily="18" charset="0"/>
                      </a:rPr>
                      <m:t>0</m:t>
                    </m:r>
                    <m:r>
                      <a:rPr lang="en-US">
                        <a:latin typeface="Cambria Math" panose="02040503050406030204" pitchFamily="18" charset="0"/>
                      </a:rPr>
                      <m:t>1 −0.05 </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9465" y="4862217"/>
                <a:ext cx="6376825" cy="1477328"/>
              </a:xfrm>
              <a:prstGeom prst="rect">
                <a:avLst/>
              </a:prstGeom>
              <a:blipFill>
                <a:blip r:embed="rId8"/>
                <a:stretch>
                  <a:fillRect l="-860" t="-2893" b="-2479"/>
                </a:stretch>
              </a:blipFill>
            </p:spPr>
            <p:txBody>
              <a:bodyPr/>
              <a:lstStyle/>
              <a:p>
                <a:r>
                  <a:rPr lang="en-US">
                    <a:noFill/>
                  </a:rPr>
                  <a:t> </a:t>
                </a:r>
              </a:p>
            </p:txBody>
          </p:sp>
        </mc:Fallback>
      </mc:AlternateContent>
    </p:spTree>
    <p:extLst>
      <p:ext uri="{BB962C8B-B14F-4D97-AF65-F5344CB8AC3E}">
        <p14:creationId xmlns:p14="http://schemas.microsoft.com/office/powerpoint/2010/main" val="239323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7835</TotalTime>
  <Words>5200</Words>
  <Application>Microsoft Office PowerPoint</Application>
  <PresentationFormat>Widescreen</PresentationFormat>
  <Paragraphs>1154</Paragraphs>
  <Slides>26</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Algerian</vt:lpstr>
      <vt:lpstr>Anaheim</vt:lpstr>
      <vt:lpstr>Arial</vt:lpstr>
      <vt:lpstr>Calibri</vt:lpstr>
      <vt:lpstr>Calibri Light</vt:lpstr>
      <vt:lpstr>Cambria Math</vt:lpstr>
      <vt:lpstr>HoloLens MDL2 Assets</vt:lpstr>
      <vt:lpstr>Josefin Slab</vt:lpstr>
      <vt:lpstr>Staatliches</vt:lpstr>
      <vt:lpstr>Times New Roman</vt:lpstr>
      <vt:lpstr>Verdana</vt:lpstr>
      <vt:lpstr>Wingdings</vt:lpstr>
      <vt:lpstr>Office Theme</vt:lpstr>
      <vt:lpstr>Modele de politică macroprudențială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Aliman</dc:creator>
  <cp:lastModifiedBy> </cp:lastModifiedBy>
  <cp:revision>257</cp:revision>
  <dcterms:created xsi:type="dcterms:W3CDTF">2017-12-16T11:19:05Z</dcterms:created>
  <dcterms:modified xsi:type="dcterms:W3CDTF">2023-06-07T14:23:29Z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4854e4d-cbd9-4add-afce-3efecf8cc4fb_Enabled">
    <vt:lpwstr>True</vt:lpwstr>
  </property>
  <property fmtid="{D5CDD505-2E9C-101B-9397-08002B2CF9AE}" pid="3" name="MSIP_Label_d4854e4d-cbd9-4add-afce-3efecf8cc4fb_SiteId">
    <vt:lpwstr>c4f8f904-47e9-4e03-8a3a-90619d4a24a0</vt:lpwstr>
  </property>
  <property fmtid="{D5CDD505-2E9C-101B-9397-08002B2CF9AE}" pid="4" name="MSIP_Label_d4854e4d-cbd9-4add-afce-3efecf8cc4fb_Owner">
    <vt:lpwstr>Mihai.Aliman@bnr.ro</vt:lpwstr>
  </property>
  <property fmtid="{D5CDD505-2E9C-101B-9397-08002B2CF9AE}" pid="5" name="MSIP_Label_d4854e4d-cbd9-4add-afce-3efecf8cc4fb_SetDate">
    <vt:lpwstr>2021-07-16T12:57:01.6189597Z</vt:lpwstr>
  </property>
  <property fmtid="{D5CDD505-2E9C-101B-9397-08002B2CF9AE}" pid="6" name="MSIP_Label_d4854e4d-cbd9-4add-afce-3efecf8cc4fb_Name">
    <vt:lpwstr>Extern</vt:lpwstr>
  </property>
  <property fmtid="{D5CDD505-2E9C-101B-9397-08002B2CF9AE}" pid="7" name="MSIP_Label_d4854e4d-cbd9-4add-afce-3efecf8cc4fb_Application">
    <vt:lpwstr>Microsoft Azure Information Protection</vt:lpwstr>
  </property>
  <property fmtid="{D5CDD505-2E9C-101B-9397-08002B2CF9AE}" pid="8" name="MSIP_Label_d4854e4d-cbd9-4add-afce-3efecf8cc4fb_ActionId">
    <vt:lpwstr>dc42d18d-17bc-49b2-b61b-9736851de1ac</vt:lpwstr>
  </property>
  <property fmtid="{D5CDD505-2E9C-101B-9397-08002B2CF9AE}" pid="9" name="MSIP_Label_d4854e4d-cbd9-4add-afce-3efecf8cc4fb_Extended_MSFT_Method">
    <vt:lpwstr>Manual</vt:lpwstr>
  </property>
  <property fmtid="{D5CDD505-2E9C-101B-9397-08002B2CF9AE}" pid="10" name="Sensitivity">
    <vt:lpwstr>Extern</vt:lpwstr>
  </property>
</Properties>
</file>