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  <p:sldMasterId id="2147483663" r:id="rId8"/>
  </p:sldMasterIdLst>
  <p:notesMasterIdLst>
    <p:notesMasterId r:id="rId17"/>
  </p:notesMasterIdLst>
  <p:sldIdLst>
    <p:sldId id="256" r:id="rId9"/>
    <p:sldId id="264" r:id="rId10"/>
    <p:sldId id="265" r:id="rId11"/>
    <p:sldId id="273" r:id="rId12"/>
    <p:sldId id="274" r:id="rId13"/>
    <p:sldId id="271" r:id="rId14"/>
    <p:sldId id="277" r:id="rId15"/>
    <p:sldId id="276" r:id="rId1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0140" autoAdjust="0"/>
  </p:normalViewPr>
  <p:slideViewPr>
    <p:cSldViewPr snapToGrid="0" snapToObjects="1">
      <p:cViewPr varScale="1">
        <p:scale>
          <a:sx n="74" d="100"/>
          <a:sy n="74" d="100"/>
        </p:scale>
        <p:origin x="1290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lIns="91429" tIns="45715" rIns="91429" bIns="45715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2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lIns="91429" tIns="45715" rIns="91429" bIns="45715" anchor="t"/>
          <a:lstStyle>
            <a:lvl1pPr algn="l">
              <a:defRPr sz="3692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199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398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598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797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0996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1960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3953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594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1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/>
            </a:lvl1pPr>
            <a:lvl2pPr>
              <a:defRPr sz="2123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/>
            </a:lvl1pPr>
            <a:lvl2pPr>
              <a:defRPr sz="2123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535116"/>
            <a:ext cx="4041775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6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6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3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313" cy="1162051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954"/>
            </a:lvl1pPr>
            <a:lvl2pPr>
              <a:defRPr sz="2585"/>
            </a:lvl2pPr>
            <a:lvl3pPr>
              <a:defRPr sz="2123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83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2954"/>
            </a:lvl1pPr>
            <a:lvl2pPr marL="421993" indent="0">
              <a:buNone/>
              <a:defRPr sz="2585"/>
            </a:lvl2pPr>
            <a:lvl3pPr marL="843987" indent="0">
              <a:buNone/>
              <a:defRPr sz="2123"/>
            </a:lvl3pPr>
            <a:lvl4pPr marL="1265981" indent="0">
              <a:buNone/>
              <a:defRPr sz="1846"/>
            </a:lvl4pPr>
            <a:lvl5pPr marL="1687973" indent="0">
              <a:buNone/>
              <a:defRPr sz="1846"/>
            </a:lvl5pPr>
            <a:lvl6pPr marL="2109967" indent="0">
              <a:buNone/>
              <a:defRPr sz="1846"/>
            </a:lvl6pPr>
            <a:lvl7pPr marL="2531960" indent="0">
              <a:buNone/>
              <a:defRPr sz="1846"/>
            </a:lvl7pPr>
            <a:lvl8pPr marL="2953953" indent="0">
              <a:buNone/>
              <a:defRPr sz="1846"/>
            </a:lvl8pPr>
            <a:lvl9pPr marL="3375947" indent="0">
              <a:buNone/>
              <a:defRPr sz="1846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19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8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fld id="{E4C7AC7D-472B-BF43-B56F-0818443F6471}" type="datetimeFigureOut">
              <a:rPr lang="nl-NL" smtClean="0">
                <a:solidFill>
                  <a:prstClr val="black"/>
                </a:solidFill>
              </a:rPr>
              <a:pPr defTabSz="421993"/>
              <a:t>27-1-2016</a:t>
            </a:fld>
            <a:endParaRPr lang="nl-NL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pPr defTabSz="421993"/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lang="nl-NL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E4C7AC7D-472B-BF43-B56F-0818443F6471}" type="datetimeFigureOut">
              <a:rPr lang="nl-NL" smtClean="0"/>
              <a:pPr/>
              <a:t>27-1-2016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766298" y="6492879"/>
            <a:ext cx="2133600" cy="365125"/>
          </a:xfrm>
          <a:prstGeom prst="rect">
            <a:avLst/>
          </a:prstGeom>
        </p:spPr>
        <p:txBody>
          <a:bodyPr/>
          <a:lstStyle/>
          <a:p>
            <a:fld id="{8AA3D9E6-DB9C-054C-9750-B67B1B409EE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5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  <p:sldLayoutId id="214748367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766298" y="6492879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738">
                <a:solidFill>
                  <a:schemeClr val="bg1">
                    <a:lumMod val="85000"/>
                  </a:schemeClr>
                </a:solidFill>
                <a:latin typeface="Lucida Grande"/>
                <a:cs typeface="Lucida Grande"/>
              </a:defRPr>
            </a:lvl1pPr>
          </a:lstStyle>
          <a:p>
            <a:pPr defTabSz="421993"/>
            <a:fld id="{8AA3D9E6-DB9C-054C-9750-B67B1B409EEB}" type="slidenum">
              <a:rPr lang="nl-NL" smtClean="0">
                <a:solidFill>
                  <a:prstClr val="white">
                    <a:lumMod val="85000"/>
                  </a:prstClr>
                </a:solidFill>
              </a:rPr>
              <a:pPr defTabSz="421993"/>
              <a:t>‹#›</a:t>
            </a:fld>
            <a:endParaRPr lang="nl-NL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4211" y="6014972"/>
            <a:ext cx="660251" cy="6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defTabSz="421993" rtl="0" eaLnBrk="1" latinLnBrk="0" hangingPunct="1">
        <a:spcBef>
          <a:spcPct val="0"/>
        </a:spcBef>
        <a:buNone/>
        <a:defRPr sz="3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495" indent="-316495" algn="l" defTabSz="421993" rtl="0" eaLnBrk="1" latinLnBrk="0" hangingPunct="1">
        <a:spcBef>
          <a:spcPct val="20000"/>
        </a:spcBef>
        <a:buFont typeface="Arial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40" indent="-263745" algn="l" defTabSz="421993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4983" indent="-210997" algn="l" defTabSz="421993" rtl="0" eaLnBrk="1" latinLnBrk="0" hangingPunct="1">
        <a:spcBef>
          <a:spcPct val="20000"/>
        </a:spcBef>
        <a:buFont typeface="Arial"/>
        <a:buChar char="•"/>
        <a:defRPr sz="2123" kern="1200">
          <a:solidFill>
            <a:schemeClr val="tx1"/>
          </a:solidFill>
          <a:latin typeface="+mn-lt"/>
          <a:ea typeface="+mn-ea"/>
          <a:cs typeface="+mn-cs"/>
        </a:defRPr>
      </a:lvl3pPr>
      <a:lvl4pPr marL="1476976" indent="-210997" algn="l" defTabSz="421993" rtl="0" eaLnBrk="1" latinLnBrk="0" hangingPunct="1">
        <a:spcBef>
          <a:spcPct val="20000"/>
        </a:spcBef>
        <a:buFont typeface="Arial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8970" indent="-210997" algn="l" defTabSz="421993" rtl="0" eaLnBrk="1" latinLnBrk="0" hangingPunct="1">
        <a:spcBef>
          <a:spcPct val="20000"/>
        </a:spcBef>
        <a:buFont typeface="Arial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096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7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50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4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8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81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6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0.png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gif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g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bs-romania@levi9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Scoala Informala de IT- 2016</a:t>
            </a:r>
            <a:endParaRPr lang="en-US" dirty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Levi9 IT Services</a:t>
            </a:r>
            <a:b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endParaRPr lang="nl-NL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88900" y="1606274"/>
            <a:ext cx="6324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We are the </a:t>
            </a:r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new generation IT service </a:t>
            </a:r>
            <a:r>
              <a:rPr lang="en-US" sz="1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company, strongly </a:t>
            </a:r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devoted to our people and customers. </a:t>
            </a:r>
            <a:endParaRPr lang="en-US" sz="1600" b="1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Founded in 2005 by Bernhard van </a:t>
            </a:r>
            <a:r>
              <a:rPr lang="en-US" sz="1600" dirty="0" err="1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Oranje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 and Menno de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Jong</a:t>
            </a: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Captive near-shore center since 2001 in Novi Sad, Serbia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European pro-active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culture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Full service IT company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Software development and maintenance in </a:t>
            </a:r>
            <a:r>
              <a:rPr lang="en-US" sz="1600" dirty="0" err="1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.Net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,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Java, PHP and C++. </a:t>
            </a:r>
          </a:p>
          <a:p>
            <a:endParaRPr lang="en-US" sz="1600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600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+ IT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professionals (.NET, Java, Testing, IT Support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,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Business Intelligence</a:t>
            </a:r>
            <a:r>
              <a:rPr lang="en-US" sz="1600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, </a:t>
            </a: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Project Management)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Privately owned</a:t>
            </a: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We believe in our core </a:t>
            </a:r>
            <a:r>
              <a:rPr lang="en-US" sz="1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values: </a:t>
            </a:r>
            <a:r>
              <a:rPr lang="en-US" sz="1600" b="1" dirty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transparency, pro-activeness and result driven.</a:t>
            </a: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8195" y="1606274"/>
            <a:ext cx="2174482" cy="26228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Who is Levi9</a:t>
            </a:r>
          </a:p>
        </p:txBody>
      </p:sp>
    </p:spTree>
    <p:extLst>
      <p:ext uri="{BB962C8B-B14F-4D97-AF65-F5344CB8AC3E}">
        <p14:creationId xmlns:p14="http://schemas.microsoft.com/office/powerpoint/2010/main" val="4255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39" y="3706033"/>
            <a:ext cx="7078886" cy="31519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685" y="1427079"/>
            <a:ext cx="8764395" cy="4793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 smtClean="0">
              <a:solidFill>
                <a:srgbClr val="404040"/>
              </a:solidFill>
              <a:latin typeface="Futura-MediumItalic"/>
            </a:endParaRP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1600" b="1" noProof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We </a:t>
            </a:r>
            <a:r>
              <a:rPr lang="nl-NL" sz="1600" b="1" noProof="1">
                <a:solidFill>
                  <a:prstClr val="black">
                    <a:lumMod val="65000"/>
                    <a:lumOff val="35000"/>
                  </a:prstClr>
                </a:solidFill>
              </a:rPr>
              <a:t>develop and maintain applications for Western European customers in Delivery </a:t>
            </a:r>
            <a:r>
              <a:rPr lang="nl-NL" sz="1600" b="1" noProof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Centers </a:t>
            </a:r>
            <a:r>
              <a:rPr lang="nl-NL" sz="1600" b="1" noProof="1">
                <a:solidFill>
                  <a:prstClr val="black">
                    <a:lumMod val="65000"/>
                    <a:lumOff val="35000"/>
                  </a:prstClr>
                </a:solidFill>
              </a:rPr>
              <a:t>in Eastern Europe</a:t>
            </a:r>
            <a:r>
              <a:rPr lang="nl-NL" sz="1600" b="1" noProof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“</a:t>
            </a:r>
            <a:r>
              <a:rPr lang="en-US" i="1" dirty="0">
                <a:solidFill>
                  <a:srgbClr val="404040"/>
                </a:solidFill>
                <a:latin typeface="Futura-MediumItalic"/>
              </a:rPr>
              <a:t>W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e </a:t>
            </a:r>
            <a:r>
              <a:rPr lang="en-US" sz="3500" i="1" dirty="0">
                <a:solidFill>
                  <a:srgbClr val="958B54"/>
                </a:solidFill>
                <a:latin typeface="Futura-MediumItalic"/>
              </a:rPr>
              <a:t>firmly believe 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that creating </a:t>
            </a:r>
            <a:r>
              <a:rPr lang="en-US" i="1" dirty="0">
                <a:solidFill>
                  <a:srgbClr val="404040"/>
                </a:solidFill>
                <a:latin typeface="Futura-MediumItalic"/>
              </a:rPr>
              <a:t>one 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common goal</a:t>
            </a:r>
            <a:endParaRPr lang="en-US" i="1" dirty="0">
              <a:solidFill>
                <a:srgbClr val="404040"/>
              </a:solidFill>
              <a:latin typeface="Futura-MediumItalic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404040"/>
                </a:solidFill>
                <a:latin typeface="Futura-MediumItalic"/>
              </a:rPr>
              <a:t>is the basis of </a:t>
            </a:r>
            <a:r>
              <a:rPr lang="en-US" i="1" dirty="0" smtClean="0">
                <a:solidFill>
                  <a:srgbClr val="404040"/>
                </a:solidFill>
                <a:latin typeface="Futura-MediumItalic"/>
              </a:rPr>
              <a:t>being successful.”</a:t>
            </a:r>
          </a:p>
          <a:p>
            <a:pPr marL="0" indent="0">
              <a:buNone/>
            </a:pPr>
            <a:endParaRPr lang="en-US" i="1" dirty="0">
              <a:solidFill>
                <a:srgbClr val="404040"/>
              </a:solidFill>
              <a:latin typeface="Futura-MediumItalic"/>
            </a:endParaRPr>
          </a:p>
          <a:p>
            <a:pPr marL="0" indent="0">
              <a:buNone/>
            </a:pPr>
            <a:endParaRPr lang="en-US" b="1" i="1" dirty="0">
              <a:solidFill>
                <a:srgbClr val="404040"/>
              </a:solidFill>
              <a:latin typeface="Futura-MediumItalic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71" y="492902"/>
            <a:ext cx="8363858" cy="934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9603" y="707060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What we do?</a:t>
            </a:r>
          </a:p>
        </p:txBody>
      </p:sp>
    </p:spTree>
    <p:extLst>
      <p:ext uri="{BB962C8B-B14F-4D97-AF65-F5344CB8AC3E}">
        <p14:creationId xmlns:p14="http://schemas.microsoft.com/office/powerpoint/2010/main" val="2501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Kaart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247" y="1184865"/>
            <a:ext cx="7336170" cy="466405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71" y="492902"/>
            <a:ext cx="8363858" cy="93417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18239" y="648030"/>
            <a:ext cx="7455971" cy="536837"/>
          </a:xfrm>
        </p:spPr>
        <p:txBody>
          <a:bodyPr/>
          <a:lstStyle/>
          <a:p>
            <a:r>
              <a:rPr lang="nl-NL" sz="2585" b="1" noProof="1">
                <a:solidFill>
                  <a:schemeClr val="bg1"/>
                </a:solidFill>
                <a:latin typeface="Helvetica Neue"/>
                <a:cs typeface="Helvetica Neue"/>
              </a:rPr>
              <a:t>Locations</a:t>
            </a:r>
          </a:p>
        </p:txBody>
      </p:sp>
      <p:grpSp>
        <p:nvGrpSpPr>
          <p:cNvPr id="60" name="Groeperen 59"/>
          <p:cNvGrpSpPr/>
          <p:nvPr/>
        </p:nvGrpSpPr>
        <p:grpSpPr>
          <a:xfrm>
            <a:off x="881393" y="1953569"/>
            <a:ext cx="1438812" cy="2835315"/>
            <a:chOff x="954842" y="1830614"/>
            <a:chExt cx="1558713" cy="3071590"/>
          </a:xfrm>
        </p:grpSpPr>
        <p:sp>
          <p:nvSpPr>
            <p:cNvPr id="63" name="Ovaal 62"/>
            <p:cNvSpPr/>
            <p:nvPr/>
          </p:nvSpPr>
          <p:spPr>
            <a:xfrm>
              <a:off x="1788583" y="210820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64" name="Groeperen 63"/>
            <p:cNvGrpSpPr/>
            <p:nvPr/>
          </p:nvGrpSpPr>
          <p:grpSpPr>
            <a:xfrm>
              <a:off x="1339470" y="1830614"/>
              <a:ext cx="1008294" cy="239486"/>
              <a:chOff x="2295067" y="1892300"/>
              <a:chExt cx="930733" cy="239486"/>
            </a:xfrm>
          </p:grpSpPr>
          <p:sp>
            <p:nvSpPr>
              <p:cNvPr id="71" name="Rechthoek 70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rgbClr val="17375E">
                  <a:alpha val="9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72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Amsterdam</a:t>
                </a:r>
              </a:p>
            </p:txBody>
          </p:sp>
        </p:grpSp>
        <p:pic>
          <p:nvPicPr>
            <p:cNvPr id="68" name="Afbeelding 67" descr="L_Adam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4842" y="3479804"/>
              <a:ext cx="1558713" cy="1422400"/>
            </a:xfrm>
            <a:prstGeom prst="rect">
              <a:avLst/>
            </a:prstGeom>
          </p:spPr>
        </p:pic>
        <p:sp>
          <p:nvSpPr>
            <p:cNvPr id="69" name="Rechthoek 68"/>
            <p:cNvSpPr/>
            <p:nvPr/>
          </p:nvSpPr>
          <p:spPr>
            <a:xfrm>
              <a:off x="954842" y="3475576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70" name="Subtitel 2"/>
            <p:cNvSpPr txBox="1">
              <a:spLocks/>
            </p:cNvSpPr>
            <p:nvPr/>
          </p:nvSpPr>
          <p:spPr>
            <a:xfrm>
              <a:off x="954842" y="3490090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Levi9 HQ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Amsterdam – 2005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25 people</a:t>
              </a:r>
            </a:p>
          </p:txBody>
        </p:sp>
      </p:grpSp>
      <p:grpSp>
        <p:nvGrpSpPr>
          <p:cNvPr id="73" name="Groeperen 72"/>
          <p:cNvGrpSpPr/>
          <p:nvPr/>
        </p:nvGrpSpPr>
        <p:grpSpPr>
          <a:xfrm>
            <a:off x="920604" y="4110614"/>
            <a:ext cx="3465435" cy="2266745"/>
            <a:chOff x="997318" y="4167414"/>
            <a:chExt cx="3754221" cy="2455640"/>
          </a:xfrm>
        </p:grpSpPr>
        <p:sp>
          <p:nvSpPr>
            <p:cNvPr id="74" name="Ovaal 73"/>
            <p:cNvSpPr/>
            <p:nvPr/>
          </p:nvSpPr>
          <p:spPr>
            <a:xfrm>
              <a:off x="4643437" y="429260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75" name="Groeperen 74"/>
            <p:cNvGrpSpPr/>
            <p:nvPr/>
          </p:nvGrpSpPr>
          <p:grpSpPr>
            <a:xfrm>
              <a:off x="3697057" y="4167414"/>
              <a:ext cx="1008294" cy="239486"/>
              <a:chOff x="2295067" y="1892300"/>
              <a:chExt cx="930733" cy="239486"/>
            </a:xfrm>
          </p:grpSpPr>
          <p:sp>
            <p:nvSpPr>
              <p:cNvPr id="79" name="Rechthoek 78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chemeClr val="tx2">
                  <a:lumMod val="75000"/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0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Novi Sad</a:t>
                </a:r>
              </a:p>
            </p:txBody>
          </p:sp>
        </p:grpSp>
        <p:pic>
          <p:nvPicPr>
            <p:cNvPr id="76" name="Afbeelding 7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7318" y="5200655"/>
              <a:ext cx="1558713" cy="1422399"/>
            </a:xfrm>
            <a:prstGeom prst="rect">
              <a:avLst/>
            </a:prstGeom>
          </p:spPr>
        </p:pic>
        <p:sp>
          <p:nvSpPr>
            <p:cNvPr id="77" name="Rechthoek 76"/>
            <p:cNvSpPr/>
            <p:nvPr/>
          </p:nvSpPr>
          <p:spPr>
            <a:xfrm>
              <a:off x="997318" y="5202776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78" name="Subtitel 2"/>
            <p:cNvSpPr txBox="1">
              <a:spLocks/>
            </p:cNvSpPr>
            <p:nvPr/>
          </p:nvSpPr>
          <p:spPr>
            <a:xfrm>
              <a:off x="997318" y="5217290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Serbia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Novi Sad – 2005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300+ 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people</a:t>
              </a:r>
            </a:p>
          </p:txBody>
        </p:sp>
      </p:grpSp>
      <p:grpSp>
        <p:nvGrpSpPr>
          <p:cNvPr id="81" name="Groeperen 80"/>
          <p:cNvGrpSpPr/>
          <p:nvPr/>
        </p:nvGrpSpPr>
        <p:grpSpPr>
          <a:xfrm>
            <a:off x="2374263" y="3792417"/>
            <a:ext cx="2491304" cy="2585778"/>
            <a:chOff x="2572118" y="3822700"/>
            <a:chExt cx="2698913" cy="2801260"/>
          </a:xfrm>
        </p:grpSpPr>
        <p:grpSp>
          <p:nvGrpSpPr>
            <p:cNvPr id="82" name="Groeperen 81"/>
            <p:cNvGrpSpPr/>
            <p:nvPr/>
          </p:nvGrpSpPr>
          <p:grpSpPr>
            <a:xfrm>
              <a:off x="4262737" y="3822700"/>
              <a:ext cx="1008294" cy="239486"/>
              <a:chOff x="2295067" y="1892300"/>
              <a:chExt cx="930733" cy="239486"/>
            </a:xfrm>
          </p:grpSpPr>
          <p:sp>
            <p:nvSpPr>
              <p:cNvPr id="87" name="Rechthoek 86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chemeClr val="tx2">
                  <a:lumMod val="75000"/>
                  <a:alpha val="9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88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Zrenjanin</a:t>
                </a:r>
              </a:p>
            </p:txBody>
          </p:sp>
        </p:grpSp>
        <p:sp>
          <p:nvSpPr>
            <p:cNvPr id="83" name="Ovaal 82"/>
            <p:cNvSpPr/>
            <p:nvPr/>
          </p:nvSpPr>
          <p:spPr>
            <a:xfrm>
              <a:off x="4681537" y="410210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pic>
          <p:nvPicPr>
            <p:cNvPr id="84" name="Afbeelding 83" descr="Zrenjanin_crop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2118" y="5200655"/>
              <a:ext cx="1542681" cy="1423305"/>
            </a:xfrm>
            <a:prstGeom prst="rect">
              <a:avLst/>
            </a:prstGeom>
          </p:spPr>
        </p:pic>
        <p:sp>
          <p:nvSpPr>
            <p:cNvPr id="85" name="Rechthoek 84"/>
            <p:cNvSpPr/>
            <p:nvPr/>
          </p:nvSpPr>
          <p:spPr>
            <a:xfrm>
              <a:off x="2572118" y="5202777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86" name="Subtitel 2"/>
            <p:cNvSpPr txBox="1">
              <a:spLocks/>
            </p:cNvSpPr>
            <p:nvPr/>
          </p:nvSpPr>
          <p:spPr>
            <a:xfrm>
              <a:off x="2578674" y="5238466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Serbia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Zrenjanin– 2014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40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+ people</a:t>
              </a:r>
            </a:p>
          </p:txBody>
        </p:sp>
      </p:grpSp>
      <p:grpSp>
        <p:nvGrpSpPr>
          <p:cNvPr id="96" name="Groeperen 95"/>
          <p:cNvGrpSpPr/>
          <p:nvPr/>
        </p:nvGrpSpPr>
        <p:grpSpPr>
          <a:xfrm>
            <a:off x="3839977" y="3408905"/>
            <a:ext cx="2245182" cy="2980182"/>
            <a:chOff x="4159973" y="3407228"/>
            <a:chExt cx="2432280" cy="3228530"/>
          </a:xfrm>
        </p:grpSpPr>
        <p:sp>
          <p:nvSpPr>
            <p:cNvPr id="97" name="Ovaal 96"/>
            <p:cNvSpPr/>
            <p:nvPr/>
          </p:nvSpPr>
          <p:spPr>
            <a:xfrm>
              <a:off x="6037005" y="3684814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98" name="Groeperen 97"/>
            <p:cNvGrpSpPr/>
            <p:nvPr/>
          </p:nvGrpSpPr>
          <p:grpSpPr>
            <a:xfrm>
              <a:off x="5583959" y="3407228"/>
              <a:ext cx="1008294" cy="239486"/>
              <a:chOff x="2295067" y="1892300"/>
              <a:chExt cx="930733" cy="239486"/>
            </a:xfrm>
          </p:grpSpPr>
          <p:sp>
            <p:nvSpPr>
              <p:cNvPr id="102" name="Rechthoek 101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rgbClr val="17375E">
                  <a:alpha val="9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3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Iasi</a:t>
                </a:r>
              </a:p>
            </p:txBody>
          </p:sp>
        </p:grpSp>
        <p:pic>
          <p:nvPicPr>
            <p:cNvPr id="99" name="Afbeelding 9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9973" y="5213359"/>
              <a:ext cx="1558712" cy="1422399"/>
            </a:xfrm>
            <a:prstGeom prst="rect">
              <a:avLst/>
            </a:prstGeom>
          </p:spPr>
        </p:pic>
        <p:sp>
          <p:nvSpPr>
            <p:cNvPr id="100" name="Rechthoek 99"/>
            <p:cNvSpPr/>
            <p:nvPr/>
          </p:nvSpPr>
          <p:spPr>
            <a:xfrm>
              <a:off x="4159973" y="5202777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101" name="Subtitel 2"/>
            <p:cNvSpPr txBox="1">
              <a:spLocks/>
            </p:cNvSpPr>
            <p:nvPr/>
          </p:nvSpPr>
          <p:spPr>
            <a:xfrm>
              <a:off x="4159973" y="5217291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Romania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Iasi – 2007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90+ 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people</a:t>
              </a:r>
            </a:p>
          </p:txBody>
        </p:sp>
      </p:grpSp>
      <p:grpSp>
        <p:nvGrpSpPr>
          <p:cNvPr id="104" name="Groeperen 103"/>
          <p:cNvGrpSpPr/>
          <p:nvPr/>
        </p:nvGrpSpPr>
        <p:grpSpPr>
          <a:xfrm>
            <a:off x="5309466" y="2275952"/>
            <a:ext cx="1438813" cy="4107268"/>
            <a:chOff x="5751921" y="2179864"/>
            <a:chExt cx="1558714" cy="4449540"/>
          </a:xfrm>
        </p:grpSpPr>
        <p:sp>
          <p:nvSpPr>
            <p:cNvPr id="105" name="Ovaal 104"/>
            <p:cNvSpPr/>
            <p:nvPr/>
          </p:nvSpPr>
          <p:spPr>
            <a:xfrm>
              <a:off x="6390746" y="2457450"/>
              <a:ext cx="108102" cy="9978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grpSp>
          <p:nvGrpSpPr>
            <p:cNvPr id="106" name="Groeperen 105"/>
            <p:cNvGrpSpPr/>
            <p:nvPr/>
          </p:nvGrpSpPr>
          <p:grpSpPr>
            <a:xfrm>
              <a:off x="5937700" y="2179864"/>
              <a:ext cx="1008294" cy="239486"/>
              <a:chOff x="2295067" y="1892300"/>
              <a:chExt cx="930733" cy="239486"/>
            </a:xfrm>
          </p:grpSpPr>
          <p:sp>
            <p:nvSpPr>
              <p:cNvPr id="110" name="Rechthoek 109"/>
              <p:cNvSpPr/>
              <p:nvPr/>
            </p:nvSpPr>
            <p:spPr>
              <a:xfrm>
                <a:off x="2333166" y="1968500"/>
                <a:ext cx="822784" cy="163286"/>
              </a:xfrm>
              <a:prstGeom prst="rect">
                <a:avLst/>
              </a:prstGeom>
              <a:solidFill>
                <a:srgbClr val="17375E">
                  <a:alpha val="9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1993"/>
                <a:endParaRPr lang="nl-NL" sz="1662" b="1">
                  <a:solidFill>
                    <a:prstClr val="white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11" name="Subtitel 2"/>
              <p:cNvSpPr txBox="1">
                <a:spLocks/>
              </p:cNvSpPr>
              <p:nvPr/>
            </p:nvSpPr>
            <p:spPr>
              <a:xfrm>
                <a:off x="2295067" y="1892300"/>
                <a:ext cx="930733" cy="205922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nl-NL" sz="1015" b="1" noProof="1">
                    <a:solidFill>
                      <a:prstClr val="white"/>
                    </a:solidFill>
                    <a:latin typeface="Helvetica Neue"/>
                    <a:cs typeface="Helvetica Neue"/>
                  </a:rPr>
                  <a:t>Kiev</a:t>
                </a:r>
              </a:p>
            </p:txBody>
          </p:sp>
        </p:grpSp>
        <p:pic>
          <p:nvPicPr>
            <p:cNvPr id="107" name="Afbeelding 10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51922" y="5207005"/>
              <a:ext cx="1558713" cy="1422399"/>
            </a:xfrm>
            <a:prstGeom prst="rect">
              <a:avLst/>
            </a:prstGeom>
          </p:spPr>
        </p:pic>
        <p:sp>
          <p:nvSpPr>
            <p:cNvPr id="108" name="Rechthoek 107"/>
            <p:cNvSpPr/>
            <p:nvPr/>
          </p:nvSpPr>
          <p:spPr>
            <a:xfrm>
              <a:off x="5751921" y="5202776"/>
              <a:ext cx="1554692" cy="4318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21993"/>
              <a:endParaRPr lang="nl-NL" sz="1662">
                <a:solidFill>
                  <a:prstClr val="white"/>
                </a:solidFill>
              </a:endParaRPr>
            </a:p>
          </p:txBody>
        </p:sp>
        <p:sp>
          <p:nvSpPr>
            <p:cNvPr id="109" name="Subtitel 2"/>
            <p:cNvSpPr txBox="1">
              <a:spLocks/>
            </p:cNvSpPr>
            <p:nvPr/>
          </p:nvSpPr>
          <p:spPr>
            <a:xfrm>
              <a:off x="5751921" y="5217290"/>
              <a:ext cx="1554692" cy="417286"/>
            </a:xfrm>
            <a:prstGeom prst="rect">
              <a:avLst/>
            </a:prstGeom>
          </p:spPr>
          <p:txBody>
            <a:bodyPr/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Ukraine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Kiev – 2008</a:t>
              </a:r>
            </a:p>
            <a:p>
              <a:pPr>
                <a:lnSpc>
                  <a:spcPct val="60000"/>
                </a:lnSpc>
              </a:pPr>
              <a:r>
                <a:rPr lang="nl-NL" sz="1015" noProof="1" smtClean="0">
                  <a:solidFill>
                    <a:prstClr val="white"/>
                  </a:solidFill>
                  <a:latin typeface="Helvetica Neue Light"/>
                  <a:cs typeface="Helvetica Neue Light"/>
                </a:rPr>
                <a:t>150</a:t>
              </a:r>
              <a:r>
                <a:rPr lang="nl-NL" sz="1015" noProof="1">
                  <a:solidFill>
                    <a:prstClr val="white"/>
                  </a:solidFill>
                  <a:latin typeface="Helvetica Neue Light"/>
                  <a:cs typeface="Helvetica Neue Light"/>
                </a:rPr>
                <a:t>+ 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98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623" y="2050316"/>
            <a:ext cx="1611169" cy="778319"/>
          </a:xfrm>
          <a:prstGeom prst="rect">
            <a:avLst/>
          </a:prstGeom>
          <a:noFill/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71" y="492902"/>
            <a:ext cx="8363858" cy="93417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818239" y="648030"/>
            <a:ext cx="7455971" cy="536837"/>
          </a:xfrm>
        </p:spPr>
        <p:txBody>
          <a:bodyPr/>
          <a:lstStyle/>
          <a:p>
            <a:r>
              <a:rPr lang="nl-NL" sz="2585" b="1" noProof="1">
                <a:solidFill>
                  <a:schemeClr val="bg1"/>
                </a:solidFill>
                <a:latin typeface="Helvetica Neue"/>
                <a:cs typeface="Helvetica Neue"/>
              </a:rPr>
              <a:t>Some of our Customers</a:t>
            </a:r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905937" y="2876630"/>
            <a:ext cx="73067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905937" y="3806661"/>
            <a:ext cx="73067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>
            <a:off x="905937" y="4744507"/>
            <a:ext cx="7306733" cy="0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2556934" y="1959710"/>
            <a:ext cx="0" cy="3735754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4563534" y="1959709"/>
            <a:ext cx="0" cy="3790461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6570134" y="1959709"/>
            <a:ext cx="0" cy="3790461"/>
          </a:xfrm>
          <a:prstGeom prst="line">
            <a:avLst/>
          </a:prstGeom>
          <a:ln w="952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200" y="2218042"/>
            <a:ext cx="1417520" cy="313284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2560" y="3160994"/>
            <a:ext cx="1086610" cy="335417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7053" y="3095863"/>
            <a:ext cx="1162474" cy="404843"/>
          </a:xfrm>
          <a:prstGeom prst="rect">
            <a:avLst/>
          </a:prstGeom>
        </p:spPr>
      </p:pic>
      <p:pic>
        <p:nvPicPr>
          <p:cNvPr id="24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338" y="4073209"/>
            <a:ext cx="1568072" cy="425190"/>
          </a:xfrm>
          <a:prstGeom prst="rect">
            <a:avLst/>
          </a:prstGeom>
        </p:spPr>
      </p:pic>
      <p:pic>
        <p:nvPicPr>
          <p:cNvPr id="2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2100" y="4073211"/>
            <a:ext cx="1341665" cy="3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1685" y="4001230"/>
            <a:ext cx="1472526" cy="52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509" y="4843507"/>
            <a:ext cx="677508" cy="9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283" y="4875297"/>
            <a:ext cx="1184610" cy="82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fbeelding 1" descr="Scania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934" y="2285842"/>
            <a:ext cx="1435608" cy="346065"/>
          </a:xfrm>
          <a:prstGeom prst="rect">
            <a:avLst/>
          </a:prstGeom>
        </p:spPr>
      </p:pic>
      <p:pic>
        <p:nvPicPr>
          <p:cNvPr id="34" name="Afbeelding 33" descr="Swarco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8634" y="2240045"/>
            <a:ext cx="1712043" cy="394441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6042" y="3911254"/>
            <a:ext cx="1797400" cy="718960"/>
          </a:xfrm>
          <a:prstGeom prst="rect">
            <a:avLst/>
          </a:prstGeom>
        </p:spPr>
      </p:pic>
      <p:pic>
        <p:nvPicPr>
          <p:cNvPr id="31" name="Afbeelding 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2531" y="5006747"/>
            <a:ext cx="1499261" cy="657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99" y="2935078"/>
            <a:ext cx="1601192" cy="834061"/>
          </a:xfrm>
          <a:prstGeom prst="rect">
            <a:avLst/>
          </a:prstGeom>
        </p:spPr>
      </p:pic>
      <p:sp>
        <p:nvSpPr>
          <p:cNvPr id="7" name="AutoShape 2" descr="Imagini pentru vodafone logo evolution"/>
          <p:cNvSpPr>
            <a:spLocks noChangeAspect="1" noChangeArrowheads="1"/>
          </p:cNvSpPr>
          <p:nvPr/>
        </p:nvSpPr>
        <p:spPr bwMode="auto">
          <a:xfrm>
            <a:off x="1318938" y="1693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0623" y="2940931"/>
            <a:ext cx="1647461" cy="828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782" y="4964976"/>
            <a:ext cx="1706770" cy="5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84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18941" y="1227092"/>
            <a:ext cx="6385059" cy="4892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are expecting our future colleagues to have: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Capacity to understand </a:t>
            </a:r>
            <a:r>
              <a:rPr lang="en-US" dirty="0"/>
              <a:t>the testing process in a Software Development Life </a:t>
            </a:r>
            <a:r>
              <a:rPr lang="en-US" dirty="0" smtClean="0"/>
              <a:t>Cycle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knowledge on types of </a:t>
            </a:r>
            <a:r>
              <a:rPr lang="en-US" dirty="0" smtClean="0"/>
              <a:t>tests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Interest </a:t>
            </a:r>
            <a:r>
              <a:rPr lang="en-US" dirty="0"/>
              <a:t>for automated tests</a:t>
            </a:r>
          </a:p>
          <a:p>
            <a:endParaRPr lang="en-US" dirty="0" smtClean="0"/>
          </a:p>
          <a:p>
            <a:r>
              <a:rPr lang="en-US" dirty="0"/>
              <a:t>Good English </a:t>
            </a:r>
            <a:r>
              <a:rPr lang="en-US" dirty="0" smtClean="0"/>
              <a:t>knowledge</a:t>
            </a:r>
          </a:p>
          <a:p>
            <a:endParaRPr lang="en-US" dirty="0"/>
          </a:p>
          <a:p>
            <a:r>
              <a:rPr lang="en-US" i="1" dirty="0"/>
              <a:t>We can hire you if you prove your potential!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07" y="292913"/>
            <a:ext cx="8363858" cy="934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847" y="566819"/>
            <a:ext cx="7278876" cy="386366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Junior Test Developer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80" y="1432559"/>
            <a:ext cx="2357120" cy="1569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80" y="4552939"/>
            <a:ext cx="2359669" cy="1567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6881" y="3001937"/>
            <a:ext cx="2359668" cy="15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06362" y="2184983"/>
            <a:ext cx="9037638" cy="395075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9162" y="3324769"/>
            <a:ext cx="1386979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Advertise Job </a:t>
            </a:r>
            <a:r>
              <a:rPr lang="sr-Latn-RS" b="1" dirty="0" smtClean="0">
                <a:solidFill>
                  <a:schemeClr val="tx1"/>
                </a:solidFill>
              </a:rPr>
              <a:t>Vacancy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37527" y="3324769"/>
            <a:ext cx="1386979" cy="166840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chemeClr val="tx1"/>
              </a:solidFill>
            </a:endParaRPr>
          </a:p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CV 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sr-Latn-RS" b="1" dirty="0" smtClean="0">
                <a:solidFill>
                  <a:schemeClr val="tx1"/>
                </a:solidFill>
              </a:rPr>
              <a:t>eview</a:t>
            </a:r>
            <a:endParaRPr lang="sr-Latn-RS" b="1" dirty="0">
              <a:solidFill>
                <a:schemeClr val="tx1"/>
              </a:solidFill>
            </a:endParaRP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-HR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-Te</a:t>
            </a:r>
            <a:r>
              <a:rPr lang="en-US" sz="1400" dirty="0" smtClean="0">
                <a:solidFill>
                  <a:schemeClr val="tx1"/>
                </a:solidFill>
              </a:rPr>
              <a:t>c</a:t>
            </a:r>
            <a:r>
              <a:rPr lang="sr-Latn-RS" sz="1400" dirty="0" smtClean="0">
                <a:solidFill>
                  <a:schemeClr val="tx1"/>
                </a:solidFill>
              </a:rPr>
              <a:t>hnical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-Phone </a:t>
            </a:r>
            <a:r>
              <a:rPr lang="en-US" sz="1400" dirty="0" smtClean="0">
                <a:solidFill>
                  <a:schemeClr val="tx1"/>
                </a:solidFill>
              </a:rPr>
              <a:t>screening</a:t>
            </a:r>
            <a:r>
              <a:rPr lang="sr-Latn-RS" sz="1400" dirty="0" smtClean="0">
                <a:solidFill>
                  <a:schemeClr val="tx1"/>
                </a:solidFill>
              </a:rPr>
              <a:t> (if needed)</a:t>
            </a:r>
          </a:p>
          <a:p>
            <a:pPr marL="285750" indent="-285750" algn="ctr">
              <a:buFontTx/>
              <a:buChar char="-"/>
            </a:pPr>
            <a:endParaRPr lang="sr-Latn-R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84977" y="3321999"/>
            <a:ext cx="1458987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chemeClr val="tx1"/>
              </a:solidFill>
            </a:endParaRPr>
          </a:p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HR 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sr-Latn-RS" b="1" dirty="0" smtClean="0">
                <a:solidFill>
                  <a:schemeClr val="tx1"/>
                </a:solidFill>
              </a:rPr>
              <a:t>nterview</a:t>
            </a:r>
          </a:p>
          <a:p>
            <a:pPr algn="ctr"/>
            <a:r>
              <a:rPr lang="sr-Latn-RS" sz="1400" b="1" dirty="0" smtClean="0">
                <a:solidFill>
                  <a:schemeClr val="tx1"/>
                </a:solidFill>
              </a:rPr>
              <a:t>-</a:t>
            </a:r>
            <a:r>
              <a:rPr lang="sr-Latn-RS" sz="1400" b="1" dirty="0" smtClean="0">
                <a:solidFill>
                  <a:srgbClr val="FF0000"/>
                </a:solidFill>
              </a:rPr>
              <a:t>Personality fit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</a:rPr>
              <a:t>(“The way we are”)</a:t>
            </a:r>
            <a:endParaRPr lang="sr-Latn-RS" sz="1100" b="1" dirty="0" smtClean="0">
              <a:solidFill>
                <a:srgbClr val="FF0000"/>
              </a:solidFill>
            </a:endParaRPr>
          </a:p>
          <a:p>
            <a:pPr algn="ctr"/>
            <a:r>
              <a:rPr lang="sr-Latn-RS" sz="1400" b="1" dirty="0" smtClean="0">
                <a:solidFill>
                  <a:srgbClr val="FF0000"/>
                </a:solidFill>
              </a:rPr>
              <a:t>-Motivation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-Spoken </a:t>
            </a:r>
            <a:r>
              <a:rPr lang="en-US" sz="1400" dirty="0" smtClean="0">
                <a:solidFill>
                  <a:schemeClr val="tx1"/>
                </a:solidFill>
              </a:rPr>
              <a:t>E</a:t>
            </a:r>
            <a:r>
              <a:rPr lang="sr-Latn-RS" sz="1400" dirty="0" smtClean="0">
                <a:solidFill>
                  <a:schemeClr val="tx1"/>
                </a:solidFill>
              </a:rPr>
              <a:t>nglish</a:t>
            </a:r>
          </a:p>
          <a:p>
            <a:pPr marL="285750" indent="-285750" algn="ctr">
              <a:buFontTx/>
              <a:buChar char="-"/>
            </a:pPr>
            <a:endParaRPr lang="sr-Latn-RS" sz="1400" dirty="0" smtClean="0">
              <a:solidFill>
                <a:schemeClr val="tx1"/>
              </a:solidFill>
            </a:endParaRPr>
          </a:p>
          <a:p>
            <a:pPr algn="ctr"/>
            <a:endParaRPr lang="sr-Latn-R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13998" y="3324769"/>
            <a:ext cx="1386979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b="1" dirty="0" smtClean="0">
              <a:solidFill>
                <a:schemeClr val="tx1"/>
              </a:solidFill>
            </a:endParaRPr>
          </a:p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Written </a:t>
            </a:r>
            <a:r>
              <a:rPr lang="en-US" b="1" dirty="0" smtClean="0">
                <a:solidFill>
                  <a:schemeClr val="tx1"/>
                </a:solidFill>
              </a:rPr>
              <a:t>T</a:t>
            </a:r>
            <a:r>
              <a:rPr lang="sr-Latn-RS" b="1" dirty="0" smtClean="0">
                <a:solidFill>
                  <a:schemeClr val="tx1"/>
                </a:solidFill>
              </a:rPr>
              <a:t>ests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-Technical test</a:t>
            </a:r>
          </a:p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-English test</a:t>
            </a:r>
          </a:p>
          <a:p>
            <a:pPr algn="ctr"/>
            <a:endParaRPr lang="sr-Latn-R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71011" y="3321999"/>
            <a:ext cx="1386979" cy="167117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Te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sr-Latn-RS" b="1" dirty="0" smtClean="0">
                <a:solidFill>
                  <a:schemeClr val="tx1"/>
                </a:solidFill>
              </a:rPr>
              <a:t>hnical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sr-Latn-RS" b="1" dirty="0" smtClean="0">
                <a:solidFill>
                  <a:schemeClr val="tx1"/>
                </a:solidFill>
              </a:rPr>
              <a:t>nterview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-Technical experts</a:t>
            </a:r>
            <a:endParaRPr lang="sr-Latn-RS" sz="14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sr-Latn-RS" sz="14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41165" y="3321999"/>
            <a:ext cx="1386979" cy="1666118"/>
          </a:xfrm>
          <a:prstGeom prst="roundRect">
            <a:avLst/>
          </a:prstGeom>
          <a:gradFill>
            <a:gsLst>
              <a:gs pos="96481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Offer (go/no go)</a:t>
            </a:r>
          </a:p>
          <a:p>
            <a:pPr algn="ctr"/>
            <a:r>
              <a:rPr lang="sr-Latn-RS" sz="1400" b="1" dirty="0" smtClean="0">
                <a:solidFill>
                  <a:schemeClr val="tx1"/>
                </a:solidFill>
              </a:rPr>
              <a:t>We all have to agree with the decision</a:t>
            </a:r>
          </a:p>
          <a:p>
            <a:pPr algn="ctr"/>
            <a:endParaRPr lang="sr-Latn-RS" sz="1400" b="1" dirty="0">
              <a:solidFill>
                <a:schemeClr val="tx1"/>
              </a:solidFill>
            </a:endParaRPr>
          </a:p>
        </p:txBody>
      </p:sp>
      <p:pic>
        <p:nvPicPr>
          <p:cNvPr id="17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52" y="264099"/>
            <a:ext cx="8363858" cy="9341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2855" y="412078"/>
            <a:ext cx="46471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                 How </a:t>
            </a:r>
            <a:r>
              <a:rPr lang="en-US" sz="2600" b="1" dirty="0">
                <a:solidFill>
                  <a:schemeClr val="bg1"/>
                </a:solidFill>
              </a:rPr>
              <a:t>to </a:t>
            </a:r>
            <a:r>
              <a:rPr lang="en-US" sz="2600" b="1" dirty="0" smtClean="0">
                <a:solidFill>
                  <a:schemeClr val="bg1"/>
                </a:solidFill>
              </a:rPr>
              <a:t>apply?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083" y="1672205"/>
            <a:ext cx="8078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 your CV to </a:t>
            </a:r>
            <a:r>
              <a:rPr lang="en-US" dirty="0">
                <a:hlinkClick r:id="rId3"/>
              </a:rPr>
              <a:t>jobs-romania@levi9.com</a:t>
            </a:r>
            <a:r>
              <a:rPr lang="en-US" dirty="0"/>
              <a:t> with the name of the targeted technology.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7480" y="2459315"/>
            <a:ext cx="443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Our selection process takes only a few steps:</a:t>
            </a:r>
          </a:p>
        </p:txBody>
      </p:sp>
    </p:spTree>
    <p:extLst>
      <p:ext uri="{BB962C8B-B14F-4D97-AF65-F5344CB8AC3E}">
        <p14:creationId xmlns:p14="http://schemas.microsoft.com/office/powerpoint/2010/main" val="42167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365" y="227707"/>
            <a:ext cx="8876109" cy="1062633"/>
          </a:xfrm>
          <a:prstGeom prst="rect">
            <a:avLst/>
          </a:prstGeom>
          <a:noFill/>
          <a:ln>
            <a:noFill/>
          </a:ln>
          <a:effectLst>
            <a:outerShdw blurRad="88900" dist="63499" dir="54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/>
          </p:cNvSpPr>
          <p:nvPr/>
        </p:nvSpPr>
        <p:spPr bwMode="auto">
          <a:xfrm>
            <a:off x="553641" y="41300"/>
            <a:ext cx="7920633" cy="121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1pPr>
            <a:lvl2pPr marL="742950" indent="-28575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2pPr>
            <a:lvl3pPr marL="11430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3pPr>
            <a:lvl4pPr marL="16002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4pPr>
            <a:lvl5pPr marL="20574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9pPr>
          </a:lstStyle>
          <a:p>
            <a:pPr algn="ctr" eaLnBrk="1" hangingPunct="1"/>
            <a:r>
              <a:rPr lang="en-US" sz="4078" b="1">
                <a:solidFill>
                  <a:srgbClr val="FEFFFE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rPr>
              <a:t>We have One Common Goal 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553641" y="5600031"/>
            <a:ext cx="7920633" cy="83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1pPr>
            <a:lvl2pPr marL="742950" indent="-28575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2pPr>
            <a:lvl3pPr marL="11430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3pPr>
            <a:lvl4pPr marL="16002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4pPr>
            <a:lvl5pPr marL="2057400" indent="-228600"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24D43"/>
                </a:solidFill>
                <a:latin typeface="Palatino" pitchFamily="-84" charset="0"/>
                <a:ea typeface="ヒラギノ明朝 ProN W3" pitchFamily="-84" charset="-128"/>
                <a:sym typeface="Palatino" pitchFamily="-84" charset="0"/>
              </a:defRPr>
            </a:lvl9pPr>
          </a:lstStyle>
          <a:p>
            <a:pPr algn="ctr" eaLnBrk="1" hangingPunct="1"/>
            <a:endParaRPr lang="en-US" sz="4640" b="1" dirty="0" smtClean="0">
              <a:solidFill>
                <a:srgbClr val="FEFFFE"/>
              </a:solidFill>
              <a:latin typeface="Lucida Grande" pitchFamily="-84" charset="0"/>
              <a:ea typeface="MS PGothic" panose="020B0600070205080204" pitchFamily="34" charset="-128"/>
              <a:sym typeface="Lucida Grande" pitchFamily="-84" charset="0"/>
            </a:endParaRPr>
          </a:p>
          <a:p>
            <a:pPr algn="ctr" eaLnBrk="1" hangingPunct="1"/>
            <a:r>
              <a:rPr lang="en-US" sz="4640" b="1" dirty="0" smtClean="0">
                <a:solidFill>
                  <a:srgbClr val="FEFFFE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rPr>
              <a:t>What </a:t>
            </a:r>
            <a:r>
              <a:rPr lang="en-US" sz="4640" b="1" dirty="0">
                <a:solidFill>
                  <a:srgbClr val="FEFFFE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rPr>
              <a:t>about you?</a:t>
            </a:r>
          </a:p>
        </p:txBody>
      </p:sp>
    </p:spTree>
    <p:extLst>
      <p:ext uri="{BB962C8B-B14F-4D97-AF65-F5344CB8AC3E}">
        <p14:creationId xmlns:p14="http://schemas.microsoft.com/office/powerpoint/2010/main" val="38699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31425-235C-4781-93DD-7928AF7173EF}">
  <ds:schemaRefs>
    <ds:schemaRef ds:uri="http://schemas.microsoft.com/office/2006/metadata/properties"/>
    <ds:schemaRef ds:uri="http://schemas.microsoft.com/sharepoint/v3"/>
    <ds:schemaRef ds:uri="http://www.w3.org/XML/1998/namespace"/>
    <ds:schemaRef ds:uri="696890a7-2738-473a-8580-15948eca3069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 (2)</Template>
  <TotalTime>485</TotalTime>
  <Words>340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MS PGothic</vt:lpstr>
      <vt:lpstr>Arial</vt:lpstr>
      <vt:lpstr>Calibri</vt:lpstr>
      <vt:lpstr>Futura-MediumItalic</vt:lpstr>
      <vt:lpstr>Helvetica Neue</vt:lpstr>
      <vt:lpstr>Helvetica Neue Light</vt:lpstr>
      <vt:lpstr>Lucida Grande</vt:lpstr>
      <vt:lpstr>Wingdings</vt:lpstr>
      <vt:lpstr>ヒラギノ明朝 ProN W3</vt:lpstr>
      <vt:lpstr>Title</vt:lpstr>
      <vt:lpstr>Office Thema</vt:lpstr>
      <vt:lpstr>Empty Thema</vt:lpstr>
      <vt:lpstr>Office-thema</vt:lpstr>
      <vt:lpstr>Levi9 IT Services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Levi9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Petrila</dc:creator>
  <cp:lastModifiedBy>Angela Petrila</cp:lastModifiedBy>
  <cp:revision>45</cp:revision>
  <dcterms:created xsi:type="dcterms:W3CDTF">2015-03-16T12:00:39Z</dcterms:created>
  <dcterms:modified xsi:type="dcterms:W3CDTF">2016-01-27T08:32:29Z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